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4" r:id="rId1"/>
  </p:sldMasterIdLst>
  <p:notesMasterIdLst>
    <p:notesMasterId r:id="rId35"/>
  </p:notesMasterIdLst>
  <p:handoutMasterIdLst>
    <p:handoutMasterId r:id="rId36"/>
  </p:handoutMasterIdLst>
  <p:sldIdLst>
    <p:sldId id="256" r:id="rId2"/>
    <p:sldId id="364" r:id="rId3"/>
    <p:sldId id="520" r:id="rId4"/>
    <p:sldId id="536" r:id="rId5"/>
    <p:sldId id="521" r:id="rId6"/>
    <p:sldId id="522" r:id="rId7"/>
    <p:sldId id="523" r:id="rId8"/>
    <p:sldId id="537" r:id="rId9"/>
    <p:sldId id="526" r:id="rId10"/>
    <p:sldId id="538" r:id="rId11"/>
    <p:sldId id="540" r:id="rId12"/>
    <p:sldId id="541" r:id="rId13"/>
    <p:sldId id="546" r:id="rId14"/>
    <p:sldId id="547" r:id="rId15"/>
    <p:sldId id="548" r:id="rId16"/>
    <p:sldId id="549" r:id="rId17"/>
    <p:sldId id="550" r:id="rId18"/>
    <p:sldId id="551" r:id="rId19"/>
    <p:sldId id="545" r:id="rId20"/>
    <p:sldId id="552" r:id="rId21"/>
    <p:sldId id="524" r:id="rId22"/>
    <p:sldId id="553" r:id="rId23"/>
    <p:sldId id="554" r:id="rId24"/>
    <p:sldId id="556" r:id="rId25"/>
    <p:sldId id="557" r:id="rId26"/>
    <p:sldId id="558" r:id="rId27"/>
    <p:sldId id="559" r:id="rId28"/>
    <p:sldId id="560" r:id="rId29"/>
    <p:sldId id="525" r:id="rId30"/>
    <p:sldId id="561" r:id="rId31"/>
    <p:sldId id="527" r:id="rId32"/>
    <p:sldId id="529" r:id="rId33"/>
    <p:sldId id="530" r:id="rId34"/>
  </p:sldIdLst>
  <p:sldSz cx="9906000" cy="6858000" type="A4"/>
  <p:notesSz cx="6797675" cy="99282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77" autoAdjust="0"/>
    <p:restoredTop sz="91368" autoAdjust="0"/>
  </p:normalViewPr>
  <p:slideViewPr>
    <p:cSldViewPr>
      <p:cViewPr>
        <p:scale>
          <a:sx n="110" d="100"/>
          <a:sy n="110" d="100"/>
        </p:scale>
        <p:origin x="-1624" y="-80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F08535C-7745-4A66-BA11-76B9CBDCCCC5}" type="datetime1">
              <a:rPr lang="nl-NL"/>
              <a:pPr>
                <a:defRPr/>
              </a:pPr>
              <a:t>8/12/15</a:t>
            </a:fld>
            <a:endParaRPr lang="nl-NL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258"/>
            <a:ext cx="2946400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31258"/>
            <a:ext cx="2946400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7E19532-45F1-414E-8CE8-3BC077B855A8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4616438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A39F228-7281-4070-889E-9673463B2A31}" type="datetime1">
              <a:rPr lang="nl-NL"/>
              <a:pPr>
                <a:defRPr/>
              </a:pPr>
              <a:t>8/12/15</a:t>
            </a:fld>
            <a:endParaRPr lang="nl-NL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7686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5629"/>
            <a:ext cx="4984750" cy="4467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noProof="0" smtClean="0"/>
              <a:t>Klik om de opmaakprofielen van de modeltekst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258"/>
            <a:ext cx="2946400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258"/>
            <a:ext cx="2946400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52E4DEC-7746-4ACF-869D-C1D4931832B1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24560386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244ECAB6-8819-45B1-B738-7669B68B274E}" type="datetime1">
              <a:rPr lang="nl-NL" smtClean="0"/>
              <a:pPr/>
              <a:t>8/12/15</a:t>
            </a:fld>
            <a:endParaRPr lang="nl-NL" smtClean="0"/>
          </a:p>
        </p:txBody>
      </p:sp>
      <p:sp>
        <p:nvSpPr>
          <p:cNvPr id="4915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0F76BA-C179-4175-959C-5BCDDB8B2E54}" type="slidenum">
              <a:rPr lang="nl-NL" smtClean="0"/>
              <a:pPr/>
              <a:t>1</a:t>
            </a:fld>
            <a:endParaRPr lang="nl-NL" smtClean="0"/>
          </a:p>
        </p:txBody>
      </p:sp>
      <p:sp>
        <p:nvSpPr>
          <p:cNvPr id="491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nl-NL" smtClean="0"/>
          </a:p>
        </p:txBody>
      </p:sp>
      <p:sp>
        <p:nvSpPr>
          <p:cNvPr id="2" name="Tijdelijke aanduiding voor voettekst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steelt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feite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inhoud</a:t>
            </a:r>
            <a:r>
              <a:rPr lang="en-US" baseline="0" dirty="0" smtClean="0"/>
              <a:t> van de </a:t>
            </a:r>
            <a:r>
              <a:rPr lang="en-US" baseline="0" dirty="0" err="1" smtClean="0"/>
              <a:t>andere</a:t>
            </a:r>
            <a:endParaRPr lang="en-US" baseline="0" dirty="0" smtClean="0"/>
          </a:p>
          <a:p>
            <a:r>
              <a:rPr lang="en-US" baseline="0" dirty="0" smtClean="0"/>
              <a:t>string a = </a:t>
            </a:r>
            <a:r>
              <a:rPr lang="en-US" baseline="0" dirty="0" smtClean="0"/>
              <a:t>“hallo”;</a:t>
            </a:r>
          </a:p>
          <a:p>
            <a:r>
              <a:rPr lang="en-US" baseline="0" dirty="0" smtClean="0"/>
              <a:t>String b;</a:t>
            </a:r>
          </a:p>
          <a:p>
            <a:endParaRPr lang="en-US" baseline="0" dirty="0" smtClean="0"/>
          </a:p>
          <a:p>
            <a:r>
              <a:rPr lang="en-US" baseline="0" dirty="0" smtClean="0"/>
              <a:t>a = move(b);</a:t>
            </a:r>
          </a:p>
          <a:p>
            <a:r>
              <a:rPr lang="en-US" baseline="0" dirty="0" smtClean="0"/>
              <a:t>b = move(a);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A39F228-7281-4070-889E-9673463B2A31}" type="datetime1">
              <a:rPr lang="nl-NL" smtClean="0"/>
              <a:pPr>
                <a:defRPr/>
              </a:pPr>
              <a:t>8/12/15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2E4DEC-7746-4ACF-869D-C1D4931832B1}" type="slidenum">
              <a:rPr lang="nl-NL" smtClean="0"/>
              <a:pPr>
                <a:defRPr/>
              </a:pPr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722583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Vanaf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c++</a:t>
            </a:r>
            <a:r>
              <a:rPr lang="en-US" baseline="0" dirty="0" smtClean="0"/>
              <a:t> 11 </a:t>
            </a:r>
            <a:r>
              <a:rPr lang="en-US" baseline="0" dirty="0" err="1" smtClean="0"/>
              <a:t>heeft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push_back</a:t>
            </a:r>
            <a:r>
              <a:rPr lang="en-US" baseline="0" dirty="0" smtClean="0"/>
              <a:t> twee </a:t>
            </a:r>
            <a:r>
              <a:rPr lang="en-US" baseline="0" dirty="0" err="1" smtClean="0"/>
              <a:t>implementatie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mogelijkheden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eentje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daarvan</a:t>
            </a:r>
            <a:r>
              <a:rPr lang="en-US" baseline="0" dirty="0" smtClean="0"/>
              <a:t> is </a:t>
            </a:r>
            <a:r>
              <a:rPr lang="en-US" baseline="0" dirty="0" err="1" smtClean="0"/>
              <a:t>diegene</a:t>
            </a:r>
            <a:r>
              <a:rPr lang="en-US" baseline="0" dirty="0" smtClean="0"/>
              <a:t> met de &amp; operator.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A39F228-7281-4070-889E-9673463B2A31}" type="datetime1">
              <a:rPr lang="nl-NL" smtClean="0"/>
              <a:pPr>
                <a:defRPr/>
              </a:pPr>
              <a:t>8/12/15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2E4DEC-7746-4ACF-869D-C1D4931832B1}" type="slidenum">
              <a:rPr lang="nl-NL" smtClean="0"/>
              <a:pPr>
                <a:defRPr/>
              </a:pPr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575784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Ken de big five </a:t>
            </a:r>
            <a:r>
              <a:rPr lang="en-US" dirty="0" err="1" smtClean="0"/>
              <a:t>voor</a:t>
            </a:r>
            <a:r>
              <a:rPr lang="en-US" dirty="0" smtClean="0"/>
              <a:t> C++11 </a:t>
            </a:r>
            <a:r>
              <a:rPr lang="en-US" dirty="0" err="1" smtClean="0"/>
              <a:t>voor</a:t>
            </a:r>
            <a:r>
              <a:rPr lang="en-US" dirty="0" smtClean="0"/>
              <a:t> de </a:t>
            </a:r>
            <a:r>
              <a:rPr lang="en-US" dirty="0" err="1" smtClean="0"/>
              <a:t>examens</a:t>
            </a:r>
            <a:r>
              <a:rPr lang="en-US" dirty="0" smtClean="0"/>
              <a:t>!!!!!!!</a:t>
            </a:r>
          </a:p>
          <a:p>
            <a:r>
              <a:rPr lang="en-US" dirty="0" smtClean="0"/>
              <a:t>De</a:t>
            </a:r>
            <a:r>
              <a:rPr lang="en-US" baseline="0" dirty="0" smtClean="0"/>
              <a:t> move is </a:t>
            </a:r>
            <a:r>
              <a:rPr lang="en-US" baseline="0" dirty="0" err="1" smtClean="0"/>
              <a:t>zeer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belangrijk</a:t>
            </a:r>
            <a:r>
              <a:rPr lang="en-US" baseline="0" dirty="0" smtClean="0"/>
              <a:t>!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A39F228-7281-4070-889E-9673463B2A31}" type="datetime1">
              <a:rPr lang="nl-NL" smtClean="0"/>
              <a:pPr>
                <a:defRPr/>
              </a:pPr>
              <a:t>8/12/15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2E4DEC-7746-4ACF-869D-C1D4931832B1}" type="slidenum">
              <a:rPr lang="nl-NL" smtClean="0"/>
              <a:pPr>
                <a:defRPr/>
              </a:pPr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332743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Vierkante</a:t>
            </a:r>
            <a:r>
              <a:rPr lang="en-US" dirty="0" smtClean="0"/>
              <a:t> </a:t>
            </a:r>
            <a:r>
              <a:rPr lang="en-US" dirty="0" err="1" smtClean="0"/>
              <a:t>haken</a:t>
            </a:r>
            <a:r>
              <a:rPr lang="en-US" dirty="0" smtClean="0"/>
              <a:t> </a:t>
            </a:r>
            <a:r>
              <a:rPr lang="en-US" dirty="0" err="1" smtClean="0"/>
              <a:t>duiden</a:t>
            </a:r>
            <a:r>
              <a:rPr lang="en-US" dirty="0" smtClean="0"/>
              <a:t> </a:t>
            </a:r>
            <a:r>
              <a:rPr lang="en-US" dirty="0" err="1" smtClean="0"/>
              <a:t>aan</a:t>
            </a:r>
            <a:r>
              <a:rPr lang="en-US" dirty="0" smtClean="0"/>
              <a:t> </a:t>
            </a:r>
            <a:r>
              <a:rPr lang="en-US" dirty="0" err="1" smtClean="0"/>
              <a:t>dat</a:t>
            </a:r>
            <a:r>
              <a:rPr lang="en-US" dirty="0" smtClean="0"/>
              <a:t> het </a:t>
            </a:r>
            <a:r>
              <a:rPr lang="en-US" dirty="0" err="1" smtClean="0"/>
              <a:t>om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lambda </a:t>
            </a:r>
            <a:r>
              <a:rPr lang="en-US" dirty="0" err="1" smtClean="0"/>
              <a:t>functie</a:t>
            </a:r>
            <a:r>
              <a:rPr lang="en-US" dirty="0" smtClean="0"/>
              <a:t> </a:t>
            </a:r>
            <a:r>
              <a:rPr lang="en-US" dirty="0" err="1" smtClean="0"/>
              <a:t>gaat</a:t>
            </a:r>
            <a:r>
              <a:rPr lang="en-US" dirty="0" smtClean="0"/>
              <a:t>!</a:t>
            </a:r>
          </a:p>
          <a:p>
            <a:r>
              <a:rPr lang="en-US" dirty="0" err="1" smtClean="0"/>
              <a:t>Blauwe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dingen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staan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verplicht</a:t>
            </a:r>
            <a:r>
              <a:rPr lang="en-US" baseline="0" dirty="0" smtClean="0"/>
              <a:t>!!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A39F228-7281-4070-889E-9673463B2A31}" type="datetime1">
              <a:rPr lang="nl-NL" smtClean="0"/>
              <a:pPr>
                <a:defRPr/>
              </a:pPr>
              <a:t>8/12/15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2E4DEC-7746-4ACF-869D-C1D4931832B1}" type="slidenum">
              <a:rPr lang="nl-NL" smtClean="0"/>
              <a:pPr>
                <a:defRPr/>
              </a:pPr>
              <a:t>23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03070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187650D-235B-4F21-9CB0-DD46D11316CB}" type="datetime1">
              <a:rPr lang="nl-NL" smtClean="0"/>
              <a:t>8/12/15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866794-5876-439A-9CBA-27DD45517A4E}" type="slidenum">
              <a:rPr lang="nl-NL" smtClean="0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89725396"/>
      </p:ext>
    </p:extLst>
  </p:cSld>
  <p:clrMapOvr>
    <a:masterClrMapping/>
  </p:clrMapOvr>
  <p:transition xmlns:p14="http://schemas.microsoft.com/office/powerpoint/2010/main" spd="med">
    <p:random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B1AA03-88A0-4CF1-9198-A8D3D95DBFD2}" type="datetime1">
              <a:rPr lang="nl-NL" smtClean="0"/>
              <a:t>8/12/15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BEFAD3-97F9-4994-AD31-D61283362A82}" type="slidenum">
              <a:rPr lang="nl-NL" smtClean="0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5909055"/>
      </p:ext>
    </p:extLst>
  </p:cSld>
  <p:clrMapOvr>
    <a:masterClrMapping/>
  </p:clrMapOvr>
  <p:transition xmlns:p14="http://schemas.microsoft.com/office/powerpoint/2010/main" spd="med">
    <p:random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9540432-08EE-4137-A9CD-0ED3EF3E35B3}" type="datetime1">
              <a:rPr lang="nl-NL" smtClean="0"/>
              <a:t>8/12/15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8CDFA5-7557-49D5-9566-2960A22DA8C8}" type="slidenum">
              <a:rPr lang="nl-NL" smtClean="0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865473"/>
      </p:ext>
    </p:extLst>
  </p:cSld>
  <p:clrMapOvr>
    <a:masterClrMapping/>
  </p:clrMapOvr>
  <p:transition xmlns:p14="http://schemas.microsoft.com/office/powerpoint/2010/main" spd="med">
    <p:random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5D373F5-73A9-4CCD-A820-F59CEAAE1E6A}" type="datetime1">
              <a:rPr lang="nl-NL" smtClean="0"/>
              <a:t>8/12/15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88A382-32CD-415E-A331-6241BD34F20A}" type="slidenum">
              <a:rPr lang="nl-NL" smtClean="0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74521122"/>
      </p:ext>
    </p:extLst>
  </p:cSld>
  <p:clrMapOvr>
    <a:masterClrMapping/>
  </p:clrMapOvr>
  <p:transition xmlns:p14="http://schemas.microsoft.com/office/powerpoint/2010/main" spd="med">
    <p:random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00D601-26E2-4875-A84C-0A527CCA46E7}" type="datetime1">
              <a:rPr lang="nl-NL" smtClean="0"/>
              <a:t>8/12/15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4233DC-B4EF-4B9F-83B1-B74FD8B498B6}" type="slidenum">
              <a:rPr lang="nl-NL" smtClean="0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25928349"/>
      </p:ext>
    </p:extLst>
  </p:cSld>
  <p:clrMapOvr>
    <a:masterClrMapping/>
  </p:clrMapOvr>
  <p:transition xmlns:p14="http://schemas.microsoft.com/office/powerpoint/2010/main" spd="med">
    <p:random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4F7F4CA-96F3-4C76-AE48-D85E9DB9BAEC}" type="datetime1">
              <a:rPr lang="nl-NL" smtClean="0"/>
              <a:t>8/12/15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2101BD-087E-420F-80AD-35CA60D057E3}" type="slidenum">
              <a:rPr lang="nl-NL" smtClean="0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6055843"/>
      </p:ext>
    </p:extLst>
  </p:cSld>
  <p:clrMapOvr>
    <a:masterClrMapping/>
  </p:clrMapOvr>
  <p:transition xmlns:p14="http://schemas.microsoft.com/office/powerpoint/2010/main" spd="med">
    <p:random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80FB173-1B84-4A79-9604-DA7E0A3D60C0}" type="datetime1">
              <a:rPr lang="nl-NL" smtClean="0"/>
              <a:t>8/12/15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7C940-9CB7-46D7-B168-3DD7C0290820}" type="slidenum">
              <a:rPr lang="nl-NL" smtClean="0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532148"/>
      </p:ext>
    </p:extLst>
  </p:cSld>
  <p:clrMapOvr>
    <a:masterClrMapping/>
  </p:clrMapOvr>
  <p:transition xmlns:p14="http://schemas.microsoft.com/office/powerpoint/2010/main" spd="med">
    <p:random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D7ABDDE-EE19-41DA-811A-A0353A9552F5}" type="datetime1">
              <a:rPr lang="nl-NL" smtClean="0"/>
              <a:t>8/12/15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0C59C8-A9A9-4811-84B4-D1035D688A08}" type="slidenum">
              <a:rPr lang="nl-NL" smtClean="0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57902138"/>
      </p:ext>
    </p:extLst>
  </p:cSld>
  <p:clrMapOvr>
    <a:masterClrMapping/>
  </p:clrMapOvr>
  <p:transition xmlns:p14="http://schemas.microsoft.com/office/powerpoint/2010/main" spd="med">
    <p:random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B267BD5-477A-419E-A372-95CC5634464A}" type="datetime1">
              <a:rPr lang="nl-NL" smtClean="0"/>
              <a:t>8/12/15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D6E0BE-89F7-42EF-B0F6-93C5315E8D33}" type="slidenum">
              <a:rPr lang="nl-NL" smtClean="0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98021687"/>
      </p:ext>
    </p:extLst>
  </p:cSld>
  <p:clrMapOvr>
    <a:masterClrMapping/>
  </p:clrMapOvr>
  <p:transition xmlns:p14="http://schemas.microsoft.com/office/powerpoint/2010/main" spd="med">
    <p:random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B1E04A8-865A-48DE-B612-22A66FEE56B0}" type="datetime1">
              <a:rPr lang="nl-NL" smtClean="0"/>
              <a:t>8/12/15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66C25-D841-4B95-AA47-D321C61FFB46}" type="slidenum">
              <a:rPr lang="nl-NL" smtClean="0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00409367"/>
      </p:ext>
    </p:extLst>
  </p:cSld>
  <p:clrMapOvr>
    <a:masterClrMapping/>
  </p:clrMapOvr>
  <p:transition xmlns:p14="http://schemas.microsoft.com/office/powerpoint/2010/main" spd="med">
    <p:random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C37FB3E-0FDD-4742-8CAC-C93C85A21D15}" type="datetime1">
              <a:rPr lang="nl-NL" smtClean="0"/>
              <a:t>8/12/15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EA4880-019E-4959-9DFD-0CB397CC2C5C}" type="slidenum">
              <a:rPr lang="nl-NL" smtClean="0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88332909"/>
      </p:ext>
    </p:extLst>
  </p:cSld>
  <p:clrMapOvr>
    <a:masterClrMapping/>
  </p:clrMapOvr>
  <p:transition xmlns:p14="http://schemas.microsoft.com/office/powerpoint/2010/main" spd="med">
    <p:random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70586E7-4228-4462-B001-2CEB2E4D6F67}" type="datetime1">
              <a:rPr lang="nl-NL" smtClean="0"/>
              <a:t>8/12/15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7A1BBAC-869A-4E66-ACB9-B9475FCD38FC}" type="slidenum">
              <a:rPr lang="nl-NL" smtClean="0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59290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transition xmlns:p14="http://schemas.microsoft.com/office/powerpoint/2010/main" spd="med">
    <p:random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809596" y="6000768"/>
            <a:ext cx="8420100" cy="603211"/>
          </a:xfrm>
        </p:spPr>
        <p:txBody>
          <a:bodyPr/>
          <a:lstStyle/>
          <a:p>
            <a:pPr eaLnBrk="1" hangingPunct="1"/>
            <a:r>
              <a:rPr lang="nl-BE" b="1" dirty="0" smtClean="0">
                <a:solidFill>
                  <a:schemeClr val="bg1"/>
                </a:solidFill>
              </a:rPr>
              <a:t>Helga Naessens</a:t>
            </a:r>
            <a:endParaRPr lang="nl-NL" b="1" dirty="0" smtClean="0">
              <a:solidFill>
                <a:schemeClr val="bg1"/>
              </a:solidFill>
            </a:endParaRPr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>
          <a:xfrm>
            <a:off x="2216696" y="6143620"/>
            <a:ext cx="7634281" cy="7143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nl-NL" sz="2800" b="1" dirty="0" smtClean="0">
                <a:solidFill>
                  <a:schemeClr val="tx2"/>
                </a:solidFill>
              </a:rPr>
              <a:t>Helga Naessens</a:t>
            </a:r>
          </a:p>
        </p:txBody>
      </p:sp>
      <p:pic>
        <p:nvPicPr>
          <p:cNvPr id="6" name="Picture 2" descr="C:\Users\Toon\Downloads\ugent\tw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79" y="182442"/>
            <a:ext cx="9433049" cy="1086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4"/>
          <p:cNvSpPr txBox="1">
            <a:spLocks noChangeArrowheads="1"/>
          </p:cNvSpPr>
          <p:nvPr/>
        </p:nvSpPr>
        <p:spPr>
          <a:xfrm>
            <a:off x="448924" y="1988840"/>
            <a:ext cx="9040579" cy="25922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6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lnSpc>
                <a:spcPct val="150000"/>
              </a:lnSpc>
              <a:spcBef>
                <a:spcPts val="7200"/>
              </a:spcBef>
              <a:spcAft>
                <a:spcPts val="0"/>
              </a:spcAft>
              <a:defRPr/>
            </a:pPr>
            <a:r>
              <a:rPr lang="nl-BE" sz="4400" b="1" dirty="0" smtClean="0">
                <a:solidFill>
                  <a:schemeClr val="accent1"/>
                </a:solidFill>
              </a:rPr>
              <a:t>Hoofdstuk 10: </a:t>
            </a:r>
            <a:br>
              <a:rPr lang="nl-BE" sz="4400" b="1" dirty="0" smtClean="0">
                <a:solidFill>
                  <a:schemeClr val="accent1"/>
                </a:solidFill>
              </a:rPr>
            </a:br>
            <a:r>
              <a:rPr lang="nl-BE" sz="4400" b="1" dirty="0" smtClean="0">
                <a:solidFill>
                  <a:schemeClr val="accent1"/>
                </a:solidFill>
              </a:rPr>
              <a:t>C++11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AutoShape 2"/>
          <p:cNvSpPr>
            <a:spLocks noGrp="1" noChangeArrowheads="1"/>
          </p:cNvSpPr>
          <p:nvPr>
            <p:ph type="title"/>
          </p:nvPr>
        </p:nvSpPr>
        <p:spPr>
          <a:xfrm>
            <a:off x="495300" y="152718"/>
            <a:ext cx="9066212" cy="90001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nl-BE" sz="3600" b="1" dirty="0" smtClean="0">
                <a:solidFill>
                  <a:schemeClr val="accent1"/>
                </a:solidFill>
              </a:rPr>
              <a:t>Inhoud</a:t>
            </a:r>
            <a:endParaRPr lang="nl-NL" sz="3600" b="1" dirty="0">
              <a:solidFill>
                <a:schemeClr val="accent1"/>
              </a:solidFill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632520" y="1268760"/>
            <a:ext cx="7776864" cy="4536504"/>
          </a:xfrm>
        </p:spPr>
        <p:txBody>
          <a:bodyPr>
            <a:noAutofit/>
          </a:bodyPr>
          <a:lstStyle/>
          <a:p>
            <a:pPr marL="446088" indent="-446088" eaLnBrk="1" hangingPunct="1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800" dirty="0"/>
              <a:t>a</a:t>
            </a:r>
            <a:r>
              <a:rPr lang="nl-BE" sz="2800" dirty="0" smtClean="0"/>
              <a:t>utomatische type-afleiding (</a:t>
            </a:r>
            <a:r>
              <a:rPr lang="nl-BE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auto</a:t>
            </a:r>
            <a:r>
              <a:rPr lang="nl-BE" sz="2800" dirty="0" smtClean="0"/>
              <a:t>)</a:t>
            </a:r>
          </a:p>
          <a:p>
            <a:pPr marL="446088" indent="-446088" eaLnBrk="1" hangingPunct="1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800" dirty="0"/>
              <a:t>g</a:t>
            </a:r>
            <a:r>
              <a:rPr lang="nl-BE" sz="2800" dirty="0" smtClean="0"/>
              <a:t>ewijzigde initialisatiesyntax</a:t>
            </a:r>
          </a:p>
          <a:p>
            <a:pPr marL="446088" indent="-446088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800" dirty="0"/>
              <a:t>delegerende </a:t>
            </a:r>
            <a:r>
              <a:rPr lang="nl-BE" sz="2800" dirty="0" smtClean="0"/>
              <a:t>constructoren</a:t>
            </a:r>
          </a:p>
          <a:p>
            <a:pPr marL="446088" indent="-446088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600" b="1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move</a:t>
            </a:r>
            <a:r>
              <a:rPr lang="nl-BE" sz="2800" b="1" dirty="0" smtClean="0">
                <a:solidFill>
                  <a:schemeClr val="accent3"/>
                </a:solidFill>
                <a:cs typeface="Consolas" panose="020B0609020204030204" pitchFamily="49" charset="0"/>
              </a:rPr>
              <a:t> </a:t>
            </a:r>
            <a:r>
              <a:rPr lang="nl-BE" sz="2800" b="1" dirty="0" err="1" smtClean="0">
                <a:solidFill>
                  <a:schemeClr val="accent3"/>
                </a:solidFill>
                <a:cs typeface="Consolas" panose="020B0609020204030204" pitchFamily="49" charset="0"/>
              </a:rPr>
              <a:t>constructor</a:t>
            </a:r>
            <a:r>
              <a:rPr lang="nl-BE" sz="2800" b="1" dirty="0" smtClean="0">
                <a:solidFill>
                  <a:schemeClr val="accent3"/>
                </a:solidFill>
                <a:cs typeface="Consolas" panose="020B0609020204030204" pitchFamily="49" charset="0"/>
              </a:rPr>
              <a:t> en </a:t>
            </a:r>
            <a:r>
              <a:rPr lang="nl-BE" sz="2600" b="1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move</a:t>
            </a:r>
            <a:r>
              <a:rPr lang="nl-BE" sz="2800" b="1" dirty="0" smtClean="0">
                <a:solidFill>
                  <a:schemeClr val="accent3"/>
                </a:solidFill>
                <a:cs typeface="Consolas" panose="020B0609020204030204" pitchFamily="49" charset="0"/>
              </a:rPr>
              <a:t> operator</a:t>
            </a:r>
            <a:endParaRPr lang="nl-BE" sz="2800" b="1" dirty="0" smtClean="0">
              <a:solidFill>
                <a:schemeClr val="accent3"/>
              </a:solidFill>
            </a:endParaRPr>
          </a:p>
          <a:p>
            <a:pPr marL="446088" lvl="0" indent="-446088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default</a:t>
            </a:r>
            <a:r>
              <a:rPr lang="nl-BE" sz="2800" i="1" dirty="0" err="1">
                <a:cs typeface="Consolas" panose="020B0609020204030204" pitchFamily="49" charset="0"/>
              </a:rPr>
              <a:t>ed</a:t>
            </a:r>
            <a:r>
              <a:rPr lang="nl-BE" sz="2800" dirty="0"/>
              <a:t> en </a:t>
            </a:r>
            <a:r>
              <a:rPr lang="nl-BE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delete</a:t>
            </a:r>
            <a:r>
              <a:rPr lang="nl-BE" sz="2800" i="1" dirty="0" err="1">
                <a:latin typeface="Calibri" panose="020F0502020204030204" pitchFamily="34" charset="0"/>
                <a:cs typeface="Consolas" panose="020B0609020204030204" pitchFamily="49" charset="0"/>
              </a:rPr>
              <a:t>d</a:t>
            </a:r>
            <a:r>
              <a:rPr lang="nl-BE" sz="2800" dirty="0"/>
              <a:t> functies</a:t>
            </a:r>
          </a:p>
          <a:p>
            <a:pPr marL="446088" indent="-446088" eaLnBrk="1" hangingPunct="1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800" dirty="0" err="1" smtClean="0"/>
              <a:t>lambda</a:t>
            </a:r>
            <a:r>
              <a:rPr lang="nl-BE" sz="2800" dirty="0" smtClean="0"/>
              <a:t> </a:t>
            </a:r>
            <a:r>
              <a:rPr lang="nl-BE" sz="2800" dirty="0" err="1" smtClean="0"/>
              <a:t>functions</a:t>
            </a:r>
            <a:endParaRPr lang="nl-BE" sz="2800" dirty="0" smtClean="0"/>
          </a:p>
          <a:p>
            <a:pPr marL="446088" indent="-446088" eaLnBrk="1" hangingPunct="1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nullptr</a:t>
            </a:r>
            <a:endParaRPr lang="nl-BE" sz="2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6088" indent="-446088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800" dirty="0" smtClean="0"/>
              <a:t>smart pointers</a:t>
            </a:r>
            <a:r>
              <a:rPr lang="nl-BE" sz="2800" dirty="0"/>
              <a:t>: </a:t>
            </a:r>
            <a:r>
              <a:rPr lang="nl-BE" sz="2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unique_ptr</a:t>
            </a:r>
            <a:r>
              <a:rPr lang="nl-BE" sz="2800" dirty="0" smtClean="0"/>
              <a:t> en </a:t>
            </a:r>
            <a:r>
              <a:rPr lang="nl-BE" sz="2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shared_ptr</a:t>
            </a:r>
            <a:endParaRPr lang="nl-BE" sz="2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6088" indent="-446088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endParaRPr lang="nl-BE" sz="2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220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473280" y="6381328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10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1570131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472" y="908720"/>
            <a:ext cx="9170804" cy="5544616"/>
          </a:xfrm>
        </p:spPr>
        <p:txBody>
          <a:bodyPr>
            <a:noAutofit/>
          </a:bodyPr>
          <a:lstStyle/>
          <a:p>
            <a:pPr>
              <a:lnSpc>
                <a:spcPts val="4000"/>
              </a:lnSpc>
            </a:pPr>
            <a:r>
              <a:rPr lang="nl-BE" sz="2400" dirty="0" smtClean="0">
                <a:cs typeface="Consolas" panose="020B0609020204030204" pitchFamily="49" charset="0"/>
              </a:rPr>
              <a:t>kopiëren kost tijd en geheugen</a:t>
            </a:r>
          </a:p>
          <a:p>
            <a:pPr>
              <a:lnSpc>
                <a:spcPts val="4000"/>
              </a:lnSpc>
              <a:spcBef>
                <a:spcPts val="0"/>
              </a:spcBef>
            </a:pPr>
            <a:r>
              <a:rPr lang="nl-BE" sz="2400" u="sng" dirty="0" smtClean="0">
                <a:cs typeface="Consolas" panose="020B0609020204030204" pitchFamily="49" charset="0"/>
              </a:rPr>
              <a:t>Voorbeeld</a:t>
            </a:r>
          </a:p>
          <a:p>
            <a:pPr marL="531813" indent="0">
              <a:lnSpc>
                <a:spcPts val="3200"/>
              </a:lnSpc>
              <a:spcBef>
                <a:spcPts val="600"/>
              </a:spcBef>
              <a:buNone/>
            </a:pPr>
            <a:r>
              <a:rPr lang="nl-BE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int main() {</a:t>
            </a:r>
          </a:p>
          <a:p>
            <a:pPr marL="531813" indent="0">
              <a:lnSpc>
                <a:spcPts val="3200"/>
              </a:lnSpc>
              <a:spcBef>
                <a:spcPts val="0"/>
              </a:spcBef>
              <a:buNone/>
            </a:pPr>
            <a:r>
              <a:rPr lang="nl-BE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vector&lt;set&lt;int</a:t>
            </a:r>
            <a:r>
              <a:rPr lang="nl-BE" sz="2000" dirty="0">
                <a:latin typeface="Consolas" panose="020B0609020204030204" pitchFamily="49" charset="0"/>
                <a:cs typeface="Consolas" panose="020B0609020204030204" pitchFamily="49" charset="0"/>
              </a:rPr>
              <a:t>&gt;&gt; </a:t>
            </a:r>
            <a:r>
              <a:rPr lang="nl-BE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v;</a:t>
            </a:r>
          </a:p>
          <a:p>
            <a:pPr marL="531813" indent="0">
              <a:lnSpc>
                <a:spcPts val="3200"/>
              </a:lnSpc>
              <a:spcBef>
                <a:spcPts val="0"/>
              </a:spcBef>
              <a:buNone/>
            </a:pPr>
            <a:r>
              <a:rPr lang="nl-BE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BE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nl-BE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2000" dirty="0">
                <a:latin typeface="Consolas" panose="020B0609020204030204" pitchFamily="49" charset="0"/>
                <a:cs typeface="Consolas" panose="020B0609020204030204" pitchFamily="49" charset="0"/>
              </a:rPr>
              <a:t>(int i=1; i&lt;=3; i++) {</a:t>
            </a:r>
          </a:p>
          <a:p>
            <a:pPr marL="531813" indent="0">
              <a:lnSpc>
                <a:spcPts val="3200"/>
              </a:lnSpc>
              <a:spcBef>
                <a:spcPts val="0"/>
              </a:spcBef>
              <a:buNone/>
            </a:pPr>
            <a:r>
              <a:rPr lang="nl-BE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set&lt;int</a:t>
            </a:r>
            <a:r>
              <a:rPr lang="nl-BE" sz="20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nl-BE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s1, s2; </a:t>
            </a:r>
          </a:p>
          <a:p>
            <a:pPr marL="531813" lvl="0" indent="0">
              <a:lnSpc>
                <a:spcPts val="3200"/>
              </a:lnSpc>
              <a:spcBef>
                <a:spcPts val="0"/>
              </a:spcBef>
              <a:buNone/>
            </a:pPr>
            <a:r>
              <a:rPr lang="nl-BE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… </a:t>
            </a:r>
            <a:r>
              <a:rPr lang="nl-BE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voeg iets toe aan </a:t>
            </a:r>
            <a:r>
              <a:rPr lang="nl-BE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s1</a:t>
            </a:r>
            <a:endParaRPr lang="nl-BE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31813" indent="0">
              <a:lnSpc>
                <a:spcPts val="3200"/>
              </a:lnSpc>
              <a:spcBef>
                <a:spcPts val="1200"/>
              </a:spcBef>
              <a:buNone/>
            </a:pPr>
            <a:r>
              <a:rPr lang="nl-BE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nl-BE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v.push_back</a:t>
            </a:r>
            <a:r>
              <a:rPr lang="nl-BE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(s1); </a:t>
            </a:r>
          </a:p>
          <a:p>
            <a:pPr marL="531813" indent="0">
              <a:lnSpc>
                <a:spcPts val="3200"/>
              </a:lnSpc>
              <a:spcBef>
                <a:spcPts val="600"/>
              </a:spcBef>
              <a:buNone/>
            </a:pPr>
            <a:r>
              <a:rPr lang="nl-BE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s2 = s1;</a:t>
            </a:r>
          </a:p>
          <a:p>
            <a:pPr marL="531813" indent="0">
              <a:lnSpc>
                <a:spcPts val="3200"/>
              </a:lnSpc>
              <a:spcBef>
                <a:spcPts val="0"/>
              </a:spcBef>
              <a:buNone/>
            </a:pPr>
            <a:r>
              <a:rPr lang="nl-BE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  <a:endParaRPr lang="nl-BE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31813" indent="0">
              <a:lnSpc>
                <a:spcPts val="3200"/>
              </a:lnSpc>
              <a:spcBef>
                <a:spcPts val="0"/>
              </a:spcBef>
              <a:buNone/>
            </a:pPr>
            <a:r>
              <a:rPr lang="nl-BE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nl-BE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51701" y="885"/>
            <a:ext cx="9170804" cy="755204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2160" tIns="46080" rIns="92160" bIns="4608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lnSpc>
                <a:spcPct val="96000"/>
              </a:lnSpc>
              <a:spcAft>
                <a:spcPts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nl-NL" altLang="nl-BE" sz="3600" b="1" dirty="0">
                <a:solidFill>
                  <a:schemeClr val="accent1"/>
                </a:solidFill>
              </a:rPr>
              <a:t>P</a:t>
            </a:r>
            <a:r>
              <a:rPr lang="nl-NL" altLang="nl-BE" sz="3600" b="1" dirty="0" smtClean="0">
                <a:solidFill>
                  <a:schemeClr val="accent1"/>
                </a:solidFill>
              </a:rPr>
              <a:t>robleemstelling</a:t>
            </a:r>
            <a:endParaRPr lang="en-GB" altLang="nl-BE" sz="3600" b="1" dirty="0">
              <a:solidFill>
                <a:schemeClr val="accent1"/>
              </a:solidFill>
            </a:endParaRPr>
          </a:p>
        </p:txBody>
      </p:sp>
      <p:sp>
        <p:nvSpPr>
          <p:cNvPr id="8" name="Tekstvak 7"/>
          <p:cNvSpPr txBox="1"/>
          <p:nvPr/>
        </p:nvSpPr>
        <p:spPr>
          <a:xfrm>
            <a:off x="6033120" y="1484784"/>
            <a:ext cx="3168352" cy="461665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lang="nl-BE" sz="2400" b="1" dirty="0" smtClean="0">
                <a:solidFill>
                  <a:schemeClr val="accent4"/>
                </a:solidFill>
                <a:latin typeface="+mn-lt"/>
              </a:rPr>
              <a:t>vb_zonder_move.cpp</a:t>
            </a:r>
          </a:p>
        </p:txBody>
      </p:sp>
      <p:sp>
        <p:nvSpPr>
          <p:cNvPr id="9" name="Rechteraccolade 8"/>
          <p:cNvSpPr/>
          <p:nvPr/>
        </p:nvSpPr>
        <p:spPr>
          <a:xfrm>
            <a:off x="4160912" y="4221088"/>
            <a:ext cx="216024" cy="1008112"/>
          </a:xfrm>
          <a:prstGeom prst="rightBrac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Tekstvak 9"/>
          <p:cNvSpPr txBox="1"/>
          <p:nvPr/>
        </p:nvSpPr>
        <p:spPr>
          <a:xfrm>
            <a:off x="4664968" y="4239185"/>
            <a:ext cx="3168352" cy="990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nl-BE" sz="2400" b="1" dirty="0" smtClean="0">
                <a:solidFill>
                  <a:schemeClr val="accent2"/>
                </a:solidFill>
                <a:latin typeface="+mn-lt"/>
              </a:rPr>
              <a:t>Er wordt 2 maal een kopie genomen van s1</a:t>
            </a:r>
            <a:endParaRPr lang="nl-BE" sz="2400" b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11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473280" y="6381328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11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4146941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480" y="908720"/>
            <a:ext cx="9361040" cy="5616624"/>
          </a:xfrm>
        </p:spPr>
        <p:txBody>
          <a:bodyPr>
            <a:noAutofit/>
          </a:bodyPr>
          <a:lstStyle/>
          <a:p>
            <a:pPr>
              <a:lnSpc>
                <a:spcPts val="4000"/>
              </a:lnSpc>
            </a:pPr>
            <a:r>
              <a:rPr lang="nl-BE" sz="2400" dirty="0" smtClean="0">
                <a:cs typeface="Consolas" panose="020B0609020204030204" pitchFamily="49" charset="0"/>
              </a:rPr>
              <a:t>c</a:t>
            </a:r>
            <a:r>
              <a:rPr lang="nl-BE" sz="2400" b="0" dirty="0" smtClean="0">
                <a:cs typeface="Consolas" panose="020B0609020204030204" pitchFamily="49" charset="0"/>
              </a:rPr>
              <a:t>opy </a:t>
            </a:r>
            <a:r>
              <a:rPr lang="nl-BE" sz="2400" b="0" dirty="0" err="1" smtClean="0">
                <a:cs typeface="Consolas" panose="020B0609020204030204" pitchFamily="49" charset="0"/>
              </a:rPr>
              <a:t>constructor</a:t>
            </a:r>
            <a:r>
              <a:rPr lang="nl-BE" sz="2400" b="0" dirty="0" smtClean="0">
                <a:cs typeface="Consolas" panose="020B0609020204030204" pitchFamily="49" charset="0"/>
              </a:rPr>
              <a:t>: </a:t>
            </a:r>
            <a:r>
              <a:rPr lang="nl-BE" sz="2400" b="1" dirty="0" smtClean="0">
                <a:solidFill>
                  <a:schemeClr val="accent3"/>
                </a:solidFill>
                <a:cs typeface="Consolas" panose="020B0609020204030204" pitchFamily="49" charset="0"/>
              </a:rPr>
              <a:t>kopieert</a:t>
            </a:r>
            <a:r>
              <a:rPr lang="nl-BE" sz="2400" b="0" dirty="0" smtClean="0">
                <a:cs typeface="Consolas" panose="020B0609020204030204" pitchFamily="49" charset="0"/>
              </a:rPr>
              <a:t> elk </a:t>
            </a:r>
            <a:r>
              <a:rPr lang="nl-BE" sz="2400" b="0" dirty="0" err="1" smtClean="0">
                <a:cs typeface="Consolas" panose="020B0609020204030204" pitchFamily="49" charset="0"/>
              </a:rPr>
              <a:t>datalid</a:t>
            </a:r>
            <a:r>
              <a:rPr lang="nl-BE" sz="2400" b="0" dirty="0" smtClean="0">
                <a:cs typeface="Consolas" panose="020B0609020204030204" pitchFamily="49" charset="0"/>
              </a:rPr>
              <a:t> (default: geen diepe kopie)</a:t>
            </a:r>
          </a:p>
          <a:p>
            <a:pPr>
              <a:lnSpc>
                <a:spcPts val="4000"/>
              </a:lnSpc>
            </a:pPr>
            <a:r>
              <a:rPr lang="nl-BE" sz="2400" dirty="0" smtClean="0">
                <a:cs typeface="Consolas" panose="020B0609020204030204" pitchFamily="49" charset="0"/>
              </a:rPr>
              <a:t>move </a:t>
            </a:r>
            <a:r>
              <a:rPr lang="nl-BE" sz="2400" dirty="0" err="1" smtClean="0">
                <a:cs typeface="Consolas" panose="020B0609020204030204" pitchFamily="49" charset="0"/>
              </a:rPr>
              <a:t>constructor</a:t>
            </a:r>
            <a:r>
              <a:rPr lang="nl-BE" sz="2400" dirty="0" smtClean="0">
                <a:cs typeface="Consolas" panose="020B0609020204030204" pitchFamily="49" charset="0"/>
              </a:rPr>
              <a:t>:</a:t>
            </a:r>
            <a:endParaRPr lang="nl-BE" sz="2400" dirty="0">
              <a:cs typeface="Consolas" panose="020B0609020204030204" pitchFamily="49" charset="0"/>
            </a:endParaRPr>
          </a:p>
          <a:p>
            <a:pPr lvl="1">
              <a:lnSpc>
                <a:spcPts val="4000"/>
              </a:lnSpc>
            </a:pPr>
            <a:r>
              <a:rPr lang="nl-BE" sz="2400" dirty="0">
                <a:cs typeface="Consolas" panose="020B0609020204030204" pitchFamily="49" charset="0"/>
              </a:rPr>
              <a:t>zal geen kopie maken van het origineel, maar de dataleden van het origineel ‘</a:t>
            </a:r>
            <a:r>
              <a:rPr lang="nl-BE" sz="2400" b="1" dirty="0">
                <a:solidFill>
                  <a:schemeClr val="accent3"/>
                </a:solidFill>
                <a:cs typeface="Consolas" panose="020B0609020204030204" pitchFamily="49" charset="0"/>
              </a:rPr>
              <a:t>schaken</a:t>
            </a:r>
            <a:r>
              <a:rPr lang="nl-BE" sz="2400" dirty="0">
                <a:cs typeface="Consolas" panose="020B0609020204030204" pitchFamily="49" charset="0"/>
              </a:rPr>
              <a:t>’ </a:t>
            </a:r>
            <a:r>
              <a:rPr lang="nl-BE" sz="2400" dirty="0" smtClean="0">
                <a:cs typeface="Consolas" panose="020B0609020204030204" pitchFamily="49" charset="0"/>
              </a:rPr>
              <a:t>(dataleden origineel krijgen default-waarden)</a:t>
            </a:r>
          </a:p>
          <a:p>
            <a:pPr lvl="1">
              <a:lnSpc>
                <a:spcPts val="4000"/>
              </a:lnSpc>
            </a:pPr>
            <a:r>
              <a:rPr lang="nl-BE" sz="2400" dirty="0" err="1">
                <a:cs typeface="Consolas" panose="020B0609020204030204" pitchFamily="49" charset="0"/>
              </a:rPr>
              <a:t>datalid</a:t>
            </a:r>
            <a:r>
              <a:rPr lang="nl-BE" sz="2400" dirty="0">
                <a:cs typeface="Consolas" panose="020B0609020204030204" pitchFamily="49" charset="0"/>
              </a:rPr>
              <a:t> dat geen pointer is: construeert het nieuwe </a:t>
            </a:r>
            <a:r>
              <a:rPr lang="nl-BE" sz="2400" dirty="0" err="1">
                <a:cs typeface="Consolas" panose="020B0609020204030204" pitchFamily="49" charset="0"/>
              </a:rPr>
              <a:t>datalid</a:t>
            </a:r>
            <a:r>
              <a:rPr lang="nl-BE" sz="2400" dirty="0">
                <a:cs typeface="Consolas" panose="020B0609020204030204" pitchFamily="49" charset="0"/>
              </a:rPr>
              <a:t> naar model van origineel </a:t>
            </a:r>
            <a:r>
              <a:rPr lang="nl-BE" sz="2400" dirty="0" err="1">
                <a:cs typeface="Consolas" panose="020B0609020204030204" pitchFamily="49" charset="0"/>
              </a:rPr>
              <a:t>datalid</a:t>
            </a:r>
            <a:r>
              <a:rPr lang="nl-BE" sz="2400" dirty="0">
                <a:cs typeface="Consolas" panose="020B0609020204030204" pitchFamily="49" charset="0"/>
              </a:rPr>
              <a:t>, a.d.h.v. de overeenkomstige move-</a:t>
            </a:r>
            <a:r>
              <a:rPr lang="nl-BE" sz="2400" dirty="0" err="1">
                <a:cs typeface="Consolas" panose="020B0609020204030204" pitchFamily="49" charset="0"/>
              </a:rPr>
              <a:t>constructor</a:t>
            </a:r>
            <a:r>
              <a:rPr lang="nl-BE" sz="2400" dirty="0">
                <a:cs typeface="Consolas" panose="020B0609020204030204" pitchFamily="49" charset="0"/>
              </a:rPr>
              <a:t> van </a:t>
            </a:r>
            <a:r>
              <a:rPr lang="nl-BE" sz="2400" dirty="0" err="1">
                <a:cs typeface="Consolas" panose="020B0609020204030204" pitchFamily="49" charset="0"/>
              </a:rPr>
              <a:t>datalid</a:t>
            </a:r>
            <a:endParaRPr lang="nl-BE" sz="2400" dirty="0">
              <a:cs typeface="Consolas" panose="020B0609020204030204" pitchFamily="49" charset="0"/>
            </a:endParaRPr>
          </a:p>
          <a:p>
            <a:pPr lvl="1">
              <a:lnSpc>
                <a:spcPts val="4000"/>
              </a:lnSpc>
            </a:pPr>
            <a:r>
              <a:rPr lang="nl-BE" sz="2400" dirty="0" err="1">
                <a:cs typeface="Consolas" panose="020B0609020204030204" pitchFamily="49" charset="0"/>
              </a:rPr>
              <a:t>datalid</a:t>
            </a:r>
            <a:r>
              <a:rPr lang="nl-BE" sz="2400" dirty="0">
                <a:cs typeface="Consolas" panose="020B0609020204030204" pitchFamily="49" charset="0"/>
              </a:rPr>
              <a:t> dat pointer is: neemt ondiepe kopie </a:t>
            </a:r>
            <a:r>
              <a:rPr lang="nl-BE" sz="2400" dirty="0" smtClean="0">
                <a:cs typeface="Consolas" panose="020B0609020204030204" pitchFamily="49" charset="0"/>
              </a:rPr>
              <a:t>(dus </a:t>
            </a:r>
            <a:r>
              <a:rPr lang="nl-BE" sz="2400" dirty="0">
                <a:cs typeface="Consolas" panose="020B0609020204030204" pitchFamily="49" charset="0"/>
              </a:rPr>
              <a:t>geen extra verplaatsing in </a:t>
            </a:r>
            <a:r>
              <a:rPr lang="nl-BE" sz="2400" dirty="0" smtClean="0">
                <a:cs typeface="Consolas" panose="020B0609020204030204" pitchFamily="49" charset="0"/>
              </a:rPr>
              <a:t>geheugen) én zet </a:t>
            </a:r>
            <a:r>
              <a:rPr lang="nl-BE" sz="2400" dirty="0">
                <a:cs typeface="Consolas" panose="020B0609020204030204" pitchFamily="49" charset="0"/>
              </a:rPr>
              <a:t>originele pointer op </a:t>
            </a:r>
            <a:r>
              <a:rPr lang="nl-BE" sz="2400" dirty="0" err="1">
                <a:cs typeface="Consolas" panose="020B0609020204030204" pitchFamily="49" charset="0"/>
              </a:rPr>
              <a:t>null</a:t>
            </a:r>
            <a:r>
              <a:rPr lang="nl-BE" sz="2400" dirty="0">
                <a:cs typeface="Consolas" panose="020B0609020204030204" pitchFamily="49" charset="0"/>
              </a:rPr>
              <a:t>(</a:t>
            </a:r>
            <a:r>
              <a:rPr lang="nl-BE" sz="2400" dirty="0" err="1">
                <a:cs typeface="Consolas" panose="020B0609020204030204" pitchFamily="49" charset="0"/>
              </a:rPr>
              <a:t>ptr</a:t>
            </a:r>
            <a:r>
              <a:rPr lang="nl-BE" sz="2400" dirty="0">
                <a:cs typeface="Consolas" panose="020B0609020204030204" pitchFamily="49" charset="0"/>
              </a:rPr>
              <a:t>) zodat er geen twee pointers naar zelfde geheugenplaats </a:t>
            </a:r>
            <a:r>
              <a:rPr lang="nl-BE" sz="2400" dirty="0" smtClean="0">
                <a:cs typeface="Consolas" panose="020B0609020204030204" pitchFamily="49" charset="0"/>
              </a:rPr>
              <a:t>wijzen</a:t>
            </a:r>
            <a:endParaRPr lang="nl-BE" sz="2400" b="0" dirty="0" smtClean="0">
              <a:cs typeface="Consolas" panose="020B0609020204030204" pitchFamily="49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44488" y="12460"/>
            <a:ext cx="9289032" cy="755204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2160" tIns="46080" rIns="92160" bIns="4608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lnSpc>
                <a:spcPct val="96000"/>
              </a:lnSpc>
              <a:spcAft>
                <a:spcPts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nl-NL" altLang="nl-BE" sz="3600" b="1" dirty="0">
                <a:solidFill>
                  <a:schemeClr val="accent1"/>
                </a:solidFill>
              </a:rPr>
              <a:t>m</a:t>
            </a:r>
            <a:r>
              <a:rPr lang="nl-NL" altLang="nl-BE" sz="3600" b="1" dirty="0" smtClean="0">
                <a:solidFill>
                  <a:schemeClr val="accent1"/>
                </a:solidFill>
              </a:rPr>
              <a:t>ove </a:t>
            </a:r>
            <a:r>
              <a:rPr lang="nl-NL" altLang="nl-BE" sz="3600" b="1" dirty="0" err="1" smtClean="0">
                <a:solidFill>
                  <a:schemeClr val="accent1"/>
                </a:solidFill>
              </a:rPr>
              <a:t>constructor</a:t>
            </a:r>
            <a:endParaRPr lang="en-GB" altLang="nl-BE" sz="3600" b="1" dirty="0">
              <a:solidFill>
                <a:schemeClr val="accent1"/>
              </a:solidFill>
            </a:endParaRPr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473280" y="6381328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12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2976929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480" y="908720"/>
            <a:ext cx="9361040" cy="5616624"/>
          </a:xfrm>
        </p:spPr>
        <p:txBody>
          <a:bodyPr>
            <a:noAutofit/>
          </a:bodyPr>
          <a:lstStyle/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nl-BE" sz="2400" u="sng" dirty="0">
                <a:solidFill>
                  <a:prstClr val="black"/>
                </a:solidFill>
                <a:cs typeface="Consolas" panose="020B0609020204030204" pitchFamily="49" charset="0"/>
              </a:rPr>
              <a:t>Voorbeeld</a:t>
            </a:r>
          </a:p>
          <a:p>
            <a:pPr marL="531813" lvl="0" indent="0">
              <a:lnSpc>
                <a:spcPts val="3200"/>
              </a:lnSpc>
              <a:spcBef>
                <a:spcPts val="600"/>
              </a:spcBef>
              <a:buNone/>
            </a:pPr>
            <a:r>
              <a:rPr lang="nl-BE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nl-BE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main() {</a:t>
            </a:r>
          </a:p>
          <a:p>
            <a:pPr marL="531813" lvl="0" indent="0">
              <a:lnSpc>
                <a:spcPts val="3200"/>
              </a:lnSpc>
              <a:spcBef>
                <a:spcPts val="0"/>
              </a:spcBef>
              <a:buNone/>
            </a:pPr>
            <a:r>
              <a:rPr lang="nl-BE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vector&lt;set&lt;int&gt;&gt; v;</a:t>
            </a:r>
          </a:p>
          <a:p>
            <a:pPr marL="531813" lvl="0" indent="0">
              <a:lnSpc>
                <a:spcPts val="3200"/>
              </a:lnSpc>
              <a:spcBef>
                <a:spcPts val="0"/>
              </a:spcBef>
              <a:buNone/>
            </a:pPr>
            <a:r>
              <a:rPr lang="nl-BE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nl-BE" sz="20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nl-BE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(int i=1; i&lt;=3; i++) {</a:t>
            </a:r>
          </a:p>
          <a:p>
            <a:pPr marL="531813" lvl="0" indent="0">
              <a:lnSpc>
                <a:spcPts val="3200"/>
              </a:lnSpc>
              <a:spcBef>
                <a:spcPts val="0"/>
              </a:spcBef>
              <a:buNone/>
            </a:pPr>
            <a:r>
              <a:rPr lang="nl-BE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set&lt;int&gt; s1, s2; </a:t>
            </a:r>
            <a:endParaRPr lang="nl-BE" sz="2000" dirty="0" smtClean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31813" lvl="0" indent="0">
              <a:lnSpc>
                <a:spcPts val="3200"/>
              </a:lnSpc>
              <a:spcBef>
                <a:spcPts val="0"/>
              </a:spcBef>
              <a:buNone/>
            </a:pPr>
            <a:r>
              <a:rPr lang="nl-BE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…  // voeg iets toe aan s1</a:t>
            </a:r>
            <a:endParaRPr lang="nl-BE" sz="20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31813" lvl="0" indent="0">
              <a:lnSpc>
                <a:spcPts val="3200"/>
              </a:lnSpc>
              <a:spcBef>
                <a:spcPts val="1800"/>
              </a:spcBef>
              <a:buNone/>
            </a:pPr>
            <a:r>
              <a:rPr lang="nl-BE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nl-BE" sz="200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v.push_back</a:t>
            </a:r>
            <a:r>
              <a:rPr lang="nl-BE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BE" sz="2000" b="1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move</a:t>
            </a:r>
            <a:r>
              <a:rPr lang="nl-BE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(s1)); </a:t>
            </a:r>
          </a:p>
          <a:p>
            <a:pPr marL="531813" lvl="0" indent="0">
              <a:lnSpc>
                <a:spcPts val="3200"/>
              </a:lnSpc>
              <a:spcBef>
                <a:spcPts val="1800"/>
              </a:spcBef>
              <a:buNone/>
            </a:pPr>
            <a:r>
              <a:rPr lang="nl-BE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…  //voeg opnieuw iets toe aan s1</a:t>
            </a:r>
          </a:p>
          <a:p>
            <a:pPr marL="531813" lvl="0" indent="0">
              <a:lnSpc>
                <a:spcPts val="3200"/>
              </a:lnSpc>
              <a:spcBef>
                <a:spcPts val="1800"/>
              </a:spcBef>
              <a:buNone/>
            </a:pPr>
            <a:r>
              <a:rPr lang="nl-BE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s2 </a:t>
            </a:r>
            <a:r>
              <a:rPr lang="nl-BE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nl-BE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move(s1);</a:t>
            </a:r>
            <a:endParaRPr lang="nl-BE" sz="20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31813" lvl="0" indent="0">
              <a:lnSpc>
                <a:spcPts val="3200"/>
              </a:lnSpc>
              <a:spcBef>
                <a:spcPts val="0"/>
              </a:spcBef>
              <a:buNone/>
            </a:pPr>
            <a:r>
              <a:rPr lang="nl-BE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 marL="531813" lvl="0" indent="0">
              <a:lnSpc>
                <a:spcPts val="3200"/>
              </a:lnSpc>
              <a:spcBef>
                <a:spcPts val="0"/>
              </a:spcBef>
              <a:buNone/>
            </a:pPr>
            <a:r>
              <a:rPr lang="nl-BE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44488" y="12460"/>
            <a:ext cx="9289032" cy="755204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2160" tIns="46080" rIns="92160" bIns="4608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lnSpc>
                <a:spcPct val="96000"/>
              </a:lnSpc>
              <a:spcAft>
                <a:spcPts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nl-NL" altLang="nl-BE" sz="3600" b="1" dirty="0" smtClean="0">
                <a:solidFill>
                  <a:schemeClr val="accent1"/>
                </a:solidFill>
              </a:rPr>
              <a:t>Gebruik move </a:t>
            </a:r>
            <a:r>
              <a:rPr lang="nl-NL" altLang="nl-BE" sz="3600" b="1" dirty="0" err="1" smtClean="0">
                <a:solidFill>
                  <a:schemeClr val="accent1"/>
                </a:solidFill>
              </a:rPr>
              <a:t>constructor</a:t>
            </a:r>
            <a:r>
              <a:rPr lang="nl-NL" altLang="nl-BE" sz="3600" b="1" dirty="0" smtClean="0">
                <a:solidFill>
                  <a:schemeClr val="accent1"/>
                </a:solidFill>
              </a:rPr>
              <a:t> en move operator</a:t>
            </a:r>
            <a:endParaRPr lang="en-GB" altLang="nl-BE" sz="3600" b="1" dirty="0">
              <a:solidFill>
                <a:schemeClr val="accent1"/>
              </a:solidFill>
            </a:endParaRPr>
          </a:p>
        </p:txBody>
      </p:sp>
      <p:sp>
        <p:nvSpPr>
          <p:cNvPr id="2" name="Lijntoelichting 2 1"/>
          <p:cNvSpPr/>
          <p:nvPr/>
        </p:nvSpPr>
        <p:spPr>
          <a:xfrm>
            <a:off x="6135997" y="1988840"/>
            <a:ext cx="3528392" cy="1584176"/>
          </a:xfrm>
          <a:prstGeom prst="borderCallout2">
            <a:avLst>
              <a:gd name="adj1" fmla="val 89623"/>
              <a:gd name="adj2" fmla="val -788"/>
              <a:gd name="adj3" fmla="val 95468"/>
              <a:gd name="adj4" fmla="val -13387"/>
              <a:gd name="adj5" fmla="val 112500"/>
              <a:gd name="adj6" fmla="val -46667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3500"/>
              </a:lnSpc>
            </a:pPr>
            <a:r>
              <a:rPr lang="nl-BE" sz="2400" dirty="0" smtClean="0">
                <a:solidFill>
                  <a:schemeClr val="tx1"/>
                </a:solidFill>
              </a:rPr>
              <a:t>move </a:t>
            </a:r>
            <a:r>
              <a:rPr lang="nl-BE" sz="2400" dirty="0" err="1" smtClean="0">
                <a:solidFill>
                  <a:schemeClr val="tx1"/>
                </a:solidFill>
              </a:rPr>
              <a:t>constructor</a:t>
            </a:r>
            <a:r>
              <a:rPr lang="nl-BE" sz="2400" dirty="0" smtClean="0">
                <a:solidFill>
                  <a:schemeClr val="tx1"/>
                </a:solidFill>
              </a:rPr>
              <a:t> “verplaatst” </a:t>
            </a:r>
            <a:r>
              <a:rPr lang="nl-BE" sz="22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s1</a:t>
            </a:r>
            <a:r>
              <a:rPr lang="nl-BE" sz="2400" dirty="0" smtClean="0">
                <a:solidFill>
                  <a:schemeClr val="tx1"/>
                </a:solidFill>
              </a:rPr>
              <a:t> naar de vector =&gt; </a:t>
            </a:r>
            <a:r>
              <a:rPr lang="nl-BE" sz="22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s1</a:t>
            </a:r>
            <a:r>
              <a:rPr lang="nl-BE" sz="2400" dirty="0" smtClean="0">
                <a:solidFill>
                  <a:schemeClr val="tx1"/>
                </a:solidFill>
              </a:rPr>
              <a:t> wordt leeg</a:t>
            </a:r>
            <a:endParaRPr lang="nl-BE" sz="2400" dirty="0">
              <a:solidFill>
                <a:schemeClr val="tx1"/>
              </a:solidFill>
            </a:endParaRPr>
          </a:p>
        </p:txBody>
      </p:sp>
      <p:sp>
        <p:nvSpPr>
          <p:cNvPr id="5" name="Lijntoelichting 2 4"/>
          <p:cNvSpPr/>
          <p:nvPr/>
        </p:nvSpPr>
        <p:spPr>
          <a:xfrm>
            <a:off x="4160912" y="5085184"/>
            <a:ext cx="3888432" cy="1584176"/>
          </a:xfrm>
          <a:prstGeom prst="borderCallout2">
            <a:avLst>
              <a:gd name="adj1" fmla="val 47976"/>
              <a:gd name="adj2" fmla="val 403"/>
              <a:gd name="adj3" fmla="val 25326"/>
              <a:gd name="adj4" fmla="val -25591"/>
              <a:gd name="adj5" fmla="val 27015"/>
              <a:gd name="adj6" fmla="val -25235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3500"/>
              </a:lnSpc>
            </a:pPr>
            <a:r>
              <a:rPr lang="nl-BE" sz="2400" dirty="0" smtClean="0">
                <a:solidFill>
                  <a:schemeClr val="tx1"/>
                </a:solidFill>
              </a:rPr>
              <a:t>move operator “verplaatst” </a:t>
            </a:r>
            <a:r>
              <a:rPr lang="nl-BE" sz="22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s1</a:t>
            </a:r>
            <a:r>
              <a:rPr lang="nl-BE" sz="2400" dirty="0" smtClean="0">
                <a:solidFill>
                  <a:schemeClr val="tx1"/>
                </a:solidFill>
              </a:rPr>
              <a:t> naar </a:t>
            </a:r>
            <a:r>
              <a:rPr lang="nl-BE" sz="22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s2</a:t>
            </a:r>
            <a:r>
              <a:rPr lang="nl-BE" sz="2400" dirty="0" smtClean="0">
                <a:solidFill>
                  <a:schemeClr val="tx1"/>
                </a:solidFill>
              </a:rPr>
              <a:t> </a:t>
            </a:r>
          </a:p>
          <a:p>
            <a:pPr algn="ctr">
              <a:lnSpc>
                <a:spcPts val="3500"/>
              </a:lnSpc>
            </a:pPr>
            <a:r>
              <a:rPr lang="nl-BE" sz="2400" dirty="0" smtClean="0">
                <a:solidFill>
                  <a:schemeClr val="tx1"/>
                </a:solidFill>
              </a:rPr>
              <a:t>=&gt; </a:t>
            </a:r>
            <a:r>
              <a:rPr lang="nl-BE" sz="22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s1</a:t>
            </a:r>
            <a:r>
              <a:rPr lang="nl-BE" sz="2400" dirty="0" smtClean="0">
                <a:solidFill>
                  <a:schemeClr val="tx1"/>
                </a:solidFill>
              </a:rPr>
              <a:t> wordt opnieuw leeg</a:t>
            </a:r>
            <a:endParaRPr lang="nl-BE" sz="2400" dirty="0">
              <a:solidFill>
                <a:schemeClr val="tx1"/>
              </a:solidFill>
            </a:endParaRPr>
          </a:p>
        </p:txBody>
      </p:sp>
      <p:sp>
        <p:nvSpPr>
          <p:cNvPr id="7" name="Tekstvak 6"/>
          <p:cNvSpPr txBox="1"/>
          <p:nvPr/>
        </p:nvSpPr>
        <p:spPr>
          <a:xfrm>
            <a:off x="5097016" y="1124744"/>
            <a:ext cx="2160240" cy="461665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lang="nl-BE" sz="2400" b="1" dirty="0" smtClean="0">
                <a:solidFill>
                  <a:schemeClr val="accent4"/>
                </a:solidFill>
                <a:latin typeface="+mn-lt"/>
              </a:rPr>
              <a:t>vb_move1.cpp</a:t>
            </a:r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473280" y="6381328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13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1597695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480" y="908720"/>
            <a:ext cx="9361040" cy="5616624"/>
          </a:xfrm>
        </p:spPr>
        <p:txBody>
          <a:bodyPr>
            <a:noAutofit/>
          </a:bodyPr>
          <a:lstStyle/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nl-BE" sz="2400" u="sng" dirty="0">
                <a:solidFill>
                  <a:prstClr val="black"/>
                </a:solidFill>
                <a:cs typeface="Consolas" panose="020B0609020204030204" pitchFamily="49" charset="0"/>
              </a:rPr>
              <a:t>Voorbeeld</a:t>
            </a:r>
          </a:p>
          <a:p>
            <a:pPr marL="531813" lvl="0" indent="0">
              <a:lnSpc>
                <a:spcPts val="3200"/>
              </a:lnSpc>
              <a:spcBef>
                <a:spcPts val="600"/>
              </a:spcBef>
              <a:buNone/>
            </a:pPr>
            <a:r>
              <a:rPr lang="nl-BE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A {</a:t>
            </a:r>
          </a:p>
          <a:p>
            <a:pPr marL="531813" lvl="0" indent="0">
              <a:lnSpc>
                <a:spcPts val="3200"/>
              </a:lnSpc>
              <a:spcBef>
                <a:spcPts val="600"/>
              </a:spcBef>
              <a:buNone/>
            </a:pPr>
            <a:r>
              <a:rPr lang="nl-BE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public:</a:t>
            </a:r>
          </a:p>
          <a:p>
            <a:pPr marL="531813" lvl="0" indent="0">
              <a:lnSpc>
                <a:spcPts val="3200"/>
              </a:lnSpc>
              <a:spcBef>
                <a:spcPts val="600"/>
              </a:spcBef>
              <a:buNone/>
            </a:pPr>
            <a:r>
              <a:rPr lang="nl-BE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A(</a:t>
            </a:r>
            <a:r>
              <a:rPr lang="nl-BE" sz="200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nl-BE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&amp;a);</a:t>
            </a:r>
          </a:p>
          <a:p>
            <a:pPr marL="531813" lvl="0" indent="0">
              <a:lnSpc>
                <a:spcPts val="3200"/>
              </a:lnSpc>
              <a:spcBef>
                <a:spcPts val="600"/>
              </a:spcBef>
              <a:buNone/>
            </a:pPr>
            <a:r>
              <a:rPr lang="nl-BE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A(A &amp;&amp;a);</a:t>
            </a:r>
          </a:p>
          <a:p>
            <a:pPr marL="531813" lvl="0" indent="0">
              <a:lnSpc>
                <a:spcPts val="3200"/>
              </a:lnSpc>
              <a:spcBef>
                <a:spcPts val="600"/>
              </a:spcBef>
              <a:buNone/>
            </a:pPr>
            <a:r>
              <a:rPr lang="nl-BE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…</a:t>
            </a:r>
            <a:endParaRPr lang="nl-BE" sz="20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31813" lvl="0" indent="0">
              <a:lnSpc>
                <a:spcPts val="3200"/>
              </a:lnSpc>
              <a:spcBef>
                <a:spcPts val="600"/>
              </a:spcBef>
              <a:buNone/>
            </a:pPr>
            <a:r>
              <a:rPr lang="nl-BE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private:</a:t>
            </a:r>
          </a:p>
          <a:p>
            <a:pPr marL="531813" lvl="0" indent="0">
              <a:lnSpc>
                <a:spcPts val="3200"/>
              </a:lnSpc>
              <a:spcBef>
                <a:spcPts val="600"/>
              </a:spcBef>
              <a:buNone/>
            </a:pPr>
            <a:r>
              <a:rPr lang="nl-BE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nl-BE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vector&lt;int&gt; </a:t>
            </a:r>
            <a:r>
              <a:rPr lang="nl-BE" sz="200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</a:t>
            </a:r>
            <a:r>
              <a:rPr lang="nl-BE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531813" lvl="0" indent="0">
              <a:lnSpc>
                <a:spcPts val="3200"/>
              </a:lnSpc>
              <a:spcBef>
                <a:spcPts val="600"/>
              </a:spcBef>
              <a:buNone/>
            </a:pPr>
            <a:r>
              <a:rPr lang="nl-BE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int </a:t>
            </a:r>
            <a:r>
              <a:rPr lang="nl-BE" sz="20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grA</a:t>
            </a:r>
            <a:r>
              <a:rPr lang="nl-BE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531813" lvl="0" indent="0">
              <a:lnSpc>
                <a:spcPts val="3200"/>
              </a:lnSpc>
              <a:spcBef>
                <a:spcPts val="600"/>
              </a:spcBef>
              <a:buNone/>
            </a:pPr>
            <a:r>
              <a:rPr lang="nl-BE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int *</a:t>
            </a:r>
            <a:r>
              <a:rPr lang="nl-BE" sz="20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tabA</a:t>
            </a:r>
            <a:r>
              <a:rPr lang="nl-BE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531813" lvl="0" indent="0">
              <a:lnSpc>
                <a:spcPts val="3200"/>
              </a:lnSpc>
              <a:spcBef>
                <a:spcPts val="600"/>
              </a:spcBef>
              <a:buNone/>
            </a:pPr>
            <a:r>
              <a:rPr lang="nl-BE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44488" y="12460"/>
            <a:ext cx="9289032" cy="755204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2160" tIns="46080" rIns="92160" bIns="4608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lnSpc>
                <a:spcPct val="96000"/>
              </a:lnSpc>
              <a:spcAft>
                <a:spcPts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nl-NL" altLang="nl-BE" sz="3600" b="1" dirty="0" smtClean="0">
                <a:solidFill>
                  <a:schemeClr val="accent1"/>
                </a:solidFill>
              </a:rPr>
              <a:t>Implementatie move </a:t>
            </a:r>
            <a:r>
              <a:rPr lang="nl-NL" altLang="nl-BE" sz="3600" b="1" dirty="0" err="1" smtClean="0">
                <a:solidFill>
                  <a:schemeClr val="accent1"/>
                </a:solidFill>
              </a:rPr>
              <a:t>constructor</a:t>
            </a:r>
            <a:endParaRPr lang="en-GB" altLang="nl-BE" sz="3600" b="1" dirty="0">
              <a:solidFill>
                <a:schemeClr val="accent1"/>
              </a:solidFill>
            </a:endParaRPr>
          </a:p>
        </p:txBody>
      </p:sp>
      <p:sp>
        <p:nvSpPr>
          <p:cNvPr id="2" name="Lijntoelichting 2 1"/>
          <p:cNvSpPr/>
          <p:nvPr/>
        </p:nvSpPr>
        <p:spPr>
          <a:xfrm>
            <a:off x="4520952" y="1559752"/>
            <a:ext cx="3528392" cy="717120"/>
          </a:xfrm>
          <a:prstGeom prst="borderCallout2">
            <a:avLst>
              <a:gd name="adj1" fmla="val 50886"/>
              <a:gd name="adj2" fmla="val -788"/>
              <a:gd name="adj3" fmla="val 132591"/>
              <a:gd name="adj4" fmla="val -37662"/>
              <a:gd name="adj5" fmla="val 131869"/>
              <a:gd name="adj6" fmla="val -36826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3500"/>
              </a:lnSpc>
            </a:pPr>
            <a:r>
              <a:rPr lang="nl-BE" sz="2400" dirty="0" smtClean="0">
                <a:solidFill>
                  <a:schemeClr val="tx1"/>
                </a:solidFill>
              </a:rPr>
              <a:t>copy </a:t>
            </a:r>
            <a:r>
              <a:rPr lang="nl-BE" sz="2400" dirty="0" err="1" smtClean="0">
                <a:solidFill>
                  <a:schemeClr val="tx1"/>
                </a:solidFill>
              </a:rPr>
              <a:t>constructor</a:t>
            </a:r>
            <a:endParaRPr lang="nl-BE" sz="2400" dirty="0">
              <a:solidFill>
                <a:schemeClr val="tx1"/>
              </a:solidFill>
            </a:endParaRPr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473280" y="6381328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14</a:t>
            </a:fld>
            <a:endParaRPr lang="nl-NL" sz="1600" dirty="0" smtClean="0"/>
          </a:p>
        </p:txBody>
      </p:sp>
      <p:sp>
        <p:nvSpPr>
          <p:cNvPr id="9" name="Lijntoelichting 2 8"/>
          <p:cNvSpPr/>
          <p:nvPr/>
        </p:nvSpPr>
        <p:spPr>
          <a:xfrm>
            <a:off x="4518652" y="3212976"/>
            <a:ext cx="3528392" cy="717120"/>
          </a:xfrm>
          <a:prstGeom prst="borderCallout2">
            <a:avLst>
              <a:gd name="adj1" fmla="val 50886"/>
              <a:gd name="adj2" fmla="val -1772"/>
              <a:gd name="adj3" fmla="val 21222"/>
              <a:gd name="adj4" fmla="val -58329"/>
              <a:gd name="adj5" fmla="val 18886"/>
              <a:gd name="adj6" fmla="val -57493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3500"/>
              </a:lnSpc>
            </a:pPr>
            <a:r>
              <a:rPr lang="nl-BE" sz="2400" dirty="0" smtClean="0">
                <a:solidFill>
                  <a:schemeClr val="tx1"/>
                </a:solidFill>
              </a:rPr>
              <a:t>move </a:t>
            </a:r>
            <a:r>
              <a:rPr lang="nl-BE" sz="2400" dirty="0" err="1" smtClean="0">
                <a:solidFill>
                  <a:schemeClr val="tx1"/>
                </a:solidFill>
              </a:rPr>
              <a:t>constructor</a:t>
            </a:r>
            <a:endParaRPr lang="nl-BE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2468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480" y="404664"/>
            <a:ext cx="9361040" cy="5616624"/>
          </a:xfrm>
        </p:spPr>
        <p:txBody>
          <a:bodyPr>
            <a:noAutofit/>
          </a:bodyPr>
          <a:lstStyle/>
          <a:p>
            <a:pPr marL="173038" lvl="0" indent="0">
              <a:lnSpc>
                <a:spcPts val="3200"/>
              </a:lnSpc>
              <a:spcBef>
                <a:spcPts val="600"/>
              </a:spcBef>
              <a:buNone/>
            </a:pPr>
            <a:r>
              <a:rPr lang="en-US" sz="2000" b="1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copy constructor</a:t>
            </a:r>
          </a:p>
          <a:p>
            <a:pPr marL="173038" lvl="0" indent="0">
              <a:lnSpc>
                <a:spcPts val="3200"/>
              </a:lnSpc>
              <a:spcBef>
                <a:spcPts val="600"/>
              </a:spcBef>
              <a:buNone/>
            </a:pP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A::A(const A &amp;a) : </a:t>
            </a: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a.vA</a:t>
            </a: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  <a:r>
              <a:rPr lang="en-US" sz="200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grA</a:t>
            </a: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a.grA</a:t>
            </a: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  <a:r>
              <a:rPr lang="en-US" sz="200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tabA</a:t>
            </a: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(0) {</a:t>
            </a:r>
          </a:p>
          <a:p>
            <a:pPr marL="173038" lvl="0" indent="0">
              <a:lnSpc>
                <a:spcPts val="3200"/>
              </a:lnSpc>
              <a:spcBef>
                <a:spcPts val="600"/>
              </a:spcBef>
              <a:buNone/>
            </a:pP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if (</a:t>
            </a:r>
            <a:r>
              <a:rPr lang="en-US" sz="200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grA</a:t>
            </a: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&gt; 0) {</a:t>
            </a:r>
          </a:p>
          <a:p>
            <a:pPr marL="173038" lvl="0" indent="0">
              <a:lnSpc>
                <a:spcPts val="3200"/>
              </a:lnSpc>
              <a:spcBef>
                <a:spcPts val="600"/>
              </a:spcBef>
              <a:buNone/>
            </a:pP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200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tabA</a:t>
            </a: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US" sz="200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grA</a:t>
            </a: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pPr marL="173038" lvl="0" indent="0">
              <a:lnSpc>
                <a:spcPts val="3200"/>
              </a:lnSpc>
              <a:spcBef>
                <a:spcPts val="600"/>
              </a:spcBef>
              <a:buNone/>
            </a:pP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for(</a:t>
            </a:r>
            <a:r>
              <a:rPr lang="en-US" sz="200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=0 ; </a:t>
            </a:r>
            <a:r>
              <a:rPr lang="en-US" sz="200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grA</a:t>
            </a: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; </a:t>
            </a:r>
            <a:r>
              <a:rPr lang="en-US" sz="200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pPr marL="173038" lvl="0" indent="0">
              <a:lnSpc>
                <a:spcPts val="3200"/>
              </a:lnSpc>
              <a:spcBef>
                <a:spcPts val="600"/>
              </a:spcBef>
              <a:buNone/>
            </a:pP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200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tabA</a:t>
            </a: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lang="en-US" sz="200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a.tabA</a:t>
            </a: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pPr marL="173038" lvl="0" indent="0">
              <a:lnSpc>
                <a:spcPts val="3200"/>
              </a:lnSpc>
              <a:spcBef>
                <a:spcPts val="600"/>
              </a:spcBef>
              <a:buNone/>
            </a:pP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 marL="173038" lvl="0" indent="0">
              <a:lnSpc>
                <a:spcPts val="3200"/>
              </a:lnSpc>
              <a:spcBef>
                <a:spcPts val="600"/>
              </a:spcBef>
              <a:buNone/>
            </a:pP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173038" indent="0">
              <a:lnSpc>
                <a:spcPts val="3200"/>
              </a:lnSpc>
              <a:spcBef>
                <a:spcPts val="1800"/>
              </a:spcBef>
              <a:buNone/>
            </a:pPr>
            <a:r>
              <a:rPr lang="es-ES" sz="2000" b="1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move constructor</a:t>
            </a:r>
            <a:endParaRPr lang="en-US" sz="2000" b="1" dirty="0" smtClean="0">
              <a:solidFill>
                <a:schemeClr val="accent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3038" lvl="0" indent="0">
              <a:lnSpc>
                <a:spcPts val="3200"/>
              </a:lnSpc>
              <a:spcBef>
                <a:spcPts val="600"/>
              </a:spcBef>
              <a:buNone/>
            </a:pPr>
            <a:r>
              <a:rPr lang="es-ES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A::A(A &amp;&amp;a) : </a:t>
            </a:r>
            <a:r>
              <a:rPr lang="es-E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vA(move(a.vA)),grA(a.grA</a:t>
            </a:r>
            <a:r>
              <a:rPr lang="es-ES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),tabA(a.tabA) {</a:t>
            </a:r>
          </a:p>
          <a:p>
            <a:pPr marL="173038" lvl="0" indent="0">
              <a:lnSpc>
                <a:spcPts val="3200"/>
              </a:lnSpc>
              <a:spcBef>
                <a:spcPts val="600"/>
              </a:spcBef>
              <a:buNone/>
            </a:pPr>
            <a:r>
              <a:rPr lang="es-ES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a.grA = 0; a.tabA = 0;</a:t>
            </a:r>
          </a:p>
          <a:p>
            <a:pPr marL="173038" lvl="0" indent="0">
              <a:lnSpc>
                <a:spcPts val="3200"/>
              </a:lnSpc>
              <a:spcBef>
                <a:spcPts val="600"/>
              </a:spcBef>
              <a:buNone/>
            </a:pPr>
            <a:r>
              <a:rPr lang="es-ES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nl-BE" sz="20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473280" y="6381328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15</a:t>
            </a:fld>
            <a:endParaRPr lang="nl-NL" sz="16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5673080" y="2780927"/>
            <a:ext cx="3744416" cy="1438855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algn="l">
              <a:lnSpc>
                <a:spcPts val="3500"/>
              </a:lnSpc>
            </a:pPr>
            <a:r>
              <a:rPr lang="nl-BE" sz="2400" b="1" dirty="0">
                <a:solidFill>
                  <a:schemeClr val="accent2"/>
                </a:solidFill>
                <a:latin typeface="+mn-lt"/>
              </a:rPr>
              <a:t>m</a:t>
            </a:r>
            <a:r>
              <a:rPr lang="nl-BE" sz="2400" b="1" i="0" dirty="0" smtClean="0">
                <a:solidFill>
                  <a:schemeClr val="accent2"/>
                </a:solidFill>
                <a:latin typeface="+mn-lt"/>
              </a:rPr>
              <a:t>ove </a:t>
            </a:r>
            <a:r>
              <a:rPr lang="nl-BE" sz="2400" b="1" i="0" dirty="0" err="1" smtClean="0">
                <a:solidFill>
                  <a:schemeClr val="accent2"/>
                </a:solidFill>
                <a:latin typeface="+mn-lt"/>
              </a:rPr>
              <a:t>constructor</a:t>
            </a:r>
            <a:r>
              <a:rPr lang="nl-BE" sz="2400" b="1" i="0" dirty="0" smtClean="0">
                <a:solidFill>
                  <a:schemeClr val="accent2"/>
                </a:solidFill>
                <a:latin typeface="+mn-lt"/>
              </a:rPr>
              <a:t> is veel eenvoudiger + efficiënter dan copy </a:t>
            </a:r>
            <a:r>
              <a:rPr lang="nl-BE" sz="2400" b="1" i="0" dirty="0" err="1" smtClean="0">
                <a:solidFill>
                  <a:schemeClr val="accent2"/>
                </a:solidFill>
                <a:latin typeface="+mn-lt"/>
              </a:rPr>
              <a:t>constructor</a:t>
            </a:r>
            <a:endParaRPr lang="nl-BE" sz="2400" b="1" i="0" dirty="0" smtClean="0">
              <a:solidFill>
                <a:schemeClr val="accent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43622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480" y="908720"/>
            <a:ext cx="9361040" cy="5616624"/>
          </a:xfrm>
        </p:spPr>
        <p:txBody>
          <a:bodyPr>
            <a:noAutofit/>
          </a:bodyPr>
          <a:lstStyle/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nl-BE" sz="2400" u="sng" dirty="0">
                <a:solidFill>
                  <a:prstClr val="black"/>
                </a:solidFill>
                <a:cs typeface="Consolas" panose="020B0609020204030204" pitchFamily="49" charset="0"/>
              </a:rPr>
              <a:t>Voorbeeld</a:t>
            </a:r>
          </a:p>
          <a:p>
            <a:pPr marL="531813" lvl="0" indent="0">
              <a:lnSpc>
                <a:spcPts val="3200"/>
              </a:lnSpc>
              <a:spcBef>
                <a:spcPts val="600"/>
              </a:spcBef>
              <a:buNone/>
            </a:pPr>
            <a:r>
              <a:rPr lang="nl-BE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A {</a:t>
            </a:r>
          </a:p>
          <a:p>
            <a:pPr marL="531813" lvl="0" indent="0">
              <a:lnSpc>
                <a:spcPts val="3200"/>
              </a:lnSpc>
              <a:spcBef>
                <a:spcPts val="600"/>
              </a:spcBef>
              <a:buNone/>
            </a:pPr>
            <a:r>
              <a:rPr lang="nl-BE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public:</a:t>
            </a:r>
          </a:p>
          <a:p>
            <a:pPr marL="531813" lvl="0" indent="0">
              <a:lnSpc>
                <a:spcPts val="3200"/>
              </a:lnSpc>
              <a:spcBef>
                <a:spcPts val="600"/>
              </a:spcBef>
              <a:buNone/>
            </a:pPr>
            <a:r>
              <a:rPr lang="nl-BE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nl-BE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nl-BE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 operator=(</a:t>
            </a:r>
            <a:r>
              <a:rPr lang="nl-BE" sz="20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nl-BE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A&amp;);</a:t>
            </a:r>
          </a:p>
          <a:p>
            <a:pPr marL="531813" lvl="0" indent="0">
              <a:lnSpc>
                <a:spcPts val="3200"/>
              </a:lnSpc>
              <a:spcBef>
                <a:spcPts val="600"/>
              </a:spcBef>
              <a:buNone/>
            </a:pPr>
            <a:r>
              <a:rPr lang="nl-BE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A&amp; operator=(A</a:t>
            </a:r>
            <a:r>
              <a:rPr lang="nl-BE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&amp;&amp;);</a:t>
            </a:r>
          </a:p>
          <a:p>
            <a:pPr marL="531813" lvl="0" indent="0">
              <a:lnSpc>
                <a:spcPts val="3200"/>
              </a:lnSpc>
              <a:spcBef>
                <a:spcPts val="600"/>
              </a:spcBef>
              <a:buNone/>
            </a:pPr>
            <a:r>
              <a:rPr lang="nl-BE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…</a:t>
            </a:r>
            <a:endParaRPr lang="nl-BE" sz="20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31813" lvl="0" indent="0">
              <a:lnSpc>
                <a:spcPts val="3200"/>
              </a:lnSpc>
              <a:spcBef>
                <a:spcPts val="600"/>
              </a:spcBef>
              <a:buNone/>
            </a:pPr>
            <a:r>
              <a:rPr lang="nl-BE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private:</a:t>
            </a:r>
          </a:p>
          <a:p>
            <a:pPr marL="531813" indent="0">
              <a:lnSpc>
                <a:spcPts val="3200"/>
              </a:lnSpc>
              <a:spcBef>
                <a:spcPts val="600"/>
              </a:spcBef>
              <a:buNone/>
            </a:pPr>
            <a:r>
              <a:rPr lang="nl-BE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vector&lt;int&gt; </a:t>
            </a:r>
            <a:r>
              <a:rPr lang="nl-BE" sz="20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</a:t>
            </a:r>
            <a:r>
              <a:rPr lang="nl-BE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531813" lvl="0" indent="0">
              <a:lnSpc>
                <a:spcPts val="3200"/>
              </a:lnSpc>
              <a:spcBef>
                <a:spcPts val="600"/>
              </a:spcBef>
              <a:buNone/>
            </a:pPr>
            <a:r>
              <a:rPr lang="nl-BE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int </a:t>
            </a:r>
            <a:r>
              <a:rPr lang="nl-BE" sz="20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grA</a:t>
            </a:r>
            <a:r>
              <a:rPr lang="nl-BE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531813" lvl="0" indent="0">
              <a:lnSpc>
                <a:spcPts val="3200"/>
              </a:lnSpc>
              <a:spcBef>
                <a:spcPts val="600"/>
              </a:spcBef>
              <a:buNone/>
            </a:pPr>
            <a:r>
              <a:rPr lang="nl-BE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int *</a:t>
            </a:r>
            <a:r>
              <a:rPr lang="nl-BE" sz="20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tabA</a:t>
            </a:r>
            <a:r>
              <a:rPr lang="nl-BE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531813" lvl="0" indent="0">
              <a:lnSpc>
                <a:spcPts val="3200"/>
              </a:lnSpc>
              <a:spcBef>
                <a:spcPts val="600"/>
              </a:spcBef>
              <a:buNone/>
            </a:pPr>
            <a:r>
              <a:rPr lang="nl-BE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44488" y="12460"/>
            <a:ext cx="9289032" cy="755204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2160" tIns="46080" rIns="92160" bIns="4608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lnSpc>
                <a:spcPct val="96000"/>
              </a:lnSpc>
              <a:spcAft>
                <a:spcPts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nl-NL" altLang="nl-BE" sz="3600" b="1" dirty="0" smtClean="0">
                <a:solidFill>
                  <a:schemeClr val="accent1"/>
                </a:solidFill>
              </a:rPr>
              <a:t>Implementatie move operator</a:t>
            </a:r>
            <a:endParaRPr lang="en-GB" altLang="nl-BE" sz="3600" b="1" dirty="0">
              <a:solidFill>
                <a:schemeClr val="accent1"/>
              </a:solidFill>
            </a:endParaRPr>
          </a:p>
        </p:txBody>
      </p:sp>
      <p:sp>
        <p:nvSpPr>
          <p:cNvPr id="2" name="Lijntoelichting 2 1"/>
          <p:cNvSpPr/>
          <p:nvPr/>
        </p:nvSpPr>
        <p:spPr>
          <a:xfrm>
            <a:off x="4520952" y="1559752"/>
            <a:ext cx="3528392" cy="717120"/>
          </a:xfrm>
          <a:prstGeom prst="borderCallout2">
            <a:avLst>
              <a:gd name="adj1" fmla="val 50886"/>
              <a:gd name="adj2" fmla="val -788"/>
              <a:gd name="adj3" fmla="val 132591"/>
              <a:gd name="adj4" fmla="val -37662"/>
              <a:gd name="adj5" fmla="val 131869"/>
              <a:gd name="adj6" fmla="val -36826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3500"/>
              </a:lnSpc>
            </a:pPr>
            <a:r>
              <a:rPr lang="nl-BE" sz="2400" dirty="0" smtClean="0">
                <a:solidFill>
                  <a:schemeClr val="tx1"/>
                </a:solidFill>
              </a:rPr>
              <a:t>toekenningsoperator</a:t>
            </a:r>
            <a:endParaRPr lang="nl-BE" sz="2400" dirty="0">
              <a:solidFill>
                <a:schemeClr val="tx1"/>
              </a:solidFill>
            </a:endParaRPr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473280" y="6381328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16</a:t>
            </a:fld>
            <a:endParaRPr lang="nl-NL" sz="1600" dirty="0" smtClean="0"/>
          </a:p>
        </p:txBody>
      </p:sp>
      <p:sp>
        <p:nvSpPr>
          <p:cNvPr id="9" name="Lijntoelichting 2 8"/>
          <p:cNvSpPr/>
          <p:nvPr/>
        </p:nvSpPr>
        <p:spPr>
          <a:xfrm>
            <a:off x="4518652" y="3212976"/>
            <a:ext cx="3528392" cy="717120"/>
          </a:xfrm>
          <a:prstGeom prst="borderCallout2">
            <a:avLst>
              <a:gd name="adj1" fmla="val 50886"/>
              <a:gd name="adj2" fmla="val -1772"/>
              <a:gd name="adj3" fmla="val 21222"/>
              <a:gd name="adj4" fmla="val -58329"/>
              <a:gd name="adj5" fmla="val 18886"/>
              <a:gd name="adj6" fmla="val -57493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3500"/>
              </a:lnSpc>
            </a:pPr>
            <a:r>
              <a:rPr lang="nl-BE" sz="2400" dirty="0" smtClean="0">
                <a:solidFill>
                  <a:schemeClr val="tx1"/>
                </a:solidFill>
              </a:rPr>
              <a:t>move operator</a:t>
            </a:r>
            <a:endParaRPr lang="nl-BE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28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496" y="116632"/>
            <a:ext cx="9145016" cy="5616624"/>
          </a:xfrm>
        </p:spPr>
        <p:txBody>
          <a:bodyPr>
            <a:noAutofit/>
          </a:bodyPr>
          <a:lstStyle/>
          <a:p>
            <a:pPr marL="173038" lvl="0" indent="0">
              <a:lnSpc>
                <a:spcPts val="3200"/>
              </a:lnSpc>
              <a:spcBef>
                <a:spcPts val="600"/>
              </a:spcBef>
              <a:buNone/>
            </a:pPr>
            <a:r>
              <a:rPr lang="en-US" sz="2000" b="1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000" b="1" dirty="0" err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toekenningsoperator</a:t>
            </a:r>
            <a:endParaRPr lang="en-US" sz="2000" b="1" dirty="0" smtClean="0">
              <a:solidFill>
                <a:schemeClr val="accent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3038" lvl="0" indent="0">
              <a:lnSpc>
                <a:spcPts val="32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A&amp; A::operator=(const A&amp; a) </a:t>
            </a: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3038" lvl="0" indent="0">
              <a:lnSpc>
                <a:spcPts val="3200"/>
              </a:lnSpc>
              <a:spcBef>
                <a:spcPts val="600"/>
              </a:spcBef>
              <a:buNone/>
            </a:pP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if(this != &amp;a) </a:t>
            </a: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73038" lvl="0" indent="0">
              <a:lnSpc>
                <a:spcPts val="3200"/>
              </a:lnSpc>
              <a:spcBef>
                <a:spcPts val="600"/>
              </a:spcBef>
              <a:buNone/>
            </a:pP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00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</a:t>
            </a: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a.vA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73038" lvl="0" indent="0">
              <a:lnSpc>
                <a:spcPts val="3200"/>
              </a:lnSpc>
              <a:spcBef>
                <a:spcPts val="600"/>
              </a:spcBef>
              <a:buNone/>
            </a:pP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delete[] </a:t>
            </a: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tabA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73038" lvl="0" indent="0">
              <a:lnSpc>
                <a:spcPts val="3200"/>
              </a:lnSpc>
              <a:spcBef>
                <a:spcPts val="600"/>
              </a:spcBef>
              <a:buNone/>
            </a:pP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grA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a.grA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73038" lvl="0" indent="0">
              <a:lnSpc>
                <a:spcPts val="3200"/>
              </a:lnSpc>
              <a:spcBef>
                <a:spcPts val="600"/>
              </a:spcBef>
              <a:buNone/>
            </a:pP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if (</a:t>
            </a: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grA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&gt; 0) {</a:t>
            </a:r>
          </a:p>
          <a:p>
            <a:pPr marL="173038" lvl="0" indent="0">
              <a:lnSpc>
                <a:spcPts val="3200"/>
              </a:lnSpc>
              <a:spcBef>
                <a:spcPts val="600"/>
              </a:spcBef>
              <a:buNone/>
            </a:pP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sz="200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tabA</a:t>
            </a: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new </a:t>
            </a: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grA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pPr marL="173038" lvl="0" indent="0">
              <a:lnSpc>
                <a:spcPts val="3200"/>
              </a:lnSpc>
              <a:spcBef>
                <a:spcPts val="600"/>
              </a:spcBef>
              <a:buNone/>
            </a:pP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for(</a:t>
            </a: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=0 ; </a:t>
            </a: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grA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; </a:t>
            </a: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3038" lvl="0" indent="0">
              <a:lnSpc>
                <a:spcPts val="3200"/>
              </a:lnSpc>
              <a:spcBef>
                <a:spcPts val="600"/>
              </a:spcBef>
              <a:buNone/>
            </a:pP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tabA</a:t>
            </a: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a.tabA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3038" lvl="0" indent="0">
              <a:lnSpc>
                <a:spcPts val="31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}</a:t>
            </a:r>
          </a:p>
          <a:p>
            <a:pPr marL="173038" lvl="0" indent="0">
              <a:lnSpc>
                <a:spcPts val="31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 marL="173038" lvl="0" indent="0">
              <a:lnSpc>
                <a:spcPts val="3200"/>
              </a:lnSpc>
              <a:spcBef>
                <a:spcPts val="600"/>
              </a:spcBef>
              <a:buNone/>
            </a:pP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return *this;</a:t>
            </a:r>
          </a:p>
          <a:p>
            <a:pPr marL="173038" lvl="0" indent="0">
              <a:lnSpc>
                <a:spcPts val="32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000" dirty="0" smtClean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473280" y="6381328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17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2774093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480" y="404664"/>
            <a:ext cx="9361040" cy="5616624"/>
          </a:xfrm>
        </p:spPr>
        <p:txBody>
          <a:bodyPr>
            <a:noAutofit/>
          </a:bodyPr>
          <a:lstStyle/>
          <a:p>
            <a:pPr marL="173038" indent="0">
              <a:lnSpc>
                <a:spcPts val="3200"/>
              </a:lnSpc>
              <a:spcBef>
                <a:spcPts val="1800"/>
              </a:spcBef>
              <a:buNone/>
            </a:pPr>
            <a:r>
              <a:rPr lang="es-ES" sz="2000" b="1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move </a:t>
            </a:r>
            <a:r>
              <a:rPr lang="nl-BE" sz="2000" b="1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operator</a:t>
            </a:r>
            <a:endParaRPr lang="en-US" sz="2000" b="1" dirty="0" smtClean="0">
              <a:solidFill>
                <a:schemeClr val="accent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3038" lvl="0" indent="0">
              <a:lnSpc>
                <a:spcPts val="3200"/>
              </a:lnSpc>
              <a:spcBef>
                <a:spcPts val="600"/>
              </a:spcBef>
              <a:buNone/>
            </a:pPr>
            <a:r>
              <a:rPr lang="es-E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A&amp; A::operator=(A&amp;&amp; a) </a:t>
            </a:r>
            <a:r>
              <a:rPr lang="es-ES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s-ES" sz="20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3038" lvl="0" indent="0">
              <a:lnSpc>
                <a:spcPts val="3200"/>
              </a:lnSpc>
              <a:spcBef>
                <a:spcPts val="600"/>
              </a:spcBef>
              <a:buNone/>
            </a:pPr>
            <a:r>
              <a:rPr lang="es-E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if(this != &amp;a) </a:t>
            </a:r>
            <a:r>
              <a:rPr lang="es-ES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73038" lvl="0" indent="0">
              <a:lnSpc>
                <a:spcPts val="3200"/>
              </a:lnSpc>
              <a:spcBef>
                <a:spcPts val="600"/>
              </a:spcBef>
              <a:buNone/>
            </a:pPr>
            <a:r>
              <a:rPr lang="es-ES" sz="200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vA </a:t>
            </a:r>
            <a:r>
              <a:rPr lang="es-ES" sz="20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move(a.vA);</a:t>
            </a:r>
            <a:endParaRPr lang="es-ES" sz="20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3038" lvl="0" indent="0">
              <a:lnSpc>
                <a:spcPts val="3200"/>
              </a:lnSpc>
              <a:spcBef>
                <a:spcPts val="600"/>
              </a:spcBef>
              <a:buNone/>
            </a:pPr>
            <a:r>
              <a:rPr lang="es-E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delete[] tabA;</a:t>
            </a:r>
          </a:p>
          <a:p>
            <a:pPr marL="173038" lvl="0" indent="0">
              <a:lnSpc>
                <a:spcPts val="3200"/>
              </a:lnSpc>
              <a:spcBef>
                <a:spcPts val="600"/>
              </a:spcBef>
              <a:buNone/>
            </a:pPr>
            <a:r>
              <a:rPr lang="es-E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grA = a.grA;</a:t>
            </a:r>
          </a:p>
          <a:p>
            <a:pPr marL="173038" lvl="0" indent="0">
              <a:lnSpc>
                <a:spcPts val="3200"/>
              </a:lnSpc>
              <a:spcBef>
                <a:spcPts val="600"/>
              </a:spcBef>
              <a:buNone/>
            </a:pPr>
            <a:r>
              <a:rPr lang="es-E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tabA = a.tabA;</a:t>
            </a:r>
          </a:p>
          <a:p>
            <a:pPr marL="173038" lvl="0" indent="0">
              <a:lnSpc>
                <a:spcPts val="3200"/>
              </a:lnSpc>
              <a:spcBef>
                <a:spcPts val="600"/>
              </a:spcBef>
              <a:buNone/>
            </a:pPr>
            <a:r>
              <a:rPr lang="es-E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a.grA = 0;</a:t>
            </a:r>
          </a:p>
          <a:p>
            <a:pPr marL="173038" lvl="0" indent="0">
              <a:lnSpc>
                <a:spcPts val="3200"/>
              </a:lnSpc>
              <a:spcBef>
                <a:spcPts val="600"/>
              </a:spcBef>
              <a:buNone/>
            </a:pPr>
            <a:r>
              <a:rPr lang="es-E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a.tabA = 0;</a:t>
            </a:r>
          </a:p>
          <a:p>
            <a:pPr marL="173038" lvl="0" indent="0">
              <a:lnSpc>
                <a:spcPts val="3200"/>
              </a:lnSpc>
              <a:spcBef>
                <a:spcPts val="600"/>
              </a:spcBef>
              <a:buNone/>
            </a:pPr>
            <a:r>
              <a:rPr lang="es-E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 marL="173038" lvl="0" indent="0">
              <a:lnSpc>
                <a:spcPts val="3200"/>
              </a:lnSpc>
              <a:spcBef>
                <a:spcPts val="600"/>
              </a:spcBef>
              <a:buNone/>
            </a:pPr>
            <a:r>
              <a:rPr lang="es-E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return *this;</a:t>
            </a:r>
          </a:p>
          <a:p>
            <a:pPr marL="173038" lvl="0" indent="0">
              <a:lnSpc>
                <a:spcPts val="3200"/>
              </a:lnSpc>
              <a:spcBef>
                <a:spcPts val="600"/>
              </a:spcBef>
              <a:buNone/>
            </a:pPr>
            <a:r>
              <a:rPr lang="es-E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nl-BE" sz="20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473280" y="6381328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18</a:t>
            </a:fld>
            <a:endParaRPr lang="nl-NL" sz="1600" dirty="0" smtClean="0"/>
          </a:p>
        </p:txBody>
      </p:sp>
      <p:sp>
        <p:nvSpPr>
          <p:cNvPr id="5" name="Tekstvak 4"/>
          <p:cNvSpPr txBox="1"/>
          <p:nvPr/>
        </p:nvSpPr>
        <p:spPr>
          <a:xfrm>
            <a:off x="7256181" y="404664"/>
            <a:ext cx="2160240" cy="461665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lang="nl-BE" sz="2400" b="1" dirty="0" smtClean="0">
                <a:solidFill>
                  <a:schemeClr val="accent4"/>
                </a:solidFill>
                <a:latin typeface="+mn-lt"/>
              </a:rPr>
              <a:t>vb_move2.cpp</a:t>
            </a:r>
          </a:p>
        </p:txBody>
      </p:sp>
      <p:sp>
        <p:nvSpPr>
          <p:cNvPr id="6" name="Lijntoelichting 2 5"/>
          <p:cNvSpPr/>
          <p:nvPr/>
        </p:nvSpPr>
        <p:spPr>
          <a:xfrm>
            <a:off x="5059937" y="2261957"/>
            <a:ext cx="4392488" cy="2589328"/>
          </a:xfrm>
          <a:prstGeom prst="borderCallout2">
            <a:avLst>
              <a:gd name="adj1" fmla="val 50886"/>
              <a:gd name="adj2" fmla="val -788"/>
              <a:gd name="adj3" fmla="val 49446"/>
              <a:gd name="adj4" fmla="val -243"/>
              <a:gd name="adj5" fmla="val 49171"/>
              <a:gd name="adj6" fmla="val 66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3500"/>
              </a:lnSpc>
            </a:pPr>
            <a:r>
              <a:rPr lang="nl-BE" sz="2400" dirty="0" smtClean="0">
                <a:solidFill>
                  <a:schemeClr val="tx1"/>
                </a:solidFill>
              </a:rPr>
              <a:t>move operator wordt (indien beschikbaar) automatisch opgeroepen als rechterlid                  ‘</a:t>
            </a:r>
            <a:r>
              <a:rPr lang="nl-BE" sz="2400" dirty="0">
                <a:solidFill>
                  <a:schemeClr val="tx1"/>
                </a:solidFill>
              </a:rPr>
              <a:t>à la minute’ aangemaakt werd  </a:t>
            </a:r>
            <a:r>
              <a:rPr lang="nl-BE" sz="2400" dirty="0" smtClean="0">
                <a:solidFill>
                  <a:schemeClr val="tx1"/>
                </a:solidFill>
              </a:rPr>
              <a:t>                 -&gt; </a:t>
            </a:r>
            <a:r>
              <a:rPr lang="nl-BE" sz="2400" dirty="0">
                <a:solidFill>
                  <a:schemeClr val="tx1"/>
                </a:solidFill>
              </a:rPr>
              <a:t>is </a:t>
            </a:r>
            <a:r>
              <a:rPr lang="nl-BE" sz="2400" b="1" dirty="0" err="1">
                <a:solidFill>
                  <a:schemeClr val="accent3"/>
                </a:solidFill>
              </a:rPr>
              <a:t>rvalue</a:t>
            </a:r>
            <a:endParaRPr lang="nl-BE" sz="2400" b="1" dirty="0">
              <a:solidFill>
                <a:schemeClr val="accent3"/>
              </a:solidFill>
            </a:endParaRPr>
          </a:p>
        </p:txBody>
      </p:sp>
      <p:sp>
        <p:nvSpPr>
          <p:cNvPr id="2" name="Tekstvak 1"/>
          <p:cNvSpPr txBox="1"/>
          <p:nvPr/>
        </p:nvSpPr>
        <p:spPr>
          <a:xfrm>
            <a:off x="6301537" y="1723287"/>
            <a:ext cx="1909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2400" dirty="0" smtClean="0">
                <a:latin typeface="+mn-lt"/>
              </a:rPr>
              <a:t>opmerking</a:t>
            </a:r>
            <a:endParaRPr lang="nl-BE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3285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2600" y="1412776"/>
            <a:ext cx="3392310" cy="4392488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 algn="ctr">
              <a:lnSpc>
                <a:spcPts val="4000"/>
              </a:lnSpc>
              <a:buNone/>
            </a:pPr>
            <a:r>
              <a:rPr lang="nl-BE" sz="2400" b="1" dirty="0">
                <a:solidFill>
                  <a:schemeClr val="accent3"/>
                </a:solidFill>
                <a:cs typeface="Consolas" panose="020B0609020204030204" pitchFamily="49" charset="0"/>
              </a:rPr>
              <a:t>v</a:t>
            </a:r>
            <a:r>
              <a:rPr lang="nl-BE" sz="2400" b="1" dirty="0" smtClean="0">
                <a:solidFill>
                  <a:schemeClr val="accent3"/>
                </a:solidFill>
                <a:cs typeface="Consolas" panose="020B0609020204030204" pitchFamily="49" charset="0"/>
              </a:rPr>
              <a:t>óór C++11</a:t>
            </a:r>
          </a:p>
          <a:p>
            <a:pPr marL="0" indent="0" algn="ctr">
              <a:lnSpc>
                <a:spcPts val="4000"/>
              </a:lnSpc>
              <a:buNone/>
            </a:pPr>
            <a:r>
              <a:rPr lang="nl-BE" sz="2400" b="1" dirty="0" smtClean="0">
                <a:solidFill>
                  <a:schemeClr val="accent3"/>
                </a:solidFill>
                <a:cs typeface="Consolas" panose="020B0609020204030204" pitchFamily="49" charset="0"/>
              </a:rPr>
              <a:t>THE BIG THREE</a:t>
            </a:r>
          </a:p>
          <a:p>
            <a:pPr marL="660718" lvl="1" indent="-363538" fontAlgn="auto">
              <a:spcBef>
                <a:spcPts val="2400"/>
              </a:spcBef>
              <a:spcAft>
                <a:spcPts val="0"/>
              </a:spcAft>
              <a:buFontTx/>
              <a:buChar char="•"/>
              <a:tabLst>
                <a:tab pos="363538" algn="l"/>
                <a:tab pos="563563" algn="l"/>
                <a:tab pos="1012825" algn="l"/>
                <a:tab pos="1462088" algn="l"/>
                <a:tab pos="1911350" algn="l"/>
                <a:tab pos="2360613" algn="l"/>
                <a:tab pos="2809875" algn="l"/>
                <a:tab pos="3259138" algn="l"/>
                <a:tab pos="3708400" algn="l"/>
                <a:tab pos="4157663" algn="l"/>
                <a:tab pos="4606925" algn="l"/>
                <a:tab pos="5056188" algn="l"/>
                <a:tab pos="5505450" algn="l"/>
                <a:tab pos="5954713" algn="l"/>
                <a:tab pos="6403975" algn="l"/>
                <a:tab pos="6853238" algn="l"/>
                <a:tab pos="7302500" algn="l"/>
                <a:tab pos="7751763" algn="l"/>
                <a:tab pos="8201025" algn="l"/>
                <a:tab pos="8650288" algn="l"/>
                <a:tab pos="9099550" algn="l"/>
              </a:tabLst>
            </a:pPr>
            <a:r>
              <a:rPr lang="nl-NL" altLang="nl-BE" sz="2400" dirty="0">
                <a:cs typeface="Consolas" panose="020B0609020204030204" pitchFamily="49" charset="0"/>
              </a:rPr>
              <a:t>operator= </a:t>
            </a:r>
          </a:p>
          <a:p>
            <a:pPr marL="660718" lvl="1" indent="-363538" fontAlgn="auto">
              <a:spcBef>
                <a:spcPts val="1200"/>
              </a:spcBef>
              <a:spcAft>
                <a:spcPts val="0"/>
              </a:spcAft>
              <a:buFontTx/>
              <a:buChar char="•"/>
              <a:tabLst>
                <a:tab pos="363538" algn="l"/>
                <a:tab pos="563563" algn="l"/>
                <a:tab pos="1012825" algn="l"/>
                <a:tab pos="1462088" algn="l"/>
                <a:tab pos="1911350" algn="l"/>
                <a:tab pos="2360613" algn="l"/>
                <a:tab pos="2809875" algn="l"/>
                <a:tab pos="3259138" algn="l"/>
                <a:tab pos="3708400" algn="l"/>
                <a:tab pos="4157663" algn="l"/>
                <a:tab pos="4606925" algn="l"/>
                <a:tab pos="5056188" algn="l"/>
                <a:tab pos="5505450" algn="l"/>
                <a:tab pos="5954713" algn="l"/>
                <a:tab pos="6403975" algn="l"/>
                <a:tab pos="6853238" algn="l"/>
                <a:tab pos="7302500" algn="l"/>
                <a:tab pos="7751763" algn="l"/>
                <a:tab pos="8201025" algn="l"/>
                <a:tab pos="8650288" algn="l"/>
                <a:tab pos="9099550" algn="l"/>
              </a:tabLst>
            </a:pPr>
            <a:r>
              <a:rPr lang="nl-NL" altLang="nl-BE" sz="2400" dirty="0">
                <a:cs typeface="Consolas" panose="020B0609020204030204" pitchFamily="49" charset="0"/>
              </a:rPr>
              <a:t>copy </a:t>
            </a:r>
            <a:r>
              <a:rPr lang="nl-NL" altLang="nl-BE" sz="2400" dirty="0" err="1">
                <a:cs typeface="Consolas" panose="020B0609020204030204" pitchFamily="49" charset="0"/>
              </a:rPr>
              <a:t>constructor</a:t>
            </a:r>
            <a:r>
              <a:rPr lang="nl-NL" altLang="nl-BE" sz="2400" dirty="0">
                <a:cs typeface="Consolas" panose="020B0609020204030204" pitchFamily="49" charset="0"/>
              </a:rPr>
              <a:t>                           </a:t>
            </a:r>
            <a:endParaRPr lang="nl-NL" altLang="nl-BE" sz="2400" dirty="0" smtClean="0">
              <a:cs typeface="Consolas" panose="020B0609020204030204" pitchFamily="49" charset="0"/>
            </a:endParaRPr>
          </a:p>
          <a:p>
            <a:pPr marL="660718" lvl="1" indent="-363538" fontAlgn="auto">
              <a:spcBef>
                <a:spcPts val="1200"/>
              </a:spcBef>
              <a:spcAft>
                <a:spcPts val="0"/>
              </a:spcAft>
              <a:buFontTx/>
              <a:buChar char="•"/>
              <a:tabLst>
                <a:tab pos="363538" algn="l"/>
                <a:tab pos="563563" algn="l"/>
                <a:tab pos="1012825" algn="l"/>
                <a:tab pos="1462088" algn="l"/>
                <a:tab pos="1911350" algn="l"/>
                <a:tab pos="2360613" algn="l"/>
                <a:tab pos="2809875" algn="l"/>
                <a:tab pos="3259138" algn="l"/>
                <a:tab pos="3708400" algn="l"/>
                <a:tab pos="4157663" algn="l"/>
                <a:tab pos="4606925" algn="l"/>
                <a:tab pos="5056188" algn="l"/>
                <a:tab pos="5505450" algn="l"/>
                <a:tab pos="5954713" algn="l"/>
                <a:tab pos="6403975" algn="l"/>
                <a:tab pos="6853238" algn="l"/>
                <a:tab pos="7302500" algn="l"/>
                <a:tab pos="7751763" algn="l"/>
                <a:tab pos="8201025" algn="l"/>
                <a:tab pos="8650288" algn="l"/>
                <a:tab pos="9099550" algn="l"/>
              </a:tabLst>
            </a:pPr>
            <a:r>
              <a:rPr lang="nl-NL" altLang="nl-BE" sz="2400" dirty="0" smtClean="0">
                <a:cs typeface="Consolas" panose="020B0609020204030204" pitchFamily="49" charset="0"/>
              </a:rPr>
              <a:t>destructor</a:t>
            </a:r>
            <a:endParaRPr lang="nl-NL" altLang="nl-BE" sz="2400" dirty="0">
              <a:cs typeface="Consolas" panose="020B0609020204030204" pitchFamily="49" charset="0"/>
            </a:endParaRPr>
          </a:p>
          <a:p>
            <a:pPr marL="411480" lvl="1" indent="0">
              <a:lnSpc>
                <a:spcPts val="4000"/>
              </a:lnSpc>
              <a:buNone/>
            </a:pPr>
            <a:endParaRPr lang="nl-BE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11480" lvl="1" indent="0">
              <a:lnSpc>
                <a:spcPts val="4000"/>
              </a:lnSpc>
              <a:buNone/>
            </a:pPr>
            <a:endParaRPr lang="nl-BE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44488" y="116632"/>
            <a:ext cx="9289032" cy="755204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2160" tIns="46080" rIns="92160" bIns="4608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lnSpc>
                <a:spcPct val="96000"/>
              </a:lnSpc>
              <a:spcAft>
                <a:spcPts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nl-NL" altLang="nl-BE" sz="3600" b="1" dirty="0" smtClean="0">
                <a:solidFill>
                  <a:schemeClr val="accent1"/>
                </a:solidFill>
              </a:rPr>
              <a:t>THE BIG THREE  &lt;-&gt;  THE BIG FIVE</a:t>
            </a:r>
            <a:endParaRPr lang="en-GB" altLang="nl-BE" sz="3600" b="1" dirty="0">
              <a:solidFill>
                <a:schemeClr val="accent1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385048" y="1412776"/>
            <a:ext cx="3392310" cy="439248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lnSpc>
                <a:spcPts val="4000"/>
              </a:lnSpc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nl-BE" sz="2400" b="1" dirty="0" smtClean="0">
                <a:solidFill>
                  <a:schemeClr val="accent3"/>
                </a:solidFill>
                <a:cs typeface="Consolas" panose="020B0609020204030204" pitchFamily="49" charset="0"/>
              </a:rPr>
              <a:t>sinds C++11</a:t>
            </a:r>
          </a:p>
          <a:p>
            <a:pPr marL="0" indent="0" algn="ctr" fontAlgn="auto">
              <a:lnSpc>
                <a:spcPts val="4000"/>
              </a:lnSpc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nl-BE" sz="2400" b="1" dirty="0" smtClean="0">
                <a:solidFill>
                  <a:schemeClr val="accent3"/>
                </a:solidFill>
                <a:cs typeface="Consolas" panose="020B0609020204030204" pitchFamily="49" charset="0"/>
              </a:rPr>
              <a:t>THE BIG FIVE</a:t>
            </a:r>
          </a:p>
          <a:p>
            <a:pPr marL="660718" lvl="1" indent="-363538" fontAlgn="auto">
              <a:spcBef>
                <a:spcPts val="2400"/>
              </a:spcBef>
              <a:spcAft>
                <a:spcPts val="0"/>
              </a:spcAft>
              <a:buFontTx/>
              <a:buChar char="•"/>
              <a:tabLst>
                <a:tab pos="363538" algn="l"/>
                <a:tab pos="563563" algn="l"/>
                <a:tab pos="1012825" algn="l"/>
                <a:tab pos="1462088" algn="l"/>
                <a:tab pos="1911350" algn="l"/>
                <a:tab pos="2360613" algn="l"/>
                <a:tab pos="2809875" algn="l"/>
                <a:tab pos="3259138" algn="l"/>
                <a:tab pos="3708400" algn="l"/>
                <a:tab pos="4157663" algn="l"/>
                <a:tab pos="4606925" algn="l"/>
                <a:tab pos="5056188" algn="l"/>
                <a:tab pos="5505450" algn="l"/>
                <a:tab pos="5954713" algn="l"/>
                <a:tab pos="6403975" algn="l"/>
                <a:tab pos="6853238" algn="l"/>
                <a:tab pos="7302500" algn="l"/>
                <a:tab pos="7751763" algn="l"/>
                <a:tab pos="8201025" algn="l"/>
                <a:tab pos="8650288" algn="l"/>
                <a:tab pos="9099550" algn="l"/>
              </a:tabLst>
            </a:pPr>
            <a:r>
              <a:rPr lang="nl-NL" altLang="nl-BE" sz="2400" dirty="0" smtClean="0">
                <a:cs typeface="Consolas" panose="020B0609020204030204" pitchFamily="49" charset="0"/>
              </a:rPr>
              <a:t>operator= </a:t>
            </a:r>
          </a:p>
          <a:p>
            <a:pPr marL="660718" lvl="1" indent="-363538" fontAlgn="auto">
              <a:spcBef>
                <a:spcPts val="1200"/>
              </a:spcBef>
              <a:spcAft>
                <a:spcPts val="0"/>
              </a:spcAft>
              <a:buFontTx/>
              <a:buChar char="•"/>
              <a:tabLst>
                <a:tab pos="363538" algn="l"/>
                <a:tab pos="563563" algn="l"/>
                <a:tab pos="1012825" algn="l"/>
                <a:tab pos="1462088" algn="l"/>
                <a:tab pos="1911350" algn="l"/>
                <a:tab pos="2360613" algn="l"/>
                <a:tab pos="2809875" algn="l"/>
                <a:tab pos="3259138" algn="l"/>
                <a:tab pos="3708400" algn="l"/>
                <a:tab pos="4157663" algn="l"/>
                <a:tab pos="4606925" algn="l"/>
                <a:tab pos="5056188" algn="l"/>
                <a:tab pos="5505450" algn="l"/>
                <a:tab pos="5954713" algn="l"/>
                <a:tab pos="6403975" algn="l"/>
                <a:tab pos="6853238" algn="l"/>
                <a:tab pos="7302500" algn="l"/>
                <a:tab pos="7751763" algn="l"/>
                <a:tab pos="8201025" algn="l"/>
                <a:tab pos="8650288" algn="l"/>
                <a:tab pos="9099550" algn="l"/>
              </a:tabLst>
            </a:pPr>
            <a:r>
              <a:rPr lang="nl-NL" altLang="nl-BE" sz="2400" dirty="0" smtClean="0">
                <a:cs typeface="Consolas" panose="020B0609020204030204" pitchFamily="49" charset="0"/>
              </a:rPr>
              <a:t>copy </a:t>
            </a:r>
            <a:r>
              <a:rPr lang="nl-NL" altLang="nl-BE" sz="2400" dirty="0" err="1" smtClean="0">
                <a:cs typeface="Consolas" panose="020B0609020204030204" pitchFamily="49" charset="0"/>
              </a:rPr>
              <a:t>constructor</a:t>
            </a:r>
            <a:r>
              <a:rPr lang="nl-NL" altLang="nl-BE" sz="2400" dirty="0" smtClean="0">
                <a:cs typeface="Consolas" panose="020B0609020204030204" pitchFamily="49" charset="0"/>
              </a:rPr>
              <a:t>                           </a:t>
            </a:r>
          </a:p>
          <a:p>
            <a:pPr marL="660718" lvl="1" indent="-363538" fontAlgn="auto">
              <a:spcBef>
                <a:spcPts val="1200"/>
              </a:spcBef>
              <a:spcAft>
                <a:spcPts val="0"/>
              </a:spcAft>
              <a:buFontTx/>
              <a:buChar char="•"/>
              <a:tabLst>
                <a:tab pos="363538" algn="l"/>
                <a:tab pos="563563" algn="l"/>
                <a:tab pos="1012825" algn="l"/>
                <a:tab pos="1462088" algn="l"/>
                <a:tab pos="1911350" algn="l"/>
                <a:tab pos="2360613" algn="l"/>
                <a:tab pos="2809875" algn="l"/>
                <a:tab pos="3259138" algn="l"/>
                <a:tab pos="3708400" algn="l"/>
                <a:tab pos="4157663" algn="l"/>
                <a:tab pos="4606925" algn="l"/>
                <a:tab pos="5056188" algn="l"/>
                <a:tab pos="5505450" algn="l"/>
                <a:tab pos="5954713" algn="l"/>
                <a:tab pos="6403975" algn="l"/>
                <a:tab pos="6853238" algn="l"/>
                <a:tab pos="7302500" algn="l"/>
                <a:tab pos="7751763" algn="l"/>
                <a:tab pos="8201025" algn="l"/>
                <a:tab pos="8650288" algn="l"/>
                <a:tab pos="9099550" algn="l"/>
              </a:tabLst>
            </a:pPr>
            <a:r>
              <a:rPr lang="nl-NL" altLang="nl-BE" sz="2400" dirty="0">
                <a:cs typeface="Consolas" panose="020B0609020204030204" pitchFamily="49" charset="0"/>
              </a:rPr>
              <a:t>d</a:t>
            </a:r>
            <a:r>
              <a:rPr lang="nl-NL" altLang="nl-BE" sz="2400" dirty="0" smtClean="0">
                <a:cs typeface="Consolas" panose="020B0609020204030204" pitchFamily="49" charset="0"/>
              </a:rPr>
              <a:t>estructor</a:t>
            </a:r>
          </a:p>
          <a:p>
            <a:pPr marL="660718" lvl="1" indent="-363538" fontAlgn="auto">
              <a:spcBef>
                <a:spcPts val="1200"/>
              </a:spcBef>
              <a:spcAft>
                <a:spcPts val="0"/>
              </a:spcAft>
              <a:buFontTx/>
              <a:buChar char="•"/>
              <a:tabLst>
                <a:tab pos="363538" algn="l"/>
                <a:tab pos="563563" algn="l"/>
                <a:tab pos="1012825" algn="l"/>
                <a:tab pos="1462088" algn="l"/>
                <a:tab pos="1911350" algn="l"/>
                <a:tab pos="2360613" algn="l"/>
                <a:tab pos="2809875" algn="l"/>
                <a:tab pos="3259138" algn="l"/>
                <a:tab pos="3708400" algn="l"/>
                <a:tab pos="4157663" algn="l"/>
                <a:tab pos="4606925" algn="l"/>
                <a:tab pos="5056188" algn="l"/>
                <a:tab pos="5505450" algn="l"/>
                <a:tab pos="5954713" algn="l"/>
                <a:tab pos="6403975" algn="l"/>
                <a:tab pos="6853238" algn="l"/>
                <a:tab pos="7302500" algn="l"/>
                <a:tab pos="7751763" algn="l"/>
                <a:tab pos="8201025" algn="l"/>
                <a:tab pos="8650288" algn="l"/>
                <a:tab pos="9099550" algn="l"/>
              </a:tabLst>
            </a:pPr>
            <a:r>
              <a:rPr lang="nl-NL" altLang="nl-BE" sz="2400" b="1" dirty="0" smtClean="0">
                <a:solidFill>
                  <a:schemeClr val="accent4"/>
                </a:solidFill>
                <a:cs typeface="Consolas" panose="020B0609020204030204" pitchFamily="49" charset="0"/>
              </a:rPr>
              <a:t>move </a:t>
            </a:r>
            <a:r>
              <a:rPr lang="nl-NL" altLang="nl-BE" sz="2400" b="1" dirty="0" err="1" smtClean="0">
                <a:solidFill>
                  <a:schemeClr val="accent4"/>
                </a:solidFill>
                <a:cs typeface="Consolas" panose="020B0609020204030204" pitchFamily="49" charset="0"/>
              </a:rPr>
              <a:t>constructor</a:t>
            </a:r>
            <a:endParaRPr lang="nl-NL" altLang="nl-BE" sz="2400" b="1" dirty="0" smtClean="0">
              <a:solidFill>
                <a:schemeClr val="accent4"/>
              </a:solidFill>
              <a:cs typeface="Consolas" panose="020B0609020204030204" pitchFamily="49" charset="0"/>
            </a:endParaRPr>
          </a:p>
          <a:p>
            <a:pPr marL="660718" lvl="1" indent="-363538" fontAlgn="auto">
              <a:spcBef>
                <a:spcPts val="1200"/>
              </a:spcBef>
              <a:spcAft>
                <a:spcPts val="0"/>
              </a:spcAft>
              <a:buFontTx/>
              <a:buChar char="•"/>
              <a:tabLst>
                <a:tab pos="363538" algn="l"/>
                <a:tab pos="563563" algn="l"/>
                <a:tab pos="1012825" algn="l"/>
                <a:tab pos="1462088" algn="l"/>
                <a:tab pos="1911350" algn="l"/>
                <a:tab pos="2360613" algn="l"/>
                <a:tab pos="2809875" algn="l"/>
                <a:tab pos="3259138" algn="l"/>
                <a:tab pos="3708400" algn="l"/>
                <a:tab pos="4157663" algn="l"/>
                <a:tab pos="4606925" algn="l"/>
                <a:tab pos="5056188" algn="l"/>
                <a:tab pos="5505450" algn="l"/>
                <a:tab pos="5954713" algn="l"/>
                <a:tab pos="6403975" algn="l"/>
                <a:tab pos="6853238" algn="l"/>
                <a:tab pos="7302500" algn="l"/>
                <a:tab pos="7751763" algn="l"/>
                <a:tab pos="8201025" algn="l"/>
                <a:tab pos="8650288" algn="l"/>
                <a:tab pos="9099550" algn="l"/>
              </a:tabLst>
            </a:pPr>
            <a:r>
              <a:rPr lang="nl-NL" altLang="nl-BE" sz="2400" b="1" dirty="0">
                <a:solidFill>
                  <a:schemeClr val="accent4"/>
                </a:solidFill>
                <a:cs typeface="Consolas" panose="020B0609020204030204" pitchFamily="49" charset="0"/>
              </a:rPr>
              <a:t>m</a:t>
            </a:r>
            <a:r>
              <a:rPr lang="nl-NL" altLang="nl-BE" sz="2400" b="1" dirty="0" smtClean="0">
                <a:solidFill>
                  <a:schemeClr val="accent4"/>
                </a:solidFill>
                <a:cs typeface="Consolas" panose="020B0609020204030204" pitchFamily="49" charset="0"/>
              </a:rPr>
              <a:t>ove operator</a:t>
            </a:r>
          </a:p>
          <a:p>
            <a:pPr marL="411480" lvl="1" indent="0" fontAlgn="auto">
              <a:lnSpc>
                <a:spcPts val="4000"/>
              </a:lnSpc>
              <a:spcAft>
                <a:spcPts val="0"/>
              </a:spcAft>
              <a:buFont typeface="Arial" panose="020B0604020202020204" pitchFamily="34" charset="0"/>
              <a:buNone/>
            </a:pPr>
            <a:endParaRPr lang="nl-BE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11480" lvl="1" indent="0" fontAlgn="auto">
              <a:lnSpc>
                <a:spcPts val="4000"/>
              </a:lnSpc>
              <a:spcAft>
                <a:spcPts val="0"/>
              </a:spcAft>
              <a:buFont typeface="Arial" panose="020B0604020202020204" pitchFamily="34" charset="0"/>
              <a:buNone/>
            </a:pPr>
            <a:endParaRPr lang="nl-BE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473280" y="6381328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19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2381258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AutoShape 2"/>
          <p:cNvSpPr>
            <a:spLocks noGrp="1" noChangeArrowheads="1"/>
          </p:cNvSpPr>
          <p:nvPr>
            <p:ph type="title"/>
          </p:nvPr>
        </p:nvSpPr>
        <p:spPr>
          <a:xfrm>
            <a:off x="495300" y="152718"/>
            <a:ext cx="9066212" cy="90001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nl-BE" sz="3600" b="1" dirty="0" smtClean="0">
                <a:solidFill>
                  <a:schemeClr val="accent1"/>
                </a:solidFill>
              </a:rPr>
              <a:t>Inhoud</a:t>
            </a:r>
            <a:endParaRPr lang="nl-NL" sz="3600" b="1" dirty="0">
              <a:solidFill>
                <a:schemeClr val="accent1"/>
              </a:solidFill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632520" y="1268760"/>
            <a:ext cx="7776864" cy="4536504"/>
          </a:xfrm>
        </p:spPr>
        <p:txBody>
          <a:bodyPr>
            <a:noAutofit/>
          </a:bodyPr>
          <a:lstStyle/>
          <a:p>
            <a:pPr marL="446088" indent="-446088" eaLnBrk="1" hangingPunct="1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800" b="1" dirty="0">
                <a:solidFill>
                  <a:schemeClr val="accent3"/>
                </a:solidFill>
              </a:rPr>
              <a:t>a</a:t>
            </a:r>
            <a:r>
              <a:rPr lang="nl-BE" sz="2800" b="1" dirty="0" smtClean="0">
                <a:solidFill>
                  <a:schemeClr val="accent3"/>
                </a:solidFill>
              </a:rPr>
              <a:t>utomatische type-afleiding (</a:t>
            </a:r>
            <a:r>
              <a:rPr lang="nl-BE" sz="2600" b="1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auto</a:t>
            </a:r>
            <a:r>
              <a:rPr lang="nl-BE" sz="2800" b="1" dirty="0" smtClean="0">
                <a:solidFill>
                  <a:schemeClr val="accent3"/>
                </a:solidFill>
              </a:rPr>
              <a:t>)</a:t>
            </a:r>
          </a:p>
          <a:p>
            <a:pPr marL="446088" indent="-446088" eaLnBrk="1" hangingPunct="1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800" dirty="0"/>
              <a:t>g</a:t>
            </a:r>
            <a:r>
              <a:rPr lang="nl-BE" sz="2800" dirty="0" smtClean="0"/>
              <a:t>ewijzigde initialisatiesyntax</a:t>
            </a:r>
          </a:p>
          <a:p>
            <a:pPr marL="446088" indent="-446088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800" dirty="0"/>
              <a:t>delegerende </a:t>
            </a:r>
            <a:r>
              <a:rPr lang="nl-BE" sz="2800" dirty="0" smtClean="0"/>
              <a:t>constructoren</a:t>
            </a:r>
          </a:p>
          <a:p>
            <a:pPr marL="446088" indent="-446088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move</a:t>
            </a:r>
            <a:r>
              <a:rPr lang="nl-BE" sz="2800" dirty="0" smtClean="0">
                <a:cs typeface="Consolas" panose="020B0609020204030204" pitchFamily="49" charset="0"/>
              </a:rPr>
              <a:t> </a:t>
            </a:r>
            <a:r>
              <a:rPr lang="nl-BE" sz="2800" dirty="0" err="1" smtClean="0">
                <a:cs typeface="Consolas" panose="020B0609020204030204" pitchFamily="49" charset="0"/>
              </a:rPr>
              <a:t>constructor</a:t>
            </a:r>
            <a:r>
              <a:rPr lang="nl-BE" sz="2800" dirty="0" smtClean="0">
                <a:cs typeface="Consolas" panose="020B0609020204030204" pitchFamily="49" charset="0"/>
              </a:rPr>
              <a:t> en </a:t>
            </a:r>
            <a:r>
              <a:rPr lang="nl-BE" sz="2600" dirty="0">
                <a:latin typeface="Consolas" panose="020B0609020204030204" pitchFamily="49" charset="0"/>
                <a:cs typeface="Consolas" panose="020B0609020204030204" pitchFamily="49" charset="0"/>
              </a:rPr>
              <a:t>move</a:t>
            </a:r>
            <a:r>
              <a:rPr lang="nl-BE" sz="2800" dirty="0">
                <a:cs typeface="Consolas" panose="020B0609020204030204" pitchFamily="49" charset="0"/>
              </a:rPr>
              <a:t> </a:t>
            </a:r>
            <a:r>
              <a:rPr lang="nl-BE" sz="2800" dirty="0" smtClean="0">
                <a:cs typeface="Consolas" panose="020B0609020204030204" pitchFamily="49" charset="0"/>
              </a:rPr>
              <a:t>operator </a:t>
            </a:r>
            <a:endParaRPr lang="nl-BE" sz="2800" dirty="0"/>
          </a:p>
          <a:p>
            <a:pPr marL="446088" lvl="0" indent="-446088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6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default</a:t>
            </a:r>
            <a:r>
              <a:rPr lang="nl-BE" sz="2800" i="1" dirty="0" err="1">
                <a:solidFill>
                  <a:prstClr val="black"/>
                </a:solidFill>
                <a:cs typeface="Consolas" panose="020B0609020204030204" pitchFamily="49" charset="0"/>
              </a:rPr>
              <a:t>ed</a:t>
            </a:r>
            <a:r>
              <a:rPr lang="nl-BE" sz="2800" dirty="0">
                <a:solidFill>
                  <a:prstClr val="black"/>
                </a:solidFill>
              </a:rPr>
              <a:t> en </a:t>
            </a:r>
            <a:r>
              <a:rPr lang="nl-BE" sz="26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</a:t>
            </a:r>
            <a:r>
              <a:rPr lang="nl-BE" sz="2800" i="1" dirty="0" err="1">
                <a:solidFill>
                  <a:prstClr val="black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d</a:t>
            </a:r>
            <a:r>
              <a:rPr lang="nl-BE" sz="2800" dirty="0">
                <a:solidFill>
                  <a:prstClr val="black"/>
                </a:solidFill>
              </a:rPr>
              <a:t> functies</a:t>
            </a:r>
          </a:p>
          <a:p>
            <a:pPr marL="446088" indent="-446088" eaLnBrk="1" hangingPunct="1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800" dirty="0" err="1" smtClean="0"/>
              <a:t>lambda</a:t>
            </a:r>
            <a:r>
              <a:rPr lang="nl-BE" sz="2800" dirty="0" smtClean="0"/>
              <a:t> </a:t>
            </a:r>
            <a:r>
              <a:rPr lang="nl-BE" sz="2800" dirty="0" err="1" smtClean="0"/>
              <a:t>functions</a:t>
            </a:r>
            <a:endParaRPr lang="nl-BE" sz="2800" dirty="0" smtClean="0"/>
          </a:p>
          <a:p>
            <a:pPr marL="446088" indent="-446088" eaLnBrk="1" hangingPunct="1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nullptr</a:t>
            </a:r>
            <a:endParaRPr lang="nl-BE" sz="2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6088" indent="-446088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800" dirty="0" smtClean="0"/>
              <a:t>smart pointers</a:t>
            </a:r>
            <a:r>
              <a:rPr lang="nl-BE" sz="2800" dirty="0"/>
              <a:t>: </a:t>
            </a:r>
            <a:r>
              <a:rPr lang="nl-BE" sz="2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unique_ptr</a:t>
            </a:r>
            <a:r>
              <a:rPr lang="nl-BE" sz="2800" dirty="0" smtClean="0"/>
              <a:t> en </a:t>
            </a:r>
            <a:r>
              <a:rPr lang="nl-BE" sz="2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shared_ptr</a:t>
            </a:r>
            <a:endParaRPr lang="nl-BE" sz="2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6088" indent="-446088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endParaRPr lang="nl-BE" sz="2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220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473280" y="6381328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2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152170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AutoShape 2"/>
          <p:cNvSpPr>
            <a:spLocks noGrp="1" noChangeArrowheads="1"/>
          </p:cNvSpPr>
          <p:nvPr>
            <p:ph type="title"/>
          </p:nvPr>
        </p:nvSpPr>
        <p:spPr>
          <a:xfrm>
            <a:off x="495300" y="152718"/>
            <a:ext cx="9066212" cy="90001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nl-BE" sz="3600" b="1" dirty="0" smtClean="0">
                <a:solidFill>
                  <a:schemeClr val="accent1"/>
                </a:solidFill>
              </a:rPr>
              <a:t>Inhoud</a:t>
            </a:r>
            <a:endParaRPr lang="nl-NL" sz="3600" b="1" dirty="0">
              <a:solidFill>
                <a:schemeClr val="accent1"/>
              </a:solidFill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632520" y="1268760"/>
            <a:ext cx="7776864" cy="4536504"/>
          </a:xfrm>
        </p:spPr>
        <p:txBody>
          <a:bodyPr>
            <a:noAutofit/>
          </a:bodyPr>
          <a:lstStyle/>
          <a:p>
            <a:pPr marL="446088" indent="-446088" eaLnBrk="1" hangingPunct="1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800" dirty="0"/>
              <a:t>a</a:t>
            </a:r>
            <a:r>
              <a:rPr lang="nl-BE" sz="2800" dirty="0" smtClean="0"/>
              <a:t>utomatische type-afleiding (</a:t>
            </a:r>
            <a:r>
              <a:rPr lang="nl-BE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auto</a:t>
            </a:r>
            <a:r>
              <a:rPr lang="nl-BE" sz="2800" dirty="0" smtClean="0"/>
              <a:t>)</a:t>
            </a:r>
          </a:p>
          <a:p>
            <a:pPr marL="446088" indent="-446088" eaLnBrk="1" hangingPunct="1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800" dirty="0"/>
              <a:t>g</a:t>
            </a:r>
            <a:r>
              <a:rPr lang="nl-BE" sz="2800" dirty="0" smtClean="0"/>
              <a:t>ewijzigde initialisatiesyntax</a:t>
            </a:r>
          </a:p>
          <a:p>
            <a:pPr marL="446088" indent="-446088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800" dirty="0"/>
              <a:t>delegerende </a:t>
            </a:r>
            <a:r>
              <a:rPr lang="nl-BE" sz="2800" dirty="0" smtClean="0"/>
              <a:t>constructoren</a:t>
            </a:r>
          </a:p>
          <a:p>
            <a:pPr marL="446088" indent="-446088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move</a:t>
            </a:r>
            <a:r>
              <a:rPr lang="nl-BE" sz="2800" dirty="0" smtClean="0">
                <a:cs typeface="Consolas" panose="020B0609020204030204" pitchFamily="49" charset="0"/>
              </a:rPr>
              <a:t> </a:t>
            </a:r>
            <a:r>
              <a:rPr lang="nl-BE" sz="2800" dirty="0" err="1" smtClean="0">
                <a:cs typeface="Consolas" panose="020B0609020204030204" pitchFamily="49" charset="0"/>
              </a:rPr>
              <a:t>constructor</a:t>
            </a:r>
            <a:r>
              <a:rPr lang="nl-BE" sz="2800" dirty="0" smtClean="0">
                <a:cs typeface="Consolas" panose="020B0609020204030204" pitchFamily="49" charset="0"/>
              </a:rPr>
              <a:t> en </a:t>
            </a:r>
            <a:r>
              <a:rPr lang="nl-BE" sz="2600" dirty="0">
                <a:latin typeface="Consolas" panose="020B0609020204030204" pitchFamily="49" charset="0"/>
                <a:cs typeface="Consolas" panose="020B0609020204030204" pitchFamily="49" charset="0"/>
              </a:rPr>
              <a:t>move</a:t>
            </a:r>
            <a:r>
              <a:rPr lang="nl-BE" sz="2800" dirty="0">
                <a:cs typeface="Consolas" panose="020B0609020204030204" pitchFamily="49" charset="0"/>
              </a:rPr>
              <a:t> </a:t>
            </a:r>
            <a:r>
              <a:rPr lang="nl-BE" sz="2800" dirty="0" smtClean="0">
                <a:cs typeface="Consolas" panose="020B0609020204030204" pitchFamily="49" charset="0"/>
              </a:rPr>
              <a:t>operator </a:t>
            </a:r>
            <a:endParaRPr lang="nl-BE" sz="2800" dirty="0"/>
          </a:p>
          <a:p>
            <a:pPr marL="446088" indent="-446088" eaLnBrk="1" hangingPunct="1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600" b="1" dirty="0" err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default</a:t>
            </a:r>
            <a:r>
              <a:rPr lang="nl-BE" sz="2800" b="1" i="1" dirty="0" err="1" smtClean="0">
                <a:solidFill>
                  <a:schemeClr val="accent3"/>
                </a:solidFill>
                <a:cs typeface="Consolas" panose="020B0609020204030204" pitchFamily="49" charset="0"/>
              </a:rPr>
              <a:t>ed</a:t>
            </a:r>
            <a:r>
              <a:rPr lang="nl-BE" sz="2800" b="1" dirty="0" smtClean="0">
                <a:solidFill>
                  <a:schemeClr val="accent3"/>
                </a:solidFill>
              </a:rPr>
              <a:t> en </a:t>
            </a:r>
            <a:r>
              <a:rPr lang="nl-BE" sz="2600" b="1" dirty="0" err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</a:t>
            </a:r>
            <a:r>
              <a:rPr lang="nl-BE" sz="2800" b="1" i="1" dirty="0" err="1" smtClean="0">
                <a:solidFill>
                  <a:schemeClr val="accent3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d</a:t>
            </a:r>
            <a:r>
              <a:rPr lang="nl-BE" sz="2800" b="1" dirty="0" smtClean="0">
                <a:solidFill>
                  <a:schemeClr val="accent3"/>
                </a:solidFill>
              </a:rPr>
              <a:t> functies</a:t>
            </a:r>
          </a:p>
          <a:p>
            <a:pPr marL="446088" indent="-446088" eaLnBrk="1" hangingPunct="1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800" dirty="0" err="1" smtClean="0"/>
              <a:t>lambda</a:t>
            </a:r>
            <a:r>
              <a:rPr lang="nl-BE" sz="2800" dirty="0" smtClean="0"/>
              <a:t> </a:t>
            </a:r>
            <a:r>
              <a:rPr lang="nl-BE" sz="2800" dirty="0" err="1" smtClean="0"/>
              <a:t>functions</a:t>
            </a:r>
            <a:endParaRPr lang="nl-BE" sz="2800" dirty="0" smtClean="0"/>
          </a:p>
          <a:p>
            <a:pPr marL="446088" indent="-446088" eaLnBrk="1" hangingPunct="1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nullptr</a:t>
            </a:r>
            <a:endParaRPr lang="nl-BE" sz="2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6088" indent="-446088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800" dirty="0" smtClean="0"/>
              <a:t>smart pointers</a:t>
            </a:r>
            <a:r>
              <a:rPr lang="nl-BE" sz="2800" dirty="0"/>
              <a:t>: </a:t>
            </a:r>
            <a:r>
              <a:rPr lang="nl-BE" sz="2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unique_ptr</a:t>
            </a:r>
            <a:r>
              <a:rPr lang="nl-BE" sz="2800" dirty="0" smtClean="0"/>
              <a:t> en </a:t>
            </a:r>
            <a:r>
              <a:rPr lang="nl-BE" sz="2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shared_ptr</a:t>
            </a:r>
            <a:endParaRPr lang="nl-BE" sz="2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6088" indent="-446088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endParaRPr lang="nl-BE" sz="2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220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473280" y="6381328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20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4198425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488" y="885"/>
            <a:ext cx="9217024" cy="706090"/>
          </a:xfrm>
        </p:spPr>
        <p:txBody>
          <a:bodyPr/>
          <a:lstStyle/>
          <a:p>
            <a:r>
              <a:rPr lang="nl-BE" sz="3400" b="1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default</a:t>
            </a:r>
            <a:r>
              <a:rPr lang="nl-BE" sz="3600" b="1" i="1" dirty="0" err="1" smtClean="0">
                <a:solidFill>
                  <a:schemeClr val="accent1"/>
                </a:solidFill>
                <a:latin typeface="+mn-lt"/>
                <a:cs typeface="Consolas" panose="020B0609020204030204" pitchFamily="49" charset="0"/>
              </a:rPr>
              <a:t>ed</a:t>
            </a:r>
            <a:r>
              <a:rPr lang="nl-BE" sz="3600" b="1" i="1" dirty="0" smtClean="0">
                <a:solidFill>
                  <a:schemeClr val="accent1"/>
                </a:solidFill>
              </a:rPr>
              <a:t> </a:t>
            </a:r>
            <a:r>
              <a:rPr lang="nl-BE" sz="3600" b="1" dirty="0" smtClean="0">
                <a:solidFill>
                  <a:schemeClr val="accent1"/>
                </a:solidFill>
              </a:rPr>
              <a:t>en </a:t>
            </a:r>
            <a:r>
              <a:rPr lang="nl-BE" sz="3600" b="1" i="1" dirty="0" smtClean="0">
                <a:solidFill>
                  <a:schemeClr val="accent1"/>
                </a:solidFill>
              </a:rPr>
              <a:t> </a:t>
            </a:r>
            <a:r>
              <a:rPr lang="nl-BE" sz="3400" b="1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</a:t>
            </a:r>
            <a:r>
              <a:rPr lang="nl-BE" sz="3600" b="1" i="1" dirty="0" err="1" smtClean="0">
                <a:solidFill>
                  <a:schemeClr val="accent1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d</a:t>
            </a:r>
            <a:r>
              <a:rPr lang="nl-BE" sz="3600" b="1" i="1" dirty="0" smtClean="0">
                <a:solidFill>
                  <a:schemeClr val="accent1"/>
                </a:solidFill>
              </a:rPr>
              <a:t> </a:t>
            </a:r>
            <a:r>
              <a:rPr lang="nl-BE" sz="3600" b="1" dirty="0" smtClean="0">
                <a:solidFill>
                  <a:schemeClr val="accent1"/>
                </a:solidFill>
              </a:rPr>
              <a:t>functies</a:t>
            </a:r>
            <a:endParaRPr lang="nl-BE" sz="3600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480" y="748716"/>
            <a:ext cx="9217024" cy="4800600"/>
          </a:xfrm>
        </p:spPr>
        <p:txBody>
          <a:bodyPr/>
          <a:lstStyle/>
          <a:p>
            <a:pPr>
              <a:lnSpc>
                <a:spcPts val="3500"/>
              </a:lnSpc>
              <a:spcBef>
                <a:spcPts val="0"/>
              </a:spcBef>
            </a:pPr>
            <a:r>
              <a:rPr lang="nl-BE" sz="2400" b="1" dirty="0" err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default</a:t>
            </a:r>
            <a:r>
              <a:rPr lang="nl-BE" sz="2400" b="1" i="1" dirty="0" err="1" smtClean="0">
                <a:solidFill>
                  <a:schemeClr val="accent3"/>
                </a:solidFill>
                <a:cs typeface="Consolas" panose="020B0609020204030204" pitchFamily="49" charset="0"/>
              </a:rPr>
              <a:t>ed</a:t>
            </a:r>
            <a:r>
              <a:rPr lang="nl-BE" sz="2400" b="1" dirty="0" smtClean="0">
                <a:solidFill>
                  <a:schemeClr val="accent3"/>
                </a:solidFill>
              </a:rPr>
              <a:t> functie</a:t>
            </a:r>
            <a:r>
              <a:rPr lang="nl-BE" sz="2400" b="0" dirty="0" smtClean="0"/>
              <a:t>: instrueer de compiler expliciet om de default 			   implementatie te genereren voor deze functie</a:t>
            </a:r>
          </a:p>
          <a:p>
            <a:endParaRPr lang="nl-BE" sz="2000" b="0" dirty="0"/>
          </a:p>
          <a:p>
            <a:endParaRPr lang="nl-BE" sz="2000" b="0" dirty="0" smtClean="0"/>
          </a:p>
          <a:p>
            <a:endParaRPr lang="nl-BE" sz="2000" b="0" dirty="0"/>
          </a:p>
          <a:p>
            <a:endParaRPr lang="nl-BE" sz="2000" b="0" dirty="0" smtClean="0"/>
          </a:p>
          <a:p>
            <a:pPr>
              <a:lnSpc>
                <a:spcPts val="3500"/>
              </a:lnSpc>
              <a:spcBef>
                <a:spcPts val="3000"/>
              </a:spcBef>
            </a:pPr>
            <a:r>
              <a:rPr lang="nl-BE" sz="2400" b="1" dirty="0" err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</a:t>
            </a:r>
            <a:r>
              <a:rPr lang="nl-BE" sz="2400" b="1" i="1" dirty="0" err="1" smtClean="0">
                <a:solidFill>
                  <a:schemeClr val="accent3"/>
                </a:solidFill>
                <a:cs typeface="Consolas" panose="020B0609020204030204" pitchFamily="49" charset="0"/>
              </a:rPr>
              <a:t>d</a:t>
            </a:r>
            <a:r>
              <a:rPr lang="nl-BE" sz="2400" b="1" dirty="0" smtClean="0">
                <a:solidFill>
                  <a:schemeClr val="accent3"/>
                </a:solidFill>
              </a:rPr>
              <a:t> functie</a:t>
            </a:r>
            <a:r>
              <a:rPr lang="nl-BE" sz="2400" b="0" dirty="0" smtClean="0"/>
              <a:t>: om automatische generatie van deze functie te 		            vermijden (= tegenovergestelde van </a:t>
            </a:r>
            <a:r>
              <a:rPr lang="nl-BE" sz="24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default</a:t>
            </a:r>
            <a:r>
              <a:rPr lang="nl-BE" sz="2400" b="0" dirty="0" smtClean="0"/>
              <a:t>)</a:t>
            </a: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1136576" y="1800592"/>
            <a:ext cx="4032448" cy="152862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l">
              <a:lnSpc>
                <a:spcPts val="2800"/>
              </a:lnSpc>
            </a:pPr>
            <a:r>
              <a:rPr lang="nl-BE" sz="2000" b="1" i="0" dirty="0">
                <a:latin typeface="Consolas" panose="020B0609020204030204" pitchFamily="49" charset="0"/>
                <a:cs typeface="Consolas" panose="020B0609020204030204" pitchFamily="49" charset="0"/>
              </a:rPr>
              <a:t>class A {</a:t>
            </a:r>
          </a:p>
          <a:p>
            <a:pPr algn="l">
              <a:lnSpc>
                <a:spcPts val="2800"/>
              </a:lnSpc>
            </a:pPr>
            <a:r>
              <a:rPr lang="nl-BE" sz="2000" b="1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A() </a:t>
            </a:r>
            <a:r>
              <a:rPr lang="nl-BE" sz="2000" b="1" i="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default</a:t>
            </a:r>
            <a:r>
              <a:rPr lang="nl-BE" sz="2000" b="1" i="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lang="nl-BE" sz="2000" b="1" i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lnSpc>
                <a:spcPts val="2800"/>
              </a:lnSpc>
            </a:pPr>
            <a:r>
              <a:rPr lang="nl-BE" sz="2000" b="1" i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2000" b="1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virtual ~A() </a:t>
            </a:r>
            <a:r>
              <a:rPr lang="nl-BE" sz="2000" b="1" i="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default</a:t>
            </a:r>
            <a:r>
              <a:rPr lang="nl-BE" sz="2000" b="1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l">
              <a:lnSpc>
                <a:spcPts val="2800"/>
              </a:lnSpc>
            </a:pPr>
            <a:r>
              <a:rPr lang="nl-BE" sz="2000" b="1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sz="2000" b="1" i="0" dirty="0">
              <a:solidFill>
                <a:srgbClr val="008000"/>
              </a:solidFill>
              <a:latin typeface="Consolas" panose="020B0609020204030204" pitchFamily="49" charset="0"/>
              <a:ea typeface="Times New Roman" pitchFamily="-65" charset="0"/>
              <a:cs typeface="Consolas" panose="020B0609020204030204" pitchFamily="49" charset="0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704529" y="4564672"/>
            <a:ext cx="5110419" cy="152862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nl-BE" sz="2000" b="1" i="0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nl-BE" sz="2000" b="1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nl-BE" sz="2000" b="1" i="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nl-BE" sz="2000" b="1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A&amp; operator=(</a:t>
            </a:r>
            <a:r>
              <a:rPr lang="nl-BE" sz="2000" b="1" i="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nl-BE" sz="2000" b="1" i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2000" b="1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A&amp;) </a:t>
            </a:r>
            <a:r>
              <a:rPr lang="nl-BE" sz="2000" b="1" i="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delete</a:t>
            </a:r>
            <a:r>
              <a:rPr lang="nl-BE" sz="2000" b="1" i="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nl-BE" sz="2000" b="1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A(</a:t>
            </a:r>
            <a:r>
              <a:rPr lang="nl-BE" sz="2000" b="1" i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nl-BE" sz="2000" b="1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A&amp;) </a:t>
            </a:r>
            <a:r>
              <a:rPr lang="nl-BE" sz="2000" b="1" i="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delete</a:t>
            </a:r>
            <a:r>
              <a:rPr lang="nl-BE" sz="2000" b="1" i="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nl-BE" sz="2000" b="1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nl-BE" sz="2000" b="1" i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839640" y="6165304"/>
            <a:ext cx="28334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nl-BE" sz="2400" b="1" dirty="0">
                <a:solidFill>
                  <a:schemeClr val="accent2"/>
                </a:solidFill>
                <a:latin typeface="+mn-lt"/>
              </a:rPr>
              <a:t>c</a:t>
            </a:r>
            <a:r>
              <a:rPr lang="nl-BE" sz="2400" b="1" i="0" dirty="0" smtClean="0">
                <a:solidFill>
                  <a:schemeClr val="accent2"/>
                </a:solidFill>
                <a:latin typeface="+mn-lt"/>
              </a:rPr>
              <a:t>ompilatie-fout!!</a:t>
            </a:r>
            <a:endParaRPr lang="nl-BE" sz="2400" b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12" name="Lijntoelichting 1 11"/>
          <p:cNvSpPr/>
          <p:nvPr/>
        </p:nvSpPr>
        <p:spPr>
          <a:xfrm>
            <a:off x="6033120" y="4797151"/>
            <a:ext cx="3672408" cy="1080121"/>
          </a:xfrm>
          <a:prstGeom prst="borderCallout1">
            <a:avLst>
              <a:gd name="adj1" fmla="val 56460"/>
              <a:gd name="adj2" fmla="val -167"/>
              <a:gd name="adj3" fmla="val 57990"/>
              <a:gd name="adj4" fmla="val -2848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2075" lvl="1" fontAlgn="auto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>
                <a:srgbClr val="AA2B1E"/>
              </a:buClr>
            </a:pPr>
            <a:r>
              <a:rPr lang="nl-BE" sz="2400" dirty="0" smtClean="0">
                <a:solidFill>
                  <a:prstClr val="black"/>
                </a:solidFill>
              </a:rPr>
              <a:t>copy </a:t>
            </a:r>
            <a:r>
              <a:rPr lang="nl-BE" sz="2400" dirty="0" err="1" smtClean="0">
                <a:solidFill>
                  <a:prstClr val="black"/>
                </a:solidFill>
              </a:rPr>
              <a:t>constructor</a:t>
            </a:r>
            <a:r>
              <a:rPr lang="nl-BE" sz="2400" dirty="0" smtClean="0">
                <a:solidFill>
                  <a:prstClr val="black"/>
                </a:solidFill>
              </a:rPr>
              <a:t> </a:t>
            </a:r>
            <a:r>
              <a:rPr lang="nl-BE" sz="2400" dirty="0">
                <a:solidFill>
                  <a:prstClr val="black"/>
                </a:solidFill>
              </a:rPr>
              <a:t>en </a:t>
            </a:r>
            <a:r>
              <a:rPr lang="nl-BE" sz="2400" dirty="0" smtClean="0">
                <a:solidFill>
                  <a:prstClr val="black"/>
                </a:solidFill>
              </a:rPr>
              <a:t>=-operator werden </a:t>
            </a:r>
            <a:r>
              <a:rPr lang="nl-BE" sz="2400" dirty="0" err="1" smtClean="0">
                <a:solidFill>
                  <a:prstClr val="black"/>
                </a:solidFill>
              </a:rPr>
              <a:t>deleted</a:t>
            </a:r>
            <a:endParaRPr lang="nl-BE" sz="2400" dirty="0">
              <a:solidFill>
                <a:prstClr val="black"/>
              </a:solidFill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704529" y="6177198"/>
            <a:ext cx="2016224" cy="42761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nl-BE" sz="2000" b="1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nl-BE" sz="2000" b="1" i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nl-BE" sz="2000" b="1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A b(a);</a:t>
            </a:r>
            <a:endParaRPr lang="nl-BE" sz="2000" b="1" i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4" name="Rechte verbindingslijn 13"/>
          <p:cNvCxnSpPr/>
          <p:nvPr/>
        </p:nvCxnSpPr>
        <p:spPr>
          <a:xfrm flipH="1">
            <a:off x="1496616" y="6237312"/>
            <a:ext cx="792088" cy="288032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hte verbindingslijn 15"/>
          <p:cNvCxnSpPr/>
          <p:nvPr/>
        </p:nvCxnSpPr>
        <p:spPr>
          <a:xfrm flipH="1" flipV="1">
            <a:off x="1496616" y="6269259"/>
            <a:ext cx="720080" cy="288032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473280" y="6381328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21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2746954904"/>
      </p:ext>
    </p:extLst>
  </p:cSld>
  <p:clrMapOvr>
    <a:masterClrMapping/>
  </p:clrMapOvr>
  <p:transition xmlns:p14="http://schemas.microsoft.com/office/powerpoint/2010/main" spd="med">
    <p:random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/>
      <p:bldP spid="12" grpId="0" animBg="1"/>
      <p:bldP spid="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AutoShape 2"/>
          <p:cNvSpPr>
            <a:spLocks noGrp="1" noChangeArrowheads="1"/>
          </p:cNvSpPr>
          <p:nvPr>
            <p:ph type="title"/>
          </p:nvPr>
        </p:nvSpPr>
        <p:spPr>
          <a:xfrm>
            <a:off x="495300" y="152718"/>
            <a:ext cx="9066212" cy="90001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nl-BE" sz="3600" b="1" dirty="0" smtClean="0">
                <a:solidFill>
                  <a:schemeClr val="accent1"/>
                </a:solidFill>
              </a:rPr>
              <a:t>Inhoud</a:t>
            </a:r>
            <a:endParaRPr lang="nl-NL" sz="3600" b="1" dirty="0">
              <a:solidFill>
                <a:schemeClr val="accent1"/>
              </a:solidFill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632520" y="1268760"/>
            <a:ext cx="7776864" cy="4536504"/>
          </a:xfrm>
        </p:spPr>
        <p:txBody>
          <a:bodyPr>
            <a:noAutofit/>
          </a:bodyPr>
          <a:lstStyle/>
          <a:p>
            <a:pPr marL="446088" indent="-446088" eaLnBrk="1" hangingPunct="1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800" dirty="0"/>
              <a:t>a</a:t>
            </a:r>
            <a:r>
              <a:rPr lang="nl-BE" sz="2800" dirty="0" smtClean="0"/>
              <a:t>utomatische type-afleiding (</a:t>
            </a:r>
            <a:r>
              <a:rPr lang="nl-BE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auto</a:t>
            </a:r>
            <a:r>
              <a:rPr lang="nl-BE" sz="2800" dirty="0" smtClean="0"/>
              <a:t>)</a:t>
            </a:r>
          </a:p>
          <a:p>
            <a:pPr marL="446088" indent="-446088" eaLnBrk="1" hangingPunct="1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800" dirty="0"/>
              <a:t>g</a:t>
            </a:r>
            <a:r>
              <a:rPr lang="nl-BE" sz="2800" dirty="0" smtClean="0"/>
              <a:t>ewijzigde initialisatiesyntax</a:t>
            </a:r>
          </a:p>
          <a:p>
            <a:pPr marL="446088" indent="-446088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800" dirty="0"/>
              <a:t>delegerende </a:t>
            </a:r>
            <a:r>
              <a:rPr lang="nl-BE" sz="2800" dirty="0" smtClean="0"/>
              <a:t>constructoren</a:t>
            </a:r>
          </a:p>
          <a:p>
            <a:pPr marL="446088" indent="-446088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move</a:t>
            </a:r>
            <a:r>
              <a:rPr lang="nl-BE" sz="2800" dirty="0" smtClean="0">
                <a:cs typeface="Consolas" panose="020B0609020204030204" pitchFamily="49" charset="0"/>
              </a:rPr>
              <a:t> </a:t>
            </a:r>
            <a:r>
              <a:rPr lang="nl-BE" sz="2800" dirty="0" err="1" smtClean="0">
                <a:cs typeface="Consolas" panose="020B0609020204030204" pitchFamily="49" charset="0"/>
              </a:rPr>
              <a:t>constructor</a:t>
            </a:r>
            <a:r>
              <a:rPr lang="nl-BE" sz="2800" dirty="0" smtClean="0">
                <a:cs typeface="Consolas" panose="020B0609020204030204" pitchFamily="49" charset="0"/>
              </a:rPr>
              <a:t> en </a:t>
            </a:r>
            <a:r>
              <a:rPr lang="nl-BE" sz="2600" dirty="0">
                <a:latin typeface="Consolas" panose="020B0609020204030204" pitchFamily="49" charset="0"/>
                <a:cs typeface="Consolas" panose="020B0609020204030204" pitchFamily="49" charset="0"/>
              </a:rPr>
              <a:t>move</a:t>
            </a:r>
            <a:r>
              <a:rPr lang="nl-BE" sz="2800" dirty="0">
                <a:cs typeface="Consolas" panose="020B0609020204030204" pitchFamily="49" charset="0"/>
              </a:rPr>
              <a:t> </a:t>
            </a:r>
            <a:r>
              <a:rPr lang="nl-BE" sz="2800" dirty="0" smtClean="0">
                <a:cs typeface="Consolas" panose="020B0609020204030204" pitchFamily="49" charset="0"/>
              </a:rPr>
              <a:t>operator </a:t>
            </a:r>
            <a:endParaRPr lang="nl-BE" sz="2800" dirty="0"/>
          </a:p>
          <a:p>
            <a:pPr marL="446088" indent="-446088" eaLnBrk="1" hangingPunct="1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default</a:t>
            </a:r>
            <a:r>
              <a:rPr lang="nl-BE" sz="2800" i="1" dirty="0" err="1" smtClean="0">
                <a:cs typeface="Consolas" panose="020B0609020204030204" pitchFamily="49" charset="0"/>
              </a:rPr>
              <a:t>ed</a:t>
            </a:r>
            <a:r>
              <a:rPr lang="nl-BE" sz="2800" dirty="0" smtClean="0"/>
              <a:t> en </a:t>
            </a:r>
            <a:r>
              <a:rPr lang="nl-BE" sz="2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delete</a:t>
            </a:r>
            <a:r>
              <a:rPr lang="nl-BE" sz="2800" i="1" dirty="0" err="1" smtClean="0">
                <a:latin typeface="Calibri" panose="020F0502020204030204" pitchFamily="34" charset="0"/>
                <a:cs typeface="Consolas" panose="020B0609020204030204" pitchFamily="49" charset="0"/>
              </a:rPr>
              <a:t>d</a:t>
            </a:r>
            <a:r>
              <a:rPr lang="nl-BE" sz="2800" dirty="0" smtClean="0"/>
              <a:t> functies</a:t>
            </a:r>
          </a:p>
          <a:p>
            <a:pPr marL="446088" indent="-446088" eaLnBrk="1" hangingPunct="1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800" b="1" dirty="0" err="1" smtClean="0">
                <a:solidFill>
                  <a:schemeClr val="accent3"/>
                </a:solidFill>
              </a:rPr>
              <a:t>lambda</a:t>
            </a:r>
            <a:r>
              <a:rPr lang="nl-BE" sz="2800" b="1" dirty="0" smtClean="0">
                <a:solidFill>
                  <a:schemeClr val="accent3"/>
                </a:solidFill>
              </a:rPr>
              <a:t> </a:t>
            </a:r>
            <a:r>
              <a:rPr lang="nl-BE" sz="2800" b="1" dirty="0" err="1" smtClean="0">
                <a:solidFill>
                  <a:schemeClr val="accent3"/>
                </a:solidFill>
              </a:rPr>
              <a:t>functions</a:t>
            </a:r>
            <a:endParaRPr lang="nl-BE" sz="2800" b="1" dirty="0" smtClean="0">
              <a:solidFill>
                <a:schemeClr val="accent3"/>
              </a:solidFill>
            </a:endParaRPr>
          </a:p>
          <a:p>
            <a:pPr marL="446088" indent="-446088" eaLnBrk="1" hangingPunct="1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nullptr</a:t>
            </a:r>
            <a:endParaRPr lang="nl-BE" sz="2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6088" indent="-446088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800" dirty="0" smtClean="0"/>
              <a:t>smart pointers</a:t>
            </a:r>
            <a:r>
              <a:rPr lang="nl-BE" sz="2800" dirty="0"/>
              <a:t>: </a:t>
            </a:r>
            <a:r>
              <a:rPr lang="nl-BE" sz="2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unique_ptr</a:t>
            </a:r>
            <a:r>
              <a:rPr lang="nl-BE" sz="2800" dirty="0" smtClean="0"/>
              <a:t> en </a:t>
            </a:r>
            <a:r>
              <a:rPr lang="nl-BE" sz="2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shared_ptr</a:t>
            </a:r>
            <a:endParaRPr lang="nl-BE" sz="2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6088" indent="-446088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endParaRPr lang="nl-BE" sz="2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220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473280" y="6381328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22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1451657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476" y="785133"/>
            <a:ext cx="9505056" cy="5616624"/>
          </a:xfrm>
        </p:spPr>
        <p:txBody>
          <a:bodyPr>
            <a:noAutofit/>
          </a:bodyPr>
          <a:lstStyle/>
          <a:p>
            <a:pPr>
              <a:lnSpc>
                <a:spcPts val="3600"/>
              </a:lnSpc>
            </a:pPr>
            <a:r>
              <a:rPr lang="nl-BE" sz="2400" dirty="0"/>
              <a:t>anonieme functies die toelaten om een functie lokaal (op de plaats </a:t>
            </a:r>
            <a:r>
              <a:rPr lang="nl-BE" sz="2400" dirty="0" smtClean="0"/>
              <a:t>van </a:t>
            </a:r>
            <a:r>
              <a:rPr lang="nl-BE" sz="2400" dirty="0"/>
              <a:t>de oproep) te definiëren </a:t>
            </a:r>
            <a:endParaRPr lang="nl-BE" sz="2400" dirty="0" smtClean="0"/>
          </a:p>
          <a:p>
            <a:pPr>
              <a:lnSpc>
                <a:spcPts val="3800"/>
              </a:lnSpc>
              <a:spcBef>
                <a:spcPts val="0"/>
              </a:spcBef>
            </a:pPr>
            <a:r>
              <a:rPr lang="nl-BE" sz="2400" u="sng" dirty="0" smtClean="0">
                <a:cs typeface="Consolas" panose="020B0609020204030204" pitchFamily="49" charset="0"/>
              </a:rPr>
              <a:t>Definitie</a:t>
            </a:r>
            <a:r>
              <a:rPr lang="nl-BE" sz="2400" dirty="0" smtClean="0">
                <a:cs typeface="Consolas" panose="020B0609020204030204" pitchFamily="49" charset="0"/>
              </a:rPr>
              <a:t>: </a:t>
            </a:r>
          </a:p>
          <a:p>
            <a:pPr>
              <a:lnSpc>
                <a:spcPts val="3800"/>
              </a:lnSpc>
            </a:pPr>
            <a:endParaRPr lang="nl-BE" sz="2400" dirty="0">
              <a:cs typeface="Consolas" panose="020B0609020204030204" pitchFamily="49" charset="0"/>
            </a:endParaRPr>
          </a:p>
          <a:p>
            <a:pPr lvl="1">
              <a:lnSpc>
                <a:spcPts val="3600"/>
              </a:lnSpc>
              <a:buFont typeface="Wingdings" panose="05000000000000000000" pitchFamily="2" charset="2"/>
              <a:buChar char="Ø"/>
            </a:pPr>
            <a:r>
              <a:rPr lang="nl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 </a:t>
            </a:r>
            <a:r>
              <a:rPr lang="nl-BE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captures</a:t>
            </a:r>
            <a:r>
              <a:rPr lang="nl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] </a:t>
            </a:r>
            <a:r>
              <a:rPr lang="nl-BE" sz="2400" dirty="0" smtClean="0">
                <a:cs typeface="Consolas" panose="020B0609020204030204" pitchFamily="49" charset="0"/>
              </a:rPr>
              <a:t>: [ ] duiden aan dat het om een </a:t>
            </a:r>
            <a:r>
              <a:rPr lang="nl-BE" sz="2400" dirty="0" err="1" smtClean="0">
                <a:cs typeface="Consolas" panose="020B0609020204030204" pitchFamily="49" charset="0"/>
              </a:rPr>
              <a:t>lambda</a:t>
            </a:r>
            <a:r>
              <a:rPr lang="nl-BE" sz="2400" dirty="0" smtClean="0">
                <a:cs typeface="Consolas" panose="020B0609020204030204" pitchFamily="49" charset="0"/>
              </a:rPr>
              <a:t> functie gaat; </a:t>
            </a:r>
            <a:r>
              <a:rPr lang="nl-BE" sz="2400" dirty="0">
                <a:cs typeface="Consolas" panose="020B0609020204030204" pitchFamily="49" charset="0"/>
              </a:rPr>
              <a:t>	</a:t>
            </a:r>
            <a:r>
              <a:rPr lang="nl-BE" sz="2400" dirty="0" smtClean="0">
                <a:cs typeface="Consolas" panose="020B0609020204030204" pitchFamily="49" charset="0"/>
              </a:rPr>
              <a:t>	</a:t>
            </a:r>
            <a:r>
              <a:rPr lang="nl-BE" sz="2400" dirty="0" err="1" smtClean="0">
                <a:cs typeface="Consolas" panose="020B0609020204030204" pitchFamily="49" charset="0"/>
              </a:rPr>
              <a:t>captures</a:t>
            </a:r>
            <a:r>
              <a:rPr lang="nl-BE" sz="2400" dirty="0" smtClean="0">
                <a:cs typeface="Consolas" panose="020B0609020204030204" pitchFamily="49" charset="0"/>
              </a:rPr>
              <a:t> zijn optioneel (zie verder);</a:t>
            </a:r>
          </a:p>
          <a:p>
            <a:pPr lvl="1">
              <a:lnSpc>
                <a:spcPts val="3600"/>
              </a:lnSpc>
              <a:buFont typeface="Wingdings" panose="05000000000000000000" pitchFamily="2" charset="2"/>
              <a:buChar char="Ø"/>
            </a:pPr>
            <a:r>
              <a:rPr lang="nl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-&gt; returntype</a:t>
            </a:r>
            <a:r>
              <a:rPr lang="nl-BE" sz="2400" dirty="0" smtClean="0">
                <a:cs typeface="Consolas" panose="020B0609020204030204" pitchFamily="49" charset="0"/>
              </a:rPr>
              <a:t>: </a:t>
            </a:r>
            <a:r>
              <a:rPr lang="nl-BE" sz="2400" dirty="0"/>
              <a:t>hoeft niet gespecifieerd te worden als het </a:t>
            </a:r>
            <a:r>
              <a:rPr lang="nl-BE" sz="2400" dirty="0" smtClean="0"/>
              <a:t>kan 			afgeleid worden uit de statements (zie </a:t>
            </a:r>
            <a:r>
              <a:rPr lang="nl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auto</a:t>
            </a:r>
            <a:r>
              <a:rPr lang="nl-BE" sz="2400" dirty="0" smtClean="0"/>
              <a:t> </a:t>
            </a:r>
            <a:r>
              <a:rPr lang="nl-BE" sz="2400" dirty="0"/>
              <a:t>in </a:t>
            </a:r>
            <a:r>
              <a:rPr lang="nl-BE" sz="2400" dirty="0" err="1" smtClean="0"/>
              <a:t>vb</a:t>
            </a:r>
            <a:r>
              <a:rPr lang="nl-BE" sz="2400" dirty="0" smtClean="0"/>
              <a:t> hieronder)</a:t>
            </a:r>
            <a:endParaRPr lang="nl-BE" sz="2400" dirty="0"/>
          </a:p>
          <a:p>
            <a:pPr lvl="0">
              <a:lnSpc>
                <a:spcPts val="3800"/>
              </a:lnSpc>
              <a:spcBef>
                <a:spcPts val="0"/>
              </a:spcBef>
            </a:pPr>
            <a:r>
              <a:rPr lang="nl-BE" sz="2400" u="sng" dirty="0" smtClean="0">
                <a:solidFill>
                  <a:prstClr val="black"/>
                </a:solidFill>
                <a:cs typeface="Consolas" panose="020B0609020204030204" pitchFamily="49" charset="0"/>
              </a:rPr>
              <a:t>Voorbeeld 1</a:t>
            </a:r>
            <a:r>
              <a:rPr lang="nl-BE" sz="2400" dirty="0" smtClean="0">
                <a:solidFill>
                  <a:prstClr val="black"/>
                </a:solidFill>
                <a:cs typeface="Consolas" panose="020B0609020204030204" pitchFamily="49" charset="0"/>
              </a:rPr>
              <a:t>: </a:t>
            </a:r>
            <a:endParaRPr lang="nl-BE" sz="2400" dirty="0">
              <a:solidFill>
                <a:prstClr val="black"/>
              </a:solidFill>
              <a:cs typeface="Consolas" panose="020B0609020204030204" pitchFamily="49" charset="0"/>
            </a:endParaRPr>
          </a:p>
          <a:p>
            <a:pPr marL="0" indent="0">
              <a:lnSpc>
                <a:spcPts val="3200"/>
              </a:lnSpc>
              <a:spcBef>
                <a:spcPts val="0"/>
              </a:spcBef>
              <a:buNone/>
            </a:pPr>
            <a:r>
              <a:rPr lang="nl-BE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int </a:t>
            </a:r>
            <a:r>
              <a:rPr lang="nl-BE" sz="2000" dirty="0">
                <a:latin typeface="Consolas" panose="020B0609020204030204" pitchFamily="49" charset="0"/>
                <a:cs typeface="Consolas" panose="020B0609020204030204" pitchFamily="49" charset="0"/>
              </a:rPr>
              <a:t>main() {</a:t>
            </a:r>
          </a:p>
          <a:p>
            <a:pPr marL="0" indent="0">
              <a:lnSpc>
                <a:spcPts val="32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   auto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 () { </a:t>
            </a:r>
            <a:r>
              <a:rPr lang="en-US" sz="2000" b="1" dirty="0" err="1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20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"Hello world"; }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ts val="3200"/>
              </a:lnSpc>
              <a:spcBef>
                <a:spcPts val="0"/>
              </a:spcBef>
              <a:buNone/>
            </a:pPr>
            <a:r>
              <a:rPr lang="nl-BE" sz="2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nl-BE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   </a:t>
            </a:r>
            <a:r>
              <a:rPr lang="nl-BE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nl-BE" sz="20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lnSpc>
                <a:spcPts val="2800"/>
              </a:lnSpc>
              <a:spcBef>
                <a:spcPts val="0"/>
              </a:spcBef>
              <a:buNone/>
            </a:pPr>
            <a:r>
              <a:rPr lang="nl-BE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  <a:endParaRPr lang="nl-BE" sz="2400" dirty="0" smtClean="0">
              <a:cs typeface="Consolas" panose="020B0609020204030204" pitchFamily="49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44488" y="12460"/>
            <a:ext cx="9289032" cy="755204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2160" tIns="46080" rIns="92160" bIns="4608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lnSpc>
                <a:spcPct val="96000"/>
              </a:lnSpc>
              <a:spcAft>
                <a:spcPts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nl-NL" altLang="nl-BE" sz="3600" b="1" dirty="0" err="1" smtClean="0">
                <a:solidFill>
                  <a:schemeClr val="accent1"/>
                </a:solidFill>
              </a:rPr>
              <a:t>lambda</a:t>
            </a:r>
            <a:r>
              <a:rPr lang="nl-NL" altLang="nl-BE" sz="3600" b="1" dirty="0" smtClean="0">
                <a:solidFill>
                  <a:schemeClr val="accent1"/>
                </a:solidFill>
              </a:rPr>
              <a:t> </a:t>
            </a:r>
            <a:r>
              <a:rPr lang="nl-NL" altLang="nl-BE" sz="3600" b="1" dirty="0" err="1" smtClean="0">
                <a:solidFill>
                  <a:schemeClr val="accent1"/>
                </a:solidFill>
              </a:rPr>
              <a:t>functions</a:t>
            </a:r>
            <a:endParaRPr lang="en-GB" altLang="nl-BE" sz="3600" b="1" dirty="0">
              <a:solidFill>
                <a:schemeClr val="accent1"/>
              </a:solidFill>
            </a:endParaRPr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473280" y="6381328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23</a:t>
            </a:fld>
            <a:endParaRPr lang="nl-NL" sz="1600" dirty="0" smtClean="0"/>
          </a:p>
        </p:txBody>
      </p:sp>
      <p:sp>
        <p:nvSpPr>
          <p:cNvPr id="2" name="Tekstvak 1"/>
          <p:cNvSpPr txBox="1"/>
          <p:nvPr/>
        </p:nvSpPr>
        <p:spPr>
          <a:xfrm>
            <a:off x="739953" y="2336523"/>
            <a:ext cx="8928992" cy="4308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sz="2200" b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nl-BE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22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captures</a:t>
            </a:r>
            <a:r>
              <a:rPr lang="nl-BE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2200" b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nl-BE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2200" b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BE" sz="2200" i="1" dirty="0">
                <a:latin typeface="Consolas" panose="020B0609020204030204" pitchFamily="49" charset="0"/>
                <a:cs typeface="Consolas" panose="020B0609020204030204" pitchFamily="49" charset="0"/>
              </a:rPr>
              <a:t>parameters</a:t>
            </a:r>
            <a:r>
              <a:rPr lang="nl-BE" sz="2200" b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nl-BE" sz="2200" dirty="0"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nl-BE" sz="22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returntype</a:t>
            </a:r>
            <a:r>
              <a:rPr lang="nl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2200" b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nl-BE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22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statements</a:t>
            </a:r>
            <a:r>
              <a:rPr lang="nl-BE" sz="22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nl-BE" sz="2200" b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80957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480" y="260648"/>
            <a:ext cx="9505056" cy="5616624"/>
          </a:xfrm>
        </p:spPr>
        <p:txBody>
          <a:bodyPr>
            <a:noAutofit/>
          </a:bodyPr>
          <a:lstStyle/>
          <a:p>
            <a:pPr lvl="0">
              <a:lnSpc>
                <a:spcPts val="3800"/>
              </a:lnSpc>
              <a:spcBef>
                <a:spcPts val="0"/>
              </a:spcBef>
            </a:pPr>
            <a:r>
              <a:rPr lang="nl-BE" sz="2400" u="sng" dirty="0" smtClean="0">
                <a:solidFill>
                  <a:prstClr val="black"/>
                </a:solidFill>
                <a:cs typeface="Consolas" panose="020B0609020204030204" pitchFamily="49" charset="0"/>
              </a:rPr>
              <a:t>Voorbeeld 2</a:t>
            </a:r>
            <a:r>
              <a:rPr lang="nl-BE" sz="2400" dirty="0" smtClean="0">
                <a:solidFill>
                  <a:prstClr val="black"/>
                </a:solidFill>
                <a:cs typeface="Consolas" panose="020B0609020204030204" pitchFamily="49" charset="0"/>
              </a:rPr>
              <a:t>: </a:t>
            </a:r>
            <a:endParaRPr lang="nl-BE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ts val="3200"/>
              </a:lnSpc>
              <a:spcBef>
                <a:spcPts val="120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class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Adresboek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lnSpc>
                <a:spcPts val="32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private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lnSpc>
                <a:spcPts val="32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vector&lt;string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adressen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	</a:t>
            </a:r>
          </a:p>
          <a:p>
            <a:pPr marL="0" indent="0">
              <a:lnSpc>
                <a:spcPts val="32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public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lnSpc>
                <a:spcPts val="32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template&lt;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typename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</a:p>
          <a:p>
            <a:pPr marL="0" indent="0">
              <a:lnSpc>
                <a:spcPts val="32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vector&lt;string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zoek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</a:p>
          <a:p>
            <a:pPr marL="0" indent="0">
              <a:lnSpc>
                <a:spcPts val="32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vector&lt;string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res;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ts val="32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for(string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s :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adressen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marL="0" indent="0">
              <a:lnSpc>
                <a:spcPts val="32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if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(s)) </a:t>
            </a: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ts val="32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res.push_back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(s);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ts val="32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return res;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ts val="32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ts val="32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…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ts val="32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};</a:t>
            </a:r>
            <a:endParaRPr lang="nl-BE" sz="2400" dirty="0" smtClean="0">
              <a:cs typeface="Consolas" panose="020B0609020204030204" pitchFamily="49" charset="0"/>
            </a:endParaRPr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473280" y="6381328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24</a:t>
            </a:fld>
            <a:endParaRPr lang="nl-NL" sz="1600" dirty="0" smtClean="0"/>
          </a:p>
        </p:txBody>
      </p:sp>
      <p:sp>
        <p:nvSpPr>
          <p:cNvPr id="4" name="Lijntoelichting 3 3"/>
          <p:cNvSpPr/>
          <p:nvPr/>
        </p:nvSpPr>
        <p:spPr>
          <a:xfrm>
            <a:off x="6393160" y="2492896"/>
            <a:ext cx="3240360" cy="3384376"/>
          </a:xfrm>
          <a:prstGeom prst="borderCallout3">
            <a:avLst>
              <a:gd name="adj1" fmla="val 56713"/>
              <a:gd name="adj2" fmla="val -117"/>
              <a:gd name="adj3" fmla="val 56371"/>
              <a:gd name="adj4" fmla="val -67747"/>
              <a:gd name="adj5" fmla="val 55540"/>
              <a:gd name="adj6" fmla="val -67747"/>
              <a:gd name="adj7" fmla="val 56191"/>
              <a:gd name="adj8" fmla="val -67629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500"/>
              </a:lnSpc>
              <a:spcBef>
                <a:spcPts val="0"/>
              </a:spcBef>
            </a:pPr>
            <a:r>
              <a:rPr lang="nl-BE" sz="2400" dirty="0" smtClean="0">
                <a:solidFill>
                  <a:schemeClr val="tx1"/>
                </a:solidFill>
              </a:rPr>
              <a:t>functie </a:t>
            </a:r>
            <a:r>
              <a:rPr lang="nl-BE" sz="2400" dirty="0">
                <a:solidFill>
                  <a:schemeClr val="tx1"/>
                </a:solidFill>
              </a:rPr>
              <a:t>oproepen die als argument aan </a:t>
            </a:r>
            <a:r>
              <a:rPr lang="nl-BE" sz="22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zoek</a:t>
            </a:r>
            <a:r>
              <a:rPr lang="nl-BE" sz="2400" dirty="0" smtClean="0">
                <a:solidFill>
                  <a:schemeClr val="tx1"/>
                </a:solidFill>
              </a:rPr>
              <a:t> </a:t>
            </a:r>
            <a:r>
              <a:rPr lang="nl-BE" sz="2400" dirty="0">
                <a:solidFill>
                  <a:schemeClr val="tx1"/>
                </a:solidFill>
              </a:rPr>
              <a:t>meegegeven </a:t>
            </a:r>
            <a:r>
              <a:rPr lang="nl-BE" sz="2400" dirty="0" smtClean="0">
                <a:solidFill>
                  <a:schemeClr val="tx1"/>
                </a:solidFill>
              </a:rPr>
              <a:t>werd</a:t>
            </a:r>
          </a:p>
          <a:p>
            <a:pPr>
              <a:lnSpc>
                <a:spcPts val="3500"/>
              </a:lnSpc>
              <a:spcBef>
                <a:spcPts val="0"/>
              </a:spcBef>
            </a:pPr>
            <a:r>
              <a:rPr lang="nl-BE" sz="2400" dirty="0" smtClean="0">
                <a:solidFill>
                  <a:schemeClr val="tx1"/>
                </a:solidFill>
              </a:rPr>
              <a:t>=&gt; als </a:t>
            </a:r>
            <a:r>
              <a:rPr lang="nl-BE" sz="22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nl-BE" sz="2400" dirty="0" smtClean="0">
                <a:solidFill>
                  <a:schemeClr val="tx1"/>
                </a:solidFill>
              </a:rPr>
              <a:t> </a:t>
            </a:r>
            <a:r>
              <a:rPr lang="nl-BE" sz="2400" i="1" dirty="0" err="1" smtClean="0">
                <a:solidFill>
                  <a:schemeClr val="tx1"/>
                </a:solidFill>
              </a:rPr>
              <a:t>true</a:t>
            </a:r>
            <a:r>
              <a:rPr lang="nl-BE" sz="2400" dirty="0" smtClean="0">
                <a:solidFill>
                  <a:schemeClr val="tx1"/>
                </a:solidFill>
              </a:rPr>
              <a:t> </a:t>
            </a:r>
            <a:r>
              <a:rPr lang="nl-BE" sz="2400" dirty="0">
                <a:solidFill>
                  <a:schemeClr val="tx1"/>
                </a:solidFill>
              </a:rPr>
              <a:t>teruggeeft zal </a:t>
            </a:r>
            <a:r>
              <a:rPr lang="nl-BE" sz="2400" dirty="0" smtClean="0">
                <a:solidFill>
                  <a:schemeClr val="tx1"/>
                </a:solidFill>
              </a:rPr>
              <a:t>de string </a:t>
            </a:r>
            <a:r>
              <a:rPr lang="nl-BE" sz="22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nl-BE" sz="2400" dirty="0" smtClean="0">
                <a:solidFill>
                  <a:schemeClr val="tx1"/>
                </a:solidFill>
              </a:rPr>
              <a:t> in </a:t>
            </a:r>
            <a:r>
              <a:rPr lang="nl-BE" sz="2400" dirty="0">
                <a:solidFill>
                  <a:schemeClr val="tx1"/>
                </a:solidFill>
              </a:rPr>
              <a:t>de vector </a:t>
            </a:r>
            <a:r>
              <a:rPr lang="nl-BE" sz="22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</a:t>
            </a:r>
            <a:r>
              <a:rPr lang="nl-BE" sz="2400" dirty="0" smtClean="0">
                <a:solidFill>
                  <a:schemeClr val="tx1"/>
                </a:solidFill>
              </a:rPr>
              <a:t> </a:t>
            </a:r>
            <a:r>
              <a:rPr lang="nl-BE" sz="2400" dirty="0">
                <a:solidFill>
                  <a:schemeClr val="tx1"/>
                </a:solidFill>
              </a:rPr>
              <a:t>toegevoegd </a:t>
            </a:r>
            <a:r>
              <a:rPr lang="nl-BE" sz="2400" dirty="0" smtClean="0">
                <a:solidFill>
                  <a:schemeClr val="tx1"/>
                </a:solidFill>
              </a:rPr>
              <a:t>worden</a:t>
            </a:r>
            <a:endParaRPr lang="nl-BE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735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480" y="260648"/>
            <a:ext cx="9505056" cy="5616624"/>
          </a:xfrm>
        </p:spPr>
        <p:txBody>
          <a:bodyPr>
            <a:noAutofit/>
          </a:bodyPr>
          <a:lstStyle/>
          <a:p>
            <a:pPr marL="0" lvl="0" indent="0">
              <a:lnSpc>
                <a:spcPts val="38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bool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geen_hoofdletters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string &amp; s)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lvl="0" indent="0">
              <a:lnSpc>
                <a:spcPts val="38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…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>
              <a:lnSpc>
                <a:spcPts val="38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lvl="0" indent="0">
              <a:lnSpc>
                <a:spcPts val="3800"/>
              </a:lnSpc>
              <a:spcBef>
                <a:spcPts val="120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main() {</a:t>
            </a:r>
          </a:p>
          <a:p>
            <a:pPr marL="0" lvl="0" indent="0">
              <a:lnSpc>
                <a:spcPts val="38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Adresboek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ab;</a:t>
            </a:r>
          </a:p>
          <a:p>
            <a:pPr marL="0" lvl="0" indent="0">
              <a:lnSpc>
                <a:spcPts val="38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vector&lt;string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&gt; res1 =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ab.zoek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geen_hoofdletters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lvl="0" indent="0">
              <a:lnSpc>
                <a:spcPts val="38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vector&lt;string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&gt; res2 =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ab.zoek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 [](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string&amp;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addr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marL="0" lvl="0" indent="0">
              <a:lnSpc>
                <a:spcPts val="38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{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addr.find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(".be")!=string::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npos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;});</a:t>
            </a:r>
          </a:p>
          <a:p>
            <a:pPr marL="0" lvl="0" indent="0">
              <a:lnSpc>
                <a:spcPts val="38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473280" y="6381328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25</a:t>
            </a:fld>
            <a:endParaRPr lang="nl-NL" sz="1600" dirty="0" smtClean="0"/>
          </a:p>
        </p:txBody>
      </p:sp>
      <p:sp>
        <p:nvSpPr>
          <p:cNvPr id="4" name="Lijntoelichting 3 3"/>
          <p:cNvSpPr/>
          <p:nvPr/>
        </p:nvSpPr>
        <p:spPr>
          <a:xfrm>
            <a:off x="5169024" y="1268760"/>
            <a:ext cx="4032448" cy="1152128"/>
          </a:xfrm>
          <a:prstGeom prst="borderCallout3">
            <a:avLst>
              <a:gd name="adj1" fmla="val 56713"/>
              <a:gd name="adj2" fmla="val -117"/>
              <a:gd name="adj3" fmla="val 55366"/>
              <a:gd name="adj4" fmla="val -293"/>
              <a:gd name="adj5" fmla="val 57549"/>
              <a:gd name="adj6" fmla="val -293"/>
              <a:gd name="adj7" fmla="val 56191"/>
              <a:gd name="adj8" fmla="val -175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500"/>
              </a:lnSpc>
              <a:spcBef>
                <a:spcPts val="0"/>
              </a:spcBef>
            </a:pPr>
            <a:r>
              <a:rPr lang="nl-BE" sz="2400" dirty="0" smtClean="0">
                <a:solidFill>
                  <a:schemeClr val="tx1"/>
                </a:solidFill>
              </a:rPr>
              <a:t>Vóór C++11: functie moest reeds ergens gedefinieerd zijn</a:t>
            </a:r>
            <a:endParaRPr lang="nl-BE" sz="2000" dirty="0">
              <a:solidFill>
                <a:schemeClr val="tx1"/>
              </a:solidFill>
            </a:endParaRPr>
          </a:p>
        </p:txBody>
      </p:sp>
      <p:sp>
        <p:nvSpPr>
          <p:cNvPr id="5" name="Lijntoelichting 3 4"/>
          <p:cNvSpPr/>
          <p:nvPr/>
        </p:nvSpPr>
        <p:spPr>
          <a:xfrm>
            <a:off x="4736976" y="4567107"/>
            <a:ext cx="4464496" cy="1152128"/>
          </a:xfrm>
          <a:prstGeom prst="borderCallout3">
            <a:avLst>
              <a:gd name="adj1" fmla="val 56713"/>
              <a:gd name="adj2" fmla="val -117"/>
              <a:gd name="adj3" fmla="val 55366"/>
              <a:gd name="adj4" fmla="val -293"/>
              <a:gd name="adj5" fmla="val 57549"/>
              <a:gd name="adj6" fmla="val -293"/>
              <a:gd name="adj7" fmla="val 56191"/>
              <a:gd name="adj8" fmla="val -175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500"/>
              </a:lnSpc>
              <a:spcBef>
                <a:spcPts val="0"/>
              </a:spcBef>
            </a:pPr>
            <a:r>
              <a:rPr lang="nl-BE" sz="2400" dirty="0">
                <a:solidFill>
                  <a:schemeClr val="tx1"/>
                </a:solidFill>
              </a:rPr>
              <a:t>S</a:t>
            </a:r>
            <a:r>
              <a:rPr lang="nl-BE" sz="2400" dirty="0" smtClean="0">
                <a:solidFill>
                  <a:schemeClr val="tx1"/>
                </a:solidFill>
              </a:rPr>
              <a:t>inds C++11: er kunnen ook </a:t>
            </a:r>
            <a:r>
              <a:rPr lang="nl-BE" sz="2400" dirty="0" err="1" smtClean="0">
                <a:solidFill>
                  <a:schemeClr val="tx1"/>
                </a:solidFill>
              </a:rPr>
              <a:t>lambda</a:t>
            </a:r>
            <a:r>
              <a:rPr lang="nl-BE" sz="2400" dirty="0" smtClean="0">
                <a:solidFill>
                  <a:schemeClr val="tx1"/>
                </a:solidFill>
              </a:rPr>
              <a:t> </a:t>
            </a:r>
            <a:r>
              <a:rPr lang="nl-BE" sz="2400" dirty="0" err="1" smtClean="0">
                <a:solidFill>
                  <a:schemeClr val="tx1"/>
                </a:solidFill>
              </a:rPr>
              <a:t>functions</a:t>
            </a:r>
            <a:r>
              <a:rPr lang="nl-BE" sz="2400" dirty="0" smtClean="0">
                <a:solidFill>
                  <a:schemeClr val="tx1"/>
                </a:solidFill>
              </a:rPr>
              <a:t> gebruikt worden</a:t>
            </a:r>
            <a:endParaRPr lang="nl-BE" sz="2000" dirty="0">
              <a:solidFill>
                <a:schemeClr val="tx1"/>
              </a:solidFill>
            </a:endParaRPr>
          </a:p>
        </p:txBody>
      </p:sp>
      <p:sp>
        <p:nvSpPr>
          <p:cNvPr id="6" name="Tekstvak 5"/>
          <p:cNvSpPr txBox="1"/>
          <p:nvPr/>
        </p:nvSpPr>
        <p:spPr>
          <a:xfrm>
            <a:off x="1064568" y="5467255"/>
            <a:ext cx="2520280" cy="461665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lang="nl-BE" sz="2400" b="1" dirty="0" smtClean="0">
                <a:solidFill>
                  <a:schemeClr val="accent4"/>
                </a:solidFill>
                <a:latin typeface="+mn-lt"/>
              </a:rPr>
              <a:t>vb_lambda1.cpp</a:t>
            </a:r>
          </a:p>
        </p:txBody>
      </p:sp>
    </p:spTree>
    <p:extLst>
      <p:ext uri="{BB962C8B-B14F-4D97-AF65-F5344CB8AC3E}">
        <p14:creationId xmlns:p14="http://schemas.microsoft.com/office/powerpoint/2010/main" val="2964056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36" y="794548"/>
            <a:ext cx="9891164" cy="5616624"/>
          </a:xfrm>
        </p:spPr>
        <p:txBody>
          <a:bodyPr>
            <a:noAutofit/>
          </a:bodyPr>
          <a:lstStyle/>
          <a:p>
            <a:pPr marL="0" lvl="0" indent="0">
              <a:lnSpc>
                <a:spcPts val="3800"/>
              </a:lnSpc>
              <a:spcBef>
                <a:spcPts val="0"/>
              </a:spcBef>
              <a:buNone/>
            </a:pPr>
            <a:r>
              <a:rPr lang="nl-BE" sz="2400" u="sng" dirty="0" smtClean="0">
                <a:solidFill>
                  <a:prstClr val="black"/>
                </a:solidFill>
                <a:cs typeface="Consolas" panose="020B0609020204030204" pitchFamily="49" charset="0"/>
              </a:rPr>
              <a:t>Voorbeeld</a:t>
            </a:r>
            <a:r>
              <a:rPr lang="nl-BE" sz="2400" dirty="0" smtClean="0">
                <a:solidFill>
                  <a:prstClr val="black"/>
                </a:solidFill>
                <a:cs typeface="Consolas" panose="020B0609020204030204" pitchFamily="49" charset="0"/>
              </a:rPr>
              <a:t>: </a:t>
            </a:r>
            <a:endParaRPr lang="nl-BE" sz="2400" dirty="0">
              <a:solidFill>
                <a:prstClr val="black"/>
              </a:solidFill>
              <a:cs typeface="Consolas" panose="020B0609020204030204" pitchFamily="49" charset="0"/>
            </a:endParaRPr>
          </a:p>
          <a:p>
            <a:pPr marL="0" indent="0">
              <a:lnSpc>
                <a:spcPts val="3200"/>
              </a:lnSpc>
              <a:spcBef>
                <a:spcPts val="1200"/>
              </a:spcBef>
              <a:buNone/>
            </a:pPr>
            <a:r>
              <a:rPr lang="nl-BE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BE" sz="2000" b="1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nl-BE" sz="2000" b="1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include</a:t>
            </a:r>
            <a:r>
              <a:rPr lang="nl-BE" sz="2000" b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</a:t>
            </a:r>
            <a:r>
              <a:rPr lang="nl-BE" sz="2000" b="1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functional</a:t>
            </a:r>
            <a:r>
              <a:rPr lang="nl-BE" sz="2000" b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	</a:t>
            </a:r>
          </a:p>
          <a:p>
            <a:pPr marL="0" indent="0">
              <a:lnSpc>
                <a:spcPts val="3200"/>
              </a:lnSpc>
              <a:spcBef>
                <a:spcPts val="120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class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Adresboek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lnSpc>
                <a:spcPts val="32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private:</a:t>
            </a:r>
          </a:p>
          <a:p>
            <a:pPr marL="0" indent="0">
              <a:lnSpc>
                <a:spcPts val="32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vector&lt;string&gt;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adressen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	</a:t>
            </a:r>
          </a:p>
          <a:p>
            <a:pPr marL="0" indent="0">
              <a:lnSpc>
                <a:spcPts val="32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public:</a:t>
            </a:r>
          </a:p>
          <a:p>
            <a:pPr marL="0" indent="0">
              <a:lnSpc>
                <a:spcPts val="32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vector&lt;string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zoek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function&lt;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bool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string&amp;)</a:t>
            </a:r>
            <a:r>
              <a:rPr lang="en-US" sz="2000" b="1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)) {</a:t>
            </a:r>
          </a:p>
          <a:p>
            <a:pPr marL="0" indent="0">
              <a:lnSpc>
                <a:spcPts val="32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…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ts val="32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}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ts val="32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…</a:t>
            </a:r>
          </a:p>
          <a:p>
            <a:pPr marL="0" indent="0">
              <a:lnSpc>
                <a:spcPts val="32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};</a:t>
            </a:r>
            <a:endParaRPr lang="nl-BE" sz="2400" dirty="0" smtClean="0">
              <a:cs typeface="Consolas" panose="020B0609020204030204" pitchFamily="49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44488" y="12460"/>
            <a:ext cx="9289032" cy="755204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2160" tIns="46080" rIns="92160" bIns="4608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lnSpc>
                <a:spcPct val="96000"/>
              </a:lnSpc>
              <a:spcAft>
                <a:spcPts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nl-NL" altLang="nl-BE" sz="3600" b="1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nl-NL" altLang="nl-BE" sz="3600" b="1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nl-NL" altLang="nl-BE" sz="3600" b="1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endParaRPr lang="en-GB" altLang="nl-BE" sz="3600" b="1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473280" y="6381328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26</a:t>
            </a:fld>
            <a:endParaRPr lang="nl-NL" sz="1600" dirty="0" smtClean="0"/>
          </a:p>
        </p:txBody>
      </p:sp>
      <p:sp>
        <p:nvSpPr>
          <p:cNvPr id="8" name="Lijntoelichting 3 7"/>
          <p:cNvSpPr/>
          <p:nvPr/>
        </p:nvSpPr>
        <p:spPr>
          <a:xfrm>
            <a:off x="2432720" y="4725144"/>
            <a:ext cx="6552728" cy="1152128"/>
          </a:xfrm>
          <a:prstGeom prst="borderCallout3">
            <a:avLst>
              <a:gd name="adj1" fmla="val -59825"/>
              <a:gd name="adj2" fmla="val 36977"/>
              <a:gd name="adj3" fmla="val -59162"/>
              <a:gd name="adj4" fmla="val 36978"/>
              <a:gd name="adj5" fmla="val -57984"/>
              <a:gd name="adj6" fmla="val 36801"/>
              <a:gd name="adj7" fmla="val -69"/>
              <a:gd name="adj8" fmla="val 43102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500"/>
              </a:lnSpc>
              <a:spcBef>
                <a:spcPts val="0"/>
              </a:spcBef>
            </a:pPr>
            <a:r>
              <a:rPr lang="nl-BE" sz="2400" dirty="0" smtClean="0">
                <a:solidFill>
                  <a:schemeClr val="tx1"/>
                </a:solidFill>
              </a:rPr>
              <a:t>Zo is veel duidelijker welke signatuur de functie die meegegeven wordt als argument moet hebben!!</a:t>
            </a:r>
            <a:endParaRPr lang="nl-BE" sz="2000" dirty="0">
              <a:solidFill>
                <a:schemeClr val="tx1"/>
              </a:solidFill>
            </a:endParaRPr>
          </a:p>
        </p:txBody>
      </p:sp>
      <p:sp>
        <p:nvSpPr>
          <p:cNvPr id="9" name="Tekstvak 8"/>
          <p:cNvSpPr txBox="1"/>
          <p:nvPr/>
        </p:nvSpPr>
        <p:spPr>
          <a:xfrm>
            <a:off x="6465168" y="1340768"/>
            <a:ext cx="2520280" cy="461665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lang="nl-BE" sz="2400" b="1" dirty="0" smtClean="0">
                <a:solidFill>
                  <a:schemeClr val="accent4"/>
                </a:solidFill>
                <a:latin typeface="+mn-lt"/>
              </a:rPr>
              <a:t>vb_lambda2.cpp</a:t>
            </a:r>
          </a:p>
        </p:txBody>
      </p:sp>
    </p:spTree>
    <p:extLst>
      <p:ext uri="{BB962C8B-B14F-4D97-AF65-F5344CB8AC3E}">
        <p14:creationId xmlns:p14="http://schemas.microsoft.com/office/powerpoint/2010/main" val="462833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496" y="785133"/>
            <a:ext cx="9325036" cy="5616624"/>
          </a:xfrm>
        </p:spPr>
        <p:txBody>
          <a:bodyPr>
            <a:noAutofit/>
          </a:bodyPr>
          <a:lstStyle/>
          <a:p>
            <a:pPr>
              <a:lnSpc>
                <a:spcPts val="4000"/>
              </a:lnSpc>
              <a:spcBef>
                <a:spcPts val="0"/>
              </a:spcBef>
            </a:pPr>
            <a:r>
              <a:rPr lang="en-US" sz="2400" dirty="0" err="1" smtClean="0"/>
              <a:t>bevat</a:t>
            </a:r>
            <a:r>
              <a:rPr lang="en-US" sz="2400" dirty="0" smtClean="0"/>
              <a:t> 0 of </a:t>
            </a:r>
            <a:r>
              <a:rPr lang="en-US" sz="2400" dirty="0" err="1" smtClean="0"/>
              <a:t>meer</a:t>
            </a:r>
            <a:r>
              <a:rPr lang="en-US" sz="2400" dirty="0" smtClean="0"/>
              <a:t> door </a:t>
            </a:r>
            <a:r>
              <a:rPr lang="en-US" sz="2400" dirty="0" err="1" smtClean="0"/>
              <a:t>een</a:t>
            </a:r>
            <a:r>
              <a:rPr lang="en-US" sz="2400" dirty="0" smtClean="0"/>
              <a:t> </a:t>
            </a:r>
            <a:r>
              <a:rPr lang="en-US" sz="2400" dirty="0" err="1" smtClean="0"/>
              <a:t>komma</a:t>
            </a:r>
            <a:r>
              <a:rPr lang="en-US" sz="2400" dirty="0" smtClean="0"/>
              <a:t> </a:t>
            </a:r>
            <a:r>
              <a:rPr lang="en-US" sz="2400" dirty="0" err="1" smtClean="0"/>
              <a:t>gescheiden</a:t>
            </a:r>
            <a:r>
              <a:rPr lang="en-US" sz="2400" dirty="0" smtClean="0"/>
              <a:t> captures</a:t>
            </a:r>
          </a:p>
          <a:p>
            <a:pPr>
              <a:lnSpc>
                <a:spcPts val="4000"/>
              </a:lnSpc>
              <a:spcBef>
                <a:spcPts val="600"/>
              </a:spcBef>
            </a:pPr>
            <a:r>
              <a:rPr lang="en-US" sz="2400" dirty="0" err="1"/>
              <a:t>k</a:t>
            </a:r>
            <a:r>
              <a:rPr lang="en-US" sz="2400" dirty="0" err="1" smtClean="0"/>
              <a:t>an</a:t>
            </a:r>
            <a:r>
              <a:rPr lang="en-US" sz="2400" dirty="0" smtClean="0"/>
              <a:t> </a:t>
            </a:r>
            <a:r>
              <a:rPr lang="en-US" sz="2400" dirty="0" err="1" smtClean="0"/>
              <a:t>eventueel</a:t>
            </a:r>
            <a:r>
              <a:rPr lang="en-US" sz="2400" dirty="0" smtClean="0"/>
              <a:t> </a:t>
            </a:r>
            <a:r>
              <a:rPr lang="en-US" sz="2400" dirty="0" err="1" smtClean="0"/>
              <a:t>beginnen</a:t>
            </a:r>
            <a:r>
              <a:rPr lang="en-US" sz="2400" dirty="0" smtClean="0"/>
              <a:t> met </a:t>
            </a:r>
            <a:r>
              <a:rPr lang="en-US" sz="2400" dirty="0" err="1" smtClean="0"/>
              <a:t>een</a:t>
            </a:r>
            <a:r>
              <a:rPr lang="en-US" sz="2400" dirty="0" smtClean="0"/>
              <a:t> capture-default</a:t>
            </a:r>
            <a:r>
              <a:rPr lang="en-US" sz="2400" dirty="0"/>
              <a:t>. </a:t>
            </a:r>
            <a:endParaRPr lang="en-US" sz="2400" dirty="0" smtClean="0"/>
          </a:p>
          <a:p>
            <a:pPr>
              <a:lnSpc>
                <a:spcPts val="4000"/>
              </a:lnSpc>
              <a:spcBef>
                <a:spcPts val="600"/>
              </a:spcBef>
            </a:pPr>
            <a:r>
              <a:rPr lang="en-US" sz="2400" dirty="0" err="1" smtClean="0"/>
              <a:t>Overzicht</a:t>
            </a:r>
            <a:r>
              <a:rPr lang="en-US" sz="2400" dirty="0" smtClean="0"/>
              <a:t> </a:t>
            </a:r>
            <a:r>
              <a:rPr lang="en-US" sz="2400" dirty="0" err="1" smtClean="0"/>
              <a:t>mogelijke</a:t>
            </a:r>
            <a:r>
              <a:rPr lang="en-US" sz="2400" dirty="0" smtClean="0"/>
              <a:t> captures: </a:t>
            </a:r>
          </a:p>
          <a:p>
            <a:pPr lvl="1">
              <a:lnSpc>
                <a:spcPts val="4000"/>
              </a:lnSpc>
              <a:spcBef>
                <a:spcPts val="0"/>
              </a:spcBef>
            </a:pPr>
            <a:r>
              <a:rPr lang="en-US" sz="2400" b="1" dirty="0" smtClean="0">
                <a:solidFill>
                  <a:schemeClr val="accent3"/>
                </a:solidFill>
              </a:rPr>
              <a:t>[</a:t>
            </a:r>
            <a:r>
              <a:rPr lang="en-US" sz="2400" b="1" dirty="0" err="1">
                <a:solidFill>
                  <a:schemeClr val="accent3"/>
                </a:solidFill>
              </a:rPr>
              <a:t>a,&amp;b</a:t>
            </a:r>
            <a:r>
              <a:rPr lang="en-US" sz="2400" b="1" dirty="0">
                <a:solidFill>
                  <a:schemeClr val="accent3"/>
                </a:solidFill>
              </a:rPr>
              <a:t>]</a:t>
            </a:r>
            <a:r>
              <a:rPr lang="en-US" sz="2400" dirty="0">
                <a:solidFill>
                  <a:schemeClr val="accent3"/>
                </a:solidFill>
              </a:rPr>
              <a:t> </a:t>
            </a:r>
            <a:r>
              <a:rPr lang="en-US" sz="2400" i="1" dirty="0" smtClean="0"/>
              <a:t>a</a:t>
            </a:r>
            <a:r>
              <a:rPr lang="en-US" sz="2400" dirty="0" smtClean="0"/>
              <a:t> </a:t>
            </a:r>
            <a:r>
              <a:rPr lang="en-US" sz="2400" dirty="0"/>
              <a:t>is captured by </a:t>
            </a:r>
            <a:r>
              <a:rPr lang="en-US" sz="2400" dirty="0" smtClean="0"/>
              <a:t>value, </a:t>
            </a:r>
            <a:r>
              <a:rPr lang="en-US" sz="2400" i="1" dirty="0" smtClean="0"/>
              <a:t>b</a:t>
            </a:r>
            <a:r>
              <a:rPr lang="en-US" sz="2400" dirty="0" smtClean="0"/>
              <a:t> </a:t>
            </a:r>
            <a:r>
              <a:rPr lang="en-US" sz="2400" dirty="0"/>
              <a:t>is captured by reference. </a:t>
            </a:r>
            <a:endParaRPr lang="en-US" sz="2000" dirty="0"/>
          </a:p>
          <a:p>
            <a:pPr lvl="1">
              <a:lnSpc>
                <a:spcPts val="4000"/>
              </a:lnSpc>
              <a:spcBef>
                <a:spcPts val="0"/>
              </a:spcBef>
            </a:pPr>
            <a:r>
              <a:rPr lang="en-US" sz="2400" b="1" dirty="0" smtClean="0">
                <a:solidFill>
                  <a:schemeClr val="accent3"/>
                </a:solidFill>
              </a:rPr>
              <a:t>[&amp;]</a:t>
            </a:r>
            <a:r>
              <a:rPr lang="en-US" sz="2400" dirty="0" smtClean="0"/>
              <a:t> </a:t>
            </a:r>
            <a:r>
              <a:rPr lang="en-US" sz="2400" dirty="0"/>
              <a:t>captures all </a:t>
            </a:r>
            <a:r>
              <a:rPr lang="en-US" sz="2400" dirty="0" smtClean="0"/>
              <a:t>variables in </a:t>
            </a:r>
            <a:r>
              <a:rPr lang="en-US" sz="2400" dirty="0"/>
              <a:t>the body of the lambda by </a:t>
            </a:r>
            <a:r>
              <a:rPr lang="en-US" sz="2400" dirty="0" smtClean="0"/>
              <a:t>reference</a:t>
            </a:r>
          </a:p>
          <a:p>
            <a:pPr lvl="1">
              <a:lnSpc>
                <a:spcPts val="4000"/>
              </a:lnSpc>
              <a:spcBef>
                <a:spcPts val="0"/>
              </a:spcBef>
            </a:pPr>
            <a:r>
              <a:rPr lang="en-US" sz="2400" b="1" dirty="0" smtClean="0">
                <a:solidFill>
                  <a:schemeClr val="accent3"/>
                </a:solidFill>
              </a:rPr>
              <a:t>[=]</a:t>
            </a:r>
            <a:r>
              <a:rPr lang="en-US" sz="2400" dirty="0" smtClean="0">
                <a:solidFill>
                  <a:schemeClr val="accent3"/>
                </a:solidFill>
              </a:rPr>
              <a:t> </a:t>
            </a:r>
            <a:r>
              <a:rPr lang="en-US" sz="2400" dirty="0"/>
              <a:t>captures all </a:t>
            </a:r>
            <a:r>
              <a:rPr lang="en-US" sz="2400" dirty="0" smtClean="0"/>
              <a:t>variables in </a:t>
            </a:r>
            <a:r>
              <a:rPr lang="en-US" sz="2400" dirty="0"/>
              <a:t>the body of the lambda by value </a:t>
            </a:r>
            <a:endParaRPr lang="en-US" sz="2400" dirty="0" smtClean="0"/>
          </a:p>
          <a:p>
            <a:pPr lvl="1">
              <a:lnSpc>
                <a:spcPts val="4000"/>
              </a:lnSpc>
              <a:spcBef>
                <a:spcPts val="0"/>
              </a:spcBef>
            </a:pPr>
            <a:r>
              <a:rPr lang="en-US" sz="2400" b="1" dirty="0" smtClean="0">
                <a:solidFill>
                  <a:schemeClr val="accent3"/>
                </a:solidFill>
              </a:rPr>
              <a:t>[]</a:t>
            </a:r>
            <a:r>
              <a:rPr lang="en-US" sz="2400" dirty="0" smtClean="0">
                <a:solidFill>
                  <a:schemeClr val="accent3"/>
                </a:solidFill>
              </a:rPr>
              <a:t> </a:t>
            </a:r>
            <a:r>
              <a:rPr lang="en-US" sz="2400" dirty="0"/>
              <a:t>captures nothing </a:t>
            </a:r>
          </a:p>
          <a:p>
            <a:pPr>
              <a:lnSpc>
                <a:spcPts val="3800"/>
              </a:lnSpc>
              <a:spcBef>
                <a:spcPts val="1200"/>
              </a:spcBef>
            </a:pPr>
            <a:r>
              <a:rPr lang="nl-BE" sz="2400" u="sng" dirty="0" smtClean="0">
                <a:solidFill>
                  <a:prstClr val="black"/>
                </a:solidFill>
                <a:cs typeface="Consolas" panose="020B0609020204030204" pitchFamily="49" charset="0"/>
              </a:rPr>
              <a:t>Voorbeeld</a:t>
            </a:r>
            <a:r>
              <a:rPr lang="nl-BE" sz="2400" dirty="0" smtClean="0">
                <a:solidFill>
                  <a:prstClr val="black"/>
                </a:solidFill>
                <a:cs typeface="Consolas" panose="020B0609020204030204" pitchFamily="49" charset="0"/>
              </a:rPr>
              <a:t>: </a:t>
            </a:r>
            <a:r>
              <a:rPr lang="nl-BE" sz="2400" b="1" dirty="0" smtClean="0">
                <a:solidFill>
                  <a:schemeClr val="accent4"/>
                </a:solidFill>
                <a:cs typeface="Consolas" panose="020B0609020204030204" pitchFamily="49" charset="0"/>
              </a:rPr>
              <a:t>vb_lambda3.cpp</a:t>
            </a:r>
            <a:endParaRPr lang="nl-BE" sz="2400" b="1" dirty="0">
              <a:solidFill>
                <a:schemeClr val="accent4"/>
              </a:solidFill>
              <a:cs typeface="Consolas" panose="020B0609020204030204" pitchFamily="49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44488" y="12460"/>
            <a:ext cx="9289032" cy="755204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2160" tIns="46080" rIns="92160" bIns="4608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lnSpc>
                <a:spcPct val="96000"/>
              </a:lnSpc>
              <a:spcAft>
                <a:spcPts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nl-NL" altLang="nl-BE" sz="3600" b="1" dirty="0" err="1">
                <a:solidFill>
                  <a:schemeClr val="accent1"/>
                </a:solidFill>
                <a:latin typeface="+mn-lt"/>
                <a:cs typeface="Consolas" panose="020B0609020204030204" pitchFamily="49" charset="0"/>
              </a:rPr>
              <a:t>c</a:t>
            </a:r>
            <a:r>
              <a:rPr lang="nl-NL" altLang="nl-BE" sz="3600" b="1" dirty="0" err="1" smtClean="0">
                <a:solidFill>
                  <a:schemeClr val="accent1"/>
                </a:solidFill>
                <a:latin typeface="+mn-lt"/>
                <a:cs typeface="Consolas" panose="020B0609020204030204" pitchFamily="49" charset="0"/>
              </a:rPr>
              <a:t>apture</a:t>
            </a:r>
            <a:r>
              <a:rPr lang="nl-NL" altLang="nl-BE" sz="3600" b="1" dirty="0" smtClean="0">
                <a:solidFill>
                  <a:schemeClr val="accent1"/>
                </a:solidFill>
                <a:latin typeface="+mn-lt"/>
                <a:cs typeface="Consolas" panose="020B0609020204030204" pitchFamily="49" charset="0"/>
              </a:rPr>
              <a:t> -list</a:t>
            </a:r>
            <a:endParaRPr lang="en-GB" altLang="nl-BE" sz="3600" b="1" dirty="0">
              <a:solidFill>
                <a:schemeClr val="accent1"/>
              </a:solidFill>
              <a:latin typeface="+mn-lt"/>
              <a:cs typeface="Consolas" panose="020B0609020204030204" pitchFamily="49" charset="0"/>
            </a:endParaRPr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473280" y="6381328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27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1357612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AutoShape 2"/>
          <p:cNvSpPr>
            <a:spLocks noGrp="1" noChangeArrowheads="1"/>
          </p:cNvSpPr>
          <p:nvPr>
            <p:ph type="title"/>
          </p:nvPr>
        </p:nvSpPr>
        <p:spPr>
          <a:xfrm>
            <a:off x="495300" y="152718"/>
            <a:ext cx="9066212" cy="90001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nl-BE" sz="3600" b="1" dirty="0" smtClean="0">
                <a:solidFill>
                  <a:schemeClr val="accent1"/>
                </a:solidFill>
              </a:rPr>
              <a:t>Inhoud</a:t>
            </a:r>
            <a:endParaRPr lang="nl-NL" sz="3600" b="1" dirty="0">
              <a:solidFill>
                <a:schemeClr val="accent1"/>
              </a:solidFill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632520" y="1268760"/>
            <a:ext cx="7776864" cy="4536504"/>
          </a:xfrm>
        </p:spPr>
        <p:txBody>
          <a:bodyPr>
            <a:noAutofit/>
          </a:bodyPr>
          <a:lstStyle/>
          <a:p>
            <a:pPr marL="446088" indent="-446088" eaLnBrk="1" hangingPunct="1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800" dirty="0"/>
              <a:t>a</a:t>
            </a:r>
            <a:r>
              <a:rPr lang="nl-BE" sz="2800" dirty="0" smtClean="0"/>
              <a:t>utomatische type-afleiding (</a:t>
            </a:r>
            <a:r>
              <a:rPr lang="nl-BE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auto</a:t>
            </a:r>
            <a:r>
              <a:rPr lang="nl-BE" sz="2800" dirty="0" smtClean="0"/>
              <a:t>)</a:t>
            </a:r>
          </a:p>
          <a:p>
            <a:pPr marL="446088" indent="-446088" eaLnBrk="1" hangingPunct="1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800" dirty="0"/>
              <a:t>g</a:t>
            </a:r>
            <a:r>
              <a:rPr lang="nl-BE" sz="2800" dirty="0" smtClean="0"/>
              <a:t>ewijzigde initialisatiesyntax</a:t>
            </a:r>
          </a:p>
          <a:p>
            <a:pPr marL="446088" indent="-446088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800" dirty="0"/>
              <a:t>delegerende </a:t>
            </a:r>
            <a:r>
              <a:rPr lang="nl-BE" sz="2800" dirty="0" smtClean="0"/>
              <a:t>constructoren</a:t>
            </a:r>
          </a:p>
          <a:p>
            <a:pPr marL="446088" indent="-446088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move</a:t>
            </a:r>
            <a:r>
              <a:rPr lang="nl-BE" sz="2800" dirty="0" smtClean="0">
                <a:cs typeface="Consolas" panose="020B0609020204030204" pitchFamily="49" charset="0"/>
              </a:rPr>
              <a:t> </a:t>
            </a:r>
            <a:r>
              <a:rPr lang="nl-BE" sz="2800" dirty="0" err="1" smtClean="0">
                <a:cs typeface="Consolas" panose="020B0609020204030204" pitchFamily="49" charset="0"/>
              </a:rPr>
              <a:t>constructor</a:t>
            </a:r>
            <a:r>
              <a:rPr lang="nl-BE" sz="2800" dirty="0" smtClean="0">
                <a:cs typeface="Consolas" panose="020B0609020204030204" pitchFamily="49" charset="0"/>
              </a:rPr>
              <a:t> en </a:t>
            </a:r>
            <a:r>
              <a:rPr lang="nl-BE" sz="2600" dirty="0">
                <a:latin typeface="Consolas" panose="020B0609020204030204" pitchFamily="49" charset="0"/>
                <a:cs typeface="Consolas" panose="020B0609020204030204" pitchFamily="49" charset="0"/>
              </a:rPr>
              <a:t>move</a:t>
            </a:r>
            <a:r>
              <a:rPr lang="nl-BE" sz="2800" dirty="0">
                <a:cs typeface="Consolas" panose="020B0609020204030204" pitchFamily="49" charset="0"/>
              </a:rPr>
              <a:t> </a:t>
            </a:r>
            <a:r>
              <a:rPr lang="nl-BE" sz="2800" dirty="0" smtClean="0">
                <a:cs typeface="Consolas" panose="020B0609020204030204" pitchFamily="49" charset="0"/>
              </a:rPr>
              <a:t>operator </a:t>
            </a:r>
            <a:endParaRPr lang="nl-BE" sz="2800" dirty="0"/>
          </a:p>
          <a:p>
            <a:pPr marL="446088" indent="-446088" eaLnBrk="1" hangingPunct="1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default</a:t>
            </a:r>
            <a:r>
              <a:rPr lang="nl-BE" sz="2800" i="1" dirty="0" err="1" smtClean="0">
                <a:cs typeface="Consolas" panose="020B0609020204030204" pitchFamily="49" charset="0"/>
              </a:rPr>
              <a:t>ed</a:t>
            </a:r>
            <a:r>
              <a:rPr lang="nl-BE" sz="2800" dirty="0" smtClean="0"/>
              <a:t> en </a:t>
            </a:r>
            <a:r>
              <a:rPr lang="nl-BE" sz="2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delete</a:t>
            </a:r>
            <a:r>
              <a:rPr lang="nl-BE" sz="2800" i="1" dirty="0" err="1" smtClean="0">
                <a:latin typeface="Calibri" panose="020F0502020204030204" pitchFamily="34" charset="0"/>
                <a:cs typeface="Consolas" panose="020B0609020204030204" pitchFamily="49" charset="0"/>
              </a:rPr>
              <a:t>d</a:t>
            </a:r>
            <a:r>
              <a:rPr lang="nl-BE" sz="2800" dirty="0" smtClean="0"/>
              <a:t> functies</a:t>
            </a:r>
          </a:p>
          <a:p>
            <a:pPr marL="446088" indent="-446088" eaLnBrk="1" hangingPunct="1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800" dirty="0" err="1" smtClean="0"/>
              <a:t>lambda</a:t>
            </a:r>
            <a:r>
              <a:rPr lang="nl-BE" sz="2800" dirty="0" smtClean="0"/>
              <a:t> </a:t>
            </a:r>
            <a:r>
              <a:rPr lang="nl-BE" sz="2800" dirty="0" err="1" smtClean="0"/>
              <a:t>functions</a:t>
            </a:r>
            <a:endParaRPr lang="nl-BE" sz="2800" dirty="0" smtClean="0"/>
          </a:p>
          <a:p>
            <a:pPr marL="446088" indent="-446088" eaLnBrk="1" hangingPunct="1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600" b="1" dirty="0" err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nullptr</a:t>
            </a:r>
            <a:endParaRPr lang="nl-BE" sz="2600" b="1" dirty="0" smtClean="0">
              <a:solidFill>
                <a:schemeClr val="accent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6088" indent="-446088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800" dirty="0" smtClean="0"/>
              <a:t>smart pointers</a:t>
            </a:r>
            <a:r>
              <a:rPr lang="nl-BE" sz="2800" dirty="0"/>
              <a:t>: </a:t>
            </a:r>
            <a:r>
              <a:rPr lang="nl-BE" sz="2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unique_ptr</a:t>
            </a:r>
            <a:r>
              <a:rPr lang="nl-BE" sz="2800" dirty="0" smtClean="0"/>
              <a:t> en </a:t>
            </a:r>
            <a:r>
              <a:rPr lang="nl-BE" sz="2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shared_ptr</a:t>
            </a:r>
            <a:endParaRPr lang="nl-BE" sz="2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6088" indent="-446088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endParaRPr lang="nl-BE" sz="2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220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473280" y="6381328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28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4227529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504" y="1052736"/>
            <a:ext cx="9073008" cy="4800600"/>
          </a:xfrm>
        </p:spPr>
        <p:txBody>
          <a:bodyPr>
            <a:normAutofit/>
          </a:bodyPr>
          <a:lstStyle/>
          <a:p>
            <a:pPr>
              <a:lnSpc>
                <a:spcPts val="4000"/>
              </a:lnSpc>
              <a:spcBef>
                <a:spcPts val="0"/>
              </a:spcBef>
            </a:pPr>
            <a:r>
              <a:rPr lang="nl-BE" sz="2400" b="0" dirty="0" smtClean="0"/>
              <a:t>sleutelwoord dat null-pointer constante voorstelt</a:t>
            </a:r>
          </a:p>
          <a:p>
            <a:pPr>
              <a:lnSpc>
                <a:spcPts val="4000"/>
              </a:lnSpc>
              <a:spcBef>
                <a:spcPts val="0"/>
              </a:spcBef>
            </a:pPr>
            <a:r>
              <a:rPr lang="nl-BE" sz="2400" dirty="0" smtClean="0"/>
              <a:t>vervangt NULL en 0</a:t>
            </a:r>
          </a:p>
          <a:p>
            <a:pPr>
              <a:lnSpc>
                <a:spcPts val="4000"/>
              </a:lnSpc>
              <a:spcBef>
                <a:spcPts val="0"/>
              </a:spcBef>
            </a:pPr>
            <a:r>
              <a:rPr lang="nl-BE" sz="2400" dirty="0" smtClean="0"/>
              <a:t>s</a:t>
            </a:r>
            <a:r>
              <a:rPr lang="nl-BE" sz="2400" b="0" dirty="0" smtClean="0"/>
              <a:t>terk getypeerd</a:t>
            </a:r>
            <a:endParaRPr lang="nl-BE" sz="2400" b="0" dirty="0"/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1448940" y="2852936"/>
            <a:ext cx="2952328" cy="86177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l">
              <a:lnSpc>
                <a:spcPts val="3000"/>
              </a:lnSpc>
            </a:pPr>
            <a:r>
              <a:rPr lang="nl-BE" sz="2000" b="1" i="0" dirty="0">
                <a:latin typeface="Consolas" panose="020B0609020204030204" pitchFamily="49" charset="0"/>
                <a:cs typeface="Consolas" panose="020B0609020204030204" pitchFamily="49" charset="0"/>
              </a:rPr>
              <a:t>void func(int); </a:t>
            </a:r>
            <a:endParaRPr lang="nl-BE" sz="2000" b="1" i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lnSpc>
                <a:spcPts val="3000"/>
              </a:lnSpc>
            </a:pPr>
            <a:r>
              <a:rPr lang="nl-BE" sz="2000" b="1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nl-BE" sz="2000" b="1" i="0" dirty="0">
                <a:latin typeface="Consolas" panose="020B0609020204030204" pitchFamily="49" charset="0"/>
                <a:cs typeface="Consolas" panose="020B0609020204030204" pitchFamily="49" charset="0"/>
              </a:rPr>
              <a:t>func(char*); 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88504" y="116632"/>
            <a:ext cx="8928992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nl-BE" sz="3400" b="1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nullptr</a:t>
            </a:r>
            <a:endParaRPr lang="nl-BE" sz="3600" b="1" dirty="0">
              <a:solidFill>
                <a:schemeClr val="accent1"/>
              </a:solidFill>
            </a:endParaRP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1453647" y="4116673"/>
            <a:ext cx="2527589" cy="86177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l">
              <a:lnSpc>
                <a:spcPts val="3000"/>
              </a:lnSpc>
            </a:pPr>
            <a:r>
              <a:rPr lang="nl-BE" sz="2000" b="1" i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nl-BE" sz="2000" b="1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(0);</a:t>
            </a:r>
          </a:p>
          <a:p>
            <a:pPr algn="l">
              <a:lnSpc>
                <a:spcPts val="3000"/>
              </a:lnSpc>
            </a:pPr>
            <a:r>
              <a:rPr lang="nl-BE" sz="2000" b="1" i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nl-BE" sz="2000" b="1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BE" sz="2000" b="1" i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nullptr</a:t>
            </a:r>
            <a:r>
              <a:rPr lang="nl-BE" sz="2000" b="1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2000" b="1" i="0" dirty="0">
              <a:solidFill>
                <a:srgbClr val="008000"/>
              </a:solidFill>
              <a:latin typeface="Consolas" panose="020B0609020204030204" pitchFamily="49" charset="0"/>
              <a:ea typeface="Times New Roman" pitchFamily="-65" charset="0"/>
              <a:cs typeface="Consolas" panose="020B0609020204030204" pitchFamily="49" charset="0"/>
            </a:endParaRPr>
          </a:p>
        </p:txBody>
      </p:sp>
      <p:sp>
        <p:nvSpPr>
          <p:cNvPr id="13" name="Lijntoelichting 1 12"/>
          <p:cNvSpPr/>
          <p:nvPr/>
        </p:nvSpPr>
        <p:spPr>
          <a:xfrm>
            <a:off x="5241032" y="3145345"/>
            <a:ext cx="3456384" cy="1138730"/>
          </a:xfrm>
          <a:prstGeom prst="borderCallout1">
            <a:avLst>
              <a:gd name="adj1" fmla="val 56460"/>
              <a:gd name="adj2" fmla="val -167"/>
              <a:gd name="adj3" fmla="val 102714"/>
              <a:gd name="adj4" fmla="val -6766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2075" lvl="1" fontAlgn="auto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>
                <a:srgbClr val="AA2B1E"/>
              </a:buClr>
            </a:pPr>
            <a:r>
              <a:rPr lang="nl-BE" sz="2400" dirty="0">
                <a:solidFill>
                  <a:prstClr val="black"/>
                </a:solidFill>
              </a:rPr>
              <a:t>o</a:t>
            </a:r>
            <a:r>
              <a:rPr lang="nl-BE" sz="2400" dirty="0" smtClean="0">
                <a:solidFill>
                  <a:prstClr val="black"/>
                </a:solidFill>
              </a:rPr>
              <a:t>nduidelijk welke functie zal opgeroepen worden</a:t>
            </a:r>
            <a:endParaRPr lang="nl-BE" sz="2400" dirty="0">
              <a:solidFill>
                <a:prstClr val="black"/>
              </a:solidFill>
            </a:endParaRPr>
          </a:p>
        </p:txBody>
      </p:sp>
      <p:sp>
        <p:nvSpPr>
          <p:cNvPr id="14" name="Lijntoelichting 1 13"/>
          <p:cNvSpPr/>
          <p:nvPr/>
        </p:nvSpPr>
        <p:spPr>
          <a:xfrm>
            <a:off x="4088904" y="5157192"/>
            <a:ext cx="5040560" cy="1152128"/>
          </a:xfrm>
          <a:prstGeom prst="borderCallout1">
            <a:avLst>
              <a:gd name="adj1" fmla="val 24312"/>
              <a:gd name="adj2" fmla="val -626"/>
              <a:gd name="adj3" fmla="val -10570"/>
              <a:gd name="adj4" fmla="val -3115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2075" lvl="1" fontAlgn="auto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>
                <a:srgbClr val="AA2B1E"/>
              </a:buClr>
            </a:pPr>
            <a:r>
              <a:rPr lang="nl-BE" sz="2400" dirty="0">
                <a:solidFill>
                  <a:prstClr val="black"/>
                </a:solidFill>
              </a:rPr>
              <a:t>C++</a:t>
            </a:r>
            <a:r>
              <a:rPr lang="nl-BE" sz="2400" dirty="0" smtClean="0">
                <a:solidFill>
                  <a:prstClr val="black"/>
                </a:solidFill>
              </a:rPr>
              <a:t>11 zal wegens sterk </a:t>
            </a:r>
            <a:r>
              <a:rPr lang="nl-BE" sz="2400" dirty="0">
                <a:solidFill>
                  <a:prstClr val="black"/>
                </a:solidFill>
              </a:rPr>
              <a:t>getypeerde </a:t>
            </a:r>
            <a:r>
              <a:rPr lang="nl-BE" sz="2400" dirty="0" err="1" smtClean="0">
                <a:solidFill>
                  <a:prstClr val="black"/>
                </a:solidFill>
              </a:rPr>
              <a:t>nullptr</a:t>
            </a:r>
            <a:r>
              <a:rPr lang="nl-BE" sz="2400" dirty="0" smtClean="0">
                <a:solidFill>
                  <a:prstClr val="black"/>
                </a:solidFill>
              </a:rPr>
              <a:t> tweede functie oproepen</a:t>
            </a:r>
            <a:endParaRPr lang="nl-BE" sz="2400" dirty="0">
              <a:solidFill>
                <a:prstClr val="black"/>
              </a:solidFill>
            </a:endParaRPr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473280" y="6381328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29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3922206646"/>
      </p:ext>
    </p:extLst>
  </p:cSld>
  <p:clrMapOvr>
    <a:masterClrMapping/>
  </p:clrMapOvr>
  <p:transition xmlns:p14="http://schemas.microsoft.com/office/powerpoint/2010/main" spd="med">
    <p:random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9"/>
          <p:cNvSpPr>
            <a:spLocks noChangeArrowheads="1"/>
          </p:cNvSpPr>
          <p:nvPr/>
        </p:nvSpPr>
        <p:spPr bwMode="auto">
          <a:xfrm>
            <a:off x="1352600" y="2852936"/>
            <a:ext cx="6480720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l">
              <a:lnSpc>
                <a:spcPts val="3200"/>
              </a:lnSpc>
            </a:pPr>
            <a:r>
              <a:rPr lang="en-US" sz="2000" b="1" i="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auto</a:t>
            </a:r>
            <a:r>
              <a:rPr lang="en-US" sz="2000" i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a = 0;  // </a:t>
            </a:r>
            <a:r>
              <a:rPr lang="en-US" sz="2000" i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US" sz="2000" i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lnSpc>
                <a:spcPts val="3200"/>
              </a:lnSpc>
            </a:pPr>
            <a:r>
              <a:rPr lang="nl-BE" sz="2000" b="1" i="0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auto</a:t>
            </a:r>
            <a:r>
              <a:rPr lang="nl-BE" sz="2000" i="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2000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b = 'a</a:t>
            </a:r>
            <a:r>
              <a:rPr lang="nl-BE" sz="2000" i="0" dirty="0">
                <a:latin typeface="Consolas" panose="020B0609020204030204" pitchFamily="49" charset="0"/>
                <a:cs typeface="Consolas" panose="020B0609020204030204" pitchFamily="49" charset="0"/>
              </a:rPr>
              <a:t>'; </a:t>
            </a:r>
            <a:r>
              <a:rPr lang="nl-BE" sz="2000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nl-BE" sz="2000" i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endParaRPr lang="en-US" sz="2000" i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lnSpc>
                <a:spcPts val="3200"/>
              </a:lnSpc>
            </a:pPr>
            <a:r>
              <a:rPr lang="en-US" sz="2000" b="1" i="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2000" b="1" i="0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uto</a:t>
            </a:r>
            <a:r>
              <a:rPr lang="en-US" sz="2000" i="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2000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2000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14400000000000LL; // long </a:t>
            </a:r>
            <a:r>
              <a:rPr lang="nl-BE" sz="2000" i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endParaRPr lang="en-US" sz="2000" i="0" dirty="0">
              <a:solidFill>
                <a:schemeClr val="tx1"/>
              </a:solidFill>
              <a:latin typeface="Consolas" panose="020B0609020204030204" pitchFamily="49" charset="0"/>
              <a:ea typeface="Times New Roman" pitchFamily="-65" charset="0"/>
              <a:cs typeface="Consolas" panose="020B0609020204030204" pitchFamily="49" charset="0"/>
            </a:endParaRP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511346" y="1052736"/>
            <a:ext cx="8978158" cy="1108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2575" indent="-2825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A1E60"/>
              </a:buClr>
              <a:buSzPct val="75000"/>
              <a:buFont typeface="Wingdings" pitchFamily="2" charset="2"/>
              <a:buChar char="n"/>
              <a:defRPr sz="2800" b="1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1pPr>
            <a:lvl2pPr marL="755650" indent="-2825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977BA"/>
              </a:buClr>
              <a:buSzPct val="70000"/>
              <a:buFont typeface="Wingdings" pitchFamily="2" charset="2"/>
              <a:buChar char="l"/>
              <a:defRPr sz="2400">
                <a:solidFill>
                  <a:srgbClr val="5F5F5F"/>
                </a:solidFill>
                <a:latin typeface="+mn-lt"/>
              </a:defRPr>
            </a:lvl2pPr>
            <a:lvl3pPr marL="1146175" indent="-200025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itchFamily="2" charset="2"/>
              <a:buChar char="w"/>
              <a:defRPr sz="2000" b="1">
                <a:solidFill>
                  <a:srgbClr val="5F5F5F"/>
                </a:solidFill>
                <a:latin typeface="+mn-lt"/>
              </a:defRPr>
            </a:lvl3pPr>
            <a:lvl4pPr marL="1936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5F5F5F"/>
                </a:solidFill>
                <a:latin typeface="+mn-lt"/>
              </a:defRPr>
            </a:lvl4pPr>
            <a:lvl5pPr marL="235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F5F5F"/>
                </a:solidFill>
                <a:latin typeface="+mn-lt"/>
              </a:defRPr>
            </a:lvl5pPr>
            <a:lvl6pPr marL="281305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F5F5F"/>
                </a:solidFill>
                <a:latin typeface="+mn-lt"/>
              </a:defRPr>
            </a:lvl6pPr>
            <a:lvl7pPr marL="327025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F5F5F"/>
                </a:solidFill>
                <a:latin typeface="+mn-lt"/>
              </a:defRPr>
            </a:lvl7pPr>
            <a:lvl8pPr marL="372745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F5F5F"/>
                </a:solidFill>
                <a:latin typeface="+mn-lt"/>
              </a:defRPr>
            </a:lvl8pPr>
            <a:lvl9pPr marL="418465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F5F5F"/>
                </a:solidFill>
                <a:latin typeface="+mn-lt"/>
              </a:defRPr>
            </a:lvl9pPr>
          </a:lstStyle>
          <a:p>
            <a:pPr eaLnBrk="1" hangingPunct="1">
              <a:lnSpc>
                <a:spcPts val="4000"/>
              </a:lnSpc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b="0" i="0" dirty="0" err="1" smtClean="0">
                <a:solidFill>
                  <a:schemeClr val="tx1"/>
                </a:solidFill>
              </a:rPr>
              <a:t>Vroeger</a:t>
            </a:r>
            <a:r>
              <a:rPr lang="en-US" sz="2400" b="0" dirty="0" smtClean="0">
                <a:solidFill>
                  <a:schemeClr val="tx1"/>
                </a:solidFill>
              </a:rPr>
              <a:t>: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b="0" dirty="0" err="1">
                <a:solidFill>
                  <a:schemeClr val="tx1"/>
                </a:solidFill>
              </a:rPr>
              <a:t>b</a:t>
            </a:r>
            <a:r>
              <a:rPr lang="en-US" sz="2400" b="0" i="0" dirty="0" err="1" smtClean="0">
                <a:solidFill>
                  <a:schemeClr val="tx1"/>
                </a:solidFill>
              </a:rPr>
              <a:t>ij</a:t>
            </a:r>
            <a:r>
              <a:rPr lang="en-US" sz="2400" b="0" i="0" dirty="0" smtClean="0">
                <a:solidFill>
                  <a:schemeClr val="tx1"/>
                </a:solidFill>
              </a:rPr>
              <a:t> </a:t>
            </a:r>
            <a:r>
              <a:rPr lang="en-US" sz="2400" b="0" i="0" dirty="0" err="1" smtClean="0">
                <a:solidFill>
                  <a:schemeClr val="tx1"/>
                </a:solidFill>
              </a:rPr>
              <a:t>declaratie</a:t>
            </a:r>
            <a:r>
              <a:rPr lang="en-US" sz="2400" b="0" i="0" dirty="0" smtClean="0">
                <a:solidFill>
                  <a:schemeClr val="tx1"/>
                </a:solidFill>
              </a:rPr>
              <a:t> type object </a:t>
            </a:r>
            <a:r>
              <a:rPr lang="en-US" sz="2400" b="0" i="0" dirty="0" err="1" smtClean="0">
                <a:solidFill>
                  <a:schemeClr val="tx1"/>
                </a:solidFill>
              </a:rPr>
              <a:t>expliciet</a:t>
            </a:r>
            <a:r>
              <a:rPr lang="en-US" sz="2400" b="0" i="0" dirty="0" smtClean="0">
                <a:solidFill>
                  <a:schemeClr val="tx1"/>
                </a:solidFill>
              </a:rPr>
              <a:t> </a:t>
            </a:r>
            <a:r>
              <a:rPr lang="en-US" sz="2400" b="0" i="0" dirty="0" err="1" smtClean="0">
                <a:solidFill>
                  <a:schemeClr val="tx1"/>
                </a:solidFill>
              </a:rPr>
              <a:t>specifiëren</a:t>
            </a:r>
            <a:endParaRPr lang="en-US" sz="2400" b="0" i="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ts val="4000"/>
              </a:lnSpc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b="0" dirty="0" smtClean="0">
                <a:solidFill>
                  <a:schemeClr val="tx1"/>
                </a:solidFill>
              </a:rPr>
              <a:t>C++11: </a:t>
            </a:r>
            <a:r>
              <a:rPr lang="en-US" sz="2400" b="0" dirty="0" err="1">
                <a:solidFill>
                  <a:schemeClr val="tx1"/>
                </a:solidFill>
              </a:rPr>
              <a:t>i</a:t>
            </a:r>
            <a:r>
              <a:rPr lang="en-US" sz="2400" b="0" i="0" dirty="0" err="1" smtClean="0">
                <a:solidFill>
                  <a:schemeClr val="tx1"/>
                </a:solidFill>
              </a:rPr>
              <a:t>ndien</a:t>
            </a:r>
            <a:r>
              <a:rPr lang="en-US" sz="2400" b="0" i="0" dirty="0" smtClean="0">
                <a:solidFill>
                  <a:schemeClr val="tx1"/>
                </a:solidFill>
              </a:rPr>
              <a:t> object </a:t>
            </a:r>
            <a:r>
              <a:rPr lang="en-US" sz="2400" b="0" i="0" dirty="0" err="1" smtClean="0">
                <a:solidFill>
                  <a:schemeClr val="tx1"/>
                </a:solidFill>
              </a:rPr>
              <a:t>gedeclareerd</a:t>
            </a:r>
            <a:r>
              <a:rPr lang="en-US" sz="2400" b="0" i="0" dirty="0" smtClean="0">
                <a:solidFill>
                  <a:schemeClr val="tx1"/>
                </a:solidFill>
              </a:rPr>
              <a:t> </a:t>
            </a:r>
            <a:r>
              <a:rPr lang="en-US" sz="2400" b="0" i="0" dirty="0" err="1" smtClean="0">
                <a:solidFill>
                  <a:schemeClr val="tx1"/>
                </a:solidFill>
              </a:rPr>
              <a:t>wordt</a:t>
            </a:r>
            <a:r>
              <a:rPr lang="en-US" sz="2400" b="0" i="0" dirty="0" smtClean="0">
                <a:solidFill>
                  <a:schemeClr val="tx1"/>
                </a:solidFill>
              </a:rPr>
              <a:t> </a:t>
            </a:r>
            <a:r>
              <a:rPr lang="en-US" sz="2400" i="0" dirty="0" err="1" smtClean="0">
                <a:solidFill>
                  <a:schemeClr val="accent3"/>
                </a:solidFill>
              </a:rPr>
              <a:t>vergezeld</a:t>
            </a:r>
            <a:r>
              <a:rPr lang="en-US" sz="2400" i="0" dirty="0" smtClean="0">
                <a:solidFill>
                  <a:schemeClr val="accent3"/>
                </a:solidFill>
              </a:rPr>
              <a:t> van </a:t>
            </a:r>
            <a:r>
              <a:rPr lang="en-US" sz="2400" i="0" dirty="0" err="1" smtClean="0">
                <a:solidFill>
                  <a:schemeClr val="accent3"/>
                </a:solidFill>
              </a:rPr>
              <a:t>initialisatie</a:t>
            </a:r>
            <a:r>
              <a:rPr lang="en-US" sz="2400" b="0" i="0" dirty="0" smtClean="0">
                <a:solidFill>
                  <a:schemeClr val="tx1"/>
                </a:solidFill>
              </a:rPr>
              <a:t>, 		is </a:t>
            </a:r>
            <a:r>
              <a:rPr lang="en-US" sz="2400" b="0" i="0" dirty="0" err="1" smtClean="0">
                <a:solidFill>
                  <a:schemeClr val="tx1"/>
                </a:solidFill>
              </a:rPr>
              <a:t>gebruik</a:t>
            </a:r>
            <a:r>
              <a:rPr lang="en-US" sz="2400" b="0" i="0" dirty="0" smtClean="0">
                <a:solidFill>
                  <a:schemeClr val="tx1"/>
                </a:solidFill>
              </a:rPr>
              <a:t> van </a:t>
            </a:r>
            <a:r>
              <a:rPr lang="en-US" sz="2400" i="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auto</a:t>
            </a:r>
            <a:r>
              <a:rPr lang="en-US" sz="2400" b="0" i="0" dirty="0" smtClean="0">
                <a:solidFill>
                  <a:schemeClr val="tx1"/>
                </a:solidFill>
              </a:rPr>
              <a:t> </a:t>
            </a:r>
            <a:r>
              <a:rPr lang="en-US" sz="2400" b="0" i="0" dirty="0" err="1" smtClean="0">
                <a:solidFill>
                  <a:schemeClr val="tx1"/>
                </a:solidFill>
              </a:rPr>
              <a:t>mogelijk</a:t>
            </a:r>
            <a:endParaRPr lang="en-US" sz="2400" b="0" i="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ts val="4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sz="2400" b="0" dirty="0">
              <a:solidFill>
                <a:schemeClr val="tx1"/>
              </a:solidFill>
            </a:endParaRPr>
          </a:p>
          <a:p>
            <a:pPr marL="946150" lvl="2" indent="0" eaLnBrk="1" hangingPunct="1">
              <a:lnSpc>
                <a:spcPts val="4000"/>
              </a:lnSpc>
              <a:buClr>
                <a:schemeClr val="accent1"/>
              </a:buClr>
              <a:buSzPct val="100000"/>
              <a:buNone/>
            </a:pPr>
            <a:endParaRPr lang="en-US" sz="1200" b="0" dirty="0">
              <a:solidFill>
                <a:schemeClr val="tx1"/>
              </a:solidFill>
            </a:endParaRPr>
          </a:p>
          <a:p>
            <a:pPr marL="0" indent="0" eaLnBrk="1" hangingPunct="1">
              <a:lnSpc>
                <a:spcPts val="4000"/>
              </a:lnSpc>
              <a:spcBef>
                <a:spcPts val="3600"/>
              </a:spcBef>
              <a:buClr>
                <a:schemeClr val="accent1"/>
              </a:buClr>
              <a:buSzPct val="100000"/>
              <a:buNone/>
            </a:pPr>
            <a:r>
              <a:rPr lang="en-US" sz="2400" b="0" dirty="0" smtClean="0">
                <a:solidFill>
                  <a:schemeClr val="tx1"/>
                </a:solidFill>
                <a:sym typeface="Symbol"/>
              </a:rPr>
              <a:t>    </a:t>
            </a:r>
            <a:r>
              <a:rPr lang="en-US" sz="2400" b="0" dirty="0" smtClean="0">
                <a:solidFill>
                  <a:schemeClr val="tx1"/>
                </a:solidFill>
              </a:rPr>
              <a:t> </a:t>
            </a:r>
            <a:r>
              <a:rPr lang="nl-BE" sz="2400" b="0" dirty="0" smtClean="0">
                <a:solidFill>
                  <a:schemeClr val="tx1"/>
                </a:solidFill>
              </a:rPr>
              <a:t>vooral </a:t>
            </a:r>
            <a:r>
              <a:rPr lang="nl-BE" sz="2400" b="0" dirty="0">
                <a:solidFill>
                  <a:schemeClr val="tx1"/>
                </a:solidFill>
              </a:rPr>
              <a:t>nuttig bij zeer complexe types (</a:t>
            </a:r>
            <a:r>
              <a:rPr lang="nl-BE" sz="2400" b="0" dirty="0" err="1">
                <a:solidFill>
                  <a:schemeClr val="tx1"/>
                </a:solidFill>
              </a:rPr>
              <a:t>vb</a:t>
            </a:r>
            <a:r>
              <a:rPr lang="nl-BE" sz="2400" b="0" dirty="0">
                <a:solidFill>
                  <a:schemeClr val="tx1"/>
                </a:solidFill>
              </a:rPr>
              <a:t> bij STL </a:t>
            </a:r>
            <a:r>
              <a:rPr lang="nl-BE" sz="2400" b="0" dirty="0" err="1" smtClean="0">
                <a:solidFill>
                  <a:schemeClr val="tx1"/>
                </a:solidFill>
              </a:rPr>
              <a:t>iteratoren</a:t>
            </a:r>
            <a:r>
              <a:rPr lang="nl-BE" sz="2400" b="0" dirty="0" smtClean="0">
                <a:solidFill>
                  <a:schemeClr val="tx1"/>
                </a:solidFill>
              </a:rPr>
              <a:t>)</a:t>
            </a:r>
            <a:endParaRPr lang="en-US" sz="2400" b="0" dirty="0" smtClean="0">
              <a:solidFill>
                <a:schemeClr val="tx1"/>
              </a:solidFill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344488" y="116632"/>
            <a:ext cx="9145016" cy="755204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60" tIns="46080" rIns="92160" bIns="46080">
            <a:normAutofit/>
          </a:bodyPr>
          <a:lstStyle/>
          <a:p>
            <a:pPr>
              <a:lnSpc>
                <a:spcPct val="96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nl-NL" altLang="nl-BE" sz="3600" b="1" dirty="0" smtClean="0">
                <a:solidFill>
                  <a:schemeClr val="accent1"/>
                </a:solidFill>
              </a:rPr>
              <a:t>Automatische type-afleiding</a:t>
            </a:r>
            <a:endParaRPr lang="en-GB" altLang="nl-BE" sz="3600" b="1" dirty="0">
              <a:solidFill>
                <a:schemeClr val="accent1"/>
              </a:solidFill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1329826" y="4880454"/>
            <a:ext cx="7341197" cy="173380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nl-BE" sz="2000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template &lt;</a:t>
            </a:r>
            <a:r>
              <a:rPr lang="nl-BE" sz="2000" i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typename</a:t>
            </a:r>
            <a:r>
              <a:rPr lang="nl-BE" sz="2000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T&gt;</a:t>
            </a:r>
          </a:p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nl-BE" sz="2000" i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nl-BE" sz="2000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f(</a:t>
            </a:r>
            <a:r>
              <a:rPr lang="nl-BE" sz="2000" i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nl-BE" sz="2000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set&lt;T&gt; &amp;s) {</a:t>
            </a:r>
            <a:endParaRPr lang="nl-BE" sz="2000" i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nl-BE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BE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template set</a:t>
            </a:r>
            <a:r>
              <a:rPr lang="nl-BE" sz="2000" b="1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&lt;T&gt;::</a:t>
            </a:r>
            <a:r>
              <a:rPr lang="nl-BE" sz="2000" b="1" i="0" dirty="0" err="1">
                <a:latin typeface="Consolas" panose="020B0609020204030204" pitchFamily="49" charset="0"/>
                <a:cs typeface="Consolas" panose="020B0609020204030204" pitchFamily="49" charset="0"/>
              </a:rPr>
              <a:t>const_iterator</a:t>
            </a:r>
            <a:r>
              <a:rPr lang="nl-BE" sz="2000" b="1" i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2000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ci = </a:t>
            </a:r>
            <a:r>
              <a:rPr lang="nl-BE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nl-BE" sz="2000" i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.begin</a:t>
            </a:r>
            <a:r>
              <a:rPr lang="nl-BE" sz="2000" i="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nl-BE" sz="2000" i="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000" i="0" dirty="0">
              <a:solidFill>
                <a:schemeClr val="tx1"/>
              </a:solidFill>
              <a:latin typeface="Consolas" panose="020B0609020204030204" pitchFamily="49" charset="0"/>
              <a:ea typeface="Times New Roman" pitchFamily="-65" charset="0"/>
              <a:cs typeface="Consolas" panose="020B0609020204030204" pitchFamily="49" charset="0"/>
            </a:endParaRPr>
          </a:p>
        </p:txBody>
      </p:sp>
      <p:sp>
        <p:nvSpPr>
          <p:cNvPr id="2" name="Tekstvak 1"/>
          <p:cNvSpPr txBox="1"/>
          <p:nvPr/>
        </p:nvSpPr>
        <p:spPr>
          <a:xfrm>
            <a:off x="3368824" y="6150436"/>
            <a:ext cx="1372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000" b="1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auto</a:t>
            </a:r>
            <a:endParaRPr lang="nl-BE" sz="2000" b="1" dirty="0">
              <a:solidFill>
                <a:schemeClr val="accent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" name="Rechte verbindingslijn 3"/>
          <p:cNvCxnSpPr/>
          <p:nvPr/>
        </p:nvCxnSpPr>
        <p:spPr>
          <a:xfrm flipH="1">
            <a:off x="2232536" y="5803111"/>
            <a:ext cx="3456384" cy="360040"/>
          </a:xfrm>
          <a:prstGeom prst="line">
            <a:avLst/>
          </a:prstGeom>
          <a:ln w="254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echte verbindingslijn 9"/>
          <p:cNvCxnSpPr/>
          <p:nvPr/>
        </p:nvCxnSpPr>
        <p:spPr>
          <a:xfrm flipH="1" flipV="1">
            <a:off x="2216696" y="5782058"/>
            <a:ext cx="3240360" cy="368378"/>
          </a:xfrm>
          <a:prstGeom prst="line">
            <a:avLst/>
          </a:prstGeom>
          <a:ln w="254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473280" y="6381328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3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2993610737"/>
      </p:ext>
    </p:extLst>
  </p:cSld>
  <p:clrMapOvr>
    <a:masterClrMapping/>
  </p:clrMapOvr>
  <p:transition xmlns:p14="http://schemas.microsoft.com/office/powerpoint/2010/main" spd="med">
    <p:random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AutoShape 2"/>
          <p:cNvSpPr>
            <a:spLocks noGrp="1" noChangeArrowheads="1"/>
          </p:cNvSpPr>
          <p:nvPr>
            <p:ph type="title"/>
          </p:nvPr>
        </p:nvSpPr>
        <p:spPr>
          <a:xfrm>
            <a:off x="495300" y="152718"/>
            <a:ext cx="9066212" cy="90001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nl-BE" sz="3600" b="1" dirty="0" smtClean="0">
                <a:solidFill>
                  <a:schemeClr val="accent1"/>
                </a:solidFill>
              </a:rPr>
              <a:t>Inhoud</a:t>
            </a:r>
            <a:endParaRPr lang="nl-NL" sz="3600" b="1" dirty="0">
              <a:solidFill>
                <a:schemeClr val="accent1"/>
              </a:solidFill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632520" y="1268760"/>
            <a:ext cx="7776864" cy="4536504"/>
          </a:xfrm>
        </p:spPr>
        <p:txBody>
          <a:bodyPr>
            <a:noAutofit/>
          </a:bodyPr>
          <a:lstStyle/>
          <a:p>
            <a:pPr marL="446088" indent="-446088" eaLnBrk="1" hangingPunct="1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800" dirty="0"/>
              <a:t>a</a:t>
            </a:r>
            <a:r>
              <a:rPr lang="nl-BE" sz="2800" dirty="0" smtClean="0"/>
              <a:t>utomatische type-afleiding (</a:t>
            </a:r>
            <a:r>
              <a:rPr lang="nl-BE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auto</a:t>
            </a:r>
            <a:r>
              <a:rPr lang="nl-BE" sz="2800" dirty="0" smtClean="0"/>
              <a:t>)</a:t>
            </a:r>
          </a:p>
          <a:p>
            <a:pPr marL="446088" indent="-446088" eaLnBrk="1" hangingPunct="1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800" dirty="0"/>
              <a:t>g</a:t>
            </a:r>
            <a:r>
              <a:rPr lang="nl-BE" sz="2800" dirty="0" smtClean="0"/>
              <a:t>ewijzigde initialisatiesyntax</a:t>
            </a:r>
          </a:p>
          <a:p>
            <a:pPr marL="446088" indent="-446088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800" dirty="0"/>
              <a:t>delegerende </a:t>
            </a:r>
            <a:r>
              <a:rPr lang="nl-BE" sz="2800" dirty="0" smtClean="0"/>
              <a:t>constructoren</a:t>
            </a:r>
          </a:p>
          <a:p>
            <a:pPr marL="446088" indent="-446088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move</a:t>
            </a:r>
            <a:r>
              <a:rPr lang="nl-BE" sz="2800" dirty="0" smtClean="0">
                <a:cs typeface="Consolas" panose="020B0609020204030204" pitchFamily="49" charset="0"/>
              </a:rPr>
              <a:t> </a:t>
            </a:r>
            <a:r>
              <a:rPr lang="nl-BE" sz="2800" dirty="0" err="1" smtClean="0">
                <a:cs typeface="Consolas" panose="020B0609020204030204" pitchFamily="49" charset="0"/>
              </a:rPr>
              <a:t>constructor</a:t>
            </a:r>
            <a:r>
              <a:rPr lang="nl-BE" sz="2800" dirty="0" smtClean="0">
                <a:cs typeface="Consolas" panose="020B0609020204030204" pitchFamily="49" charset="0"/>
              </a:rPr>
              <a:t> en </a:t>
            </a:r>
            <a:r>
              <a:rPr lang="nl-BE" sz="2600" dirty="0">
                <a:latin typeface="Consolas" panose="020B0609020204030204" pitchFamily="49" charset="0"/>
                <a:cs typeface="Consolas" panose="020B0609020204030204" pitchFamily="49" charset="0"/>
              </a:rPr>
              <a:t>move</a:t>
            </a:r>
            <a:r>
              <a:rPr lang="nl-BE" sz="2800" dirty="0">
                <a:cs typeface="Consolas" panose="020B0609020204030204" pitchFamily="49" charset="0"/>
              </a:rPr>
              <a:t> </a:t>
            </a:r>
            <a:r>
              <a:rPr lang="nl-BE" sz="2800" dirty="0" smtClean="0">
                <a:cs typeface="Consolas" panose="020B0609020204030204" pitchFamily="49" charset="0"/>
              </a:rPr>
              <a:t>operator </a:t>
            </a:r>
            <a:endParaRPr lang="nl-BE" sz="2800" dirty="0"/>
          </a:p>
          <a:p>
            <a:pPr marL="446088" indent="-446088" eaLnBrk="1" hangingPunct="1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default</a:t>
            </a:r>
            <a:r>
              <a:rPr lang="nl-BE" sz="2800" i="1" dirty="0" err="1" smtClean="0">
                <a:cs typeface="Consolas" panose="020B0609020204030204" pitchFamily="49" charset="0"/>
              </a:rPr>
              <a:t>ed</a:t>
            </a:r>
            <a:r>
              <a:rPr lang="nl-BE" sz="2800" dirty="0" smtClean="0"/>
              <a:t> en </a:t>
            </a:r>
            <a:r>
              <a:rPr lang="nl-BE" sz="2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delete</a:t>
            </a:r>
            <a:r>
              <a:rPr lang="nl-BE" sz="2800" i="1" dirty="0" err="1" smtClean="0">
                <a:latin typeface="Calibri" panose="020F0502020204030204" pitchFamily="34" charset="0"/>
                <a:cs typeface="Consolas" panose="020B0609020204030204" pitchFamily="49" charset="0"/>
              </a:rPr>
              <a:t>d</a:t>
            </a:r>
            <a:r>
              <a:rPr lang="nl-BE" sz="2800" dirty="0" smtClean="0"/>
              <a:t> functies</a:t>
            </a:r>
          </a:p>
          <a:p>
            <a:pPr marL="446088" indent="-446088" eaLnBrk="1" hangingPunct="1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800" dirty="0" err="1" smtClean="0"/>
              <a:t>lambda</a:t>
            </a:r>
            <a:r>
              <a:rPr lang="nl-BE" sz="2800" dirty="0" smtClean="0"/>
              <a:t> </a:t>
            </a:r>
            <a:r>
              <a:rPr lang="nl-BE" sz="2800" dirty="0" err="1" smtClean="0"/>
              <a:t>functions</a:t>
            </a:r>
            <a:endParaRPr lang="nl-BE" sz="2800" dirty="0" smtClean="0"/>
          </a:p>
          <a:p>
            <a:pPr marL="446088" indent="-446088" eaLnBrk="1" hangingPunct="1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nullptr</a:t>
            </a:r>
            <a:endParaRPr lang="nl-BE" sz="2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6088" indent="-446088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800" b="1" dirty="0" smtClean="0">
                <a:solidFill>
                  <a:schemeClr val="accent3"/>
                </a:solidFill>
              </a:rPr>
              <a:t>smart pointers</a:t>
            </a:r>
            <a:r>
              <a:rPr lang="nl-BE" sz="2800" b="1" dirty="0">
                <a:solidFill>
                  <a:schemeClr val="accent3"/>
                </a:solidFill>
              </a:rPr>
              <a:t>: </a:t>
            </a:r>
            <a:r>
              <a:rPr lang="nl-BE" sz="2600" b="1" dirty="0" err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unique_ptr</a:t>
            </a:r>
            <a:r>
              <a:rPr lang="nl-BE" sz="2800" b="1" dirty="0" smtClean="0">
                <a:solidFill>
                  <a:schemeClr val="accent3"/>
                </a:solidFill>
              </a:rPr>
              <a:t> en </a:t>
            </a:r>
            <a:r>
              <a:rPr lang="nl-BE" sz="2600" b="1" dirty="0" err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shared_ptr</a:t>
            </a:r>
            <a:endParaRPr lang="nl-BE" sz="2600" b="1" dirty="0" smtClean="0">
              <a:solidFill>
                <a:schemeClr val="accent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6088" indent="-446088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endParaRPr lang="nl-BE" sz="2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220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473280" y="6381328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30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438314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496" y="1052736"/>
            <a:ext cx="8640960" cy="5544616"/>
          </a:xfrm>
        </p:spPr>
        <p:txBody>
          <a:bodyPr>
            <a:noAutofit/>
          </a:bodyPr>
          <a:lstStyle/>
          <a:p>
            <a:pPr>
              <a:lnSpc>
                <a:spcPts val="4000"/>
              </a:lnSpc>
            </a:pPr>
            <a:r>
              <a:rPr lang="nl-BE" sz="2400" b="0" dirty="0" smtClean="0"/>
              <a:t>Smart </a:t>
            </a:r>
            <a:r>
              <a:rPr lang="nl-BE" sz="2400" dirty="0"/>
              <a:t>p</a:t>
            </a:r>
            <a:r>
              <a:rPr lang="nl-BE" sz="2400" b="0" dirty="0" smtClean="0"/>
              <a:t>ointer:</a:t>
            </a:r>
          </a:p>
          <a:p>
            <a:pPr lvl="1">
              <a:lnSpc>
                <a:spcPts val="4000"/>
              </a:lnSpc>
            </a:pPr>
            <a:r>
              <a:rPr lang="nl-BE" sz="2400" dirty="0"/>
              <a:t>pointer </a:t>
            </a:r>
            <a:r>
              <a:rPr lang="nl-BE" sz="2400" dirty="0" err="1"/>
              <a:t>wrapper</a:t>
            </a:r>
            <a:r>
              <a:rPr lang="nl-BE" sz="2400" dirty="0"/>
              <a:t> klasse die die naast de </a:t>
            </a:r>
            <a:r>
              <a:rPr lang="nl-BE" sz="2400" dirty="0" smtClean="0"/>
              <a:t>pointer zelf ook extra eigenschappen </a:t>
            </a:r>
            <a:r>
              <a:rPr lang="nl-BE" sz="2400" dirty="0"/>
              <a:t>aanbiedt </a:t>
            </a:r>
            <a:r>
              <a:rPr lang="nl-BE" sz="2400" dirty="0" smtClean="0"/>
              <a:t>zoals </a:t>
            </a:r>
            <a:r>
              <a:rPr lang="nl-BE" sz="2400" dirty="0"/>
              <a:t>automatisch vrijgeven van geheugen </a:t>
            </a:r>
            <a:r>
              <a:rPr lang="nl-BE" sz="2400" dirty="0" smtClean="0"/>
              <a:t>en </a:t>
            </a:r>
            <a:r>
              <a:rPr lang="nl-BE" sz="2400" dirty="0"/>
              <a:t>controle op overschrijden geheugengrenzen</a:t>
            </a:r>
          </a:p>
          <a:p>
            <a:pPr lvl="1">
              <a:lnSpc>
                <a:spcPts val="4000"/>
              </a:lnSpc>
            </a:pPr>
            <a:r>
              <a:rPr lang="nl-BE" sz="2400" dirty="0" smtClean="0"/>
              <a:t>Iets minder efficiënt dan traditionele pointers</a:t>
            </a:r>
          </a:p>
          <a:p>
            <a:pPr>
              <a:lnSpc>
                <a:spcPts val="4000"/>
              </a:lnSpc>
            </a:pPr>
            <a:r>
              <a:rPr lang="nl-BE" sz="2400" b="0" dirty="0" smtClean="0"/>
              <a:t>C++98: </a:t>
            </a:r>
            <a:r>
              <a:rPr lang="nl-BE" sz="2400" dirty="0" smtClean="0"/>
              <a:t>één </a:t>
            </a:r>
            <a:r>
              <a:rPr lang="nl-BE" sz="2400" dirty="0"/>
              <a:t>smart pointer klasse </a:t>
            </a:r>
            <a:r>
              <a:rPr lang="nl-BE" sz="2400" dirty="0" smtClean="0"/>
              <a:t>(</a:t>
            </a:r>
            <a:r>
              <a:rPr lang="nl-B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auto_ptr</a:t>
            </a:r>
            <a:r>
              <a:rPr lang="nl-BE" sz="2400" dirty="0" smtClean="0"/>
              <a:t>)</a:t>
            </a:r>
            <a:endParaRPr lang="nl-BE" sz="2400" b="0" dirty="0" smtClean="0"/>
          </a:p>
          <a:p>
            <a:pPr>
              <a:lnSpc>
                <a:spcPts val="4000"/>
              </a:lnSpc>
            </a:pPr>
            <a:r>
              <a:rPr lang="nl-BE" sz="2400" b="0" dirty="0" smtClean="0"/>
              <a:t>C++11: twee smart pointer klassen:</a:t>
            </a:r>
          </a:p>
          <a:p>
            <a:pPr lvl="1">
              <a:lnSpc>
                <a:spcPts val="4000"/>
              </a:lnSpc>
            </a:pPr>
            <a:r>
              <a:rPr lang="nl-BE" sz="2400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unique_ptr</a:t>
            </a:r>
            <a:endParaRPr lang="nl-BE" sz="2400" b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4000"/>
              </a:lnSpc>
            </a:pPr>
            <a:r>
              <a:rPr lang="nl-B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shared_ptr</a:t>
            </a:r>
            <a:endParaRPr lang="nl-BE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11480" lvl="1" indent="0">
              <a:lnSpc>
                <a:spcPts val="4000"/>
              </a:lnSpc>
              <a:buNone/>
            </a:pPr>
            <a:r>
              <a:rPr lang="nl-BE" sz="2400" dirty="0" smtClean="0"/>
              <a:t> (</a:t>
            </a:r>
            <a:r>
              <a:rPr lang="nl-B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auto_ptr</a:t>
            </a:r>
            <a:r>
              <a:rPr lang="nl-BE" sz="2400" dirty="0" smtClean="0"/>
              <a:t> is nu </a:t>
            </a:r>
            <a:r>
              <a:rPr lang="nl-BE" sz="2400" dirty="0" err="1" smtClean="0"/>
              <a:t>deprecated</a:t>
            </a:r>
            <a:r>
              <a:rPr lang="nl-BE" sz="2400" dirty="0"/>
              <a:t>)</a:t>
            </a:r>
            <a:endParaRPr lang="nl-BE" sz="2400" b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560512" y="116632"/>
            <a:ext cx="9073008" cy="755204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2160" tIns="46080" rIns="92160" bIns="4608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lnSpc>
                <a:spcPct val="96000"/>
              </a:lnSpc>
              <a:spcAft>
                <a:spcPts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nl-NL" altLang="nl-BE" sz="3600" b="1" dirty="0" smtClean="0">
                <a:solidFill>
                  <a:schemeClr val="accent1"/>
                </a:solidFill>
              </a:rPr>
              <a:t>Smart pointers: algemeen</a:t>
            </a:r>
            <a:endParaRPr lang="en-GB" altLang="nl-BE" sz="3600" b="1" dirty="0">
              <a:solidFill>
                <a:schemeClr val="accent1"/>
              </a:solidFill>
            </a:endParaRPr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473280" y="6381328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31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2649274963"/>
      </p:ext>
    </p:extLst>
  </p:cSld>
  <p:clrMapOvr>
    <a:masterClrMapping/>
  </p:clrMapOvr>
  <p:transition xmlns:p14="http://schemas.microsoft.com/office/powerpoint/2010/main" spd="med">
    <p:rand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488" y="1124744"/>
            <a:ext cx="8255000" cy="4800600"/>
          </a:xfrm>
        </p:spPr>
        <p:txBody>
          <a:bodyPr/>
          <a:lstStyle/>
          <a:p>
            <a:pPr>
              <a:lnSpc>
                <a:spcPts val="4000"/>
              </a:lnSpc>
            </a:pPr>
            <a:r>
              <a:rPr lang="nl-BE" sz="2400" dirty="0"/>
              <a:t>slechts 1 eigenaar van de pointer mogelijk </a:t>
            </a:r>
          </a:p>
          <a:p>
            <a:pPr marL="114300" indent="0">
              <a:lnSpc>
                <a:spcPts val="4000"/>
              </a:lnSpc>
              <a:spcBef>
                <a:spcPts val="0"/>
              </a:spcBef>
              <a:buNone/>
            </a:pPr>
            <a:r>
              <a:rPr lang="nl-BE" sz="2400" dirty="0" smtClean="0"/>
              <a:t>	</a:t>
            </a:r>
            <a:r>
              <a:rPr lang="nl-BE" sz="2400" dirty="0" smtClean="0">
                <a:sym typeface="Symbol"/>
              </a:rPr>
              <a:t> </a:t>
            </a:r>
            <a:r>
              <a:rPr lang="nl-BE" sz="2400" dirty="0" smtClean="0"/>
              <a:t>kan </a:t>
            </a:r>
            <a:r>
              <a:rPr lang="nl-BE" sz="2400" dirty="0"/>
              <a:t>niet gekopieerd </a:t>
            </a:r>
            <a:r>
              <a:rPr lang="nl-BE" sz="2400" dirty="0" smtClean="0"/>
              <a:t>worden</a:t>
            </a:r>
          </a:p>
          <a:p>
            <a:pPr marL="114300" indent="0">
              <a:lnSpc>
                <a:spcPts val="4000"/>
              </a:lnSpc>
              <a:spcBef>
                <a:spcPts val="0"/>
              </a:spcBef>
              <a:buNone/>
            </a:pPr>
            <a:r>
              <a:rPr lang="nl-BE" sz="2400" dirty="0"/>
              <a:t>	</a:t>
            </a:r>
            <a:r>
              <a:rPr lang="nl-BE" sz="2400" dirty="0" smtClean="0">
                <a:sym typeface="Symbol"/>
              </a:rPr>
              <a:t> </a:t>
            </a:r>
            <a:r>
              <a:rPr lang="nl-BE" sz="2400" dirty="0" smtClean="0"/>
              <a:t>mag </a:t>
            </a:r>
            <a:r>
              <a:rPr lang="nl-BE" sz="2400" dirty="0"/>
              <a:t>wel </a:t>
            </a:r>
            <a:r>
              <a:rPr lang="nl-BE" sz="2400" dirty="0" err="1"/>
              <a:t>moved</a:t>
            </a:r>
            <a:r>
              <a:rPr lang="nl-BE" sz="2400" dirty="0"/>
              <a:t> </a:t>
            </a:r>
            <a:r>
              <a:rPr lang="nl-BE" sz="2400" dirty="0" smtClean="0"/>
              <a:t>worden</a:t>
            </a:r>
            <a:endParaRPr lang="nl-BE" sz="2400" dirty="0"/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677070" y="2951126"/>
            <a:ext cx="8596410" cy="341375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l">
              <a:lnSpc>
                <a:spcPts val="3700"/>
              </a:lnSpc>
              <a:spcBef>
                <a:spcPts val="0"/>
              </a:spcBef>
            </a:pPr>
            <a:r>
              <a:rPr lang="nl-BE" sz="2000" b="1" i="0" dirty="0" err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unique_ptr</a:t>
            </a:r>
            <a:r>
              <a:rPr lang="nl-BE" sz="2000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&lt;int&gt; p1, p2;</a:t>
            </a:r>
          </a:p>
          <a:p>
            <a:pPr>
              <a:lnSpc>
                <a:spcPts val="3700"/>
              </a:lnSpc>
              <a:spcBef>
                <a:spcPts val="0"/>
              </a:spcBef>
            </a:pPr>
            <a:r>
              <a:rPr lang="nl-BE" sz="2000" dirty="0">
                <a:latin typeface="Consolas" panose="020B0609020204030204" pitchFamily="49" charset="0"/>
                <a:cs typeface="Consolas" panose="020B0609020204030204" pitchFamily="49" charset="0"/>
              </a:rPr>
              <a:t>p1 = </a:t>
            </a:r>
            <a:r>
              <a:rPr lang="nl-BE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unique_ptr</a:t>
            </a:r>
            <a:r>
              <a:rPr lang="nl-BE" sz="2000" dirty="0">
                <a:latin typeface="Consolas" panose="020B0609020204030204" pitchFamily="49" charset="0"/>
                <a:cs typeface="Consolas" panose="020B0609020204030204" pitchFamily="49" charset="0"/>
              </a:rPr>
              <a:t>&lt;int</a:t>
            </a:r>
            <a:r>
              <a:rPr lang="nl-BE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&gt;(</a:t>
            </a:r>
            <a:r>
              <a:rPr lang="nl-BE" sz="2000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new int);</a:t>
            </a:r>
          </a:p>
          <a:p>
            <a:pPr>
              <a:lnSpc>
                <a:spcPts val="3700"/>
              </a:lnSpc>
              <a:spcBef>
                <a:spcPts val="0"/>
              </a:spcBef>
            </a:pPr>
            <a:r>
              <a:rPr lang="nl-BE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*p1 = 101; </a:t>
            </a:r>
          </a:p>
          <a:p>
            <a:pPr>
              <a:lnSpc>
                <a:spcPts val="3700"/>
              </a:lnSpc>
              <a:spcBef>
                <a:spcPts val="0"/>
              </a:spcBef>
            </a:pPr>
            <a:r>
              <a:rPr lang="nl-BE" sz="2000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p2 </a:t>
            </a:r>
            <a:r>
              <a:rPr lang="nl-BE" sz="2000" i="0" dirty="0">
                <a:latin typeface="Consolas" panose="020B0609020204030204" pitchFamily="49" charset="0"/>
                <a:cs typeface="Consolas" panose="020B0609020204030204" pitchFamily="49" charset="0"/>
              </a:rPr>
              <a:t>= p1</a:t>
            </a:r>
            <a:r>
              <a:rPr lang="nl-BE" sz="2000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lang="nl-BE" sz="2000" i="0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3700"/>
              </a:lnSpc>
              <a:spcBef>
                <a:spcPts val="0"/>
              </a:spcBef>
            </a:pPr>
            <a:r>
              <a:rPr lang="en-US" sz="2000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p2 </a:t>
            </a:r>
            <a:r>
              <a:rPr lang="en-US" sz="2000" i="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000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move(p1);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transfereert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eigenaar</a:t>
            </a:r>
            <a:endParaRPr lang="en-US" sz="2000" i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lnSpc>
                <a:spcPts val="3700"/>
              </a:lnSpc>
              <a:spcBef>
                <a:spcPts val="0"/>
              </a:spcBef>
            </a:pPr>
            <a:r>
              <a:rPr lang="nl-BE" sz="2000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p2.reset</a:t>
            </a:r>
            <a:r>
              <a:rPr lang="nl-BE" sz="2000" i="0" dirty="0"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  <a:r>
              <a:rPr lang="nl-BE" sz="2000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geeft </a:t>
            </a:r>
            <a:r>
              <a:rPr lang="nl-BE" sz="2000" i="0" dirty="0">
                <a:latin typeface="Consolas" panose="020B0609020204030204" pitchFamily="49" charset="0"/>
                <a:cs typeface="Consolas" panose="020B0609020204030204" pitchFamily="49" charset="0"/>
              </a:rPr>
              <a:t>geheugen </a:t>
            </a:r>
            <a:r>
              <a:rPr lang="nl-BE" sz="2000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vrij </a:t>
            </a:r>
          </a:p>
          <a:p>
            <a:pPr algn="l">
              <a:lnSpc>
                <a:spcPts val="3700"/>
              </a:lnSpc>
              <a:spcBef>
                <a:spcPts val="0"/>
              </a:spcBef>
            </a:pPr>
            <a:r>
              <a:rPr lang="nl-BE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// </a:t>
            </a:r>
            <a:r>
              <a:rPr lang="nl-BE" sz="2000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(gebeurt automatisch bij out of scope)</a:t>
            </a:r>
            <a:endParaRPr lang="nl-BE" sz="2000" i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560512" y="116632"/>
            <a:ext cx="8712968" cy="755204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2160" tIns="46080" rIns="92160" bIns="4608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lnSpc>
                <a:spcPct val="96000"/>
              </a:lnSpc>
              <a:spcAft>
                <a:spcPts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nl-NL" altLang="nl-BE" sz="3600" b="1" dirty="0" err="1">
                <a:solidFill>
                  <a:schemeClr val="accent1"/>
                </a:solidFill>
              </a:rPr>
              <a:t>u</a:t>
            </a:r>
            <a:r>
              <a:rPr lang="nl-NL" altLang="nl-BE" sz="3600" b="1" dirty="0" err="1" smtClean="0">
                <a:solidFill>
                  <a:schemeClr val="accent1"/>
                </a:solidFill>
              </a:rPr>
              <a:t>nique_ptr</a:t>
            </a:r>
            <a:endParaRPr lang="en-GB" altLang="nl-BE" sz="3600" b="1" dirty="0">
              <a:solidFill>
                <a:schemeClr val="accent1"/>
              </a:solidFill>
            </a:endParaRPr>
          </a:p>
        </p:txBody>
      </p:sp>
      <p:cxnSp>
        <p:nvCxnSpPr>
          <p:cNvPr id="7" name="Rechte verbindingslijn 6"/>
          <p:cNvCxnSpPr/>
          <p:nvPr/>
        </p:nvCxnSpPr>
        <p:spPr>
          <a:xfrm flipH="1">
            <a:off x="872257" y="4580547"/>
            <a:ext cx="792088" cy="288032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echte verbindingslijn 7"/>
          <p:cNvCxnSpPr/>
          <p:nvPr/>
        </p:nvCxnSpPr>
        <p:spPr>
          <a:xfrm flipH="1" flipV="1">
            <a:off x="979347" y="4508981"/>
            <a:ext cx="720080" cy="288032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9"/>
          <p:cNvSpPr/>
          <p:nvPr/>
        </p:nvSpPr>
        <p:spPr>
          <a:xfrm>
            <a:off x="2052792" y="4437553"/>
            <a:ext cx="612068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nl-BE" sz="2200" b="1" dirty="0" smtClean="0">
                <a:solidFill>
                  <a:schemeClr val="accent2"/>
                </a:solidFill>
                <a:latin typeface="+mn-lt"/>
              </a:rPr>
              <a:t>c</a:t>
            </a:r>
            <a:r>
              <a:rPr lang="nl-BE" sz="2200" b="1" i="0" dirty="0" smtClean="0">
                <a:solidFill>
                  <a:schemeClr val="accent2"/>
                </a:solidFill>
                <a:latin typeface="+mn-lt"/>
              </a:rPr>
              <a:t>ompilatie-fout: p1 mag niet gekopieerd worden!!</a:t>
            </a:r>
            <a:endParaRPr lang="nl-BE" sz="2200" b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10" name="Tekstvak 9"/>
          <p:cNvSpPr txBox="1"/>
          <p:nvPr/>
        </p:nvSpPr>
        <p:spPr>
          <a:xfrm>
            <a:off x="7041232" y="3371800"/>
            <a:ext cx="1872208" cy="461665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lang="nl-BE" sz="2400" b="1" dirty="0" smtClean="0">
                <a:solidFill>
                  <a:schemeClr val="accent4"/>
                </a:solidFill>
                <a:latin typeface="+mn-lt"/>
              </a:rPr>
              <a:t>uniquep.cpp </a:t>
            </a:r>
          </a:p>
        </p:txBody>
      </p:sp>
      <p:sp>
        <p:nvSpPr>
          <p:cNvPr id="12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473280" y="6381328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32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3242841392"/>
      </p:ext>
    </p:extLst>
  </p:cSld>
  <p:clrMapOvr>
    <a:masterClrMapping/>
  </p:clrMapOvr>
  <p:transition xmlns:p14="http://schemas.microsoft.com/office/powerpoint/2010/main" spd="med">
    <p:random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413" y="1052736"/>
            <a:ext cx="8712968" cy="4800600"/>
          </a:xfrm>
        </p:spPr>
        <p:txBody>
          <a:bodyPr/>
          <a:lstStyle/>
          <a:p>
            <a:pPr>
              <a:lnSpc>
                <a:spcPts val="4000"/>
              </a:lnSpc>
            </a:pPr>
            <a:r>
              <a:rPr lang="nl-BE" sz="2400" dirty="0"/>
              <a:t>kan door meerdere eigenaars gedeeld worden</a:t>
            </a:r>
          </a:p>
          <a:p>
            <a:pPr>
              <a:lnSpc>
                <a:spcPts val="4000"/>
              </a:lnSpc>
            </a:pPr>
            <a:r>
              <a:rPr lang="nl-BE" sz="2400" dirty="0" smtClean="0"/>
              <a:t>geheugen </a:t>
            </a:r>
            <a:r>
              <a:rPr lang="nl-BE" sz="2400" dirty="0"/>
              <a:t>waarnaar verwezen </a:t>
            </a:r>
            <a:r>
              <a:rPr lang="nl-BE" sz="2400" dirty="0" smtClean="0"/>
              <a:t>wordt, wordt </a:t>
            </a:r>
            <a:r>
              <a:rPr lang="nl-BE" sz="2400" dirty="0"/>
              <a:t>slechts vrijgegeven als alle instanties van die </a:t>
            </a:r>
            <a:r>
              <a:rPr lang="nl-B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shared_ptr</a:t>
            </a:r>
            <a:r>
              <a:rPr lang="nl-BE" sz="2400" dirty="0"/>
              <a:t> vernietigd zijn</a:t>
            </a:r>
          </a:p>
          <a:p>
            <a:pPr marL="114300" indent="0">
              <a:lnSpc>
                <a:spcPts val="4000"/>
              </a:lnSpc>
              <a:spcBef>
                <a:spcPts val="0"/>
              </a:spcBef>
              <a:buNone/>
            </a:pPr>
            <a:endParaRPr lang="nl-BE" sz="2400" dirty="0"/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773452" y="3068960"/>
            <a:ext cx="8644043" cy="314445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l">
              <a:lnSpc>
                <a:spcPts val="3400"/>
              </a:lnSpc>
              <a:spcBef>
                <a:spcPts val="0"/>
              </a:spcBef>
            </a:pPr>
            <a:r>
              <a:rPr lang="nl-BE" sz="2000" b="1" dirty="0" err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shared</a:t>
            </a:r>
            <a:r>
              <a:rPr lang="nl-BE" sz="2000" b="1" i="0" dirty="0" err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_ptr</a:t>
            </a:r>
            <a:r>
              <a:rPr lang="nl-BE" sz="2000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&lt;int&gt; p1, p2;</a:t>
            </a:r>
          </a:p>
          <a:p>
            <a:pPr>
              <a:lnSpc>
                <a:spcPts val="3400"/>
              </a:lnSpc>
              <a:spcBef>
                <a:spcPts val="0"/>
              </a:spcBef>
            </a:pPr>
            <a:r>
              <a:rPr lang="nl-BE" sz="2000" dirty="0">
                <a:latin typeface="Consolas" panose="020B0609020204030204" pitchFamily="49" charset="0"/>
                <a:cs typeface="Consolas" panose="020B0609020204030204" pitchFamily="49" charset="0"/>
              </a:rPr>
              <a:t>p1 = </a:t>
            </a:r>
            <a:r>
              <a:rPr lang="nl-BE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shared_ptr</a:t>
            </a:r>
            <a:r>
              <a:rPr lang="nl-BE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&lt;int&gt;(</a:t>
            </a:r>
            <a:r>
              <a:rPr lang="nl-BE" sz="2000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new int(101));</a:t>
            </a:r>
            <a:endParaRPr lang="nl-BE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3400"/>
              </a:lnSpc>
              <a:spcBef>
                <a:spcPts val="0"/>
              </a:spcBef>
            </a:pPr>
            <a:r>
              <a:rPr lang="nl-BE" sz="2000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p2 </a:t>
            </a:r>
            <a:r>
              <a:rPr lang="nl-BE" sz="2000" i="0" dirty="0">
                <a:latin typeface="Consolas" panose="020B0609020204030204" pitchFamily="49" charset="0"/>
                <a:cs typeface="Consolas" panose="020B0609020204030204" pitchFamily="49" charset="0"/>
              </a:rPr>
              <a:t>= p1</a:t>
            </a:r>
            <a:r>
              <a:rPr lang="nl-BE" sz="2000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beide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zijn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nu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eigenaar</a:t>
            </a:r>
            <a:endParaRPr lang="nl-BE" sz="2000" i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lnSpc>
                <a:spcPts val="3400"/>
              </a:lnSpc>
              <a:spcBef>
                <a:spcPts val="0"/>
              </a:spcBef>
            </a:pPr>
            <a:r>
              <a:rPr lang="nl-BE" sz="2000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p2.reset</a:t>
            </a:r>
            <a:r>
              <a:rPr lang="nl-BE" sz="2000" i="0" dirty="0"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  <a:r>
              <a:rPr lang="nl-BE" sz="2000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geeft </a:t>
            </a:r>
            <a:r>
              <a:rPr lang="nl-BE" sz="2000" i="0" dirty="0">
                <a:latin typeface="Consolas" panose="020B0609020204030204" pitchFamily="49" charset="0"/>
                <a:cs typeface="Consolas" panose="020B0609020204030204" pitchFamily="49" charset="0"/>
              </a:rPr>
              <a:t>geheugen </a:t>
            </a:r>
            <a:r>
              <a:rPr lang="nl-BE" sz="2000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nog niet vrij (wegens p1)</a:t>
            </a:r>
          </a:p>
          <a:p>
            <a:pPr>
              <a:lnSpc>
                <a:spcPts val="3400"/>
              </a:lnSpc>
              <a:spcBef>
                <a:spcPts val="0"/>
              </a:spcBef>
            </a:pPr>
            <a:r>
              <a:rPr lang="nl-BE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p1.reset</a:t>
            </a:r>
            <a:r>
              <a:rPr lang="nl-BE" sz="2000" dirty="0">
                <a:latin typeface="Consolas" panose="020B0609020204030204" pitchFamily="49" charset="0"/>
                <a:cs typeface="Consolas" panose="020B0609020204030204" pitchFamily="49" charset="0"/>
              </a:rPr>
              <a:t>(); // geeft geheugen </a:t>
            </a:r>
            <a:r>
              <a:rPr lang="nl-BE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vrij </a:t>
            </a:r>
            <a:r>
              <a:rPr lang="nl-BE" sz="2000" dirty="0">
                <a:latin typeface="Consolas" panose="020B0609020204030204" pitchFamily="49" charset="0"/>
                <a:cs typeface="Consolas" panose="020B0609020204030204" pitchFamily="49" charset="0"/>
              </a:rPr>
              <a:t>(wegens p1) </a:t>
            </a:r>
            <a:r>
              <a:rPr lang="nl-BE" sz="2000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algn="l">
              <a:lnSpc>
                <a:spcPts val="3400"/>
              </a:lnSpc>
              <a:spcBef>
                <a:spcPts val="0"/>
              </a:spcBef>
            </a:pPr>
            <a:r>
              <a:rPr lang="nl-BE" sz="20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2000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nl-BE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nl-BE" sz="2000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(gebeurt automatisch bij out of scope </a:t>
            </a:r>
          </a:p>
          <a:p>
            <a:pPr algn="l">
              <a:lnSpc>
                <a:spcPts val="3400"/>
              </a:lnSpc>
              <a:spcBef>
                <a:spcPts val="0"/>
              </a:spcBef>
            </a:pPr>
            <a:r>
              <a:rPr lang="nl-BE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//  </a:t>
            </a:r>
            <a:r>
              <a:rPr lang="nl-BE" sz="2000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van alle eigenaars)</a:t>
            </a:r>
            <a:endParaRPr lang="nl-BE" sz="2000" i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560512" y="116632"/>
            <a:ext cx="9001000" cy="755204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2160" tIns="46080" rIns="92160" bIns="4608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lnSpc>
                <a:spcPct val="96000"/>
              </a:lnSpc>
              <a:spcAft>
                <a:spcPts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nl-NL" altLang="nl-BE" sz="3600" b="1" dirty="0" err="1" smtClean="0">
                <a:solidFill>
                  <a:schemeClr val="accent1"/>
                </a:solidFill>
              </a:rPr>
              <a:t>shared_ptr</a:t>
            </a:r>
            <a:endParaRPr lang="en-GB" altLang="nl-BE" sz="3600" b="1" dirty="0">
              <a:solidFill>
                <a:schemeClr val="accent1"/>
              </a:solidFill>
            </a:endParaRPr>
          </a:p>
        </p:txBody>
      </p:sp>
      <p:sp>
        <p:nvSpPr>
          <p:cNvPr id="10" name="Tekstvak 9"/>
          <p:cNvSpPr txBox="1"/>
          <p:nvPr/>
        </p:nvSpPr>
        <p:spPr>
          <a:xfrm>
            <a:off x="7185248" y="3284984"/>
            <a:ext cx="1872208" cy="461665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lang="nl-BE" sz="2400" b="1" dirty="0" smtClean="0">
                <a:solidFill>
                  <a:schemeClr val="accent4"/>
                </a:solidFill>
                <a:latin typeface="+mn-lt"/>
              </a:rPr>
              <a:t>sharedp.cpp </a:t>
            </a:r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473280" y="6381328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33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4163374537"/>
      </p:ext>
    </p:extLst>
  </p:cSld>
  <p:clrMapOvr>
    <a:masterClrMapping/>
  </p:clrMapOvr>
  <p:transition xmlns:p14="http://schemas.microsoft.com/office/powerpoint/2010/main" spd="med">
    <p:random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AutoShape 2"/>
          <p:cNvSpPr>
            <a:spLocks noGrp="1" noChangeArrowheads="1"/>
          </p:cNvSpPr>
          <p:nvPr>
            <p:ph type="title"/>
          </p:nvPr>
        </p:nvSpPr>
        <p:spPr>
          <a:xfrm>
            <a:off x="495300" y="152718"/>
            <a:ext cx="9066212" cy="90001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nl-BE" sz="3600" b="1" dirty="0" smtClean="0">
                <a:solidFill>
                  <a:schemeClr val="accent1"/>
                </a:solidFill>
              </a:rPr>
              <a:t>Inhoud</a:t>
            </a:r>
            <a:endParaRPr lang="nl-NL" sz="3600" b="1" dirty="0">
              <a:solidFill>
                <a:schemeClr val="accent1"/>
              </a:solidFill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632520" y="1268760"/>
            <a:ext cx="7776864" cy="4536504"/>
          </a:xfrm>
        </p:spPr>
        <p:txBody>
          <a:bodyPr>
            <a:noAutofit/>
          </a:bodyPr>
          <a:lstStyle/>
          <a:p>
            <a:pPr marL="446088" indent="-446088" eaLnBrk="1" hangingPunct="1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800" dirty="0"/>
              <a:t>a</a:t>
            </a:r>
            <a:r>
              <a:rPr lang="nl-BE" sz="2800" dirty="0" smtClean="0"/>
              <a:t>utomatische type-afleiding (</a:t>
            </a:r>
            <a:r>
              <a:rPr lang="nl-BE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auto</a:t>
            </a:r>
            <a:r>
              <a:rPr lang="nl-BE" sz="2800" dirty="0" smtClean="0"/>
              <a:t>)</a:t>
            </a:r>
          </a:p>
          <a:p>
            <a:pPr marL="446088" indent="-446088" eaLnBrk="1" hangingPunct="1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800" b="1" dirty="0">
                <a:solidFill>
                  <a:schemeClr val="accent3"/>
                </a:solidFill>
              </a:rPr>
              <a:t>g</a:t>
            </a:r>
            <a:r>
              <a:rPr lang="nl-BE" sz="2800" b="1" dirty="0" smtClean="0">
                <a:solidFill>
                  <a:schemeClr val="accent3"/>
                </a:solidFill>
              </a:rPr>
              <a:t>ewijzigde initialisatiesyntax</a:t>
            </a:r>
          </a:p>
          <a:p>
            <a:pPr marL="446088" indent="-446088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800" dirty="0"/>
              <a:t>delegerende </a:t>
            </a:r>
            <a:r>
              <a:rPr lang="nl-BE" sz="2800" dirty="0" smtClean="0"/>
              <a:t>constructoren</a:t>
            </a:r>
          </a:p>
          <a:p>
            <a:pPr marL="446088" indent="-446088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600" dirty="0">
                <a:latin typeface="Consolas" panose="020B0609020204030204" pitchFamily="49" charset="0"/>
                <a:cs typeface="Consolas" panose="020B0609020204030204" pitchFamily="49" charset="0"/>
              </a:rPr>
              <a:t>move</a:t>
            </a:r>
            <a:r>
              <a:rPr lang="nl-BE" sz="2800" dirty="0">
                <a:cs typeface="Consolas" panose="020B0609020204030204" pitchFamily="49" charset="0"/>
              </a:rPr>
              <a:t> </a:t>
            </a:r>
            <a:r>
              <a:rPr lang="nl-BE" sz="2800" dirty="0" err="1">
                <a:cs typeface="Consolas" panose="020B0609020204030204" pitchFamily="49" charset="0"/>
              </a:rPr>
              <a:t>constructor</a:t>
            </a:r>
            <a:r>
              <a:rPr lang="nl-BE" sz="2800" dirty="0">
                <a:cs typeface="Consolas" panose="020B0609020204030204" pitchFamily="49" charset="0"/>
              </a:rPr>
              <a:t> en </a:t>
            </a:r>
            <a:r>
              <a:rPr lang="nl-BE" sz="2600" dirty="0">
                <a:latin typeface="Consolas" panose="020B0609020204030204" pitchFamily="49" charset="0"/>
                <a:cs typeface="Consolas" panose="020B0609020204030204" pitchFamily="49" charset="0"/>
              </a:rPr>
              <a:t>move</a:t>
            </a:r>
            <a:r>
              <a:rPr lang="nl-BE" sz="2800" dirty="0">
                <a:cs typeface="Consolas" panose="020B0609020204030204" pitchFamily="49" charset="0"/>
              </a:rPr>
              <a:t> operator </a:t>
            </a:r>
            <a:endParaRPr lang="nl-BE" sz="2800" dirty="0"/>
          </a:p>
          <a:p>
            <a:pPr marL="446088" lvl="0" indent="-446088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6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default</a:t>
            </a:r>
            <a:r>
              <a:rPr lang="nl-BE" sz="2800" i="1" dirty="0" err="1">
                <a:solidFill>
                  <a:prstClr val="black"/>
                </a:solidFill>
                <a:cs typeface="Consolas" panose="020B0609020204030204" pitchFamily="49" charset="0"/>
              </a:rPr>
              <a:t>ed</a:t>
            </a:r>
            <a:r>
              <a:rPr lang="nl-BE" sz="2800" dirty="0">
                <a:solidFill>
                  <a:prstClr val="black"/>
                </a:solidFill>
              </a:rPr>
              <a:t> en </a:t>
            </a:r>
            <a:r>
              <a:rPr lang="nl-BE" sz="26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</a:t>
            </a:r>
            <a:r>
              <a:rPr lang="nl-BE" sz="2800" i="1" dirty="0" err="1">
                <a:solidFill>
                  <a:prstClr val="black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d</a:t>
            </a:r>
            <a:r>
              <a:rPr lang="nl-BE" sz="2800" dirty="0">
                <a:solidFill>
                  <a:prstClr val="black"/>
                </a:solidFill>
              </a:rPr>
              <a:t> functies</a:t>
            </a:r>
          </a:p>
          <a:p>
            <a:pPr marL="446088" indent="-446088" eaLnBrk="1" hangingPunct="1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800" dirty="0" err="1" smtClean="0"/>
              <a:t>lambda</a:t>
            </a:r>
            <a:r>
              <a:rPr lang="nl-BE" sz="2800" dirty="0" smtClean="0"/>
              <a:t> </a:t>
            </a:r>
            <a:r>
              <a:rPr lang="nl-BE" sz="2800" dirty="0" err="1" smtClean="0"/>
              <a:t>functions</a:t>
            </a:r>
            <a:endParaRPr lang="nl-BE" sz="2800" dirty="0" smtClean="0"/>
          </a:p>
          <a:p>
            <a:pPr marL="446088" indent="-446088" eaLnBrk="1" hangingPunct="1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nullptr</a:t>
            </a:r>
            <a:endParaRPr lang="nl-BE" sz="2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6088" indent="-446088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800" dirty="0" smtClean="0"/>
              <a:t>smart pointers</a:t>
            </a:r>
            <a:r>
              <a:rPr lang="nl-BE" sz="2800" dirty="0"/>
              <a:t>: </a:t>
            </a:r>
            <a:r>
              <a:rPr lang="nl-BE" sz="2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unique_ptr</a:t>
            </a:r>
            <a:r>
              <a:rPr lang="nl-BE" sz="2800" dirty="0" smtClean="0"/>
              <a:t> en </a:t>
            </a:r>
            <a:r>
              <a:rPr lang="nl-BE" sz="2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shared_ptr</a:t>
            </a:r>
            <a:endParaRPr lang="nl-BE" sz="2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6088" indent="-446088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endParaRPr lang="nl-BE" sz="2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220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473280" y="6381328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4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4139851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344488" y="116632"/>
            <a:ext cx="9073008" cy="755204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60" tIns="46080" rIns="92160" bIns="46080">
            <a:normAutofit/>
          </a:bodyPr>
          <a:lstStyle/>
          <a:p>
            <a:pPr>
              <a:lnSpc>
                <a:spcPct val="96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nl-NL" altLang="nl-BE" sz="3600" b="1" dirty="0" smtClean="0">
                <a:solidFill>
                  <a:schemeClr val="accent1"/>
                </a:solidFill>
              </a:rPr>
              <a:t>Initialisatiesyntax</a:t>
            </a:r>
            <a:endParaRPr lang="en-GB" altLang="nl-BE" sz="3600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496" y="1124744"/>
            <a:ext cx="8255000" cy="4800600"/>
          </a:xfrm>
        </p:spPr>
        <p:txBody>
          <a:bodyPr/>
          <a:lstStyle/>
          <a:p>
            <a:r>
              <a:rPr lang="nl-BE" sz="2400" b="0" dirty="0" smtClean="0"/>
              <a:t>Traditioneel verschillende initialisatienotaties:</a:t>
            </a:r>
          </a:p>
          <a:p>
            <a:pPr lvl="1">
              <a:spcBef>
                <a:spcPts val="3000"/>
              </a:spcBef>
            </a:pPr>
            <a:r>
              <a:rPr lang="nl-BE" sz="2400" dirty="0" err="1"/>
              <a:t>c</a:t>
            </a:r>
            <a:r>
              <a:rPr lang="nl-BE" sz="2400" dirty="0" err="1" smtClean="0"/>
              <a:t>onstructor</a:t>
            </a:r>
            <a:r>
              <a:rPr lang="nl-BE" sz="2400" dirty="0" smtClean="0"/>
              <a:t> (met haakjes): </a:t>
            </a:r>
          </a:p>
          <a:p>
            <a:pPr marL="457200" lvl="1" indent="0">
              <a:spcBef>
                <a:spcPts val="0"/>
              </a:spcBef>
              <a:buNone/>
            </a:pPr>
            <a:endParaRPr lang="nl-BE" sz="2400" dirty="0" smtClean="0"/>
          </a:p>
          <a:p>
            <a:pPr lvl="1"/>
            <a:endParaRPr lang="nl-BE" dirty="0"/>
          </a:p>
          <a:p>
            <a:pPr lvl="1">
              <a:spcBef>
                <a:spcPts val="0"/>
              </a:spcBef>
            </a:pPr>
            <a:r>
              <a:rPr lang="nl-BE" sz="2400" dirty="0"/>
              <a:t>a</a:t>
            </a:r>
            <a:r>
              <a:rPr lang="nl-BE" sz="2400" dirty="0" smtClean="0"/>
              <a:t>ccolades (voor </a:t>
            </a:r>
            <a:r>
              <a:rPr lang="nl-BE" sz="2400" dirty="0" err="1" smtClean="0"/>
              <a:t>structs</a:t>
            </a:r>
            <a:r>
              <a:rPr lang="nl-BE" sz="2400" dirty="0" smtClean="0"/>
              <a:t>, arrays): </a:t>
            </a:r>
          </a:p>
          <a:p>
            <a:pPr lvl="1"/>
            <a:endParaRPr lang="nl-BE" dirty="0"/>
          </a:p>
          <a:p>
            <a:pPr lvl="1">
              <a:lnSpc>
                <a:spcPts val="4000"/>
              </a:lnSpc>
              <a:spcBef>
                <a:spcPts val="0"/>
              </a:spcBef>
            </a:pPr>
            <a:r>
              <a:rPr lang="nl-BE" sz="2400" dirty="0" err="1" smtClean="0"/>
              <a:t>initializer</a:t>
            </a:r>
            <a:r>
              <a:rPr lang="nl-BE" sz="2400" dirty="0" smtClean="0"/>
              <a:t> list bij                                                                                 definitie constructoren:</a:t>
            </a:r>
          </a:p>
          <a:p>
            <a:pPr lvl="1"/>
            <a:endParaRPr lang="nl-BE" sz="2000" dirty="0" smtClean="0"/>
          </a:p>
          <a:p>
            <a:pPr lvl="1"/>
            <a:endParaRPr lang="nl-BE" sz="2000" b="0" dirty="0"/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4757826" y="1892704"/>
            <a:ext cx="2713564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l"/>
            <a:r>
              <a:rPr lang="nl-BE" sz="2000" b="1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nl-BE" sz="2000" b="1" i="0" dirty="0">
                <a:latin typeface="Consolas" panose="020B0609020204030204" pitchFamily="49" charset="0"/>
                <a:cs typeface="Consolas" panose="020B0609020204030204" pitchFamily="49" charset="0"/>
              </a:rPr>
              <a:t>s("hello");</a:t>
            </a:r>
            <a:endParaRPr lang="en-US" sz="2000" b="1" i="0" dirty="0">
              <a:solidFill>
                <a:schemeClr val="tx1"/>
              </a:solidFill>
              <a:latin typeface="Consolas" panose="020B0609020204030204" pitchFamily="49" charset="0"/>
              <a:ea typeface="Times New Roman" pitchFamily="-65" charset="0"/>
              <a:cs typeface="Consolas" panose="020B0609020204030204" pitchFamily="49" charset="0"/>
            </a:endParaRP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5341609" y="3140968"/>
            <a:ext cx="3168352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l"/>
            <a:r>
              <a:rPr lang="nl-BE" sz="2000" b="1" i="0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nl-BE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nl-BE" sz="2000" b="1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[4] = {</a:t>
            </a:r>
            <a:r>
              <a:rPr lang="nl-BE" sz="2000" b="1" i="0" dirty="0">
                <a:latin typeface="Consolas" panose="020B0609020204030204" pitchFamily="49" charset="0"/>
                <a:cs typeface="Consolas" panose="020B0609020204030204" pitchFamily="49" charset="0"/>
              </a:rPr>
              <a:t>0,1,2,3};</a:t>
            </a:r>
            <a:endParaRPr lang="en-US" sz="2000" b="1" i="0" dirty="0">
              <a:solidFill>
                <a:schemeClr val="tx1"/>
              </a:solidFill>
              <a:latin typeface="Consolas" panose="020B0609020204030204" pitchFamily="49" charset="0"/>
              <a:ea typeface="Times New Roman" pitchFamily="-65" charset="0"/>
              <a:cs typeface="Consolas" panose="020B0609020204030204" pitchFamily="49" charset="0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4733712" y="4221088"/>
            <a:ext cx="3168352" cy="214417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nl-BE" sz="2000" b="1" i="0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nl-BE" sz="2000" b="1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nl-BE" sz="2000" b="1" i="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nl-BE" sz="2000" b="1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int </a:t>
            </a:r>
            <a:r>
              <a:rPr lang="nl-BE" sz="2000" b="1" i="0" dirty="0">
                <a:latin typeface="Consolas" panose="020B0609020204030204" pitchFamily="49" charset="0"/>
                <a:cs typeface="Consolas" panose="020B0609020204030204" pitchFamily="49" charset="0"/>
              </a:rPr>
              <a:t>x;</a:t>
            </a:r>
          </a:p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nl-BE" sz="2000" b="1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public</a:t>
            </a:r>
            <a:r>
              <a:rPr lang="nl-BE" sz="2000" b="1" i="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nl-BE" sz="2000" b="1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A() : </a:t>
            </a:r>
            <a:r>
              <a:rPr lang="nl-BE" sz="2000" b="1" i="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x(0)</a:t>
            </a:r>
            <a:r>
              <a:rPr lang="nl-BE" sz="2000" b="1" i="0" dirty="0">
                <a:latin typeface="Consolas" panose="020B0609020204030204" pitchFamily="49" charset="0"/>
                <a:cs typeface="Consolas" panose="020B0609020204030204" pitchFamily="49" charset="0"/>
              </a:rPr>
              <a:t> {}</a:t>
            </a:r>
          </a:p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nl-BE" sz="2000" b="1" i="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sz="2000" b="1" i="0" dirty="0">
              <a:solidFill>
                <a:schemeClr val="tx1"/>
              </a:solidFill>
              <a:latin typeface="Consolas" panose="020B0609020204030204" pitchFamily="49" charset="0"/>
              <a:ea typeface="Times New Roman" pitchFamily="-65" charset="0"/>
              <a:cs typeface="Consolas" panose="020B0609020204030204" pitchFamily="49" charset="0"/>
            </a:endParaRPr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473280" y="6381328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5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1297992120"/>
      </p:ext>
    </p:extLst>
  </p:cSld>
  <p:clrMapOvr>
    <a:masterClrMapping/>
  </p:clrMapOvr>
  <p:transition xmlns:p14="http://schemas.microsoft.com/office/powerpoint/2010/main" spd="med">
    <p:rand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480" y="116632"/>
            <a:ext cx="8255000" cy="4800600"/>
          </a:xfrm>
        </p:spPr>
        <p:txBody>
          <a:bodyPr/>
          <a:lstStyle/>
          <a:p>
            <a:r>
              <a:rPr lang="nl-BE" sz="2400" b="0" dirty="0" smtClean="0"/>
              <a:t>In C++11 invoering van uniforme notatie met accolades</a:t>
            </a:r>
            <a:endParaRPr lang="nl-BE" sz="2400" b="0" dirty="0"/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859652" y="700553"/>
            <a:ext cx="3780193" cy="240065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nl-BE" sz="2000" b="1" i="0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nl-BE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nl-BE" sz="2000" b="1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2000" b="1" i="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nl-BE" sz="2000" b="1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int x, y;</a:t>
            </a:r>
            <a:endParaRPr lang="nl-BE" sz="2000" b="1" i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nl-BE" sz="2000" b="1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public</a:t>
            </a:r>
            <a:r>
              <a:rPr lang="nl-BE" sz="2000" b="1" i="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nl-BE" sz="2000" b="1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A(int </a:t>
            </a:r>
            <a:r>
              <a:rPr lang="nl-BE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nl-BE" sz="2000" b="1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nl-BE" sz="2000" b="1" i="0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nl-BE" sz="2000" b="1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y);</a:t>
            </a:r>
            <a:endParaRPr lang="nl-BE" sz="2000" b="1" i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nl-BE" sz="2000" b="1" i="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nl-BE" sz="2000" b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nl-BE" sz="2000" b="1" i="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a{0,0</a:t>
            </a:r>
            <a:r>
              <a:rPr lang="nl-BE" sz="2000" b="1" i="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 </a:t>
            </a:r>
            <a:endParaRPr lang="en-US" sz="2000" b="1" i="0" dirty="0">
              <a:solidFill>
                <a:schemeClr val="accent3"/>
              </a:solidFill>
              <a:latin typeface="Consolas" panose="020B0609020204030204" pitchFamily="49" charset="0"/>
              <a:ea typeface="Times New Roman" pitchFamily="-65" charset="0"/>
              <a:cs typeface="Consolas" panose="020B0609020204030204" pitchFamily="49" charset="0"/>
            </a:endParaRP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845615" y="3356992"/>
            <a:ext cx="5056559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l">
              <a:spcBef>
                <a:spcPts val="0"/>
              </a:spcBef>
            </a:pPr>
            <a:r>
              <a:rPr lang="en-US" sz="2000" b="1" i="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b="1" i="0" dirty="0">
                <a:latin typeface="Consolas" panose="020B0609020204030204" pitchFamily="49" charset="0"/>
                <a:cs typeface="Consolas" panose="020B0609020204030204" pitchFamily="49" charset="0"/>
              </a:rPr>
              <a:t>* a = new </a:t>
            </a:r>
            <a:r>
              <a:rPr lang="en-US" sz="2000" b="1" i="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b="1" i="0" dirty="0">
                <a:latin typeface="Consolas" panose="020B0609020204030204" pitchFamily="49" charset="0"/>
                <a:cs typeface="Consolas" panose="020B0609020204030204" pitchFamily="49" charset="0"/>
              </a:rPr>
              <a:t>[3] </a:t>
            </a:r>
            <a:r>
              <a:rPr lang="en-US" sz="2000" b="1" i="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{1, 2, 3}</a:t>
            </a:r>
            <a:r>
              <a:rPr lang="en-US" sz="2000" b="1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000" b="1" i="0" dirty="0">
              <a:solidFill>
                <a:srgbClr val="008000"/>
              </a:solidFill>
              <a:latin typeface="Consolas" panose="020B0609020204030204" pitchFamily="49" charset="0"/>
              <a:ea typeface="Times New Roman" pitchFamily="-65" charset="0"/>
              <a:cs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189584" y="620688"/>
            <a:ext cx="35591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nl-BE" sz="2400" b="1" i="0" dirty="0" smtClean="0">
                <a:solidFill>
                  <a:schemeClr val="accent2"/>
                </a:solidFill>
                <a:latin typeface="+mn-lt"/>
              </a:rPr>
              <a:t>enkel </a:t>
            </a:r>
            <a:r>
              <a:rPr lang="nl-BE" sz="2400" b="1" i="0" dirty="0">
                <a:solidFill>
                  <a:schemeClr val="accent2"/>
                </a:solidFill>
                <a:latin typeface="+mn-lt"/>
              </a:rPr>
              <a:t>in C++</a:t>
            </a:r>
            <a:r>
              <a:rPr lang="nl-BE" sz="2400" b="1" i="0" dirty="0" smtClean="0">
                <a:solidFill>
                  <a:schemeClr val="accent2"/>
                </a:solidFill>
                <a:latin typeface="+mn-lt"/>
              </a:rPr>
              <a:t>11 mogelijk!!!</a:t>
            </a:r>
            <a:endParaRPr lang="nl-BE" sz="2400" b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859652" y="4005064"/>
            <a:ext cx="4392207" cy="201593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nl-BE" sz="2000" b="1" i="0" dirty="0">
                <a:latin typeface="Consolas" panose="020B0609020204030204" pitchFamily="49" charset="0"/>
                <a:cs typeface="Consolas" panose="020B0609020204030204" pitchFamily="49" charset="0"/>
              </a:rPr>
              <a:t>class X {</a:t>
            </a: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nl-BE" sz="2000" b="1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int </a:t>
            </a:r>
            <a:r>
              <a:rPr lang="nl-BE" sz="2000" b="1" i="0" dirty="0">
                <a:latin typeface="Consolas" panose="020B0609020204030204" pitchFamily="49" charset="0"/>
                <a:cs typeface="Consolas" panose="020B0609020204030204" pitchFamily="49" charset="0"/>
              </a:rPr>
              <a:t>a[4];</a:t>
            </a: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nl-BE" sz="2000" b="1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public</a:t>
            </a:r>
            <a:r>
              <a:rPr lang="nl-BE" sz="2000" b="1" i="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nl-BE" sz="2000" b="1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X</a:t>
            </a:r>
            <a:r>
              <a:rPr lang="nl-BE" sz="2000" b="1" i="0" dirty="0">
                <a:latin typeface="Consolas" panose="020B0609020204030204" pitchFamily="49" charset="0"/>
                <a:cs typeface="Consolas" panose="020B0609020204030204" pitchFamily="49" charset="0"/>
              </a:rPr>
              <a:t>() : </a:t>
            </a:r>
            <a:r>
              <a:rPr lang="nl-BE" sz="2000" b="1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nl-BE" sz="2000" b="1" i="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{1, 2, 3, 4</a:t>
            </a:r>
            <a:r>
              <a:rPr lang="nl-BE" sz="2000" b="1" i="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nl-BE" sz="2000" b="1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{}</a:t>
            </a:r>
            <a:endParaRPr lang="nl-BE" sz="2000" b="1" i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nl-BE" sz="2000" b="1" i="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sz="2000" b="1" i="0" dirty="0">
              <a:solidFill>
                <a:srgbClr val="008000"/>
              </a:solidFill>
              <a:latin typeface="Consolas" panose="020B0609020204030204" pitchFamily="49" charset="0"/>
              <a:ea typeface="Times New Roman" pitchFamily="-65" charset="0"/>
              <a:cs typeface="Consolas" panose="020B0609020204030204" pitchFamily="49" charset="0"/>
            </a:endParaRP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845202" y="6215080"/>
            <a:ext cx="6757500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l"/>
            <a:r>
              <a:rPr lang="nl-BE" sz="2000" b="1" i="0" dirty="0">
                <a:latin typeface="Consolas" panose="020B0609020204030204" pitchFamily="49" charset="0"/>
                <a:cs typeface="Consolas" panose="020B0609020204030204" pitchFamily="49" charset="0"/>
              </a:rPr>
              <a:t>vector&lt;string&gt; </a:t>
            </a:r>
            <a:r>
              <a:rPr lang="nl-BE" sz="2000" b="1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v = </a:t>
            </a:r>
            <a:r>
              <a:rPr lang="nl-BE" sz="2000" b="1" i="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{"</a:t>
            </a:r>
            <a:r>
              <a:rPr lang="nl-BE" sz="2000" b="1" i="0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eerste","tweede","derde</a:t>
            </a:r>
            <a:r>
              <a:rPr lang="nl-BE" sz="2000" b="1" i="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"}</a:t>
            </a:r>
            <a:r>
              <a:rPr lang="nl-BE" sz="2000" b="1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nl-BE" sz="2000" b="1" i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Lijntoelichting 1 12"/>
          <p:cNvSpPr/>
          <p:nvPr/>
        </p:nvSpPr>
        <p:spPr>
          <a:xfrm>
            <a:off x="2749748" y="2564904"/>
            <a:ext cx="1755212" cy="432048"/>
          </a:xfrm>
          <a:prstGeom prst="borderCallout1">
            <a:avLst>
              <a:gd name="adj1" fmla="val 50898"/>
              <a:gd name="adj2" fmla="val -420"/>
              <a:gd name="adj3" fmla="val 74994"/>
              <a:gd name="adj4" fmla="val -2382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 </a:t>
            </a:r>
            <a:r>
              <a:rPr lang="nl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a(0,0);</a:t>
            </a:r>
            <a:endParaRPr lang="nl-BE" sz="2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Lijntoelichting 1 14"/>
          <p:cNvSpPr/>
          <p:nvPr/>
        </p:nvSpPr>
        <p:spPr>
          <a:xfrm>
            <a:off x="3373895" y="4194267"/>
            <a:ext cx="3631379" cy="433354"/>
          </a:xfrm>
          <a:prstGeom prst="borderCallout1">
            <a:avLst>
              <a:gd name="adj1" fmla="val 96449"/>
              <a:gd name="adj2" fmla="val 11693"/>
              <a:gd name="adj3" fmla="val 235249"/>
              <a:gd name="adj4" fmla="val 4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3600"/>
              </a:lnSpc>
            </a:pPr>
            <a:r>
              <a:rPr lang="nl-BE" sz="2400" dirty="0">
                <a:solidFill>
                  <a:schemeClr val="tx1"/>
                </a:solidFill>
                <a:cs typeface="Consolas" panose="020B0609020204030204" pitchFamily="49" charset="0"/>
                <a:sym typeface="Symbol"/>
              </a:rPr>
              <a:t>m</a:t>
            </a:r>
            <a:r>
              <a:rPr lang="nl-BE" sz="2400" dirty="0" smtClean="0">
                <a:solidFill>
                  <a:schemeClr val="tx1"/>
                </a:solidFill>
                <a:cs typeface="Consolas" panose="020B0609020204030204" pitchFamily="49" charset="0"/>
                <a:sym typeface="Symbol"/>
              </a:rPr>
              <a:t>ember array initialisatie</a:t>
            </a:r>
            <a:endParaRPr lang="nl-BE" sz="2400" dirty="0">
              <a:solidFill>
                <a:schemeClr val="tx1"/>
              </a:solidFill>
              <a:cs typeface="Consolas" panose="020B0609020204030204" pitchFamily="49" charset="0"/>
            </a:endParaRPr>
          </a:p>
        </p:txBody>
      </p:sp>
      <p:sp>
        <p:nvSpPr>
          <p:cNvPr id="16" name="Lijntoelichting 1 15"/>
          <p:cNvSpPr/>
          <p:nvPr/>
        </p:nvSpPr>
        <p:spPr>
          <a:xfrm>
            <a:off x="5104861" y="1340768"/>
            <a:ext cx="3801687" cy="1524996"/>
          </a:xfrm>
          <a:prstGeom prst="borderCallout1">
            <a:avLst>
              <a:gd name="adj1" fmla="val 99120"/>
              <a:gd name="adj2" fmla="val 218"/>
              <a:gd name="adj3" fmla="val 125653"/>
              <a:gd name="adj4" fmla="val -1139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3600"/>
              </a:lnSpc>
            </a:pPr>
            <a:r>
              <a:rPr lang="nl-BE" sz="2400" dirty="0">
                <a:solidFill>
                  <a:schemeClr val="tx1"/>
                </a:solidFill>
                <a:cs typeface="Consolas" panose="020B0609020204030204" pitchFamily="49" charset="0"/>
                <a:sym typeface="Symbol"/>
              </a:rPr>
              <a:t>v</a:t>
            </a:r>
            <a:r>
              <a:rPr lang="nl-BE" sz="2400" dirty="0" smtClean="0">
                <a:solidFill>
                  <a:schemeClr val="tx1"/>
                </a:solidFill>
                <a:cs typeface="Consolas" panose="020B0609020204030204" pitchFamily="49" charset="0"/>
                <a:sym typeface="Symbol"/>
              </a:rPr>
              <a:t>óór C++11 kon array die </a:t>
            </a:r>
            <a:r>
              <a:rPr lang="nl-BE" sz="2400" dirty="0" err="1" smtClean="0">
                <a:solidFill>
                  <a:schemeClr val="tx1"/>
                </a:solidFill>
                <a:cs typeface="Consolas" panose="020B0609020204030204" pitchFamily="49" charset="0"/>
                <a:sym typeface="Symbol"/>
              </a:rPr>
              <a:t>gealloceerd</a:t>
            </a:r>
            <a:r>
              <a:rPr lang="nl-BE" sz="2400" dirty="0" smtClean="0">
                <a:solidFill>
                  <a:schemeClr val="tx1"/>
                </a:solidFill>
                <a:cs typeface="Consolas" panose="020B0609020204030204" pitchFamily="49" charset="0"/>
                <a:sym typeface="Symbol"/>
              </a:rPr>
              <a:t> is met </a:t>
            </a:r>
            <a:r>
              <a:rPr lang="nl-BE" sz="22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new</a:t>
            </a:r>
            <a:r>
              <a:rPr lang="nl-BE" sz="2400" b="1" dirty="0" smtClean="0">
                <a:solidFill>
                  <a:schemeClr val="tx1"/>
                </a:solidFill>
                <a:cs typeface="Consolas" panose="020B0609020204030204" pitchFamily="49" charset="0"/>
                <a:sym typeface="Symbol"/>
              </a:rPr>
              <a:t> </a:t>
            </a:r>
            <a:r>
              <a:rPr lang="nl-BE" sz="2400" dirty="0" smtClean="0">
                <a:solidFill>
                  <a:schemeClr val="tx1"/>
                </a:solidFill>
                <a:cs typeface="Consolas" panose="020B0609020204030204" pitchFamily="49" charset="0"/>
                <a:sym typeface="Symbol"/>
              </a:rPr>
              <a:t>niet </a:t>
            </a:r>
            <a:r>
              <a:rPr lang="nl-BE" sz="2400" dirty="0" err="1" smtClean="0">
                <a:solidFill>
                  <a:schemeClr val="tx1"/>
                </a:solidFill>
                <a:cs typeface="Consolas" panose="020B0609020204030204" pitchFamily="49" charset="0"/>
                <a:sym typeface="Symbol"/>
              </a:rPr>
              <a:t>geïnitialiseerd</a:t>
            </a:r>
            <a:r>
              <a:rPr lang="nl-BE" sz="2400" dirty="0" smtClean="0">
                <a:solidFill>
                  <a:schemeClr val="tx1"/>
                </a:solidFill>
                <a:cs typeface="Consolas" panose="020B0609020204030204" pitchFamily="49" charset="0"/>
                <a:sym typeface="Symbol"/>
              </a:rPr>
              <a:t> worden!</a:t>
            </a:r>
            <a:endParaRPr lang="nl-BE" sz="2400" dirty="0">
              <a:solidFill>
                <a:schemeClr val="tx1"/>
              </a:solidFill>
              <a:cs typeface="Consolas" panose="020B0609020204030204" pitchFamily="49" charset="0"/>
            </a:endParaRPr>
          </a:p>
        </p:txBody>
      </p:sp>
      <p:sp>
        <p:nvSpPr>
          <p:cNvPr id="17" name="Lijntoelichting 1 16"/>
          <p:cNvSpPr/>
          <p:nvPr/>
        </p:nvSpPr>
        <p:spPr>
          <a:xfrm>
            <a:off x="5457056" y="5229200"/>
            <a:ext cx="4320480" cy="648072"/>
          </a:xfrm>
          <a:prstGeom prst="borderCallout1">
            <a:avLst>
              <a:gd name="adj1" fmla="val 100112"/>
              <a:gd name="adj2" fmla="val 12633"/>
              <a:gd name="adj3" fmla="val 148624"/>
              <a:gd name="adj4" fmla="val 259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600"/>
              </a:lnSpc>
            </a:pPr>
            <a:r>
              <a:rPr lang="nl-BE" sz="2400" dirty="0" smtClean="0">
                <a:solidFill>
                  <a:schemeClr val="tx1"/>
                </a:solidFill>
              </a:rPr>
              <a:t>vervangt lange lijst </a:t>
            </a:r>
            <a:r>
              <a:rPr lang="nl-BE" sz="22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push_back</a:t>
            </a:r>
            <a:r>
              <a:rPr lang="nl-BE" sz="22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nl-BE" sz="2400" dirty="0">
              <a:solidFill>
                <a:schemeClr val="tx1"/>
              </a:solidFill>
              <a:cs typeface="Consolas" panose="020B0609020204030204" pitchFamily="49" charset="0"/>
            </a:endParaRPr>
          </a:p>
        </p:txBody>
      </p:sp>
      <p:sp>
        <p:nvSpPr>
          <p:cNvPr id="18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473280" y="6381328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6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2474368907"/>
      </p:ext>
    </p:extLst>
  </p:cSld>
  <p:clrMapOvr>
    <a:masterClrMapping/>
  </p:clrMapOvr>
  <p:transition xmlns:p14="http://schemas.microsoft.com/office/powerpoint/2010/main" spd="med">
    <p:random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/>
      <p:bldP spid="9" grpId="0" animBg="1"/>
      <p:bldP spid="12" grpId="0" animBg="1"/>
      <p:bldP spid="13" grpId="0" animBg="1"/>
      <p:bldP spid="15" grpId="0" animBg="1"/>
      <p:bldP spid="16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496" y="404664"/>
            <a:ext cx="8255000" cy="4800600"/>
          </a:xfrm>
        </p:spPr>
        <p:txBody>
          <a:bodyPr/>
          <a:lstStyle/>
          <a:p>
            <a:r>
              <a:rPr lang="nl-BE" sz="2400" b="0" dirty="0" smtClean="0"/>
              <a:t>Sinds C++11: in-klasse initialisatie van attributen is toegelaten</a:t>
            </a:r>
            <a:endParaRPr lang="nl-BE" sz="2400" b="0" dirty="0"/>
          </a:p>
          <a:p>
            <a:endParaRPr lang="nl-BE" sz="2400" b="0" dirty="0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1352600" y="1124744"/>
            <a:ext cx="3168352" cy="214417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nl-BE" sz="2000" b="1" i="0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nl-BE" sz="2000" b="1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nl-BE" sz="2000" b="1" i="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nl-BE" sz="2000" b="1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int x </a:t>
            </a:r>
            <a:r>
              <a:rPr lang="nl-BE" sz="2000" b="1" i="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7</a:t>
            </a:r>
            <a:r>
              <a:rPr lang="nl-BE" sz="2000" b="1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nl-BE" sz="2000" b="1" i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nl-BE" sz="2000" b="1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public</a:t>
            </a:r>
            <a:r>
              <a:rPr lang="nl-BE" sz="2000" b="1" i="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nl-BE" sz="2000" b="1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A();</a:t>
            </a:r>
            <a:endParaRPr lang="nl-BE" sz="2000" b="1" i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nl-BE" sz="2000" b="1" i="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sz="2000" b="1" i="0" dirty="0">
              <a:solidFill>
                <a:schemeClr val="tx1"/>
              </a:solidFill>
              <a:latin typeface="Consolas" panose="020B0609020204030204" pitchFamily="49" charset="0"/>
              <a:ea typeface="Times New Roman" pitchFamily="-65" charset="0"/>
              <a:cs typeface="Consolas" panose="020B0609020204030204" pitchFamily="49" charset="0"/>
            </a:endParaRPr>
          </a:p>
        </p:txBody>
      </p:sp>
      <p:sp>
        <p:nvSpPr>
          <p:cNvPr id="10" name="Rectangle 7"/>
          <p:cNvSpPr/>
          <p:nvPr/>
        </p:nvSpPr>
        <p:spPr>
          <a:xfrm>
            <a:off x="4736976" y="1268760"/>
            <a:ext cx="35591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nl-BE" sz="2400" b="1" i="0" dirty="0" smtClean="0">
                <a:solidFill>
                  <a:schemeClr val="accent2"/>
                </a:solidFill>
                <a:latin typeface="+mn-lt"/>
              </a:rPr>
              <a:t>enkel </a:t>
            </a:r>
            <a:r>
              <a:rPr lang="nl-BE" sz="2400" b="1" i="0" dirty="0">
                <a:solidFill>
                  <a:schemeClr val="accent2"/>
                </a:solidFill>
                <a:latin typeface="+mn-lt"/>
              </a:rPr>
              <a:t>in C++</a:t>
            </a:r>
            <a:r>
              <a:rPr lang="nl-BE" sz="2400" b="1" i="0" dirty="0" smtClean="0">
                <a:solidFill>
                  <a:schemeClr val="accent2"/>
                </a:solidFill>
                <a:latin typeface="+mn-lt"/>
              </a:rPr>
              <a:t>11 mogelijk!!!</a:t>
            </a:r>
            <a:endParaRPr lang="nl-BE" sz="2400" b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473280" y="6381328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7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468172516"/>
      </p:ext>
    </p:extLst>
  </p:cSld>
  <p:clrMapOvr>
    <a:masterClrMapping/>
  </p:clrMapOvr>
  <p:transition xmlns:p14="http://schemas.microsoft.com/office/powerpoint/2010/main" spd="med">
    <p:rand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AutoShape 2"/>
          <p:cNvSpPr>
            <a:spLocks noGrp="1" noChangeArrowheads="1"/>
          </p:cNvSpPr>
          <p:nvPr>
            <p:ph type="title"/>
          </p:nvPr>
        </p:nvSpPr>
        <p:spPr>
          <a:xfrm>
            <a:off x="495300" y="152718"/>
            <a:ext cx="9066212" cy="90001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nl-BE" sz="3600" b="1" dirty="0" smtClean="0">
                <a:solidFill>
                  <a:schemeClr val="accent1"/>
                </a:solidFill>
              </a:rPr>
              <a:t>Inhoud</a:t>
            </a:r>
            <a:endParaRPr lang="nl-NL" sz="3600" b="1" dirty="0">
              <a:solidFill>
                <a:schemeClr val="accent1"/>
              </a:solidFill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632520" y="1268760"/>
            <a:ext cx="7776864" cy="4536504"/>
          </a:xfrm>
        </p:spPr>
        <p:txBody>
          <a:bodyPr>
            <a:noAutofit/>
          </a:bodyPr>
          <a:lstStyle/>
          <a:p>
            <a:pPr marL="446088" indent="-446088" eaLnBrk="1" hangingPunct="1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800" dirty="0"/>
              <a:t>a</a:t>
            </a:r>
            <a:r>
              <a:rPr lang="nl-BE" sz="2800" dirty="0" smtClean="0"/>
              <a:t>utomatische type-afleiding (</a:t>
            </a:r>
            <a:r>
              <a:rPr lang="nl-BE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auto</a:t>
            </a:r>
            <a:r>
              <a:rPr lang="nl-BE" sz="2800" dirty="0" smtClean="0"/>
              <a:t>)</a:t>
            </a:r>
          </a:p>
          <a:p>
            <a:pPr marL="446088" indent="-446088" eaLnBrk="1" hangingPunct="1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800" dirty="0"/>
              <a:t>g</a:t>
            </a:r>
            <a:r>
              <a:rPr lang="nl-BE" sz="2800" dirty="0" smtClean="0"/>
              <a:t>ewijzigde initialisatiesyntax</a:t>
            </a:r>
          </a:p>
          <a:p>
            <a:pPr marL="446088" indent="-446088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800" b="1" dirty="0">
                <a:solidFill>
                  <a:schemeClr val="accent3"/>
                </a:solidFill>
              </a:rPr>
              <a:t>delegerende </a:t>
            </a:r>
            <a:r>
              <a:rPr lang="nl-BE" sz="2800" b="1" dirty="0" smtClean="0">
                <a:solidFill>
                  <a:schemeClr val="accent3"/>
                </a:solidFill>
              </a:rPr>
              <a:t>constructoren</a:t>
            </a:r>
          </a:p>
          <a:p>
            <a:pPr marL="446088" indent="-446088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600" dirty="0">
                <a:latin typeface="Consolas" panose="020B0609020204030204" pitchFamily="49" charset="0"/>
                <a:cs typeface="Consolas" panose="020B0609020204030204" pitchFamily="49" charset="0"/>
              </a:rPr>
              <a:t>move</a:t>
            </a:r>
            <a:r>
              <a:rPr lang="nl-BE" sz="2800" dirty="0">
                <a:cs typeface="Consolas" panose="020B0609020204030204" pitchFamily="49" charset="0"/>
              </a:rPr>
              <a:t> </a:t>
            </a:r>
            <a:r>
              <a:rPr lang="nl-BE" sz="2800" dirty="0" err="1">
                <a:cs typeface="Consolas" panose="020B0609020204030204" pitchFamily="49" charset="0"/>
              </a:rPr>
              <a:t>constructor</a:t>
            </a:r>
            <a:r>
              <a:rPr lang="nl-BE" sz="2800" dirty="0">
                <a:cs typeface="Consolas" panose="020B0609020204030204" pitchFamily="49" charset="0"/>
              </a:rPr>
              <a:t> en </a:t>
            </a:r>
            <a:r>
              <a:rPr lang="nl-BE" sz="2600" dirty="0">
                <a:latin typeface="Consolas" panose="020B0609020204030204" pitchFamily="49" charset="0"/>
                <a:cs typeface="Consolas" panose="020B0609020204030204" pitchFamily="49" charset="0"/>
              </a:rPr>
              <a:t>move</a:t>
            </a:r>
            <a:r>
              <a:rPr lang="nl-BE" sz="2800" dirty="0">
                <a:cs typeface="Consolas" panose="020B0609020204030204" pitchFamily="49" charset="0"/>
              </a:rPr>
              <a:t> operator </a:t>
            </a:r>
            <a:endParaRPr lang="nl-BE" sz="2800" dirty="0"/>
          </a:p>
          <a:p>
            <a:pPr marL="446088" lvl="0" indent="-446088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6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default</a:t>
            </a:r>
            <a:r>
              <a:rPr lang="nl-BE" sz="2800" i="1" dirty="0" err="1">
                <a:solidFill>
                  <a:prstClr val="black"/>
                </a:solidFill>
                <a:cs typeface="Consolas" panose="020B0609020204030204" pitchFamily="49" charset="0"/>
              </a:rPr>
              <a:t>ed</a:t>
            </a:r>
            <a:r>
              <a:rPr lang="nl-BE" sz="2800" dirty="0">
                <a:solidFill>
                  <a:prstClr val="black"/>
                </a:solidFill>
              </a:rPr>
              <a:t> en </a:t>
            </a:r>
            <a:r>
              <a:rPr lang="nl-BE" sz="26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</a:t>
            </a:r>
            <a:r>
              <a:rPr lang="nl-BE" sz="2800" i="1" dirty="0" err="1">
                <a:solidFill>
                  <a:prstClr val="black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d</a:t>
            </a:r>
            <a:r>
              <a:rPr lang="nl-BE" sz="2800" dirty="0">
                <a:solidFill>
                  <a:prstClr val="black"/>
                </a:solidFill>
              </a:rPr>
              <a:t> functies</a:t>
            </a:r>
          </a:p>
          <a:p>
            <a:pPr marL="446088" indent="-446088" eaLnBrk="1" hangingPunct="1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800" dirty="0" err="1" smtClean="0"/>
              <a:t>lambda</a:t>
            </a:r>
            <a:r>
              <a:rPr lang="nl-BE" sz="2800" dirty="0" smtClean="0"/>
              <a:t> </a:t>
            </a:r>
            <a:r>
              <a:rPr lang="nl-BE" sz="2800" dirty="0" err="1" smtClean="0"/>
              <a:t>functions</a:t>
            </a:r>
            <a:endParaRPr lang="nl-BE" sz="2800" dirty="0" smtClean="0"/>
          </a:p>
          <a:p>
            <a:pPr marL="446088" indent="-446088" eaLnBrk="1" hangingPunct="1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nullptr</a:t>
            </a:r>
            <a:endParaRPr lang="nl-BE" sz="2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6088" indent="-446088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800" dirty="0" smtClean="0"/>
              <a:t>smart pointers</a:t>
            </a:r>
            <a:r>
              <a:rPr lang="nl-BE" sz="2800" dirty="0"/>
              <a:t>: </a:t>
            </a:r>
            <a:r>
              <a:rPr lang="nl-BE" sz="2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unique_ptr</a:t>
            </a:r>
            <a:r>
              <a:rPr lang="nl-BE" sz="2800" dirty="0" smtClean="0"/>
              <a:t> en </a:t>
            </a:r>
            <a:r>
              <a:rPr lang="nl-BE" sz="2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shared_ptr</a:t>
            </a:r>
            <a:endParaRPr lang="nl-BE" sz="2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6088" indent="-446088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endParaRPr lang="nl-BE" sz="2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220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473280" y="6381328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8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3886697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4500" y="1268760"/>
            <a:ext cx="8255000" cy="4800600"/>
          </a:xfrm>
        </p:spPr>
        <p:txBody>
          <a:bodyPr/>
          <a:lstStyle/>
          <a:p>
            <a:pPr>
              <a:lnSpc>
                <a:spcPts val="4000"/>
              </a:lnSpc>
              <a:spcBef>
                <a:spcPts val="0"/>
              </a:spcBef>
            </a:pPr>
            <a:r>
              <a:rPr lang="nl-BE" sz="2400" b="0" dirty="0" smtClean="0"/>
              <a:t>In C++11 mag een constructor een andere constructor van dezelfde klasse oproepen</a:t>
            </a:r>
          </a:p>
          <a:p>
            <a:endParaRPr lang="nl-BE" sz="2400" b="0" dirty="0"/>
          </a:p>
          <a:p>
            <a:endParaRPr lang="nl-BE" sz="2400" b="0" dirty="0" smtClean="0"/>
          </a:p>
          <a:p>
            <a:endParaRPr lang="nl-BE" sz="2400" b="0" dirty="0"/>
          </a:p>
          <a:p>
            <a:endParaRPr lang="nl-BE" sz="2400" b="0" dirty="0" smtClean="0"/>
          </a:p>
          <a:p>
            <a:endParaRPr lang="nl-BE" sz="2400" b="0" dirty="0"/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964786" y="2602117"/>
            <a:ext cx="7091604" cy="278537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sz="2000" b="1" i="0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2000" b="1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en-US" sz="2000" b="1" i="0" dirty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nl-BE" sz="2000" b="1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int x;</a:t>
            </a:r>
            <a:endParaRPr lang="nl-BE" sz="2000" b="1" i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nl-BE" sz="2000" b="1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char </a:t>
            </a:r>
            <a:r>
              <a:rPr lang="nl-BE" sz="2000" b="1" i="0" dirty="0">
                <a:latin typeface="Consolas" panose="020B0609020204030204" pitchFamily="49" charset="0"/>
                <a:cs typeface="Consolas" panose="020B0609020204030204" pitchFamily="49" charset="0"/>
              </a:rPr>
              <a:t>*p;</a:t>
            </a: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nl-BE" sz="2000" b="1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public</a:t>
            </a:r>
            <a:r>
              <a:rPr lang="nl-BE" sz="2000" b="1" i="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nl-BE" sz="2000" b="1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A(int </a:t>
            </a:r>
            <a:r>
              <a:rPr lang="nl-BE" sz="2000" b="1" i="0" dirty="0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nl-BE" sz="2000" b="1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: x(v),</a:t>
            </a:r>
            <a:r>
              <a:rPr lang="nl-BE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2000" b="1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p(new </a:t>
            </a:r>
            <a:r>
              <a:rPr lang="nl-BE" sz="2000" b="1" i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nl-BE" sz="2000" b="1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[80]) {}</a:t>
            </a:r>
            <a:endParaRPr lang="nl-BE" sz="2000" b="1" i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nl-BE" sz="2000" b="1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A() : </a:t>
            </a:r>
            <a:r>
              <a:rPr lang="nl-BE" sz="2000" b="1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nl-BE" sz="2000" b="1" i="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(0)</a:t>
            </a:r>
            <a:r>
              <a:rPr lang="nl-BE" sz="2000" b="1" i="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2000" b="1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{}</a:t>
            </a: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nl-BE" sz="2000" b="1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sz="2000" b="1" i="0" dirty="0">
              <a:solidFill>
                <a:srgbClr val="008000"/>
              </a:solidFill>
              <a:latin typeface="Consolas" panose="020B0609020204030204" pitchFamily="49" charset="0"/>
              <a:ea typeface="Times New Roman" pitchFamily="-65" charset="0"/>
              <a:cs typeface="Consolas" panose="020B0609020204030204" pitchFamily="49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560512" y="260648"/>
            <a:ext cx="9001000" cy="611188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2160" tIns="46080" rIns="92160" bIns="4608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lnSpc>
                <a:spcPct val="96000"/>
              </a:lnSpc>
              <a:spcAft>
                <a:spcPts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nl-NL" altLang="nl-BE" sz="3600" b="1" dirty="0" smtClean="0">
                <a:solidFill>
                  <a:schemeClr val="accent1"/>
                </a:solidFill>
              </a:rPr>
              <a:t>Delegerende constructoren</a:t>
            </a:r>
            <a:endParaRPr lang="en-GB" altLang="nl-BE" sz="3600" b="1" dirty="0">
              <a:solidFill>
                <a:schemeClr val="accent1"/>
              </a:solidFill>
            </a:endParaRPr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473280" y="6381328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9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3508804395"/>
      </p:ext>
    </p:extLst>
  </p:cSld>
  <p:clrMapOvr>
    <a:masterClrMapping/>
  </p:clrMapOvr>
  <p:transition xmlns:p14="http://schemas.microsoft.com/office/powerpoint/2010/main" spd="med">
    <p:random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Kantoorthema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28314</TotalTime>
  <Words>2279</Words>
  <Application>Microsoft Macintosh PowerPoint</Application>
  <PresentationFormat>A4 Paper (210x297 mm)</PresentationFormat>
  <Paragraphs>439</Paragraphs>
  <Slides>33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Kantoorthema</vt:lpstr>
      <vt:lpstr>PowerPoint Presentation</vt:lpstr>
      <vt:lpstr>Inhoud</vt:lpstr>
      <vt:lpstr>Automatische type-afleiding</vt:lpstr>
      <vt:lpstr>Inhoud</vt:lpstr>
      <vt:lpstr>Initialisatiesyntax</vt:lpstr>
      <vt:lpstr>PowerPoint Presentation</vt:lpstr>
      <vt:lpstr>PowerPoint Presentation</vt:lpstr>
      <vt:lpstr>Inhoud</vt:lpstr>
      <vt:lpstr>PowerPoint Presentation</vt:lpstr>
      <vt:lpstr>Inhoud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Inhoud</vt:lpstr>
      <vt:lpstr>defaulted en  deleted functies</vt:lpstr>
      <vt:lpstr>Inhoud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Inhoud</vt:lpstr>
      <vt:lpstr>PowerPoint Presentation</vt:lpstr>
      <vt:lpstr>Inhoud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Informatica</dc:title>
  <dc:creator>Helga Naessens</dc:creator>
  <cp:lastModifiedBy>Jelle De Bock</cp:lastModifiedBy>
  <cp:revision>485</cp:revision>
  <cp:lastPrinted>2015-11-26T15:49:46Z</cp:lastPrinted>
  <dcterms:created xsi:type="dcterms:W3CDTF">2003-09-29T11:12:20Z</dcterms:created>
  <dcterms:modified xsi:type="dcterms:W3CDTF">2015-12-08T14:21:56Z</dcterms:modified>
</cp:coreProperties>
</file>