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35"/>
  </p:notesMasterIdLst>
  <p:handoutMasterIdLst>
    <p:handoutMasterId r:id="rId36"/>
  </p:handoutMasterIdLst>
  <p:sldIdLst>
    <p:sldId id="256" r:id="rId2"/>
    <p:sldId id="364" r:id="rId3"/>
    <p:sldId id="520" r:id="rId4"/>
    <p:sldId id="536" r:id="rId5"/>
    <p:sldId id="521" r:id="rId6"/>
    <p:sldId id="522" r:id="rId7"/>
    <p:sldId id="523" r:id="rId8"/>
    <p:sldId id="537" r:id="rId9"/>
    <p:sldId id="526" r:id="rId10"/>
    <p:sldId id="538" r:id="rId11"/>
    <p:sldId id="540" r:id="rId12"/>
    <p:sldId id="541" r:id="rId13"/>
    <p:sldId id="546" r:id="rId14"/>
    <p:sldId id="547" r:id="rId15"/>
    <p:sldId id="548" r:id="rId16"/>
    <p:sldId id="549" r:id="rId17"/>
    <p:sldId id="550" r:id="rId18"/>
    <p:sldId id="551" r:id="rId19"/>
    <p:sldId id="545" r:id="rId20"/>
    <p:sldId id="552" r:id="rId21"/>
    <p:sldId id="524" r:id="rId22"/>
    <p:sldId id="553" r:id="rId23"/>
    <p:sldId id="554" r:id="rId24"/>
    <p:sldId id="556" r:id="rId25"/>
    <p:sldId id="557" r:id="rId26"/>
    <p:sldId id="558" r:id="rId27"/>
    <p:sldId id="559" r:id="rId28"/>
    <p:sldId id="560" r:id="rId29"/>
    <p:sldId id="525" r:id="rId30"/>
    <p:sldId id="561" r:id="rId31"/>
    <p:sldId id="527" r:id="rId32"/>
    <p:sldId id="529" r:id="rId33"/>
    <p:sldId id="530" r:id="rId34"/>
  </p:sldIdLst>
  <p:sldSz cx="9906000" cy="6858000" type="A4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7" autoAdjust="0"/>
    <p:restoredTop sz="77524" autoAdjust="0"/>
  </p:normalViewPr>
  <p:slideViewPr>
    <p:cSldViewPr>
      <p:cViewPr>
        <p:scale>
          <a:sx n="110" d="100"/>
          <a:sy n="110" d="100"/>
        </p:scale>
        <p:origin x="-1624" y="106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8535C-7745-4A66-BA11-76B9CBDCCCC5}" type="datetime1">
              <a:rPr lang="nl-NL"/>
              <a:pPr>
                <a:defRPr/>
              </a:pPr>
              <a:t>8/12/15</a:t>
            </a:fld>
            <a:endParaRPr lang="nl-NL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E19532-45F1-414E-8CE8-3BC077B855A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1643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39F228-7281-4070-889E-9673463B2A31}" type="datetime1">
              <a:rPr lang="nl-NL"/>
              <a:pPr>
                <a:defRPr/>
              </a:pPr>
              <a:t>8/12/15</a:t>
            </a:fld>
            <a:endParaRPr lang="nl-NL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5629"/>
            <a:ext cx="4984750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E4DEC-7746-4ACF-869D-C1D4931832B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56038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44ECAB6-8819-45B1-B738-7669B68B274E}" type="datetime1">
              <a:rPr lang="nl-NL" smtClean="0"/>
              <a:pPr/>
              <a:t>8/12/15</a:t>
            </a:fld>
            <a:endParaRPr lang="nl-NL" smtClean="0"/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F76BA-C179-4175-959C-5BCDDB8B2E54}" type="slidenum">
              <a:rPr lang="nl-NL" smtClean="0"/>
              <a:pPr/>
              <a:t>1</a:t>
            </a:fld>
            <a:endParaRPr lang="nl-NL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steelt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feite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inhoud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andere</a:t>
            </a:r>
            <a:endParaRPr lang="en-US" baseline="0" dirty="0" smtClean="0"/>
          </a:p>
          <a:p>
            <a:r>
              <a:rPr lang="en-US" baseline="0" dirty="0" smtClean="0"/>
              <a:t>string a = </a:t>
            </a:r>
            <a:r>
              <a:rPr lang="en-US" baseline="0" dirty="0" smtClean="0"/>
              <a:t>“hallo”;</a:t>
            </a:r>
          </a:p>
          <a:p>
            <a:r>
              <a:rPr lang="en-US" baseline="0" dirty="0" smtClean="0"/>
              <a:t>String b;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= move(b);</a:t>
            </a:r>
          </a:p>
          <a:p>
            <a:r>
              <a:rPr lang="en-US" baseline="0" dirty="0" smtClean="0"/>
              <a:t>b = move(a);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A39F228-7281-4070-889E-9673463B2A31}" type="datetime1">
              <a:rPr lang="nl-NL" smtClean="0"/>
              <a:pPr>
                <a:defRPr/>
              </a:pPr>
              <a:t>8/12/15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E4DEC-7746-4ACF-869D-C1D4931832B1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225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Vanaf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c++</a:t>
            </a:r>
            <a:r>
              <a:rPr lang="en-US" baseline="0" dirty="0" smtClean="0"/>
              <a:t> 11 </a:t>
            </a:r>
            <a:r>
              <a:rPr lang="en-US" baseline="0" dirty="0" err="1" smtClean="0"/>
              <a:t>heeft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push_back</a:t>
            </a:r>
            <a:r>
              <a:rPr lang="en-US" baseline="0" dirty="0" smtClean="0"/>
              <a:t> twee </a:t>
            </a:r>
            <a:r>
              <a:rPr lang="en-US" baseline="0" dirty="0" err="1" smtClean="0"/>
              <a:t>implementatie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mogelijkheden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eentje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daarvan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diegene</a:t>
            </a:r>
            <a:r>
              <a:rPr lang="en-US" baseline="0" dirty="0" smtClean="0"/>
              <a:t> met de &amp; operator.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A39F228-7281-4070-889E-9673463B2A31}" type="datetime1">
              <a:rPr lang="nl-NL" smtClean="0"/>
              <a:pPr>
                <a:defRPr/>
              </a:pPr>
              <a:t>8/12/15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E4DEC-7746-4ACF-869D-C1D4931832B1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757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 de big five </a:t>
            </a:r>
            <a:r>
              <a:rPr lang="en-US" dirty="0" err="1" smtClean="0"/>
              <a:t>voor</a:t>
            </a:r>
            <a:r>
              <a:rPr lang="en-US" dirty="0" smtClean="0"/>
              <a:t> C++11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examens</a:t>
            </a:r>
            <a:r>
              <a:rPr lang="en-US" dirty="0" smtClean="0"/>
              <a:t>!!!!!!!</a:t>
            </a:r>
          </a:p>
          <a:p>
            <a:r>
              <a:rPr lang="en-US" dirty="0" smtClean="0"/>
              <a:t>De</a:t>
            </a:r>
            <a:r>
              <a:rPr lang="en-US" baseline="0" dirty="0" smtClean="0"/>
              <a:t> move is </a:t>
            </a:r>
            <a:r>
              <a:rPr lang="en-US" baseline="0" dirty="0" err="1" smtClean="0"/>
              <a:t>zeer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belangrijk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A39F228-7281-4070-889E-9673463B2A31}" type="datetime1">
              <a:rPr lang="nl-NL" smtClean="0"/>
              <a:pPr>
                <a:defRPr/>
              </a:pPr>
              <a:t>8/12/15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E4DEC-7746-4ACF-869D-C1D4931832B1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327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Vierkante</a:t>
            </a:r>
            <a:r>
              <a:rPr lang="en-US" dirty="0" smtClean="0"/>
              <a:t> </a:t>
            </a:r>
            <a:r>
              <a:rPr lang="en-US" dirty="0" err="1" smtClean="0"/>
              <a:t>haken</a:t>
            </a:r>
            <a:r>
              <a:rPr lang="en-US" dirty="0" smtClean="0"/>
              <a:t> </a:t>
            </a:r>
            <a:r>
              <a:rPr lang="en-US" dirty="0" err="1" smtClean="0"/>
              <a:t>duiden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het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lambda </a:t>
            </a:r>
            <a:r>
              <a:rPr lang="en-US" dirty="0" err="1" smtClean="0"/>
              <a:t>functie</a:t>
            </a:r>
            <a:r>
              <a:rPr lang="en-US" dirty="0" smtClean="0"/>
              <a:t> </a:t>
            </a:r>
            <a:r>
              <a:rPr lang="en-US" dirty="0" err="1" smtClean="0"/>
              <a:t>gaat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Blauwe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verplicht</a:t>
            </a:r>
            <a:r>
              <a:rPr lang="en-US" baseline="0" smtClean="0"/>
              <a:t>!!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A39F228-7281-4070-889E-9673463B2A31}" type="datetime1">
              <a:rPr lang="nl-NL" smtClean="0"/>
              <a:pPr>
                <a:defRPr/>
              </a:pPr>
              <a:t>8/12/15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E4DEC-7746-4ACF-869D-C1D4931832B1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07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87650D-235B-4F21-9CB0-DD46D11316CB}" type="datetime1">
              <a:rPr lang="nl-NL" smtClean="0"/>
              <a:t>8/12/15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66794-5876-439A-9CBA-27DD45517A4E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9725396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B1AA03-88A0-4CF1-9198-A8D3D95DBFD2}" type="datetime1">
              <a:rPr lang="nl-NL" smtClean="0"/>
              <a:t>8/12/15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EFAD3-97F9-4994-AD31-D61283362A82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09055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540432-08EE-4137-A9CD-0ED3EF3E35B3}" type="datetime1">
              <a:rPr lang="nl-NL" smtClean="0"/>
              <a:t>8/12/15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CDFA5-7557-49D5-9566-2960A22DA8C8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5473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D373F5-73A9-4CCD-A820-F59CEAAE1E6A}" type="datetime1">
              <a:rPr lang="nl-NL" smtClean="0"/>
              <a:t>8/12/15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8A382-32CD-415E-A331-6241BD34F20A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4521122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00D601-26E2-4875-A84C-0A527CCA46E7}" type="datetime1">
              <a:rPr lang="nl-NL" smtClean="0"/>
              <a:t>8/12/15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233DC-B4EF-4B9F-83B1-B74FD8B498B6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928349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7F4CA-96F3-4C76-AE48-D85E9DB9BAEC}" type="datetime1">
              <a:rPr lang="nl-NL" smtClean="0"/>
              <a:t>8/12/15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101BD-087E-420F-80AD-35CA60D057E3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55843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0FB173-1B84-4A79-9604-DA7E0A3D60C0}" type="datetime1">
              <a:rPr lang="nl-NL" smtClean="0"/>
              <a:t>8/12/15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7C940-9CB7-46D7-B168-3DD7C0290820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32148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7ABDDE-EE19-41DA-811A-A0353A9552F5}" type="datetime1">
              <a:rPr lang="nl-NL" smtClean="0"/>
              <a:t>8/12/15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0C59C8-A9A9-4811-84B4-D1035D688A08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902138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267BD5-477A-419E-A372-95CC5634464A}" type="datetime1">
              <a:rPr lang="nl-NL" smtClean="0"/>
              <a:t>8/12/15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6E0BE-89F7-42EF-B0F6-93C5315E8D33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021687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E04A8-865A-48DE-B612-22A66FEE56B0}" type="datetime1">
              <a:rPr lang="nl-NL" smtClean="0"/>
              <a:t>8/12/15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66C25-D841-4B95-AA47-D321C61FFB46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409367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37FB3E-0FDD-4742-8CAC-C93C85A21D15}" type="datetime1">
              <a:rPr lang="nl-NL" smtClean="0"/>
              <a:t>8/12/15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A4880-019E-4959-9DFD-0CB397CC2C5C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8332909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0586E7-4228-4462-B001-2CEB2E4D6F67}" type="datetime1">
              <a:rPr lang="nl-NL" smtClean="0"/>
              <a:t>8/12/15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A1BBAC-869A-4E66-ACB9-B9475FCD38FC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929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09596" y="6000768"/>
            <a:ext cx="8420100" cy="603211"/>
          </a:xfrm>
        </p:spPr>
        <p:txBody>
          <a:bodyPr/>
          <a:lstStyle/>
          <a:p>
            <a:pPr eaLnBrk="1" hangingPunct="1"/>
            <a:r>
              <a:rPr lang="nl-BE" b="1" dirty="0" smtClean="0">
                <a:solidFill>
                  <a:schemeClr val="bg1"/>
                </a:solidFill>
              </a:rPr>
              <a:t>Helga Naessens</a:t>
            </a:r>
            <a:endParaRPr lang="nl-NL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2216696" y="6143620"/>
            <a:ext cx="7634281" cy="714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nl-NL" sz="2800" b="1" dirty="0" smtClean="0">
                <a:solidFill>
                  <a:schemeClr val="tx2"/>
                </a:solidFill>
              </a:rPr>
              <a:t>Helga Naessens</a:t>
            </a:r>
          </a:p>
        </p:txBody>
      </p:sp>
      <p:pic>
        <p:nvPicPr>
          <p:cNvPr id="6" name="Picture 2" descr="C:\Users\Toon\Downloads\ugent\t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9" y="182442"/>
            <a:ext cx="9433049" cy="108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/>
          <p:cNvSpPr txBox="1">
            <a:spLocks noChangeArrowheads="1"/>
          </p:cNvSpPr>
          <p:nvPr/>
        </p:nvSpPr>
        <p:spPr>
          <a:xfrm>
            <a:off x="448924" y="1988840"/>
            <a:ext cx="9040579" cy="2592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150000"/>
              </a:lnSpc>
              <a:spcBef>
                <a:spcPts val="7200"/>
              </a:spcBef>
              <a:spcAft>
                <a:spcPts val="0"/>
              </a:spcAft>
              <a:defRPr/>
            </a:pPr>
            <a:r>
              <a:rPr lang="nl-BE" sz="4400" b="1" dirty="0" smtClean="0">
                <a:solidFill>
                  <a:schemeClr val="accent1"/>
                </a:solidFill>
              </a:rPr>
              <a:t>Hoofdstuk 10: </a:t>
            </a:r>
            <a:br>
              <a:rPr lang="nl-BE" sz="4400" b="1" dirty="0" smtClean="0">
                <a:solidFill>
                  <a:schemeClr val="accent1"/>
                </a:solidFill>
              </a:rPr>
            </a:br>
            <a:r>
              <a:rPr lang="nl-BE" sz="4400" b="1" dirty="0" smtClean="0">
                <a:solidFill>
                  <a:schemeClr val="accent1"/>
                </a:solidFill>
              </a:rPr>
              <a:t>C++11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06621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delegerende </a:t>
            </a:r>
            <a:r>
              <a:rPr lang="nl-BE" sz="2800" dirty="0" smtClean="0"/>
              <a:t>constructoren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nl-BE" sz="2800" b="1" dirty="0" err="1" smtClean="0">
                <a:solidFill>
                  <a:schemeClr val="accent3"/>
                </a:solidFill>
                <a:cs typeface="Consolas" panose="020B0609020204030204" pitchFamily="49" charset="0"/>
              </a:rPr>
              <a:t>constructor</a:t>
            </a:r>
            <a:r>
              <a:rPr lang="nl-BE" sz="28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 en </a:t>
            </a:r>
            <a:r>
              <a:rPr lang="nl-BE" sz="26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 operator</a:t>
            </a:r>
            <a:endParaRPr lang="nl-BE" sz="2800" b="1" dirty="0" smtClean="0">
              <a:solidFill>
                <a:schemeClr val="accent3"/>
              </a:solidFill>
            </a:endParaRPr>
          </a:p>
          <a:p>
            <a:pPr marL="446088" lvl="0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800" i="1" dirty="0" err="1">
                <a:cs typeface="Consolas" panose="020B0609020204030204" pitchFamily="49" charset="0"/>
              </a:rPr>
              <a:t>ed</a:t>
            </a:r>
            <a:r>
              <a:rPr lang="nl-BE" sz="2800" dirty="0"/>
              <a:t> en </a:t>
            </a:r>
            <a:r>
              <a:rPr lang="nl-B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800" i="1" dirty="0" err="1"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2800" dirty="0"/>
              <a:t> 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</a:t>
            </a:r>
            <a:r>
              <a:rPr lang="nl-BE" sz="2800" dirty="0" err="1" smtClean="0"/>
              <a:t>functions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57013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908720"/>
            <a:ext cx="9170804" cy="5544616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nl-BE" sz="2400" dirty="0" smtClean="0">
                <a:cs typeface="Consolas" panose="020B0609020204030204" pitchFamily="49" charset="0"/>
              </a:rPr>
              <a:t>kopiëren kost tijd en geheugen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400" u="sng" dirty="0" smtClean="0">
                <a:cs typeface="Consolas" panose="020B0609020204030204" pitchFamily="49" charset="0"/>
              </a:rPr>
              <a:t>Voorbeeld</a:t>
            </a:r>
          </a:p>
          <a:p>
            <a:pPr marL="531813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531813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vector&lt;set&lt;int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v;</a:t>
            </a:r>
          </a:p>
          <a:p>
            <a:pPr marL="531813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(int i=1; i&lt;=3; i++) {</a:t>
            </a:r>
          </a:p>
          <a:p>
            <a:pPr marL="531813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set&lt;int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s1, s2; </a:t>
            </a: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… 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voeg iets toe aan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v.push_back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(s1); </a:t>
            </a:r>
          </a:p>
          <a:p>
            <a:pPr marL="531813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s2 = s1;</a:t>
            </a:r>
          </a:p>
          <a:p>
            <a:pPr marL="531813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1701" y="885"/>
            <a:ext cx="9170804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>
                <a:solidFill>
                  <a:schemeClr val="accent1"/>
                </a:solidFill>
              </a:rPr>
              <a:t>P</a:t>
            </a:r>
            <a:r>
              <a:rPr lang="nl-NL" altLang="nl-BE" sz="3600" b="1" dirty="0" smtClean="0">
                <a:solidFill>
                  <a:schemeClr val="accent1"/>
                </a:solidFill>
              </a:rPr>
              <a:t>robleemstelling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6033120" y="1484784"/>
            <a:ext cx="3168352" cy="46166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4"/>
                </a:solidFill>
                <a:latin typeface="+mn-lt"/>
              </a:rPr>
              <a:t>vb_zonder_move.cpp</a:t>
            </a:r>
          </a:p>
        </p:txBody>
      </p:sp>
      <p:sp>
        <p:nvSpPr>
          <p:cNvPr id="9" name="Rechteraccolade 8"/>
          <p:cNvSpPr/>
          <p:nvPr/>
        </p:nvSpPr>
        <p:spPr>
          <a:xfrm>
            <a:off x="4160912" y="4221088"/>
            <a:ext cx="216024" cy="1008112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4664968" y="4239185"/>
            <a:ext cx="3168352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l-BE" sz="2400" b="1" dirty="0" smtClean="0">
                <a:solidFill>
                  <a:schemeClr val="accent2"/>
                </a:solidFill>
                <a:latin typeface="+mn-lt"/>
              </a:rPr>
              <a:t>Er wordt 2 maal een kopie genomen van s1</a:t>
            </a:r>
            <a:endParaRPr lang="nl-BE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4694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908720"/>
            <a:ext cx="9361040" cy="5616624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nl-BE" sz="2400" dirty="0" smtClean="0">
                <a:cs typeface="Consolas" panose="020B0609020204030204" pitchFamily="49" charset="0"/>
              </a:rPr>
              <a:t>c</a:t>
            </a:r>
            <a:r>
              <a:rPr lang="nl-BE" sz="2400" b="0" dirty="0" smtClean="0">
                <a:cs typeface="Consolas" panose="020B0609020204030204" pitchFamily="49" charset="0"/>
              </a:rPr>
              <a:t>opy </a:t>
            </a:r>
            <a:r>
              <a:rPr lang="nl-BE" sz="2400" b="0" dirty="0" err="1" smtClean="0">
                <a:cs typeface="Consolas" panose="020B0609020204030204" pitchFamily="49" charset="0"/>
              </a:rPr>
              <a:t>constructor</a:t>
            </a:r>
            <a:r>
              <a:rPr lang="nl-BE" sz="2400" b="0" dirty="0" smtClean="0">
                <a:cs typeface="Consolas" panose="020B0609020204030204" pitchFamily="49" charset="0"/>
              </a:rPr>
              <a:t>: </a:t>
            </a:r>
            <a:r>
              <a:rPr lang="nl-BE" sz="24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kopieert</a:t>
            </a:r>
            <a:r>
              <a:rPr lang="nl-BE" sz="2400" b="0" dirty="0" smtClean="0">
                <a:cs typeface="Consolas" panose="020B0609020204030204" pitchFamily="49" charset="0"/>
              </a:rPr>
              <a:t> elk </a:t>
            </a:r>
            <a:r>
              <a:rPr lang="nl-BE" sz="2400" b="0" dirty="0" err="1" smtClean="0">
                <a:cs typeface="Consolas" panose="020B0609020204030204" pitchFamily="49" charset="0"/>
              </a:rPr>
              <a:t>datalid</a:t>
            </a:r>
            <a:r>
              <a:rPr lang="nl-BE" sz="2400" b="0" dirty="0" smtClean="0">
                <a:cs typeface="Consolas" panose="020B0609020204030204" pitchFamily="49" charset="0"/>
              </a:rPr>
              <a:t> (default: geen diepe kopie)</a:t>
            </a:r>
          </a:p>
          <a:p>
            <a:pPr>
              <a:lnSpc>
                <a:spcPts val="4000"/>
              </a:lnSpc>
            </a:pPr>
            <a:r>
              <a:rPr lang="nl-BE" sz="2400" dirty="0" smtClean="0">
                <a:cs typeface="Consolas" panose="020B0609020204030204" pitchFamily="49" charset="0"/>
              </a:rPr>
              <a:t>move </a:t>
            </a:r>
            <a:r>
              <a:rPr lang="nl-BE" sz="2400" dirty="0" err="1" smtClean="0">
                <a:cs typeface="Consolas" panose="020B0609020204030204" pitchFamily="49" charset="0"/>
              </a:rPr>
              <a:t>constructor</a:t>
            </a:r>
            <a:r>
              <a:rPr lang="nl-BE" sz="2400" dirty="0" smtClean="0">
                <a:cs typeface="Consolas" panose="020B0609020204030204" pitchFamily="49" charset="0"/>
              </a:rPr>
              <a:t>:</a:t>
            </a:r>
            <a:endParaRPr lang="nl-BE" sz="2400" dirty="0">
              <a:cs typeface="Consolas" panose="020B0609020204030204" pitchFamily="49" charset="0"/>
            </a:endParaRPr>
          </a:p>
          <a:p>
            <a:pPr lvl="1">
              <a:lnSpc>
                <a:spcPts val="4000"/>
              </a:lnSpc>
            </a:pPr>
            <a:r>
              <a:rPr lang="nl-BE" sz="2400" dirty="0">
                <a:cs typeface="Consolas" panose="020B0609020204030204" pitchFamily="49" charset="0"/>
              </a:rPr>
              <a:t>zal geen kopie maken van het origineel, maar de dataleden van het origineel ‘</a:t>
            </a:r>
            <a:r>
              <a:rPr lang="nl-BE" sz="2400" b="1" dirty="0">
                <a:solidFill>
                  <a:schemeClr val="accent3"/>
                </a:solidFill>
                <a:cs typeface="Consolas" panose="020B0609020204030204" pitchFamily="49" charset="0"/>
              </a:rPr>
              <a:t>schaken</a:t>
            </a:r>
            <a:r>
              <a:rPr lang="nl-BE" sz="2400" dirty="0">
                <a:cs typeface="Consolas" panose="020B0609020204030204" pitchFamily="49" charset="0"/>
              </a:rPr>
              <a:t>’ </a:t>
            </a:r>
            <a:r>
              <a:rPr lang="nl-BE" sz="2400" dirty="0" smtClean="0">
                <a:cs typeface="Consolas" panose="020B0609020204030204" pitchFamily="49" charset="0"/>
              </a:rPr>
              <a:t>(dataleden origineel krijgen default-waarden)</a:t>
            </a:r>
          </a:p>
          <a:p>
            <a:pPr lvl="1">
              <a:lnSpc>
                <a:spcPts val="4000"/>
              </a:lnSpc>
            </a:pPr>
            <a:r>
              <a:rPr lang="nl-BE" sz="2400" dirty="0" err="1">
                <a:cs typeface="Consolas" panose="020B0609020204030204" pitchFamily="49" charset="0"/>
              </a:rPr>
              <a:t>datalid</a:t>
            </a:r>
            <a:r>
              <a:rPr lang="nl-BE" sz="2400" dirty="0">
                <a:cs typeface="Consolas" panose="020B0609020204030204" pitchFamily="49" charset="0"/>
              </a:rPr>
              <a:t> dat geen pointer is: construeert het nieuwe </a:t>
            </a:r>
            <a:r>
              <a:rPr lang="nl-BE" sz="2400" dirty="0" err="1">
                <a:cs typeface="Consolas" panose="020B0609020204030204" pitchFamily="49" charset="0"/>
              </a:rPr>
              <a:t>datalid</a:t>
            </a:r>
            <a:r>
              <a:rPr lang="nl-BE" sz="2400" dirty="0">
                <a:cs typeface="Consolas" panose="020B0609020204030204" pitchFamily="49" charset="0"/>
              </a:rPr>
              <a:t> naar model van origineel </a:t>
            </a:r>
            <a:r>
              <a:rPr lang="nl-BE" sz="2400" dirty="0" err="1">
                <a:cs typeface="Consolas" panose="020B0609020204030204" pitchFamily="49" charset="0"/>
              </a:rPr>
              <a:t>datalid</a:t>
            </a:r>
            <a:r>
              <a:rPr lang="nl-BE" sz="2400" dirty="0">
                <a:cs typeface="Consolas" panose="020B0609020204030204" pitchFamily="49" charset="0"/>
              </a:rPr>
              <a:t>, a.d.h.v. de overeenkomstige move-</a:t>
            </a:r>
            <a:r>
              <a:rPr lang="nl-BE" sz="2400" dirty="0" err="1">
                <a:cs typeface="Consolas" panose="020B0609020204030204" pitchFamily="49" charset="0"/>
              </a:rPr>
              <a:t>constructor</a:t>
            </a:r>
            <a:r>
              <a:rPr lang="nl-BE" sz="2400" dirty="0">
                <a:cs typeface="Consolas" panose="020B0609020204030204" pitchFamily="49" charset="0"/>
              </a:rPr>
              <a:t> van </a:t>
            </a:r>
            <a:r>
              <a:rPr lang="nl-BE" sz="2400" dirty="0" err="1">
                <a:cs typeface="Consolas" panose="020B0609020204030204" pitchFamily="49" charset="0"/>
              </a:rPr>
              <a:t>datalid</a:t>
            </a:r>
            <a:endParaRPr lang="nl-BE" sz="2400" dirty="0">
              <a:cs typeface="Consolas" panose="020B0609020204030204" pitchFamily="49" charset="0"/>
            </a:endParaRPr>
          </a:p>
          <a:p>
            <a:pPr lvl="1">
              <a:lnSpc>
                <a:spcPts val="4000"/>
              </a:lnSpc>
            </a:pPr>
            <a:r>
              <a:rPr lang="nl-BE" sz="2400" dirty="0" err="1">
                <a:cs typeface="Consolas" panose="020B0609020204030204" pitchFamily="49" charset="0"/>
              </a:rPr>
              <a:t>datalid</a:t>
            </a:r>
            <a:r>
              <a:rPr lang="nl-BE" sz="2400" dirty="0">
                <a:cs typeface="Consolas" panose="020B0609020204030204" pitchFamily="49" charset="0"/>
              </a:rPr>
              <a:t> dat pointer is: neemt ondiepe kopie </a:t>
            </a:r>
            <a:r>
              <a:rPr lang="nl-BE" sz="2400" dirty="0" smtClean="0">
                <a:cs typeface="Consolas" panose="020B0609020204030204" pitchFamily="49" charset="0"/>
              </a:rPr>
              <a:t>(dus </a:t>
            </a:r>
            <a:r>
              <a:rPr lang="nl-BE" sz="2400" dirty="0">
                <a:cs typeface="Consolas" panose="020B0609020204030204" pitchFamily="49" charset="0"/>
              </a:rPr>
              <a:t>geen extra verplaatsing in </a:t>
            </a:r>
            <a:r>
              <a:rPr lang="nl-BE" sz="2400" dirty="0" smtClean="0">
                <a:cs typeface="Consolas" panose="020B0609020204030204" pitchFamily="49" charset="0"/>
              </a:rPr>
              <a:t>geheugen) én zet </a:t>
            </a:r>
            <a:r>
              <a:rPr lang="nl-BE" sz="2400" dirty="0">
                <a:cs typeface="Consolas" panose="020B0609020204030204" pitchFamily="49" charset="0"/>
              </a:rPr>
              <a:t>originele pointer op </a:t>
            </a:r>
            <a:r>
              <a:rPr lang="nl-BE" sz="2400" dirty="0" err="1">
                <a:cs typeface="Consolas" panose="020B0609020204030204" pitchFamily="49" charset="0"/>
              </a:rPr>
              <a:t>null</a:t>
            </a:r>
            <a:r>
              <a:rPr lang="nl-BE" sz="2400" dirty="0">
                <a:cs typeface="Consolas" panose="020B0609020204030204" pitchFamily="49" charset="0"/>
              </a:rPr>
              <a:t>(</a:t>
            </a:r>
            <a:r>
              <a:rPr lang="nl-BE" sz="2400" dirty="0" err="1">
                <a:cs typeface="Consolas" panose="020B0609020204030204" pitchFamily="49" charset="0"/>
              </a:rPr>
              <a:t>ptr</a:t>
            </a:r>
            <a:r>
              <a:rPr lang="nl-BE" sz="2400" dirty="0">
                <a:cs typeface="Consolas" panose="020B0609020204030204" pitchFamily="49" charset="0"/>
              </a:rPr>
              <a:t>) zodat er geen twee pointers naar zelfde geheugenplaats </a:t>
            </a:r>
            <a:r>
              <a:rPr lang="nl-BE" sz="2400" dirty="0" smtClean="0">
                <a:cs typeface="Consolas" panose="020B0609020204030204" pitchFamily="49" charset="0"/>
              </a:rPr>
              <a:t>wijzen</a:t>
            </a:r>
            <a:endParaRPr lang="nl-BE" sz="2400" b="0" dirty="0" smtClean="0"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4488" y="12460"/>
            <a:ext cx="9289032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>
                <a:solidFill>
                  <a:schemeClr val="accent1"/>
                </a:solidFill>
              </a:rPr>
              <a:t>m</a:t>
            </a:r>
            <a:r>
              <a:rPr lang="nl-NL" altLang="nl-BE" sz="3600" b="1" dirty="0" smtClean="0">
                <a:solidFill>
                  <a:schemeClr val="accent1"/>
                </a:solidFill>
              </a:rPr>
              <a:t>ove </a:t>
            </a:r>
            <a:r>
              <a:rPr lang="nl-NL" altLang="nl-BE" sz="3600" b="1" dirty="0" err="1" smtClean="0">
                <a:solidFill>
                  <a:schemeClr val="accent1"/>
                </a:solidFill>
              </a:rPr>
              <a:t>constructor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9769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908720"/>
            <a:ext cx="9361040" cy="5616624"/>
          </a:xfrm>
        </p:spPr>
        <p:txBody>
          <a:bodyPr>
            <a:noAutofit/>
          </a:bodyPr>
          <a:lstStyle/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nl-BE" sz="2400" u="sng" dirty="0">
                <a:solidFill>
                  <a:prstClr val="black"/>
                </a:solidFill>
                <a:cs typeface="Consolas" panose="020B0609020204030204" pitchFamily="49" charset="0"/>
              </a:rPr>
              <a:t>Voorbeeld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vector&lt;set&lt;int&gt;&gt; v;</a:t>
            </a: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 i=1; i&lt;=3; i++) {</a:t>
            </a: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set&lt;int&gt; s1, s2; </a:t>
            </a:r>
            <a:endParaRPr lang="nl-BE" sz="20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  // voeg iets toe aan s1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lv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v.push_back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(s1)); </a:t>
            </a:r>
          </a:p>
          <a:p>
            <a:pPr marL="531813" lv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  //voeg opnieuw iets toe aan s1</a:t>
            </a:r>
          </a:p>
          <a:p>
            <a:pPr marL="531813" lv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s2 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move(s1);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4488" y="12460"/>
            <a:ext cx="9289032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1"/>
                </a:solidFill>
              </a:rPr>
              <a:t>Gebruik move </a:t>
            </a:r>
            <a:r>
              <a:rPr lang="nl-NL" altLang="nl-BE" sz="3600" b="1" dirty="0" err="1" smtClean="0">
                <a:solidFill>
                  <a:schemeClr val="accent1"/>
                </a:solidFill>
              </a:rPr>
              <a:t>constructor</a:t>
            </a:r>
            <a:r>
              <a:rPr lang="nl-NL" altLang="nl-BE" sz="3600" b="1" dirty="0" smtClean="0">
                <a:solidFill>
                  <a:schemeClr val="accent1"/>
                </a:solidFill>
              </a:rPr>
              <a:t> en move operator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2" name="Lijntoelichting 2 1"/>
          <p:cNvSpPr/>
          <p:nvPr/>
        </p:nvSpPr>
        <p:spPr>
          <a:xfrm>
            <a:off x="6135997" y="1988840"/>
            <a:ext cx="3528392" cy="1584176"/>
          </a:xfrm>
          <a:prstGeom prst="borderCallout2">
            <a:avLst>
              <a:gd name="adj1" fmla="val 89623"/>
              <a:gd name="adj2" fmla="val -788"/>
              <a:gd name="adj3" fmla="val 95468"/>
              <a:gd name="adj4" fmla="val -13387"/>
              <a:gd name="adj5" fmla="val 112500"/>
              <a:gd name="adj6" fmla="val -4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move </a:t>
            </a:r>
            <a:r>
              <a:rPr lang="nl-BE" sz="2400" dirty="0" err="1" smtClean="0">
                <a:solidFill>
                  <a:schemeClr val="tx1"/>
                </a:solidFill>
              </a:rPr>
              <a:t>constructor</a:t>
            </a:r>
            <a:r>
              <a:rPr lang="nl-BE" sz="2400" dirty="0" smtClean="0">
                <a:solidFill>
                  <a:schemeClr val="tx1"/>
                </a:solidFill>
              </a:rPr>
              <a:t> “verplaatst”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nl-BE" sz="2400" dirty="0" smtClean="0">
                <a:solidFill>
                  <a:schemeClr val="tx1"/>
                </a:solidFill>
              </a:rPr>
              <a:t> naar de vector =&gt;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nl-BE" sz="2400" dirty="0" smtClean="0">
                <a:solidFill>
                  <a:schemeClr val="tx1"/>
                </a:solidFill>
              </a:rPr>
              <a:t> wordt leeg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5" name="Lijntoelichting 2 4"/>
          <p:cNvSpPr/>
          <p:nvPr/>
        </p:nvSpPr>
        <p:spPr>
          <a:xfrm>
            <a:off x="4160912" y="5085184"/>
            <a:ext cx="3888432" cy="1584176"/>
          </a:xfrm>
          <a:prstGeom prst="borderCallout2">
            <a:avLst>
              <a:gd name="adj1" fmla="val 47976"/>
              <a:gd name="adj2" fmla="val 403"/>
              <a:gd name="adj3" fmla="val 25326"/>
              <a:gd name="adj4" fmla="val -25591"/>
              <a:gd name="adj5" fmla="val 27015"/>
              <a:gd name="adj6" fmla="val -2523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move operator “verplaatst”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nl-BE" sz="2400" dirty="0" smtClean="0">
                <a:solidFill>
                  <a:schemeClr val="tx1"/>
                </a:solidFill>
              </a:rPr>
              <a:t> naar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=&gt;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nl-BE" sz="2400" dirty="0" smtClean="0">
                <a:solidFill>
                  <a:schemeClr val="tx1"/>
                </a:solidFill>
              </a:rPr>
              <a:t> wordt opnieuw leeg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5097016" y="1124744"/>
            <a:ext cx="2160240" cy="46166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4"/>
                </a:solidFill>
                <a:latin typeface="+mn-lt"/>
              </a:rPr>
              <a:t>vb_move1.cpp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5976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908720"/>
            <a:ext cx="9361040" cy="5616624"/>
          </a:xfrm>
        </p:spPr>
        <p:txBody>
          <a:bodyPr>
            <a:noAutofit/>
          </a:bodyPr>
          <a:lstStyle/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nl-BE" sz="2400" u="sng" dirty="0">
                <a:solidFill>
                  <a:prstClr val="black"/>
                </a:solidFill>
                <a:cs typeface="Consolas" panose="020B0609020204030204" pitchFamily="49" charset="0"/>
              </a:rPr>
              <a:t>Voorbeeld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A(</a:t>
            </a:r>
            <a:r>
              <a:rPr lang="nl-BE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&amp;a);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A(A &amp;&amp;a);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vector&lt;int&gt; </a:t>
            </a:r>
            <a:r>
              <a:rPr lang="nl-BE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int 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int *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4488" y="12460"/>
            <a:ext cx="9289032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1"/>
                </a:solidFill>
              </a:rPr>
              <a:t>Implementatie move </a:t>
            </a:r>
            <a:r>
              <a:rPr lang="nl-NL" altLang="nl-BE" sz="3600" b="1" dirty="0" err="1" smtClean="0">
                <a:solidFill>
                  <a:schemeClr val="accent1"/>
                </a:solidFill>
              </a:rPr>
              <a:t>constructor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2" name="Lijntoelichting 2 1"/>
          <p:cNvSpPr/>
          <p:nvPr/>
        </p:nvSpPr>
        <p:spPr>
          <a:xfrm>
            <a:off x="4520952" y="1559752"/>
            <a:ext cx="3528392" cy="717120"/>
          </a:xfrm>
          <a:prstGeom prst="borderCallout2">
            <a:avLst>
              <a:gd name="adj1" fmla="val 50886"/>
              <a:gd name="adj2" fmla="val -788"/>
              <a:gd name="adj3" fmla="val 132591"/>
              <a:gd name="adj4" fmla="val -37662"/>
              <a:gd name="adj5" fmla="val 131869"/>
              <a:gd name="adj6" fmla="val -368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copy </a:t>
            </a:r>
            <a:r>
              <a:rPr lang="nl-BE" sz="2400" dirty="0" err="1" smtClean="0">
                <a:solidFill>
                  <a:schemeClr val="tx1"/>
                </a:solidFill>
              </a:rPr>
              <a:t>constructor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14</a:t>
            </a:fld>
            <a:endParaRPr lang="nl-NL" sz="1600" dirty="0" smtClean="0"/>
          </a:p>
        </p:txBody>
      </p:sp>
      <p:sp>
        <p:nvSpPr>
          <p:cNvPr id="9" name="Lijntoelichting 2 8"/>
          <p:cNvSpPr/>
          <p:nvPr/>
        </p:nvSpPr>
        <p:spPr>
          <a:xfrm>
            <a:off x="4518652" y="3212976"/>
            <a:ext cx="3528392" cy="717120"/>
          </a:xfrm>
          <a:prstGeom prst="borderCallout2">
            <a:avLst>
              <a:gd name="adj1" fmla="val 50886"/>
              <a:gd name="adj2" fmla="val -1772"/>
              <a:gd name="adj3" fmla="val 21222"/>
              <a:gd name="adj4" fmla="val -58329"/>
              <a:gd name="adj5" fmla="val 18886"/>
              <a:gd name="adj6" fmla="val -5749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move </a:t>
            </a:r>
            <a:r>
              <a:rPr lang="nl-BE" sz="2400" dirty="0" err="1" smtClean="0">
                <a:solidFill>
                  <a:schemeClr val="tx1"/>
                </a:solidFill>
              </a:rPr>
              <a:t>constructor</a:t>
            </a:r>
            <a:endParaRPr lang="nl-B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6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404664"/>
            <a:ext cx="9361040" cy="5616624"/>
          </a:xfrm>
        </p:spPr>
        <p:txBody>
          <a:bodyPr>
            <a:noAutofit/>
          </a:bodyPr>
          <a:lstStyle/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copy constructor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A::A(const A &amp;a) :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a.vA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a.grA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 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0) 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for(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 ;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3038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es-ES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move constructor</a:t>
            </a:r>
            <a:endParaRPr lang="en-US" sz="2000" b="1" dirty="0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A::A(A &amp;&amp;a) : </a:t>
            </a: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vA(move(a.vA)),grA(a.grA</a:t>
            </a: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),tabA(a.tabA) 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a.grA = 0; a.tabA = 0;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15</a:t>
            </a:fld>
            <a:endParaRPr lang="nl-NL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673080" y="2780927"/>
            <a:ext cx="3744416" cy="143885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lang="nl-BE" sz="2400" b="1" dirty="0">
                <a:solidFill>
                  <a:schemeClr val="accent2"/>
                </a:solidFill>
                <a:latin typeface="+mn-lt"/>
              </a:rPr>
              <a:t>m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ove </a:t>
            </a:r>
            <a:r>
              <a:rPr lang="nl-BE" sz="2400" b="1" i="0" dirty="0" err="1" smtClean="0">
                <a:solidFill>
                  <a:schemeClr val="accent2"/>
                </a:solidFill>
                <a:latin typeface="+mn-lt"/>
              </a:rPr>
              <a:t>constructor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 is veel eenvoudiger + efficiënter dan copy </a:t>
            </a:r>
            <a:r>
              <a:rPr lang="nl-BE" sz="2400" b="1" i="0" dirty="0" err="1" smtClean="0">
                <a:solidFill>
                  <a:schemeClr val="accent2"/>
                </a:solidFill>
                <a:latin typeface="+mn-lt"/>
              </a:rPr>
              <a:t>constructor</a:t>
            </a:r>
            <a:endParaRPr lang="nl-BE" sz="2400" b="1" i="0" dirty="0" smtClean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36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908720"/>
            <a:ext cx="9361040" cy="5616624"/>
          </a:xfrm>
        </p:spPr>
        <p:txBody>
          <a:bodyPr>
            <a:noAutofit/>
          </a:bodyPr>
          <a:lstStyle/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nl-BE" sz="2400" u="sng" dirty="0">
                <a:solidFill>
                  <a:prstClr val="black"/>
                </a:solidFill>
                <a:cs typeface="Consolas" panose="020B0609020204030204" pitchFamily="49" charset="0"/>
              </a:rPr>
              <a:t>Voorbeeld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operator=(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A&amp;);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A&amp; operator=(A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&amp;&amp;);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531813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vector&lt;int&gt; 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int 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int *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4488" y="12460"/>
            <a:ext cx="9289032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1"/>
                </a:solidFill>
              </a:rPr>
              <a:t>Implementatie move operator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2" name="Lijntoelichting 2 1"/>
          <p:cNvSpPr/>
          <p:nvPr/>
        </p:nvSpPr>
        <p:spPr>
          <a:xfrm>
            <a:off x="4520952" y="1559752"/>
            <a:ext cx="3528392" cy="717120"/>
          </a:xfrm>
          <a:prstGeom prst="borderCallout2">
            <a:avLst>
              <a:gd name="adj1" fmla="val 50886"/>
              <a:gd name="adj2" fmla="val -788"/>
              <a:gd name="adj3" fmla="val 132591"/>
              <a:gd name="adj4" fmla="val -37662"/>
              <a:gd name="adj5" fmla="val 131869"/>
              <a:gd name="adj6" fmla="val -368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toekenningsoperator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16</a:t>
            </a:fld>
            <a:endParaRPr lang="nl-NL" sz="1600" dirty="0" smtClean="0"/>
          </a:p>
        </p:txBody>
      </p:sp>
      <p:sp>
        <p:nvSpPr>
          <p:cNvPr id="9" name="Lijntoelichting 2 8"/>
          <p:cNvSpPr/>
          <p:nvPr/>
        </p:nvSpPr>
        <p:spPr>
          <a:xfrm>
            <a:off x="4518652" y="3212976"/>
            <a:ext cx="3528392" cy="717120"/>
          </a:xfrm>
          <a:prstGeom prst="borderCallout2">
            <a:avLst>
              <a:gd name="adj1" fmla="val 50886"/>
              <a:gd name="adj2" fmla="val -1772"/>
              <a:gd name="adj3" fmla="val 21222"/>
              <a:gd name="adj4" fmla="val -58329"/>
              <a:gd name="adj5" fmla="val 18886"/>
              <a:gd name="adj6" fmla="val -5749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move operator</a:t>
            </a:r>
            <a:endParaRPr lang="nl-B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16632"/>
            <a:ext cx="9145016" cy="5616624"/>
          </a:xfrm>
        </p:spPr>
        <p:txBody>
          <a:bodyPr>
            <a:noAutofit/>
          </a:bodyPr>
          <a:lstStyle/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toekenningsoperator</a:t>
            </a:r>
            <a:endParaRPr lang="en-US" sz="2000" b="1" dirty="0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A&amp; A::operator=(const A&amp; a)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if(this != &amp;a)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a.vA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delete[]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a.grA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0) 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for(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 ;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a.tabA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1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173038" lvl="0" indent="0">
              <a:lnSpc>
                <a:spcPts val="31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*this;</a:t>
            </a:r>
          </a:p>
          <a:p>
            <a:pPr marL="173038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7740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404664"/>
            <a:ext cx="9361040" cy="5616624"/>
          </a:xfrm>
        </p:spPr>
        <p:txBody>
          <a:bodyPr>
            <a:noAutofit/>
          </a:bodyPr>
          <a:lstStyle/>
          <a:p>
            <a:pPr marL="173038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es-ES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move </a:t>
            </a:r>
            <a:r>
              <a:rPr lang="nl-BE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endParaRPr lang="en-US" sz="2000" b="1" dirty="0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A&amp; A::operator=(A&amp;&amp; a) </a:t>
            </a: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s-E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if(this != &amp;a) </a:t>
            </a: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 </a:t>
            </a:r>
            <a:r>
              <a:rPr lang="es-ES" sz="2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move(a.vA);</a:t>
            </a:r>
            <a:endParaRPr lang="es-E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delete[] tabA;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grA = a.grA;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tabA = a.tabA;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a.grA = 0;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a.tabA = 0;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*this;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18</a:t>
            </a:fld>
            <a:endParaRPr lang="nl-NL" sz="1600" dirty="0" smtClean="0"/>
          </a:p>
        </p:txBody>
      </p:sp>
      <p:sp>
        <p:nvSpPr>
          <p:cNvPr id="5" name="Tekstvak 4"/>
          <p:cNvSpPr txBox="1"/>
          <p:nvPr/>
        </p:nvSpPr>
        <p:spPr>
          <a:xfrm>
            <a:off x="7256181" y="404664"/>
            <a:ext cx="2160240" cy="46166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4"/>
                </a:solidFill>
                <a:latin typeface="+mn-lt"/>
              </a:rPr>
              <a:t>vb_move2.cpp</a:t>
            </a:r>
          </a:p>
        </p:txBody>
      </p:sp>
      <p:sp>
        <p:nvSpPr>
          <p:cNvPr id="6" name="Lijntoelichting 2 5"/>
          <p:cNvSpPr/>
          <p:nvPr/>
        </p:nvSpPr>
        <p:spPr>
          <a:xfrm>
            <a:off x="5059937" y="2261957"/>
            <a:ext cx="4392488" cy="2589328"/>
          </a:xfrm>
          <a:prstGeom prst="borderCallout2">
            <a:avLst>
              <a:gd name="adj1" fmla="val 50886"/>
              <a:gd name="adj2" fmla="val -788"/>
              <a:gd name="adj3" fmla="val 49446"/>
              <a:gd name="adj4" fmla="val -243"/>
              <a:gd name="adj5" fmla="val 49171"/>
              <a:gd name="adj6" fmla="val 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move operator wordt (indien beschikbaar) automatisch opgeroepen als rechterlid                  ‘</a:t>
            </a:r>
            <a:r>
              <a:rPr lang="nl-BE" sz="2400" dirty="0">
                <a:solidFill>
                  <a:schemeClr val="tx1"/>
                </a:solidFill>
              </a:rPr>
              <a:t>à la minute’ aangemaakt werd  </a:t>
            </a:r>
            <a:r>
              <a:rPr lang="nl-BE" sz="2400" dirty="0" smtClean="0">
                <a:solidFill>
                  <a:schemeClr val="tx1"/>
                </a:solidFill>
              </a:rPr>
              <a:t>                 -&gt; </a:t>
            </a:r>
            <a:r>
              <a:rPr lang="nl-BE" sz="2400" dirty="0">
                <a:solidFill>
                  <a:schemeClr val="tx1"/>
                </a:solidFill>
              </a:rPr>
              <a:t>is </a:t>
            </a:r>
            <a:r>
              <a:rPr lang="nl-BE" sz="2400" b="1" dirty="0" err="1">
                <a:solidFill>
                  <a:schemeClr val="accent3"/>
                </a:solidFill>
              </a:rPr>
              <a:t>rvalue</a:t>
            </a: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6301537" y="1723287"/>
            <a:ext cx="190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>
                <a:latin typeface="+mn-lt"/>
              </a:rPr>
              <a:t>opmerking</a:t>
            </a:r>
            <a:endParaRPr lang="nl-B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8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600" y="1412776"/>
            <a:ext cx="3392310" cy="43924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lnSpc>
                <a:spcPts val="4000"/>
              </a:lnSpc>
              <a:buNone/>
            </a:pPr>
            <a:r>
              <a:rPr lang="nl-BE" sz="2400" b="1" dirty="0">
                <a:solidFill>
                  <a:schemeClr val="accent3"/>
                </a:solidFill>
                <a:cs typeface="Consolas" panose="020B0609020204030204" pitchFamily="49" charset="0"/>
              </a:rPr>
              <a:t>v</a:t>
            </a:r>
            <a:r>
              <a:rPr lang="nl-BE" sz="24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óór C++11</a:t>
            </a:r>
          </a:p>
          <a:p>
            <a:pPr marL="0" indent="0" algn="ctr">
              <a:lnSpc>
                <a:spcPts val="4000"/>
              </a:lnSpc>
              <a:buNone/>
            </a:pPr>
            <a:r>
              <a:rPr lang="nl-BE" sz="24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THE BIG THREE</a:t>
            </a:r>
          </a:p>
          <a:p>
            <a:pPr marL="660718" lvl="1" indent="-363538" fontAlgn="auto">
              <a:spcBef>
                <a:spcPts val="24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>
                <a:cs typeface="Consolas" panose="020B0609020204030204" pitchFamily="49" charset="0"/>
              </a:rPr>
              <a:t>operator= </a:t>
            </a: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>
                <a:cs typeface="Consolas" panose="020B0609020204030204" pitchFamily="49" charset="0"/>
              </a:rPr>
              <a:t>copy </a:t>
            </a:r>
            <a:r>
              <a:rPr lang="nl-NL" altLang="nl-BE" sz="2400" dirty="0" err="1">
                <a:cs typeface="Consolas" panose="020B0609020204030204" pitchFamily="49" charset="0"/>
              </a:rPr>
              <a:t>constructor</a:t>
            </a:r>
            <a:r>
              <a:rPr lang="nl-NL" altLang="nl-BE" sz="2400" dirty="0">
                <a:cs typeface="Consolas" panose="020B0609020204030204" pitchFamily="49" charset="0"/>
              </a:rPr>
              <a:t>                           </a:t>
            </a:r>
            <a:endParaRPr lang="nl-NL" altLang="nl-BE" sz="2400" dirty="0" smtClean="0">
              <a:cs typeface="Consolas" panose="020B0609020204030204" pitchFamily="49" charset="0"/>
            </a:endParaRP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>
                <a:cs typeface="Consolas" panose="020B0609020204030204" pitchFamily="49" charset="0"/>
              </a:rPr>
              <a:t>destructor</a:t>
            </a:r>
            <a:endParaRPr lang="nl-NL" altLang="nl-BE" sz="2400" dirty="0">
              <a:cs typeface="Consolas" panose="020B0609020204030204" pitchFamily="49" charset="0"/>
            </a:endParaRPr>
          </a:p>
          <a:p>
            <a:pPr marL="411480" lvl="1" indent="0">
              <a:lnSpc>
                <a:spcPts val="4000"/>
              </a:lnSpc>
              <a:buNone/>
            </a:pP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480" lvl="1" indent="0">
              <a:lnSpc>
                <a:spcPts val="4000"/>
              </a:lnSpc>
              <a:buNone/>
            </a:pPr>
            <a:endParaRPr lang="nl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4488" y="116632"/>
            <a:ext cx="9289032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1"/>
                </a:solidFill>
              </a:rPr>
              <a:t>THE BIG THREE  &lt;-&gt;  THE BIG FIVE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85048" y="1412776"/>
            <a:ext cx="3392310" cy="43924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nl-BE" sz="24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sinds C++11</a:t>
            </a:r>
          </a:p>
          <a:p>
            <a:pPr marL="0" indent="0" algn="ctr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nl-BE" sz="24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THE BIG FIVE</a:t>
            </a:r>
          </a:p>
          <a:p>
            <a:pPr marL="660718" lvl="1" indent="-363538" fontAlgn="auto">
              <a:spcBef>
                <a:spcPts val="24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>
                <a:cs typeface="Consolas" panose="020B0609020204030204" pitchFamily="49" charset="0"/>
              </a:rPr>
              <a:t>operator= </a:t>
            </a: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>
                <a:cs typeface="Consolas" panose="020B0609020204030204" pitchFamily="49" charset="0"/>
              </a:rPr>
              <a:t>copy </a:t>
            </a:r>
            <a:r>
              <a:rPr lang="nl-NL" altLang="nl-BE" sz="2400" dirty="0" err="1" smtClean="0">
                <a:cs typeface="Consolas" panose="020B0609020204030204" pitchFamily="49" charset="0"/>
              </a:rPr>
              <a:t>constructor</a:t>
            </a:r>
            <a:r>
              <a:rPr lang="nl-NL" altLang="nl-BE" sz="2400" dirty="0" smtClean="0">
                <a:cs typeface="Consolas" panose="020B0609020204030204" pitchFamily="49" charset="0"/>
              </a:rPr>
              <a:t>                           </a:t>
            </a: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>
                <a:cs typeface="Consolas" panose="020B0609020204030204" pitchFamily="49" charset="0"/>
              </a:rPr>
              <a:t>d</a:t>
            </a:r>
            <a:r>
              <a:rPr lang="nl-NL" altLang="nl-BE" sz="2400" dirty="0" smtClean="0">
                <a:cs typeface="Consolas" panose="020B0609020204030204" pitchFamily="49" charset="0"/>
              </a:rPr>
              <a:t>estructor</a:t>
            </a: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  <a:t>move </a:t>
            </a:r>
            <a:r>
              <a:rPr lang="nl-NL" altLang="nl-BE" sz="2400" b="1" dirty="0" err="1" smtClean="0">
                <a:solidFill>
                  <a:schemeClr val="accent4"/>
                </a:solidFill>
                <a:cs typeface="Consolas" panose="020B0609020204030204" pitchFamily="49" charset="0"/>
              </a:rPr>
              <a:t>constructor</a:t>
            </a:r>
            <a:endParaRPr lang="nl-NL" altLang="nl-BE" sz="2400" b="1" dirty="0" smtClean="0">
              <a:solidFill>
                <a:schemeClr val="accent4"/>
              </a:solidFill>
              <a:cs typeface="Consolas" panose="020B0609020204030204" pitchFamily="49" charset="0"/>
            </a:endParaRP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b="1" dirty="0">
                <a:solidFill>
                  <a:schemeClr val="accent4"/>
                </a:solidFill>
                <a:cs typeface="Consolas" panose="020B0609020204030204" pitchFamily="49" charset="0"/>
              </a:rPr>
              <a:t>m</a:t>
            </a:r>
            <a:r>
              <a:rPr lang="nl-NL" alt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  <a:t>ove operator</a:t>
            </a:r>
          </a:p>
          <a:p>
            <a:pPr marL="411480" lvl="1" indent="0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nl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480" lvl="1" indent="0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nl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3812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06621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3"/>
                </a:solidFill>
              </a:rPr>
              <a:t>a</a:t>
            </a:r>
            <a:r>
              <a:rPr lang="nl-BE" sz="2800" b="1" dirty="0" smtClean="0">
                <a:solidFill>
                  <a:schemeClr val="accent3"/>
                </a:solidFill>
              </a:rPr>
              <a:t>utomatische type-afleiding (</a:t>
            </a:r>
            <a:r>
              <a:rPr lang="nl-BE" sz="26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b="1" dirty="0" smtClean="0">
                <a:solidFill>
                  <a:schemeClr val="accent3"/>
                </a:solidFill>
              </a:rPr>
              <a:t>)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delegerende </a:t>
            </a:r>
            <a:r>
              <a:rPr lang="nl-BE" sz="2800" dirty="0" smtClean="0"/>
              <a:t>constructoren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 smtClean="0">
                <a:cs typeface="Consolas" panose="020B0609020204030204" pitchFamily="49" charset="0"/>
              </a:rPr>
              <a:t> </a:t>
            </a:r>
            <a:r>
              <a:rPr lang="nl-BE" sz="2800" dirty="0" err="1" smtClean="0">
                <a:cs typeface="Consolas" panose="020B0609020204030204" pitchFamily="49" charset="0"/>
              </a:rPr>
              <a:t>constructor</a:t>
            </a:r>
            <a:r>
              <a:rPr lang="nl-BE" sz="2800" dirty="0" smtClean="0">
                <a:cs typeface="Consolas" panose="020B0609020204030204" pitchFamily="49" charset="0"/>
              </a:rPr>
              <a:t> en </a:t>
            </a: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</a:t>
            </a:r>
            <a:r>
              <a:rPr lang="nl-BE" sz="2800" dirty="0" smtClean="0">
                <a:cs typeface="Consolas" panose="020B0609020204030204" pitchFamily="49" charset="0"/>
              </a:rPr>
              <a:t>operator </a:t>
            </a:r>
            <a:endParaRPr lang="nl-BE" sz="2800" dirty="0"/>
          </a:p>
          <a:p>
            <a:pPr marL="446088" lvl="0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800" i="1" dirty="0" err="1">
                <a:solidFill>
                  <a:prstClr val="black"/>
                </a:solidFill>
                <a:cs typeface="Consolas" panose="020B0609020204030204" pitchFamily="49" charset="0"/>
              </a:rPr>
              <a:t>ed</a:t>
            </a:r>
            <a:r>
              <a:rPr lang="nl-BE" sz="2800" dirty="0">
                <a:solidFill>
                  <a:prstClr val="black"/>
                </a:solidFill>
              </a:rPr>
              <a:t> en </a:t>
            </a:r>
            <a:r>
              <a:rPr lang="nl-BE" sz="2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800" i="1" dirty="0" err="1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2800" dirty="0">
                <a:solidFill>
                  <a:prstClr val="black"/>
                </a:solidFill>
              </a:rPr>
              <a:t> 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</a:t>
            </a:r>
            <a:r>
              <a:rPr lang="nl-BE" sz="2800" dirty="0" err="1" smtClean="0"/>
              <a:t>functions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521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06621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delegerende </a:t>
            </a:r>
            <a:r>
              <a:rPr lang="nl-BE" sz="2800" dirty="0" smtClean="0"/>
              <a:t>constructoren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 smtClean="0">
                <a:cs typeface="Consolas" panose="020B0609020204030204" pitchFamily="49" charset="0"/>
              </a:rPr>
              <a:t> </a:t>
            </a:r>
            <a:r>
              <a:rPr lang="nl-BE" sz="2800" dirty="0" err="1" smtClean="0">
                <a:cs typeface="Consolas" panose="020B0609020204030204" pitchFamily="49" charset="0"/>
              </a:rPr>
              <a:t>constructor</a:t>
            </a:r>
            <a:r>
              <a:rPr lang="nl-BE" sz="2800" dirty="0" smtClean="0">
                <a:cs typeface="Consolas" panose="020B0609020204030204" pitchFamily="49" charset="0"/>
              </a:rPr>
              <a:t> en </a:t>
            </a: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</a:t>
            </a:r>
            <a:r>
              <a:rPr lang="nl-BE" sz="2800" dirty="0" smtClean="0">
                <a:cs typeface="Consolas" panose="020B0609020204030204" pitchFamily="49" charset="0"/>
              </a:rPr>
              <a:t>operator 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800" b="1" i="1" dirty="0" err="1" smtClean="0">
                <a:solidFill>
                  <a:schemeClr val="accent3"/>
                </a:solidFill>
                <a:cs typeface="Consolas" panose="020B0609020204030204" pitchFamily="49" charset="0"/>
              </a:rPr>
              <a:t>ed</a:t>
            </a:r>
            <a:r>
              <a:rPr lang="nl-BE" sz="2800" b="1" dirty="0" smtClean="0">
                <a:solidFill>
                  <a:schemeClr val="accent3"/>
                </a:solidFill>
              </a:rPr>
              <a:t> en </a:t>
            </a:r>
            <a:r>
              <a:rPr lang="nl-BE" sz="26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800" b="1" i="1" dirty="0" err="1" smtClean="0">
                <a:solidFill>
                  <a:schemeClr val="accent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2800" b="1" dirty="0" smtClean="0">
                <a:solidFill>
                  <a:schemeClr val="accent3"/>
                </a:solidFill>
              </a:rPr>
              <a:t> 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</a:t>
            </a:r>
            <a:r>
              <a:rPr lang="nl-BE" sz="2800" dirty="0" err="1" smtClean="0"/>
              <a:t>functions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9842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885"/>
            <a:ext cx="9217024" cy="706090"/>
          </a:xfrm>
        </p:spPr>
        <p:txBody>
          <a:bodyPr/>
          <a:lstStyle/>
          <a:p>
            <a:r>
              <a:rPr lang="nl-BE" sz="3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3600" b="1" i="1" dirty="0" err="1" smtClean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ed</a:t>
            </a:r>
            <a:r>
              <a:rPr lang="nl-BE" sz="3600" b="1" i="1" dirty="0" smtClean="0">
                <a:solidFill>
                  <a:schemeClr val="accent1"/>
                </a:solidFill>
              </a:rPr>
              <a:t> </a:t>
            </a:r>
            <a:r>
              <a:rPr lang="nl-BE" sz="3600" b="1" dirty="0" smtClean="0">
                <a:solidFill>
                  <a:schemeClr val="accent1"/>
                </a:solidFill>
              </a:rPr>
              <a:t>en </a:t>
            </a:r>
            <a:r>
              <a:rPr lang="nl-BE" sz="3600" b="1" i="1" dirty="0" smtClean="0">
                <a:solidFill>
                  <a:schemeClr val="accent1"/>
                </a:solidFill>
              </a:rPr>
              <a:t> </a:t>
            </a:r>
            <a:r>
              <a:rPr lang="nl-BE" sz="3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3600" b="1" i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3600" b="1" i="1" dirty="0" smtClean="0">
                <a:solidFill>
                  <a:schemeClr val="accent1"/>
                </a:solidFill>
              </a:rPr>
              <a:t> </a:t>
            </a:r>
            <a:r>
              <a:rPr lang="nl-BE" sz="3600" b="1" dirty="0" smtClean="0">
                <a:solidFill>
                  <a:schemeClr val="accent1"/>
                </a:solidFill>
              </a:rPr>
              <a:t>functies</a:t>
            </a:r>
            <a:endParaRPr lang="nl-BE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748716"/>
            <a:ext cx="9217024" cy="4800600"/>
          </a:xfrm>
        </p:spPr>
        <p:txBody>
          <a:bodyPr/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4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400" b="1" i="1" dirty="0" err="1" smtClean="0">
                <a:solidFill>
                  <a:schemeClr val="accent3"/>
                </a:solidFill>
                <a:cs typeface="Consolas" panose="020B0609020204030204" pitchFamily="49" charset="0"/>
              </a:rPr>
              <a:t>ed</a:t>
            </a:r>
            <a:r>
              <a:rPr lang="nl-BE" sz="2400" b="1" dirty="0" smtClean="0">
                <a:solidFill>
                  <a:schemeClr val="accent3"/>
                </a:solidFill>
              </a:rPr>
              <a:t> functie</a:t>
            </a:r>
            <a:r>
              <a:rPr lang="nl-BE" sz="2400" b="0" dirty="0" smtClean="0"/>
              <a:t>: instrueer de compiler expliciet om de default 			   implementatie te genereren voor deze functie</a:t>
            </a:r>
          </a:p>
          <a:p>
            <a:endParaRPr lang="nl-BE" sz="2000" b="0" dirty="0"/>
          </a:p>
          <a:p>
            <a:endParaRPr lang="nl-BE" sz="2000" b="0" dirty="0" smtClean="0"/>
          </a:p>
          <a:p>
            <a:endParaRPr lang="nl-BE" sz="2000" b="0" dirty="0"/>
          </a:p>
          <a:p>
            <a:endParaRPr lang="nl-BE" sz="2000" b="0" dirty="0" smtClean="0"/>
          </a:p>
          <a:p>
            <a:pPr>
              <a:lnSpc>
                <a:spcPts val="3500"/>
              </a:lnSpc>
              <a:spcBef>
                <a:spcPts val="3000"/>
              </a:spcBef>
            </a:pPr>
            <a:r>
              <a:rPr lang="nl-BE" sz="24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400" b="1" i="1" dirty="0" err="1" smtClean="0">
                <a:solidFill>
                  <a:schemeClr val="accent3"/>
                </a:solidFill>
                <a:cs typeface="Consolas" panose="020B0609020204030204" pitchFamily="49" charset="0"/>
              </a:rPr>
              <a:t>d</a:t>
            </a:r>
            <a:r>
              <a:rPr lang="nl-BE" sz="2400" b="1" dirty="0" smtClean="0">
                <a:solidFill>
                  <a:schemeClr val="accent3"/>
                </a:solidFill>
              </a:rPr>
              <a:t> functie</a:t>
            </a:r>
            <a:r>
              <a:rPr lang="nl-BE" sz="2400" b="0" dirty="0" smtClean="0"/>
              <a:t>: om automatische generatie van deze functie te 		            vermijden (= tegenovergestelde van </a:t>
            </a:r>
            <a:r>
              <a:rPr lang="nl-BE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400" b="0" dirty="0" smtClean="0"/>
              <a:t>)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136576" y="1800592"/>
            <a:ext cx="4032448" cy="15286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2800"/>
              </a:lnSpc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</a:p>
          <a:p>
            <a:pPr algn="l">
              <a:lnSpc>
                <a:spcPts val="2800"/>
              </a:lnSpc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A() 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default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nl-BE" sz="2000" b="1" i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virtual ~A() 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default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b="1" i="0" dirty="0">
              <a:solidFill>
                <a:srgbClr val="008000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04529" y="4564672"/>
            <a:ext cx="5110419" cy="15286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A&amp; operator=(</a:t>
            </a:r>
            <a:r>
              <a:rPr lang="nl-BE" sz="20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A&amp;) 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delete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A(</a:t>
            </a: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A&amp;) 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delete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9640" y="6165304"/>
            <a:ext cx="2833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l-BE" sz="2400" b="1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ompilatie-fout!!</a:t>
            </a:r>
            <a:endParaRPr lang="nl-BE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" name="Lijntoelichting 1 11"/>
          <p:cNvSpPr/>
          <p:nvPr/>
        </p:nvSpPr>
        <p:spPr>
          <a:xfrm>
            <a:off x="6033120" y="4797151"/>
            <a:ext cx="3672408" cy="1080121"/>
          </a:xfrm>
          <a:prstGeom prst="borderCallout1">
            <a:avLst>
              <a:gd name="adj1" fmla="val 56460"/>
              <a:gd name="adj2" fmla="val -167"/>
              <a:gd name="adj3" fmla="val 57990"/>
              <a:gd name="adj4" fmla="val -284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lvl="1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AA2B1E"/>
              </a:buClr>
            </a:pPr>
            <a:r>
              <a:rPr lang="nl-BE" sz="2400" dirty="0" smtClean="0">
                <a:solidFill>
                  <a:prstClr val="black"/>
                </a:solidFill>
              </a:rPr>
              <a:t>copy </a:t>
            </a:r>
            <a:r>
              <a:rPr lang="nl-BE" sz="2400" dirty="0" err="1" smtClean="0">
                <a:solidFill>
                  <a:prstClr val="black"/>
                </a:solidFill>
              </a:rPr>
              <a:t>constructor</a:t>
            </a:r>
            <a:r>
              <a:rPr lang="nl-BE" sz="2400" dirty="0" smtClean="0">
                <a:solidFill>
                  <a:prstClr val="black"/>
                </a:solidFill>
              </a:rPr>
              <a:t> </a:t>
            </a:r>
            <a:r>
              <a:rPr lang="nl-BE" sz="2400" dirty="0">
                <a:solidFill>
                  <a:prstClr val="black"/>
                </a:solidFill>
              </a:rPr>
              <a:t>en </a:t>
            </a:r>
            <a:r>
              <a:rPr lang="nl-BE" sz="2400" dirty="0" smtClean="0">
                <a:solidFill>
                  <a:prstClr val="black"/>
                </a:solidFill>
              </a:rPr>
              <a:t>=-operator werden </a:t>
            </a:r>
            <a:r>
              <a:rPr lang="nl-BE" sz="2400" dirty="0" err="1" smtClean="0">
                <a:solidFill>
                  <a:prstClr val="black"/>
                </a:solidFill>
              </a:rPr>
              <a:t>deleted</a:t>
            </a:r>
            <a:endParaRPr lang="nl-BE" sz="2400" dirty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04529" y="6177198"/>
            <a:ext cx="2016224" cy="4276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A b(a);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Rechte verbindingslijn 13"/>
          <p:cNvCxnSpPr/>
          <p:nvPr/>
        </p:nvCxnSpPr>
        <p:spPr>
          <a:xfrm flipH="1">
            <a:off x="1496616" y="6237312"/>
            <a:ext cx="792088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 flipH="1" flipV="1">
            <a:off x="1496616" y="6269259"/>
            <a:ext cx="720080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746954904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06621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delegerende </a:t>
            </a:r>
            <a:r>
              <a:rPr lang="nl-BE" sz="2800" dirty="0" smtClean="0"/>
              <a:t>constructoren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 smtClean="0">
                <a:cs typeface="Consolas" panose="020B0609020204030204" pitchFamily="49" charset="0"/>
              </a:rPr>
              <a:t> </a:t>
            </a:r>
            <a:r>
              <a:rPr lang="nl-BE" sz="2800" dirty="0" err="1" smtClean="0">
                <a:cs typeface="Consolas" panose="020B0609020204030204" pitchFamily="49" charset="0"/>
              </a:rPr>
              <a:t>constructor</a:t>
            </a:r>
            <a:r>
              <a:rPr lang="nl-BE" sz="2800" dirty="0" smtClean="0">
                <a:cs typeface="Consolas" panose="020B0609020204030204" pitchFamily="49" charset="0"/>
              </a:rPr>
              <a:t> en </a:t>
            </a: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</a:t>
            </a:r>
            <a:r>
              <a:rPr lang="nl-BE" sz="2800" dirty="0" smtClean="0">
                <a:cs typeface="Consolas" panose="020B0609020204030204" pitchFamily="49" charset="0"/>
              </a:rPr>
              <a:t>operator 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800" i="1" dirty="0" err="1" smtClean="0">
                <a:cs typeface="Consolas" panose="020B0609020204030204" pitchFamily="49" charset="0"/>
              </a:rPr>
              <a:t>ed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800" i="1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2800" dirty="0" smtClean="0"/>
              <a:t> 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err="1" smtClean="0">
                <a:solidFill>
                  <a:schemeClr val="accent3"/>
                </a:solidFill>
              </a:rPr>
              <a:t>lambda</a:t>
            </a:r>
            <a:r>
              <a:rPr lang="nl-BE" sz="2800" b="1" dirty="0" smtClean="0">
                <a:solidFill>
                  <a:schemeClr val="accent3"/>
                </a:solidFill>
              </a:rPr>
              <a:t> </a:t>
            </a:r>
            <a:r>
              <a:rPr lang="nl-BE" sz="2800" b="1" dirty="0" err="1" smtClean="0">
                <a:solidFill>
                  <a:schemeClr val="accent3"/>
                </a:solidFill>
              </a:rPr>
              <a:t>functions</a:t>
            </a:r>
            <a:endParaRPr lang="nl-BE" sz="2800" b="1" dirty="0" smtClean="0">
              <a:solidFill>
                <a:schemeClr val="accent3"/>
              </a:solidFill>
            </a:endParaRP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4516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76" y="785133"/>
            <a:ext cx="9505056" cy="5616624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nl-BE" sz="2400" dirty="0"/>
              <a:t>anonieme functies die toelaten om een functie lokaal (op de plaats </a:t>
            </a:r>
            <a:r>
              <a:rPr lang="nl-BE" sz="2400" dirty="0" smtClean="0"/>
              <a:t>van </a:t>
            </a:r>
            <a:r>
              <a:rPr lang="nl-BE" sz="2400" dirty="0"/>
              <a:t>de oproep) te definiëren </a:t>
            </a:r>
            <a:endParaRPr lang="nl-BE" sz="2400" dirty="0" smtClean="0"/>
          </a:p>
          <a:p>
            <a:pPr>
              <a:lnSpc>
                <a:spcPts val="3800"/>
              </a:lnSpc>
              <a:spcBef>
                <a:spcPts val="0"/>
              </a:spcBef>
            </a:pPr>
            <a:r>
              <a:rPr lang="nl-BE" sz="2400" u="sng" dirty="0" smtClean="0">
                <a:cs typeface="Consolas" panose="020B0609020204030204" pitchFamily="49" charset="0"/>
              </a:rPr>
              <a:t>Definitie</a:t>
            </a:r>
            <a:r>
              <a:rPr lang="nl-BE" sz="2400" dirty="0" smtClean="0">
                <a:cs typeface="Consolas" panose="020B0609020204030204" pitchFamily="49" charset="0"/>
              </a:rPr>
              <a:t>: </a:t>
            </a:r>
          </a:p>
          <a:p>
            <a:pPr>
              <a:lnSpc>
                <a:spcPts val="3800"/>
              </a:lnSpc>
            </a:pPr>
            <a:endParaRPr lang="nl-BE" sz="2400" dirty="0">
              <a:cs typeface="Consolas" panose="020B0609020204030204" pitchFamily="49" charset="0"/>
            </a:endParaRP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captures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  <a:r>
              <a:rPr lang="nl-BE" sz="2400" dirty="0" smtClean="0">
                <a:cs typeface="Consolas" panose="020B0609020204030204" pitchFamily="49" charset="0"/>
              </a:rPr>
              <a:t>: [ ] duiden aan dat het om een </a:t>
            </a:r>
            <a:r>
              <a:rPr lang="nl-BE" sz="2400" dirty="0" err="1" smtClean="0">
                <a:cs typeface="Consolas" panose="020B0609020204030204" pitchFamily="49" charset="0"/>
              </a:rPr>
              <a:t>lambda</a:t>
            </a:r>
            <a:r>
              <a:rPr lang="nl-BE" sz="2400" dirty="0" smtClean="0">
                <a:cs typeface="Consolas" panose="020B0609020204030204" pitchFamily="49" charset="0"/>
              </a:rPr>
              <a:t> functie gaat; </a:t>
            </a:r>
            <a:r>
              <a:rPr lang="nl-BE" sz="2400" dirty="0">
                <a:cs typeface="Consolas" panose="020B0609020204030204" pitchFamily="49" charset="0"/>
              </a:rPr>
              <a:t>	</a:t>
            </a:r>
            <a:r>
              <a:rPr lang="nl-BE" sz="2400" dirty="0" smtClean="0">
                <a:cs typeface="Consolas" panose="020B0609020204030204" pitchFamily="49" charset="0"/>
              </a:rPr>
              <a:t>	</a:t>
            </a:r>
            <a:r>
              <a:rPr lang="nl-BE" sz="2400" dirty="0" err="1" smtClean="0">
                <a:cs typeface="Consolas" panose="020B0609020204030204" pitchFamily="49" charset="0"/>
              </a:rPr>
              <a:t>captures</a:t>
            </a:r>
            <a:r>
              <a:rPr lang="nl-BE" sz="2400" dirty="0" smtClean="0">
                <a:cs typeface="Consolas" panose="020B0609020204030204" pitchFamily="49" charset="0"/>
              </a:rPr>
              <a:t> zijn optioneel (zie verder);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 returntype</a:t>
            </a:r>
            <a:r>
              <a:rPr lang="nl-BE" sz="2400" dirty="0" smtClean="0">
                <a:cs typeface="Consolas" panose="020B0609020204030204" pitchFamily="49" charset="0"/>
              </a:rPr>
              <a:t>: </a:t>
            </a:r>
            <a:r>
              <a:rPr lang="nl-BE" sz="2400" dirty="0"/>
              <a:t>hoeft niet gespecifieerd te worden als het </a:t>
            </a:r>
            <a:r>
              <a:rPr lang="nl-BE" sz="2400" dirty="0" smtClean="0"/>
              <a:t>kan 			afgeleid worden uit de statements (zie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400" dirty="0" smtClean="0"/>
              <a:t> </a:t>
            </a:r>
            <a:r>
              <a:rPr lang="nl-BE" sz="2400" dirty="0"/>
              <a:t>in </a:t>
            </a:r>
            <a:r>
              <a:rPr lang="nl-BE" sz="2400" dirty="0" err="1" smtClean="0"/>
              <a:t>vb</a:t>
            </a:r>
            <a:r>
              <a:rPr lang="nl-BE" sz="2400" dirty="0" smtClean="0"/>
              <a:t> hieronder)</a:t>
            </a:r>
            <a:endParaRPr lang="nl-BE" sz="2400" dirty="0"/>
          </a:p>
          <a:p>
            <a:pPr lvl="0">
              <a:lnSpc>
                <a:spcPts val="3800"/>
              </a:lnSpc>
              <a:spcBef>
                <a:spcPts val="0"/>
              </a:spcBef>
            </a:pPr>
            <a:r>
              <a:rPr lang="nl-BE" sz="2400" u="sng" dirty="0" smtClean="0">
                <a:solidFill>
                  <a:prstClr val="black"/>
                </a:solidFill>
                <a:cs typeface="Consolas" panose="020B0609020204030204" pitchFamily="49" charset="0"/>
              </a:rPr>
              <a:t>Voorbeeld 1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: </a:t>
            </a:r>
            <a:endParaRPr lang="nl-BE" sz="2400" dirty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auto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() { </a:t>
            </a:r>
            <a:r>
              <a:rPr lang="en-US" sz="20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"Hello world"; 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nl-BE" sz="2400" dirty="0" smtClean="0"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4488" y="12460"/>
            <a:ext cx="9289032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 smtClean="0">
                <a:solidFill>
                  <a:schemeClr val="accent1"/>
                </a:solidFill>
              </a:rPr>
              <a:t>lambda</a:t>
            </a:r>
            <a:r>
              <a:rPr lang="nl-NL" altLang="nl-BE" sz="3600" b="1" dirty="0" smtClean="0">
                <a:solidFill>
                  <a:schemeClr val="accent1"/>
                </a:solidFill>
              </a:rPr>
              <a:t> </a:t>
            </a:r>
            <a:r>
              <a:rPr lang="nl-NL" altLang="nl-BE" sz="3600" b="1" dirty="0" err="1" smtClean="0">
                <a:solidFill>
                  <a:schemeClr val="accent1"/>
                </a:solidFill>
              </a:rPr>
              <a:t>functions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23</a:t>
            </a:fld>
            <a:endParaRPr lang="nl-NL" sz="1600" dirty="0" smtClean="0"/>
          </a:p>
        </p:txBody>
      </p:sp>
      <p:sp>
        <p:nvSpPr>
          <p:cNvPr id="2" name="Tekstvak 1"/>
          <p:cNvSpPr txBox="1"/>
          <p:nvPr/>
        </p:nvSpPr>
        <p:spPr>
          <a:xfrm>
            <a:off x="739953" y="2336523"/>
            <a:ext cx="8928992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captures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nl-BE" sz="2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nl-BE" sz="2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statements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l-BE" sz="2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095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260648"/>
            <a:ext cx="9505056" cy="5616624"/>
          </a:xfrm>
        </p:spPr>
        <p:txBody>
          <a:bodyPr>
            <a:noAutofit/>
          </a:bodyPr>
          <a:lstStyle/>
          <a:p>
            <a:pPr lvl="0">
              <a:lnSpc>
                <a:spcPts val="3800"/>
              </a:lnSpc>
              <a:spcBef>
                <a:spcPts val="0"/>
              </a:spcBef>
            </a:pPr>
            <a:r>
              <a:rPr lang="nl-BE" sz="2400" u="sng" dirty="0" smtClean="0">
                <a:solidFill>
                  <a:prstClr val="black"/>
                </a:solidFill>
                <a:cs typeface="Consolas" panose="020B0609020204030204" pitchFamily="49" charset="0"/>
              </a:rPr>
              <a:t>Voorbeeld 2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: 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Adresboek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vector&lt;string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adressen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template&lt;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vector&lt;string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zoek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vector&lt;string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for(string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 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adressen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if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(s))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res.push_back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res;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};</a:t>
            </a:r>
            <a:endParaRPr lang="nl-BE" sz="2400" dirty="0" smtClean="0"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24</a:t>
            </a:fld>
            <a:endParaRPr lang="nl-NL" sz="1600" dirty="0" smtClean="0"/>
          </a:p>
        </p:txBody>
      </p:sp>
      <p:sp>
        <p:nvSpPr>
          <p:cNvPr id="4" name="Lijntoelichting 3 3"/>
          <p:cNvSpPr/>
          <p:nvPr/>
        </p:nvSpPr>
        <p:spPr>
          <a:xfrm>
            <a:off x="6393160" y="2492896"/>
            <a:ext cx="3240360" cy="3384376"/>
          </a:xfrm>
          <a:prstGeom prst="borderCallout3">
            <a:avLst>
              <a:gd name="adj1" fmla="val 56713"/>
              <a:gd name="adj2" fmla="val -117"/>
              <a:gd name="adj3" fmla="val 56371"/>
              <a:gd name="adj4" fmla="val -67747"/>
              <a:gd name="adj5" fmla="val 55540"/>
              <a:gd name="adj6" fmla="val -67747"/>
              <a:gd name="adj7" fmla="val 56191"/>
              <a:gd name="adj8" fmla="val -6762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400" dirty="0" smtClean="0">
                <a:solidFill>
                  <a:schemeClr val="tx1"/>
                </a:solidFill>
              </a:rPr>
              <a:t>functie </a:t>
            </a:r>
            <a:r>
              <a:rPr lang="nl-BE" sz="2400" dirty="0">
                <a:solidFill>
                  <a:schemeClr val="tx1"/>
                </a:solidFill>
              </a:rPr>
              <a:t>oproepen die als argument aan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zoek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r>
              <a:rPr lang="nl-BE" sz="2400" dirty="0">
                <a:solidFill>
                  <a:schemeClr val="tx1"/>
                </a:solidFill>
              </a:rPr>
              <a:t>meegegeven </a:t>
            </a:r>
            <a:r>
              <a:rPr lang="nl-BE" sz="2400" dirty="0" smtClean="0">
                <a:solidFill>
                  <a:schemeClr val="tx1"/>
                </a:solidFill>
              </a:rPr>
              <a:t>werd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400" dirty="0" smtClean="0">
                <a:solidFill>
                  <a:schemeClr val="tx1"/>
                </a:solidFill>
              </a:rPr>
              <a:t>=&gt; als </a:t>
            </a:r>
            <a:r>
              <a:rPr lang="nl-BE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r>
              <a:rPr lang="nl-BE" sz="2400" i="1" dirty="0" err="1" smtClean="0">
                <a:solidFill>
                  <a:schemeClr val="tx1"/>
                </a:solidFill>
              </a:rPr>
              <a:t>true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r>
              <a:rPr lang="nl-BE" sz="2400" dirty="0">
                <a:solidFill>
                  <a:schemeClr val="tx1"/>
                </a:solidFill>
              </a:rPr>
              <a:t>teruggeeft zal </a:t>
            </a:r>
            <a:r>
              <a:rPr lang="nl-BE" sz="2400" dirty="0" smtClean="0">
                <a:solidFill>
                  <a:schemeClr val="tx1"/>
                </a:solidFill>
              </a:rPr>
              <a:t>de string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nl-BE" sz="2400" dirty="0" smtClean="0">
                <a:solidFill>
                  <a:schemeClr val="tx1"/>
                </a:solidFill>
              </a:rPr>
              <a:t> in </a:t>
            </a:r>
            <a:r>
              <a:rPr lang="nl-BE" sz="2400" dirty="0">
                <a:solidFill>
                  <a:schemeClr val="tx1"/>
                </a:solidFill>
              </a:rPr>
              <a:t>de vector </a:t>
            </a:r>
            <a:r>
              <a:rPr lang="nl-BE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r>
              <a:rPr lang="nl-BE" sz="2400" dirty="0">
                <a:solidFill>
                  <a:schemeClr val="tx1"/>
                </a:solidFill>
              </a:rPr>
              <a:t>toegevoegd </a:t>
            </a:r>
            <a:r>
              <a:rPr lang="nl-BE" sz="2400" dirty="0" smtClean="0">
                <a:solidFill>
                  <a:schemeClr val="tx1"/>
                </a:solidFill>
              </a:rPr>
              <a:t>worden</a:t>
            </a:r>
            <a:endParaRPr lang="nl-B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3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260648"/>
            <a:ext cx="9505056" cy="5616624"/>
          </a:xfrm>
        </p:spPr>
        <p:txBody>
          <a:bodyPr>
            <a:noAutofit/>
          </a:bodyPr>
          <a:lstStyle/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bool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geen_hoofdletters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string &amp; s)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lvl="0" indent="0">
              <a:lnSpc>
                <a:spcPts val="3800"/>
              </a:lnSpc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Adresboek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ab;</a:t>
            </a: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vector&lt;string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res1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ab.zoek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geen_hoofdletters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vector&lt;string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res2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ab.zoek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[](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string&amp;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addr.find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(".be")!=string::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npos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;});</a:t>
            </a:r>
          </a:p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25</a:t>
            </a:fld>
            <a:endParaRPr lang="nl-NL" sz="1600" dirty="0" smtClean="0"/>
          </a:p>
        </p:txBody>
      </p:sp>
      <p:sp>
        <p:nvSpPr>
          <p:cNvPr id="4" name="Lijntoelichting 3 3"/>
          <p:cNvSpPr/>
          <p:nvPr/>
        </p:nvSpPr>
        <p:spPr>
          <a:xfrm>
            <a:off x="5169024" y="1268760"/>
            <a:ext cx="4032448" cy="1152128"/>
          </a:xfrm>
          <a:prstGeom prst="borderCallout3">
            <a:avLst>
              <a:gd name="adj1" fmla="val 56713"/>
              <a:gd name="adj2" fmla="val -117"/>
              <a:gd name="adj3" fmla="val 55366"/>
              <a:gd name="adj4" fmla="val -293"/>
              <a:gd name="adj5" fmla="val 57549"/>
              <a:gd name="adj6" fmla="val -293"/>
              <a:gd name="adj7" fmla="val 56191"/>
              <a:gd name="adj8" fmla="val -17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400" dirty="0" smtClean="0">
                <a:solidFill>
                  <a:schemeClr val="tx1"/>
                </a:solidFill>
              </a:rPr>
              <a:t>Vóór C++11: functie moest reeds ergens gedefinieerd zijn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5" name="Lijntoelichting 3 4"/>
          <p:cNvSpPr/>
          <p:nvPr/>
        </p:nvSpPr>
        <p:spPr>
          <a:xfrm>
            <a:off x="4736976" y="4567107"/>
            <a:ext cx="4464496" cy="1152128"/>
          </a:xfrm>
          <a:prstGeom prst="borderCallout3">
            <a:avLst>
              <a:gd name="adj1" fmla="val 56713"/>
              <a:gd name="adj2" fmla="val -117"/>
              <a:gd name="adj3" fmla="val 55366"/>
              <a:gd name="adj4" fmla="val -293"/>
              <a:gd name="adj5" fmla="val 57549"/>
              <a:gd name="adj6" fmla="val -293"/>
              <a:gd name="adj7" fmla="val 56191"/>
              <a:gd name="adj8" fmla="val -17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400" dirty="0">
                <a:solidFill>
                  <a:schemeClr val="tx1"/>
                </a:solidFill>
              </a:rPr>
              <a:t>S</a:t>
            </a:r>
            <a:r>
              <a:rPr lang="nl-BE" sz="2400" dirty="0" smtClean="0">
                <a:solidFill>
                  <a:schemeClr val="tx1"/>
                </a:solidFill>
              </a:rPr>
              <a:t>inds C++11: er kunnen ook </a:t>
            </a:r>
            <a:r>
              <a:rPr lang="nl-BE" sz="2400" dirty="0" err="1" smtClean="0">
                <a:solidFill>
                  <a:schemeClr val="tx1"/>
                </a:solidFill>
              </a:rPr>
              <a:t>lambda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r>
              <a:rPr lang="nl-BE" sz="2400" dirty="0" err="1" smtClean="0">
                <a:solidFill>
                  <a:schemeClr val="tx1"/>
                </a:solidFill>
              </a:rPr>
              <a:t>functions</a:t>
            </a:r>
            <a:r>
              <a:rPr lang="nl-BE" sz="2400" dirty="0" smtClean="0">
                <a:solidFill>
                  <a:schemeClr val="tx1"/>
                </a:solidFill>
              </a:rPr>
              <a:t> gebruikt worden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064568" y="5467255"/>
            <a:ext cx="2520280" cy="46166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4"/>
                </a:solidFill>
                <a:latin typeface="+mn-lt"/>
              </a:rPr>
              <a:t>vb_lambda1.cpp</a:t>
            </a:r>
          </a:p>
        </p:txBody>
      </p:sp>
    </p:spTree>
    <p:extLst>
      <p:ext uri="{BB962C8B-B14F-4D97-AF65-F5344CB8AC3E}">
        <p14:creationId xmlns:p14="http://schemas.microsoft.com/office/powerpoint/2010/main" val="29640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6" y="794548"/>
            <a:ext cx="9891164" cy="5616624"/>
          </a:xfrm>
        </p:spPr>
        <p:txBody>
          <a:bodyPr>
            <a:noAutofit/>
          </a:bodyPr>
          <a:lstStyle/>
          <a:p>
            <a:pPr marL="0" lv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nl-BE" sz="2400" u="sng" dirty="0" smtClean="0">
                <a:solidFill>
                  <a:prstClr val="black"/>
                </a:solidFill>
                <a:cs typeface="Consolas" panose="020B0609020204030204" pitchFamily="49" charset="0"/>
              </a:rPr>
              <a:t>Voorbeeld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: </a:t>
            </a:r>
            <a:endParaRPr lang="nl-BE" sz="2400" dirty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BE" sz="20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BE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nl-BE" sz="20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functional</a:t>
            </a:r>
            <a:r>
              <a:rPr lang="nl-BE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	</a:t>
            </a:r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Adresboek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private: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vector&lt;string&gt;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adressen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public: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vector&lt;string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zoek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string&amp;)</a:t>
            </a:r>
            <a:r>
              <a:rPr lang="en-US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…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…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};</a:t>
            </a:r>
            <a:endParaRPr lang="nl-BE" sz="2400" dirty="0" smtClean="0"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4488" y="12460"/>
            <a:ext cx="9289032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nl-NL" altLang="nl-BE" sz="3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NL" altLang="nl-BE" sz="3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en-GB" altLang="nl-BE" sz="3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26</a:t>
            </a:fld>
            <a:endParaRPr lang="nl-NL" sz="1600" dirty="0" smtClean="0"/>
          </a:p>
        </p:txBody>
      </p:sp>
      <p:sp>
        <p:nvSpPr>
          <p:cNvPr id="8" name="Lijntoelichting 3 7"/>
          <p:cNvSpPr/>
          <p:nvPr/>
        </p:nvSpPr>
        <p:spPr>
          <a:xfrm>
            <a:off x="2432720" y="4725144"/>
            <a:ext cx="6552728" cy="1152128"/>
          </a:xfrm>
          <a:prstGeom prst="borderCallout3">
            <a:avLst>
              <a:gd name="adj1" fmla="val -59825"/>
              <a:gd name="adj2" fmla="val 36977"/>
              <a:gd name="adj3" fmla="val -59162"/>
              <a:gd name="adj4" fmla="val 36978"/>
              <a:gd name="adj5" fmla="val -57984"/>
              <a:gd name="adj6" fmla="val 36801"/>
              <a:gd name="adj7" fmla="val -69"/>
              <a:gd name="adj8" fmla="val 4310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400" dirty="0" smtClean="0">
                <a:solidFill>
                  <a:schemeClr val="tx1"/>
                </a:solidFill>
              </a:rPr>
              <a:t>Zo is veel duidelijker welke signatuur de functie die meegegeven wordt als argument moet hebben!!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6465168" y="1340768"/>
            <a:ext cx="2520280" cy="46166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4"/>
                </a:solidFill>
                <a:latin typeface="+mn-lt"/>
              </a:rPr>
              <a:t>vb_lambda2.cpp</a:t>
            </a:r>
          </a:p>
        </p:txBody>
      </p:sp>
    </p:spTree>
    <p:extLst>
      <p:ext uri="{BB962C8B-B14F-4D97-AF65-F5344CB8AC3E}">
        <p14:creationId xmlns:p14="http://schemas.microsoft.com/office/powerpoint/2010/main" val="46283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785133"/>
            <a:ext cx="9325036" cy="5616624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400" dirty="0" err="1" smtClean="0"/>
              <a:t>bevat</a:t>
            </a:r>
            <a:r>
              <a:rPr lang="en-US" sz="2400" dirty="0" smtClean="0"/>
              <a:t> 0 of </a:t>
            </a:r>
            <a:r>
              <a:rPr lang="en-US" sz="2400" dirty="0" err="1" smtClean="0"/>
              <a:t>meer</a:t>
            </a:r>
            <a:r>
              <a:rPr lang="en-US" sz="2400" dirty="0" smtClean="0"/>
              <a:t> door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komma</a:t>
            </a:r>
            <a:r>
              <a:rPr lang="en-US" sz="2400" dirty="0" smtClean="0"/>
              <a:t> </a:t>
            </a:r>
            <a:r>
              <a:rPr lang="en-US" sz="2400" dirty="0" err="1" smtClean="0"/>
              <a:t>gescheiden</a:t>
            </a:r>
            <a:r>
              <a:rPr lang="en-US" sz="2400" dirty="0" smtClean="0"/>
              <a:t> captures</a:t>
            </a: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en-US" sz="2400" dirty="0" err="1"/>
              <a:t>k</a:t>
            </a:r>
            <a:r>
              <a:rPr lang="en-US" sz="2400" dirty="0" err="1" smtClean="0"/>
              <a:t>an</a:t>
            </a:r>
            <a:r>
              <a:rPr lang="en-US" sz="2400" dirty="0" smtClean="0"/>
              <a:t> </a:t>
            </a:r>
            <a:r>
              <a:rPr lang="en-US" sz="2400" dirty="0" err="1" smtClean="0"/>
              <a:t>eventueel</a:t>
            </a:r>
            <a:r>
              <a:rPr lang="en-US" sz="2400" dirty="0" smtClean="0"/>
              <a:t> </a:t>
            </a:r>
            <a:r>
              <a:rPr lang="en-US" sz="2400" dirty="0" err="1" smtClean="0"/>
              <a:t>beginnen</a:t>
            </a:r>
            <a:r>
              <a:rPr lang="en-US" sz="2400" dirty="0" smtClean="0"/>
              <a:t> met </a:t>
            </a:r>
            <a:r>
              <a:rPr lang="en-US" sz="2400" dirty="0" err="1" smtClean="0"/>
              <a:t>een</a:t>
            </a:r>
            <a:r>
              <a:rPr lang="en-US" sz="2400" dirty="0" smtClean="0"/>
              <a:t> capture-default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en-US" sz="2400" dirty="0" err="1" smtClean="0"/>
              <a:t>Overzicht</a:t>
            </a:r>
            <a:r>
              <a:rPr lang="en-US" sz="2400" dirty="0" smtClean="0"/>
              <a:t> </a:t>
            </a:r>
            <a:r>
              <a:rPr lang="en-US" sz="2400" dirty="0" err="1" smtClean="0"/>
              <a:t>mogelijke</a:t>
            </a:r>
            <a:r>
              <a:rPr lang="en-US" sz="2400" dirty="0" smtClean="0"/>
              <a:t> captures: </a:t>
            </a:r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accent3"/>
                </a:solidFill>
              </a:rPr>
              <a:t>[</a:t>
            </a:r>
            <a:r>
              <a:rPr lang="en-US" sz="2400" b="1" dirty="0" err="1">
                <a:solidFill>
                  <a:schemeClr val="accent3"/>
                </a:solidFill>
              </a:rPr>
              <a:t>a,&amp;b</a:t>
            </a:r>
            <a:r>
              <a:rPr lang="en-US" sz="2400" b="1" dirty="0">
                <a:solidFill>
                  <a:schemeClr val="accent3"/>
                </a:solidFill>
              </a:rPr>
              <a:t>]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is captured by </a:t>
            </a:r>
            <a:r>
              <a:rPr lang="en-US" sz="2400" dirty="0" smtClean="0"/>
              <a:t>value,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/>
              <a:t>is captured by reference. </a:t>
            </a:r>
            <a:endParaRPr lang="en-US" sz="2000" dirty="0"/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accent3"/>
                </a:solidFill>
              </a:rPr>
              <a:t>[&amp;]</a:t>
            </a:r>
            <a:r>
              <a:rPr lang="en-US" sz="2400" dirty="0" smtClean="0"/>
              <a:t> </a:t>
            </a:r>
            <a:r>
              <a:rPr lang="en-US" sz="2400" dirty="0"/>
              <a:t>captures all </a:t>
            </a:r>
            <a:r>
              <a:rPr lang="en-US" sz="2400" dirty="0" smtClean="0"/>
              <a:t>variables in </a:t>
            </a:r>
            <a:r>
              <a:rPr lang="en-US" sz="2400" dirty="0"/>
              <a:t>the body of the lambda by </a:t>
            </a:r>
            <a:r>
              <a:rPr lang="en-US" sz="2400" dirty="0" smtClean="0"/>
              <a:t>reference</a:t>
            </a:r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accent3"/>
                </a:solidFill>
              </a:rPr>
              <a:t>[=]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/>
              <a:t>captures all </a:t>
            </a:r>
            <a:r>
              <a:rPr lang="en-US" sz="2400" dirty="0" smtClean="0"/>
              <a:t>variables in </a:t>
            </a:r>
            <a:r>
              <a:rPr lang="en-US" sz="2400" dirty="0"/>
              <a:t>the body of the lambda by value </a:t>
            </a:r>
            <a:endParaRPr lang="en-US" sz="2400" dirty="0" smtClean="0"/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accent3"/>
                </a:solidFill>
              </a:rPr>
              <a:t>[]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/>
              <a:t>captures nothing </a:t>
            </a:r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nl-BE" sz="2400" u="sng" dirty="0" smtClean="0">
                <a:solidFill>
                  <a:prstClr val="black"/>
                </a:solidFill>
                <a:cs typeface="Consolas" panose="020B0609020204030204" pitchFamily="49" charset="0"/>
              </a:rPr>
              <a:t>Voorbeeld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: </a:t>
            </a:r>
            <a:r>
              <a:rPr 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  <a:t>vb_lambda3.cpp</a:t>
            </a:r>
            <a:endParaRPr lang="nl-BE" sz="2400" b="1" dirty="0">
              <a:solidFill>
                <a:schemeClr val="accent4"/>
              </a:solidFill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4488" y="12460"/>
            <a:ext cx="9289032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c</a:t>
            </a:r>
            <a:r>
              <a:rPr lang="nl-NL" altLang="nl-BE" sz="3600" b="1" dirty="0" err="1" smtClean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apture</a:t>
            </a:r>
            <a:r>
              <a:rPr lang="nl-NL" altLang="nl-BE" sz="3600" b="1" dirty="0" smtClean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-list</a:t>
            </a:r>
            <a:endParaRPr lang="en-GB" altLang="nl-BE" sz="3600" b="1" dirty="0">
              <a:solidFill>
                <a:schemeClr val="accent1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576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06621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delegerende </a:t>
            </a:r>
            <a:r>
              <a:rPr lang="nl-BE" sz="2800" dirty="0" smtClean="0"/>
              <a:t>constructoren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 smtClean="0">
                <a:cs typeface="Consolas" panose="020B0609020204030204" pitchFamily="49" charset="0"/>
              </a:rPr>
              <a:t> </a:t>
            </a:r>
            <a:r>
              <a:rPr lang="nl-BE" sz="2800" dirty="0" err="1" smtClean="0">
                <a:cs typeface="Consolas" panose="020B0609020204030204" pitchFamily="49" charset="0"/>
              </a:rPr>
              <a:t>constructor</a:t>
            </a:r>
            <a:r>
              <a:rPr lang="nl-BE" sz="2800" dirty="0" smtClean="0">
                <a:cs typeface="Consolas" panose="020B0609020204030204" pitchFamily="49" charset="0"/>
              </a:rPr>
              <a:t> en </a:t>
            </a: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</a:t>
            </a:r>
            <a:r>
              <a:rPr lang="nl-BE" sz="2800" dirty="0" smtClean="0">
                <a:cs typeface="Consolas" panose="020B0609020204030204" pitchFamily="49" charset="0"/>
              </a:rPr>
              <a:t>operator 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800" i="1" dirty="0" err="1" smtClean="0">
                <a:cs typeface="Consolas" panose="020B0609020204030204" pitchFamily="49" charset="0"/>
              </a:rPr>
              <a:t>ed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800" i="1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2800" dirty="0" smtClean="0"/>
              <a:t> 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</a:t>
            </a:r>
            <a:r>
              <a:rPr lang="nl-BE" sz="2800" dirty="0" err="1" smtClean="0"/>
              <a:t>functions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b="1" dirty="0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22752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052736"/>
            <a:ext cx="9073008" cy="480060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400" b="0" dirty="0" smtClean="0"/>
              <a:t>sleutelwoord dat null-pointer constante voorstelt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400" dirty="0" smtClean="0"/>
              <a:t>vervangt NULL en 0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400" dirty="0" smtClean="0"/>
              <a:t>s</a:t>
            </a:r>
            <a:r>
              <a:rPr lang="nl-BE" sz="2400" b="0" dirty="0" smtClean="0"/>
              <a:t>terk getypeerd</a:t>
            </a:r>
            <a:endParaRPr lang="nl-BE" sz="2400" b="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448940" y="2852936"/>
            <a:ext cx="295232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000"/>
              </a:lnSpc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void func(int); </a:t>
            </a:r>
            <a:endParaRPr lang="nl-BE" sz="2000" b="1" i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func(char*);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8504" y="116632"/>
            <a:ext cx="892899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nl-BE" sz="3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3600" b="1" dirty="0">
              <a:solidFill>
                <a:schemeClr val="accent1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453647" y="4116673"/>
            <a:ext cx="2527589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000"/>
              </a:lnSpc>
            </a:pP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algn="l">
              <a:lnSpc>
                <a:spcPts val="3000"/>
              </a:lnSpc>
            </a:pP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b="1" i="0" dirty="0">
              <a:solidFill>
                <a:srgbClr val="008000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13" name="Lijntoelichting 1 12"/>
          <p:cNvSpPr/>
          <p:nvPr/>
        </p:nvSpPr>
        <p:spPr>
          <a:xfrm>
            <a:off x="5241032" y="3145345"/>
            <a:ext cx="3456384" cy="1138730"/>
          </a:xfrm>
          <a:prstGeom prst="borderCallout1">
            <a:avLst>
              <a:gd name="adj1" fmla="val 56460"/>
              <a:gd name="adj2" fmla="val -167"/>
              <a:gd name="adj3" fmla="val 102714"/>
              <a:gd name="adj4" fmla="val -6766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lvl="1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AA2B1E"/>
              </a:buClr>
            </a:pPr>
            <a:r>
              <a:rPr lang="nl-BE" sz="2400" dirty="0">
                <a:solidFill>
                  <a:prstClr val="black"/>
                </a:solidFill>
              </a:rPr>
              <a:t>o</a:t>
            </a:r>
            <a:r>
              <a:rPr lang="nl-BE" sz="2400" dirty="0" smtClean="0">
                <a:solidFill>
                  <a:prstClr val="black"/>
                </a:solidFill>
              </a:rPr>
              <a:t>nduidelijk welke functie zal opgeroepen worden</a:t>
            </a:r>
            <a:endParaRPr lang="nl-BE" sz="2400" dirty="0">
              <a:solidFill>
                <a:prstClr val="black"/>
              </a:solidFill>
            </a:endParaRPr>
          </a:p>
        </p:txBody>
      </p:sp>
      <p:sp>
        <p:nvSpPr>
          <p:cNvPr id="14" name="Lijntoelichting 1 13"/>
          <p:cNvSpPr/>
          <p:nvPr/>
        </p:nvSpPr>
        <p:spPr>
          <a:xfrm>
            <a:off x="4088904" y="5157192"/>
            <a:ext cx="5040560" cy="1152128"/>
          </a:xfrm>
          <a:prstGeom prst="borderCallout1">
            <a:avLst>
              <a:gd name="adj1" fmla="val 24312"/>
              <a:gd name="adj2" fmla="val -626"/>
              <a:gd name="adj3" fmla="val -10570"/>
              <a:gd name="adj4" fmla="val -3115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lvl="1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AA2B1E"/>
              </a:buClr>
            </a:pPr>
            <a:r>
              <a:rPr lang="nl-BE" sz="2400" dirty="0">
                <a:solidFill>
                  <a:prstClr val="black"/>
                </a:solidFill>
              </a:rPr>
              <a:t>C++</a:t>
            </a:r>
            <a:r>
              <a:rPr lang="nl-BE" sz="2400" dirty="0" smtClean="0">
                <a:solidFill>
                  <a:prstClr val="black"/>
                </a:solidFill>
              </a:rPr>
              <a:t>11 zal wegens sterk </a:t>
            </a:r>
            <a:r>
              <a:rPr lang="nl-BE" sz="2400" dirty="0">
                <a:solidFill>
                  <a:prstClr val="black"/>
                </a:solidFill>
              </a:rPr>
              <a:t>getypeerde </a:t>
            </a:r>
            <a:r>
              <a:rPr lang="nl-BE" sz="2400" dirty="0" err="1" smtClean="0">
                <a:solidFill>
                  <a:prstClr val="black"/>
                </a:solidFill>
              </a:rPr>
              <a:t>nullptr</a:t>
            </a:r>
            <a:r>
              <a:rPr lang="nl-BE" sz="2400" dirty="0" smtClean="0">
                <a:solidFill>
                  <a:prstClr val="black"/>
                </a:solidFill>
              </a:rPr>
              <a:t> tweede functie oproepen</a:t>
            </a:r>
            <a:endParaRPr lang="nl-BE" sz="2400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922206646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1352600" y="2852936"/>
            <a:ext cx="648072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000" b="1" i="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2000" i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0;  // </a:t>
            </a:r>
            <a:r>
              <a:rPr lang="en-US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2000" i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</a:pPr>
            <a:r>
              <a:rPr lang="nl-BE" sz="20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000" i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'a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';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en-US" sz="2000" i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2000" b="1" i="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uto</a:t>
            </a:r>
            <a:r>
              <a:rPr lang="en-US" sz="2000" i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14400000000000LL; // long 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endParaRPr lang="en-US" sz="2000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1346" y="1052736"/>
            <a:ext cx="8978158" cy="110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Char char="n"/>
              <a:defRPr sz="2800" b="1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5565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977BA"/>
              </a:buClr>
              <a:buSzPct val="7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+mn-lt"/>
              </a:defRPr>
            </a:lvl2pPr>
            <a:lvl3pPr marL="1146175" indent="-20002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w"/>
              <a:defRPr sz="2000" b="1">
                <a:solidFill>
                  <a:srgbClr val="5F5F5F"/>
                </a:solidFill>
                <a:latin typeface="+mn-lt"/>
              </a:defRPr>
            </a:lvl3pPr>
            <a:lvl4pPr marL="1936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F5F5F"/>
                </a:solidFill>
                <a:latin typeface="+mn-lt"/>
              </a:defRPr>
            </a:lvl4pPr>
            <a:lvl5pPr marL="235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+mn-lt"/>
              </a:defRPr>
            </a:lvl5pPr>
            <a:lvl6pPr marL="28130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+mn-lt"/>
              </a:defRPr>
            </a:lvl6pPr>
            <a:lvl7pPr marL="32702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+mn-lt"/>
              </a:defRPr>
            </a:lvl7pPr>
            <a:lvl8pPr marL="37274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+mn-lt"/>
              </a:defRPr>
            </a:lvl8pPr>
            <a:lvl9pPr marL="41846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eaLnBrk="1" hangingPunct="1">
              <a:lnSpc>
                <a:spcPts val="4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dirty="0" err="1" smtClean="0">
                <a:solidFill>
                  <a:schemeClr val="tx1"/>
                </a:solidFill>
              </a:rPr>
              <a:t>Vroeger</a:t>
            </a:r>
            <a:r>
              <a:rPr lang="en-US" sz="2400" b="0" dirty="0" smtClean="0">
                <a:solidFill>
                  <a:schemeClr val="tx1"/>
                </a:solidFill>
              </a:rPr>
              <a:t>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b</a:t>
            </a:r>
            <a:r>
              <a:rPr lang="en-US" sz="2400" b="0" i="0" dirty="0" err="1" smtClean="0">
                <a:solidFill>
                  <a:schemeClr val="tx1"/>
                </a:solidFill>
              </a:rPr>
              <a:t>ij</a:t>
            </a:r>
            <a:r>
              <a:rPr lang="en-US" sz="2400" b="0" i="0" dirty="0" smtClean="0">
                <a:solidFill>
                  <a:schemeClr val="tx1"/>
                </a:solidFill>
              </a:rPr>
              <a:t> </a:t>
            </a:r>
            <a:r>
              <a:rPr lang="en-US" sz="2400" b="0" i="0" dirty="0" err="1" smtClean="0">
                <a:solidFill>
                  <a:schemeClr val="tx1"/>
                </a:solidFill>
              </a:rPr>
              <a:t>declaratie</a:t>
            </a:r>
            <a:r>
              <a:rPr lang="en-US" sz="2400" b="0" i="0" dirty="0" smtClean="0">
                <a:solidFill>
                  <a:schemeClr val="tx1"/>
                </a:solidFill>
              </a:rPr>
              <a:t> type object </a:t>
            </a:r>
            <a:r>
              <a:rPr lang="en-US" sz="2400" b="0" i="0" dirty="0" err="1" smtClean="0">
                <a:solidFill>
                  <a:schemeClr val="tx1"/>
                </a:solidFill>
              </a:rPr>
              <a:t>expliciet</a:t>
            </a:r>
            <a:r>
              <a:rPr lang="en-US" sz="2400" b="0" i="0" dirty="0" smtClean="0">
                <a:solidFill>
                  <a:schemeClr val="tx1"/>
                </a:solidFill>
              </a:rPr>
              <a:t> </a:t>
            </a:r>
            <a:r>
              <a:rPr lang="en-US" sz="2400" b="0" i="0" dirty="0" err="1" smtClean="0">
                <a:solidFill>
                  <a:schemeClr val="tx1"/>
                </a:solidFill>
              </a:rPr>
              <a:t>specifiëren</a:t>
            </a:r>
            <a:endParaRPr lang="en-US" sz="2400" b="0" i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4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C++11: </a:t>
            </a:r>
            <a:r>
              <a:rPr lang="en-US" sz="2400" b="0" dirty="0" err="1">
                <a:solidFill>
                  <a:schemeClr val="tx1"/>
                </a:solidFill>
              </a:rPr>
              <a:t>i</a:t>
            </a:r>
            <a:r>
              <a:rPr lang="en-US" sz="2400" b="0" i="0" dirty="0" err="1" smtClean="0">
                <a:solidFill>
                  <a:schemeClr val="tx1"/>
                </a:solidFill>
              </a:rPr>
              <a:t>ndien</a:t>
            </a:r>
            <a:r>
              <a:rPr lang="en-US" sz="2400" b="0" i="0" dirty="0" smtClean="0">
                <a:solidFill>
                  <a:schemeClr val="tx1"/>
                </a:solidFill>
              </a:rPr>
              <a:t> object </a:t>
            </a:r>
            <a:r>
              <a:rPr lang="en-US" sz="2400" b="0" i="0" dirty="0" err="1" smtClean="0">
                <a:solidFill>
                  <a:schemeClr val="tx1"/>
                </a:solidFill>
              </a:rPr>
              <a:t>gedeclareerd</a:t>
            </a:r>
            <a:r>
              <a:rPr lang="en-US" sz="2400" b="0" i="0" dirty="0" smtClean="0">
                <a:solidFill>
                  <a:schemeClr val="tx1"/>
                </a:solidFill>
              </a:rPr>
              <a:t> </a:t>
            </a:r>
            <a:r>
              <a:rPr lang="en-US" sz="2400" b="0" i="0" dirty="0" err="1" smtClean="0">
                <a:solidFill>
                  <a:schemeClr val="tx1"/>
                </a:solidFill>
              </a:rPr>
              <a:t>wordt</a:t>
            </a:r>
            <a:r>
              <a:rPr lang="en-US" sz="2400" b="0" i="0" dirty="0" smtClean="0">
                <a:solidFill>
                  <a:schemeClr val="tx1"/>
                </a:solidFill>
              </a:rPr>
              <a:t> </a:t>
            </a:r>
            <a:r>
              <a:rPr lang="en-US" sz="2400" i="0" dirty="0" err="1" smtClean="0">
                <a:solidFill>
                  <a:schemeClr val="accent3"/>
                </a:solidFill>
              </a:rPr>
              <a:t>vergezeld</a:t>
            </a:r>
            <a:r>
              <a:rPr lang="en-US" sz="2400" i="0" dirty="0" smtClean="0">
                <a:solidFill>
                  <a:schemeClr val="accent3"/>
                </a:solidFill>
              </a:rPr>
              <a:t> van </a:t>
            </a:r>
            <a:r>
              <a:rPr lang="en-US" sz="2400" i="0" dirty="0" err="1" smtClean="0">
                <a:solidFill>
                  <a:schemeClr val="accent3"/>
                </a:solidFill>
              </a:rPr>
              <a:t>initialisatie</a:t>
            </a:r>
            <a:r>
              <a:rPr lang="en-US" sz="2400" b="0" i="0" dirty="0" smtClean="0">
                <a:solidFill>
                  <a:schemeClr val="tx1"/>
                </a:solidFill>
              </a:rPr>
              <a:t>, 		is </a:t>
            </a:r>
            <a:r>
              <a:rPr lang="en-US" sz="2400" b="0" i="0" dirty="0" err="1" smtClean="0">
                <a:solidFill>
                  <a:schemeClr val="tx1"/>
                </a:solidFill>
              </a:rPr>
              <a:t>gebruik</a:t>
            </a:r>
            <a:r>
              <a:rPr lang="en-US" sz="2400" b="0" i="0" dirty="0" smtClean="0">
                <a:solidFill>
                  <a:schemeClr val="tx1"/>
                </a:solidFill>
              </a:rPr>
              <a:t> van </a:t>
            </a:r>
            <a:r>
              <a:rPr lang="en-US" sz="2400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2400" b="0" i="0" dirty="0" smtClean="0">
                <a:solidFill>
                  <a:schemeClr val="tx1"/>
                </a:solidFill>
              </a:rPr>
              <a:t> </a:t>
            </a:r>
            <a:r>
              <a:rPr lang="en-US" sz="2400" b="0" i="0" dirty="0" err="1" smtClean="0">
                <a:solidFill>
                  <a:schemeClr val="tx1"/>
                </a:solidFill>
              </a:rPr>
              <a:t>mogelijk</a:t>
            </a:r>
            <a:endParaRPr lang="en-US" sz="2400" b="0" i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4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marL="946150" lvl="2" indent="0" eaLnBrk="1" hangingPunct="1">
              <a:lnSpc>
                <a:spcPts val="4000"/>
              </a:lnSpc>
              <a:buClr>
                <a:schemeClr val="accent1"/>
              </a:buClr>
              <a:buSzPct val="100000"/>
              <a:buNone/>
            </a:pPr>
            <a:endParaRPr lang="en-US" sz="1200" b="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ts val="4000"/>
              </a:lnSpc>
              <a:spcBef>
                <a:spcPts val="3600"/>
              </a:spcBef>
              <a:buClr>
                <a:schemeClr val="accent1"/>
              </a:buClr>
              <a:buSzPct val="100000"/>
              <a:buNone/>
            </a:pPr>
            <a:r>
              <a:rPr lang="en-US" sz="2400" b="0" dirty="0" smtClean="0">
                <a:solidFill>
                  <a:schemeClr val="tx1"/>
                </a:solidFill>
                <a:sym typeface="Symbol"/>
              </a:rPr>
              <a:t>    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nl-BE" sz="2400" b="0" dirty="0" smtClean="0">
                <a:solidFill>
                  <a:schemeClr val="tx1"/>
                </a:solidFill>
              </a:rPr>
              <a:t>vooral </a:t>
            </a:r>
            <a:r>
              <a:rPr lang="nl-BE" sz="2400" b="0" dirty="0">
                <a:solidFill>
                  <a:schemeClr val="tx1"/>
                </a:solidFill>
              </a:rPr>
              <a:t>nuttig bij zeer complexe types (</a:t>
            </a:r>
            <a:r>
              <a:rPr lang="nl-BE" sz="2400" b="0" dirty="0" err="1">
                <a:solidFill>
                  <a:schemeClr val="tx1"/>
                </a:solidFill>
              </a:rPr>
              <a:t>vb</a:t>
            </a:r>
            <a:r>
              <a:rPr lang="nl-BE" sz="2400" b="0" dirty="0">
                <a:solidFill>
                  <a:schemeClr val="tx1"/>
                </a:solidFill>
              </a:rPr>
              <a:t> bij STL </a:t>
            </a:r>
            <a:r>
              <a:rPr lang="nl-BE" sz="2400" b="0" dirty="0" err="1" smtClean="0">
                <a:solidFill>
                  <a:schemeClr val="tx1"/>
                </a:solidFill>
              </a:rPr>
              <a:t>iteratoren</a:t>
            </a:r>
            <a:r>
              <a:rPr lang="nl-BE" sz="2400" b="0" dirty="0" smtClean="0">
                <a:solidFill>
                  <a:schemeClr val="tx1"/>
                </a:solidFill>
              </a:rPr>
              <a:t>)</a:t>
            </a:r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116632"/>
            <a:ext cx="9145016" cy="75520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1"/>
                </a:solidFill>
              </a:rPr>
              <a:t>Automatische type-afleiding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329826" y="4880454"/>
            <a:ext cx="7341197" cy="17338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set&lt;T&gt; &amp;s) {</a:t>
            </a:r>
            <a:endParaRPr lang="nl-BE" sz="2000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set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&lt;T&gt;::</a:t>
            </a:r>
            <a:r>
              <a:rPr lang="nl-BE" sz="20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const_iterator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ci = 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.begin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3368824" y="6150436"/>
            <a:ext cx="1372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endParaRPr lang="nl-BE" sz="2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Rechte verbindingslijn 3"/>
          <p:cNvCxnSpPr/>
          <p:nvPr/>
        </p:nvCxnSpPr>
        <p:spPr>
          <a:xfrm flipH="1">
            <a:off x="2232536" y="5803111"/>
            <a:ext cx="3456384" cy="360040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H="1" flipV="1">
            <a:off x="2216696" y="5782058"/>
            <a:ext cx="3240360" cy="368378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993610737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06621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delegerende </a:t>
            </a:r>
            <a:r>
              <a:rPr lang="nl-BE" sz="2800" dirty="0" smtClean="0"/>
              <a:t>constructoren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 smtClean="0">
                <a:cs typeface="Consolas" panose="020B0609020204030204" pitchFamily="49" charset="0"/>
              </a:rPr>
              <a:t> </a:t>
            </a:r>
            <a:r>
              <a:rPr lang="nl-BE" sz="2800" dirty="0" err="1" smtClean="0">
                <a:cs typeface="Consolas" panose="020B0609020204030204" pitchFamily="49" charset="0"/>
              </a:rPr>
              <a:t>constructor</a:t>
            </a:r>
            <a:r>
              <a:rPr lang="nl-BE" sz="2800" dirty="0" smtClean="0">
                <a:cs typeface="Consolas" panose="020B0609020204030204" pitchFamily="49" charset="0"/>
              </a:rPr>
              <a:t> en </a:t>
            </a: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</a:t>
            </a:r>
            <a:r>
              <a:rPr lang="nl-BE" sz="2800" dirty="0" smtClean="0">
                <a:cs typeface="Consolas" panose="020B0609020204030204" pitchFamily="49" charset="0"/>
              </a:rPr>
              <a:t>operator 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800" i="1" dirty="0" err="1" smtClean="0">
                <a:cs typeface="Consolas" panose="020B0609020204030204" pitchFamily="49" charset="0"/>
              </a:rPr>
              <a:t>ed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800" i="1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2800" dirty="0" smtClean="0"/>
              <a:t> 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</a:t>
            </a:r>
            <a:r>
              <a:rPr lang="nl-BE" sz="2800" dirty="0" err="1" smtClean="0"/>
              <a:t>functions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3"/>
                </a:solidFill>
              </a:rPr>
              <a:t>smart pointers</a:t>
            </a:r>
            <a:r>
              <a:rPr lang="nl-BE" sz="2800" b="1" dirty="0">
                <a:solidFill>
                  <a:schemeClr val="accent3"/>
                </a:solidFill>
              </a:rPr>
              <a:t>: </a:t>
            </a:r>
            <a:r>
              <a:rPr lang="nl-BE" sz="26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b="1" dirty="0" smtClean="0">
                <a:solidFill>
                  <a:schemeClr val="accent3"/>
                </a:solidFill>
              </a:rPr>
              <a:t> en </a:t>
            </a:r>
            <a:r>
              <a:rPr lang="nl-BE" sz="26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b="1" dirty="0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3831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052736"/>
            <a:ext cx="8640960" cy="5544616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nl-BE" sz="2400" b="0" dirty="0" smtClean="0"/>
              <a:t>Smart </a:t>
            </a:r>
            <a:r>
              <a:rPr lang="nl-BE" sz="2400" dirty="0"/>
              <a:t>p</a:t>
            </a:r>
            <a:r>
              <a:rPr lang="nl-BE" sz="2400" b="0" dirty="0" smtClean="0"/>
              <a:t>ointer:</a:t>
            </a:r>
          </a:p>
          <a:p>
            <a:pPr lvl="1">
              <a:lnSpc>
                <a:spcPts val="4000"/>
              </a:lnSpc>
            </a:pPr>
            <a:r>
              <a:rPr lang="nl-BE" sz="2400" dirty="0"/>
              <a:t>pointer </a:t>
            </a:r>
            <a:r>
              <a:rPr lang="nl-BE" sz="2400" dirty="0" err="1"/>
              <a:t>wrapper</a:t>
            </a:r>
            <a:r>
              <a:rPr lang="nl-BE" sz="2400" dirty="0"/>
              <a:t> klasse die die naast de </a:t>
            </a:r>
            <a:r>
              <a:rPr lang="nl-BE" sz="2400" dirty="0" smtClean="0"/>
              <a:t>pointer zelf ook extra eigenschappen </a:t>
            </a:r>
            <a:r>
              <a:rPr lang="nl-BE" sz="2400" dirty="0"/>
              <a:t>aanbiedt </a:t>
            </a:r>
            <a:r>
              <a:rPr lang="nl-BE" sz="2400" dirty="0" smtClean="0"/>
              <a:t>zoals </a:t>
            </a:r>
            <a:r>
              <a:rPr lang="nl-BE" sz="2400" dirty="0"/>
              <a:t>automatisch vrijgeven van geheugen </a:t>
            </a:r>
            <a:r>
              <a:rPr lang="nl-BE" sz="2400" dirty="0" smtClean="0"/>
              <a:t>en </a:t>
            </a:r>
            <a:r>
              <a:rPr lang="nl-BE" sz="2400" dirty="0"/>
              <a:t>controle op overschrijden geheugengrenzen</a:t>
            </a:r>
          </a:p>
          <a:p>
            <a:pPr lvl="1">
              <a:lnSpc>
                <a:spcPts val="4000"/>
              </a:lnSpc>
            </a:pPr>
            <a:r>
              <a:rPr lang="nl-BE" sz="2400" dirty="0" smtClean="0"/>
              <a:t>Iets minder efficiënt dan traditionele pointers</a:t>
            </a:r>
          </a:p>
          <a:p>
            <a:pPr>
              <a:lnSpc>
                <a:spcPts val="4000"/>
              </a:lnSpc>
            </a:pPr>
            <a:r>
              <a:rPr lang="nl-BE" sz="2400" b="0" dirty="0" smtClean="0"/>
              <a:t>C++98: </a:t>
            </a:r>
            <a:r>
              <a:rPr lang="nl-BE" sz="2400" dirty="0" smtClean="0"/>
              <a:t>één </a:t>
            </a:r>
            <a:r>
              <a:rPr lang="nl-BE" sz="2400" dirty="0"/>
              <a:t>smart pointer klasse </a:t>
            </a:r>
            <a:r>
              <a:rPr lang="nl-BE" sz="2400" dirty="0" smtClean="0"/>
              <a:t>(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lang="nl-BE" sz="2400" dirty="0" smtClean="0"/>
              <a:t>)</a:t>
            </a:r>
            <a:endParaRPr lang="nl-BE" sz="2400" b="0" dirty="0" smtClean="0"/>
          </a:p>
          <a:p>
            <a:pPr>
              <a:lnSpc>
                <a:spcPts val="4000"/>
              </a:lnSpc>
            </a:pPr>
            <a:r>
              <a:rPr lang="nl-BE" sz="2400" b="0" dirty="0" smtClean="0"/>
              <a:t>C++11: twee smart pointer klassen:</a:t>
            </a:r>
          </a:p>
          <a:p>
            <a:pPr lvl="1">
              <a:lnSpc>
                <a:spcPts val="4000"/>
              </a:lnSpc>
            </a:pPr>
            <a:r>
              <a:rPr lang="nl-BE" sz="24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endParaRPr lang="nl-BE" sz="24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4000"/>
              </a:lnSpc>
            </a:pP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480" lvl="1" indent="0">
              <a:lnSpc>
                <a:spcPts val="4000"/>
              </a:lnSpc>
              <a:buNone/>
            </a:pPr>
            <a:r>
              <a:rPr lang="nl-BE" sz="2400" dirty="0" smtClean="0"/>
              <a:t> (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lang="nl-BE" sz="2400" dirty="0" smtClean="0"/>
              <a:t> is nu </a:t>
            </a:r>
            <a:r>
              <a:rPr lang="nl-BE" sz="2400" dirty="0" err="1" smtClean="0"/>
              <a:t>deprecated</a:t>
            </a:r>
            <a:r>
              <a:rPr lang="nl-BE" sz="2400" dirty="0"/>
              <a:t>)</a:t>
            </a:r>
            <a:endParaRPr lang="nl-BE" sz="24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60512" y="116632"/>
            <a:ext cx="9073008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1"/>
                </a:solidFill>
              </a:rPr>
              <a:t>Smart pointers: algemeen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649274963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124744"/>
            <a:ext cx="8255000" cy="48006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nl-BE" sz="2400" dirty="0"/>
              <a:t>slechts 1 eigenaar van de pointer mogelijk </a:t>
            </a:r>
          </a:p>
          <a:p>
            <a:pPr marL="11430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nl-BE" sz="2400" dirty="0" smtClean="0"/>
              <a:t>	</a:t>
            </a:r>
            <a:r>
              <a:rPr lang="nl-BE" sz="2400" dirty="0" smtClean="0">
                <a:sym typeface="Symbol"/>
              </a:rPr>
              <a:t> </a:t>
            </a:r>
            <a:r>
              <a:rPr lang="nl-BE" sz="2400" dirty="0" smtClean="0"/>
              <a:t>kan </a:t>
            </a:r>
            <a:r>
              <a:rPr lang="nl-BE" sz="2400" dirty="0"/>
              <a:t>niet gekopieerd </a:t>
            </a:r>
            <a:r>
              <a:rPr lang="nl-BE" sz="2400" dirty="0" smtClean="0"/>
              <a:t>worden</a:t>
            </a:r>
          </a:p>
          <a:p>
            <a:pPr marL="11430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nl-BE" sz="2400" dirty="0"/>
              <a:t>	</a:t>
            </a:r>
            <a:r>
              <a:rPr lang="nl-BE" sz="2400" dirty="0" smtClean="0">
                <a:sym typeface="Symbol"/>
              </a:rPr>
              <a:t> </a:t>
            </a:r>
            <a:r>
              <a:rPr lang="nl-BE" sz="2400" dirty="0" smtClean="0"/>
              <a:t>mag </a:t>
            </a:r>
            <a:r>
              <a:rPr lang="nl-BE" sz="2400" dirty="0"/>
              <a:t>wel </a:t>
            </a:r>
            <a:r>
              <a:rPr lang="nl-BE" sz="2400" dirty="0" err="1"/>
              <a:t>moved</a:t>
            </a:r>
            <a:r>
              <a:rPr lang="nl-BE" sz="2400" dirty="0"/>
              <a:t> </a:t>
            </a:r>
            <a:r>
              <a:rPr lang="nl-BE" sz="2400" dirty="0" smtClean="0"/>
              <a:t>worden</a:t>
            </a:r>
            <a:endParaRPr lang="nl-BE" sz="24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77070" y="2951126"/>
            <a:ext cx="8596410" cy="34137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nl-BE" sz="2000" b="1" i="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&lt;int&gt; p1, p2;</a:t>
            </a:r>
          </a:p>
          <a:p>
            <a:pPr>
              <a:lnSpc>
                <a:spcPts val="3700"/>
              </a:lnSpc>
              <a:spcBef>
                <a:spcPts val="0"/>
              </a:spcBef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p1 = 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&lt;int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int);</a:t>
            </a:r>
          </a:p>
          <a:p>
            <a:pPr>
              <a:lnSpc>
                <a:spcPts val="3700"/>
              </a:lnSpc>
              <a:spcBef>
                <a:spcPts val="0"/>
              </a:spcBef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*p1 = 101; </a:t>
            </a:r>
          </a:p>
          <a:p>
            <a:pPr>
              <a:lnSpc>
                <a:spcPts val="37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= p1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nl-BE" sz="2000" i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700"/>
              </a:lnSpc>
              <a:spcBef>
                <a:spcPts val="0"/>
              </a:spcBef>
            </a:pPr>
            <a:r>
              <a:rPr lang="en-US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en-US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move(p1);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transfereert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eigenaar</a:t>
            </a:r>
            <a:endParaRPr lang="en-US" sz="2000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p2.reset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geeft 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geheugen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vrij </a:t>
            </a:r>
          </a:p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//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(gebeurt automatisch bij out of scope)</a:t>
            </a:r>
            <a:endParaRPr lang="nl-BE" sz="2000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60512" y="116632"/>
            <a:ext cx="8712968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>
                <a:solidFill>
                  <a:schemeClr val="accent1"/>
                </a:solidFill>
              </a:rPr>
              <a:t>u</a:t>
            </a:r>
            <a:r>
              <a:rPr lang="nl-NL" altLang="nl-BE" sz="3600" b="1" dirty="0" err="1" smtClean="0">
                <a:solidFill>
                  <a:schemeClr val="accent1"/>
                </a:solidFill>
              </a:rPr>
              <a:t>nique_ptr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Rechte verbindingslijn 6"/>
          <p:cNvCxnSpPr/>
          <p:nvPr/>
        </p:nvCxnSpPr>
        <p:spPr>
          <a:xfrm flipH="1">
            <a:off x="872257" y="4580547"/>
            <a:ext cx="792088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 flipV="1">
            <a:off x="979347" y="4508981"/>
            <a:ext cx="720080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/>
        </p:nvSpPr>
        <p:spPr>
          <a:xfrm>
            <a:off x="2052792" y="4437553"/>
            <a:ext cx="61206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l-BE" sz="2200" b="1" dirty="0" smtClean="0">
                <a:solidFill>
                  <a:schemeClr val="accent2"/>
                </a:solidFill>
                <a:latin typeface="+mn-lt"/>
              </a:rPr>
              <a:t>c</a:t>
            </a:r>
            <a:r>
              <a:rPr lang="nl-BE" sz="2200" b="1" i="0" dirty="0" smtClean="0">
                <a:solidFill>
                  <a:schemeClr val="accent2"/>
                </a:solidFill>
                <a:latin typeface="+mn-lt"/>
              </a:rPr>
              <a:t>ompilatie-fout: p1 mag niet gekopieerd worden!!</a:t>
            </a:r>
            <a:endParaRPr lang="nl-BE" sz="2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7041232" y="3371800"/>
            <a:ext cx="1872208" cy="46166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4"/>
                </a:solidFill>
                <a:latin typeface="+mn-lt"/>
              </a:rPr>
              <a:t>uniquep.cpp </a:t>
            </a:r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242841392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13" y="1052736"/>
            <a:ext cx="8712968" cy="48006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nl-BE" sz="2400" dirty="0"/>
              <a:t>kan door meerdere eigenaars gedeeld worden</a:t>
            </a:r>
          </a:p>
          <a:p>
            <a:pPr>
              <a:lnSpc>
                <a:spcPts val="4000"/>
              </a:lnSpc>
            </a:pPr>
            <a:r>
              <a:rPr lang="nl-BE" sz="2400" dirty="0" smtClean="0"/>
              <a:t>geheugen </a:t>
            </a:r>
            <a:r>
              <a:rPr lang="nl-BE" sz="2400" dirty="0"/>
              <a:t>waarnaar verwezen </a:t>
            </a:r>
            <a:r>
              <a:rPr lang="nl-BE" sz="2400" dirty="0" smtClean="0"/>
              <a:t>wordt, wordt </a:t>
            </a:r>
            <a:r>
              <a:rPr lang="nl-BE" sz="2400" dirty="0"/>
              <a:t>slechts vrijgegeven als alle instanties van die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nl-BE" sz="2400" dirty="0"/>
              <a:t> vernietigd zijn</a:t>
            </a:r>
          </a:p>
          <a:p>
            <a:pPr marL="114300" indent="0">
              <a:lnSpc>
                <a:spcPts val="4000"/>
              </a:lnSpc>
              <a:spcBef>
                <a:spcPts val="0"/>
              </a:spcBef>
              <a:buNone/>
            </a:pPr>
            <a:endParaRPr lang="nl-BE" sz="24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73452" y="3068960"/>
            <a:ext cx="8644043" cy="31444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nl-BE" sz="20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nl-BE" sz="2000" b="1" i="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_ptr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&lt;int&gt; p1, p2;</a:t>
            </a: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p1 =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&lt;int&gt;(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int(101));</a:t>
            </a:r>
            <a:endParaRPr lang="nl-B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= p1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beide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zijn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eigenaar</a:t>
            </a:r>
            <a:endParaRPr lang="nl-BE" sz="2000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p2.reset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geeft 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geheugen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nog niet vrij (wegens p1)</a:t>
            </a: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p1.reset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(); // geeft geheugen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vrij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(wegens p1)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nl-BE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(gebeurt automatisch bij out of scope 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// 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van alle eigenaars)</a:t>
            </a:r>
            <a:endParaRPr lang="nl-BE" sz="2000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60512" y="116632"/>
            <a:ext cx="9001000" cy="75520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 smtClean="0">
                <a:solidFill>
                  <a:schemeClr val="accent1"/>
                </a:solidFill>
              </a:rPr>
              <a:t>shared_ptr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7185248" y="3284984"/>
            <a:ext cx="1872208" cy="46166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4"/>
                </a:solidFill>
                <a:latin typeface="+mn-lt"/>
              </a:rPr>
              <a:t>sharedp.cpp 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63374537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06621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3"/>
                </a:solidFill>
              </a:rPr>
              <a:t>g</a:t>
            </a:r>
            <a:r>
              <a:rPr lang="nl-BE" sz="2800" b="1" dirty="0" smtClean="0">
                <a:solidFill>
                  <a:schemeClr val="accent3"/>
                </a:solidFill>
              </a:rPr>
              <a:t>ewijzigde initialisatiesyntax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delegerende </a:t>
            </a:r>
            <a:r>
              <a:rPr lang="nl-BE" sz="2800" dirty="0" smtClean="0"/>
              <a:t>constructoren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</a:t>
            </a:r>
            <a:r>
              <a:rPr lang="nl-BE" sz="2800" dirty="0" err="1">
                <a:cs typeface="Consolas" panose="020B0609020204030204" pitchFamily="49" charset="0"/>
              </a:rPr>
              <a:t>constructor</a:t>
            </a:r>
            <a:r>
              <a:rPr lang="nl-BE" sz="2800" dirty="0">
                <a:cs typeface="Consolas" panose="020B0609020204030204" pitchFamily="49" charset="0"/>
              </a:rPr>
              <a:t> en </a:t>
            </a: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operator </a:t>
            </a:r>
            <a:endParaRPr lang="nl-BE" sz="2800" dirty="0"/>
          </a:p>
          <a:p>
            <a:pPr marL="446088" lvl="0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800" i="1" dirty="0" err="1">
                <a:solidFill>
                  <a:prstClr val="black"/>
                </a:solidFill>
                <a:cs typeface="Consolas" panose="020B0609020204030204" pitchFamily="49" charset="0"/>
              </a:rPr>
              <a:t>ed</a:t>
            </a:r>
            <a:r>
              <a:rPr lang="nl-BE" sz="2800" dirty="0">
                <a:solidFill>
                  <a:prstClr val="black"/>
                </a:solidFill>
              </a:rPr>
              <a:t> en </a:t>
            </a:r>
            <a:r>
              <a:rPr lang="nl-BE" sz="2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800" i="1" dirty="0" err="1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2800" dirty="0">
                <a:solidFill>
                  <a:prstClr val="black"/>
                </a:solidFill>
              </a:rPr>
              <a:t> 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</a:t>
            </a:r>
            <a:r>
              <a:rPr lang="nl-BE" sz="2800" dirty="0" err="1" smtClean="0"/>
              <a:t>functions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398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116632"/>
            <a:ext cx="9073008" cy="75520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1"/>
                </a:solidFill>
              </a:rPr>
              <a:t>Initialisatiesyntax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124744"/>
            <a:ext cx="8255000" cy="4800600"/>
          </a:xfrm>
        </p:spPr>
        <p:txBody>
          <a:bodyPr/>
          <a:lstStyle/>
          <a:p>
            <a:r>
              <a:rPr lang="nl-BE" sz="2400" b="0" dirty="0" smtClean="0"/>
              <a:t>Traditioneel verschillende initialisatienotaties:</a:t>
            </a:r>
          </a:p>
          <a:p>
            <a:pPr lvl="1">
              <a:spcBef>
                <a:spcPts val="3000"/>
              </a:spcBef>
            </a:pPr>
            <a:r>
              <a:rPr lang="nl-BE" sz="2400" dirty="0" err="1"/>
              <a:t>c</a:t>
            </a:r>
            <a:r>
              <a:rPr lang="nl-BE" sz="2400" dirty="0" err="1" smtClean="0"/>
              <a:t>onstructor</a:t>
            </a:r>
            <a:r>
              <a:rPr lang="nl-BE" sz="2400" dirty="0" smtClean="0"/>
              <a:t> (met haakjes): </a:t>
            </a:r>
          </a:p>
          <a:p>
            <a:pPr marL="457200" lvl="1" indent="0">
              <a:spcBef>
                <a:spcPts val="0"/>
              </a:spcBef>
              <a:buNone/>
            </a:pPr>
            <a:endParaRPr lang="nl-BE" sz="2400" dirty="0" smtClean="0"/>
          </a:p>
          <a:p>
            <a:pPr lvl="1"/>
            <a:endParaRPr lang="nl-BE" dirty="0"/>
          </a:p>
          <a:p>
            <a:pPr lvl="1">
              <a:spcBef>
                <a:spcPts val="0"/>
              </a:spcBef>
            </a:pPr>
            <a:r>
              <a:rPr lang="nl-BE" sz="2400" dirty="0"/>
              <a:t>a</a:t>
            </a:r>
            <a:r>
              <a:rPr lang="nl-BE" sz="2400" dirty="0" smtClean="0"/>
              <a:t>ccolades (voor </a:t>
            </a:r>
            <a:r>
              <a:rPr lang="nl-BE" sz="2400" dirty="0" err="1" smtClean="0"/>
              <a:t>structs</a:t>
            </a:r>
            <a:r>
              <a:rPr lang="nl-BE" sz="2400" dirty="0" smtClean="0"/>
              <a:t>, arrays): </a:t>
            </a:r>
          </a:p>
          <a:p>
            <a:pPr lvl="1"/>
            <a:endParaRPr lang="nl-BE" dirty="0"/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nl-BE" sz="2400" dirty="0" err="1" smtClean="0"/>
              <a:t>initializer</a:t>
            </a:r>
            <a:r>
              <a:rPr lang="nl-BE" sz="2400" dirty="0" smtClean="0"/>
              <a:t> list bij                                                                                 definitie constructoren:</a:t>
            </a:r>
          </a:p>
          <a:p>
            <a:pPr lvl="1"/>
            <a:endParaRPr lang="nl-BE" sz="2000" dirty="0" smtClean="0"/>
          </a:p>
          <a:p>
            <a:pPr lvl="1"/>
            <a:endParaRPr lang="nl-BE" sz="2000" b="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757826" y="1892704"/>
            <a:ext cx="271356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s("hello");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341609" y="3140968"/>
            <a:ext cx="316835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[4] = {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0,1,2,3};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733712" y="4221088"/>
            <a:ext cx="3168352" cy="21441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A() : </a:t>
            </a:r>
            <a:r>
              <a:rPr lang="nl-BE" sz="2000" b="1" i="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x(0)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297992120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116632"/>
            <a:ext cx="8255000" cy="4800600"/>
          </a:xfrm>
        </p:spPr>
        <p:txBody>
          <a:bodyPr/>
          <a:lstStyle/>
          <a:p>
            <a:r>
              <a:rPr lang="nl-BE" sz="2400" b="0" dirty="0" smtClean="0"/>
              <a:t>In C++11 invoering van uniforme notatie met accolades</a:t>
            </a:r>
            <a:endParaRPr lang="nl-BE" sz="2400" b="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59652" y="700553"/>
            <a:ext cx="3780193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x, y;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A(int </a:t>
            </a:r>
            <a:r>
              <a:rPr lang="nl-B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a{0,0</a:t>
            </a:r>
            <a:r>
              <a:rPr lang="nl-BE" sz="2000" b="1" i="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lang="en-US" sz="2000" b="1" i="0" dirty="0">
              <a:solidFill>
                <a:schemeClr val="accent3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845615" y="3356992"/>
            <a:ext cx="505655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* a = new </a:t>
            </a:r>
            <a:r>
              <a:rPr lang="en-US" sz="20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[3] </a:t>
            </a:r>
            <a:r>
              <a:rPr lang="en-US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3}</a:t>
            </a:r>
            <a:r>
              <a:rPr lang="en-US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b="1" i="0" dirty="0">
              <a:solidFill>
                <a:srgbClr val="008000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9584" y="620688"/>
            <a:ext cx="3559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enkel </a:t>
            </a:r>
            <a:r>
              <a:rPr lang="nl-BE" sz="2400" b="1" i="0" dirty="0">
                <a:solidFill>
                  <a:schemeClr val="accent2"/>
                </a:solidFill>
                <a:latin typeface="+mn-lt"/>
              </a:rPr>
              <a:t>in C++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11 mogelijk!!!</a:t>
            </a:r>
            <a:endParaRPr lang="nl-BE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59652" y="4005064"/>
            <a:ext cx="4392207" cy="20159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X {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a[4];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X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() :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3, 4</a:t>
            </a:r>
            <a:r>
              <a:rPr lang="nl-BE" sz="2000" b="1" i="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b="1" i="0" dirty="0">
              <a:solidFill>
                <a:srgbClr val="008000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45202" y="6215080"/>
            <a:ext cx="67575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vector&lt;string&gt;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 = 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nl-BE" sz="2000" b="1" i="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eerste","tweede","derde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Lijntoelichting 1 12"/>
          <p:cNvSpPr/>
          <p:nvPr/>
        </p:nvSpPr>
        <p:spPr>
          <a:xfrm>
            <a:off x="2749748" y="2564904"/>
            <a:ext cx="1755212" cy="432048"/>
          </a:xfrm>
          <a:prstGeom prst="borderCallout1">
            <a:avLst>
              <a:gd name="adj1" fmla="val 50898"/>
              <a:gd name="adj2" fmla="val -420"/>
              <a:gd name="adj3" fmla="val 74994"/>
              <a:gd name="adj4" fmla="val -238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 </a:t>
            </a:r>
            <a:r>
              <a:rPr lang="nl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a(0,0);</a:t>
            </a:r>
            <a:endParaRPr lang="nl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Lijntoelichting 1 14"/>
          <p:cNvSpPr/>
          <p:nvPr/>
        </p:nvSpPr>
        <p:spPr>
          <a:xfrm>
            <a:off x="3373895" y="4194267"/>
            <a:ext cx="3631379" cy="433354"/>
          </a:xfrm>
          <a:prstGeom prst="borderCallout1">
            <a:avLst>
              <a:gd name="adj1" fmla="val 96449"/>
              <a:gd name="adj2" fmla="val 11693"/>
              <a:gd name="adj3" fmla="val 235249"/>
              <a:gd name="adj4" fmla="val 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nl-BE" sz="2400" dirty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m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ember array initialisatie</a:t>
            </a:r>
            <a:endParaRPr lang="nl-BE" sz="24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6" name="Lijntoelichting 1 15"/>
          <p:cNvSpPr/>
          <p:nvPr/>
        </p:nvSpPr>
        <p:spPr>
          <a:xfrm>
            <a:off x="5104861" y="1340768"/>
            <a:ext cx="3801687" cy="1524996"/>
          </a:xfrm>
          <a:prstGeom prst="borderCallout1">
            <a:avLst>
              <a:gd name="adj1" fmla="val 99120"/>
              <a:gd name="adj2" fmla="val 218"/>
              <a:gd name="adj3" fmla="val 125653"/>
              <a:gd name="adj4" fmla="val -113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nl-BE" sz="2400" dirty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v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óór C++11 kon array die </a:t>
            </a:r>
            <a:r>
              <a:rPr lang="nl-BE" sz="2400" dirty="0" err="1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gealloceerd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 is met </a:t>
            </a:r>
            <a:r>
              <a:rPr lang="nl-BE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new</a:t>
            </a:r>
            <a:r>
              <a:rPr lang="nl-BE" sz="2400" b="1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 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niet </a:t>
            </a:r>
            <a:r>
              <a:rPr lang="nl-BE" sz="2400" dirty="0" err="1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geïnitialiseerd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 worden!</a:t>
            </a:r>
            <a:endParaRPr lang="nl-BE" sz="24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7" name="Lijntoelichting 1 16"/>
          <p:cNvSpPr/>
          <p:nvPr/>
        </p:nvSpPr>
        <p:spPr>
          <a:xfrm>
            <a:off x="5457056" y="5229200"/>
            <a:ext cx="4320480" cy="648072"/>
          </a:xfrm>
          <a:prstGeom prst="borderCallout1">
            <a:avLst>
              <a:gd name="adj1" fmla="val 100112"/>
              <a:gd name="adj2" fmla="val 12633"/>
              <a:gd name="adj3" fmla="val 148624"/>
              <a:gd name="adj4" fmla="val 25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6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vervangt lange lijst </a:t>
            </a:r>
            <a:r>
              <a:rPr lang="nl-BE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nl-BE" sz="24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474368907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404664"/>
            <a:ext cx="8255000" cy="4800600"/>
          </a:xfrm>
        </p:spPr>
        <p:txBody>
          <a:bodyPr/>
          <a:lstStyle/>
          <a:p>
            <a:r>
              <a:rPr lang="nl-BE" sz="2400" b="0" dirty="0" smtClean="0"/>
              <a:t>Sinds C++11: in-klasse initialisatie van attributen is toegelaten</a:t>
            </a:r>
            <a:endParaRPr lang="nl-BE" sz="2400" b="0" dirty="0"/>
          </a:p>
          <a:p>
            <a:endParaRPr lang="nl-BE" sz="2400" b="0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52600" y="1124744"/>
            <a:ext cx="3168352" cy="21441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x 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7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A();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4736976" y="1268760"/>
            <a:ext cx="3559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enkel </a:t>
            </a:r>
            <a:r>
              <a:rPr lang="nl-BE" sz="2400" b="1" i="0" dirty="0">
                <a:solidFill>
                  <a:schemeClr val="accent2"/>
                </a:solidFill>
                <a:latin typeface="+mn-lt"/>
              </a:rPr>
              <a:t>in C++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11 mogelijk!!!</a:t>
            </a:r>
            <a:endParaRPr lang="nl-BE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68172516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06621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1"/>
                </a:solidFill>
              </a:rPr>
              <a:t>Inhoud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3"/>
                </a:solidFill>
              </a:rPr>
              <a:t>delegerende </a:t>
            </a:r>
            <a:r>
              <a:rPr lang="nl-BE" sz="2800" b="1" dirty="0" smtClean="0">
                <a:solidFill>
                  <a:schemeClr val="accent3"/>
                </a:solidFill>
              </a:rPr>
              <a:t>constructoren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</a:t>
            </a:r>
            <a:r>
              <a:rPr lang="nl-BE" sz="2800" dirty="0" err="1">
                <a:cs typeface="Consolas" panose="020B0609020204030204" pitchFamily="49" charset="0"/>
              </a:rPr>
              <a:t>constructor</a:t>
            </a:r>
            <a:r>
              <a:rPr lang="nl-BE" sz="2800" dirty="0">
                <a:cs typeface="Consolas" panose="020B0609020204030204" pitchFamily="49" charset="0"/>
              </a:rPr>
              <a:t> en </a:t>
            </a:r>
            <a:r>
              <a:rPr lang="nl-BE" sz="2600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800" dirty="0">
                <a:cs typeface="Consolas" panose="020B0609020204030204" pitchFamily="49" charset="0"/>
              </a:rPr>
              <a:t> operator </a:t>
            </a:r>
            <a:endParaRPr lang="nl-BE" sz="2800" dirty="0"/>
          </a:p>
          <a:p>
            <a:pPr marL="446088" lvl="0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800" i="1" dirty="0" err="1">
                <a:solidFill>
                  <a:prstClr val="black"/>
                </a:solidFill>
                <a:cs typeface="Consolas" panose="020B0609020204030204" pitchFamily="49" charset="0"/>
              </a:rPr>
              <a:t>ed</a:t>
            </a:r>
            <a:r>
              <a:rPr lang="nl-BE" sz="2800" dirty="0">
                <a:solidFill>
                  <a:prstClr val="black"/>
                </a:solidFill>
              </a:rPr>
              <a:t> en </a:t>
            </a:r>
            <a:r>
              <a:rPr lang="nl-BE" sz="2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800" i="1" dirty="0" err="1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nl-BE" sz="2800" dirty="0">
                <a:solidFill>
                  <a:prstClr val="black"/>
                </a:solidFill>
              </a:rPr>
              <a:t> functies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lambda</a:t>
            </a:r>
            <a:r>
              <a:rPr lang="nl-BE" sz="2800" dirty="0" smtClean="0"/>
              <a:t> </a:t>
            </a:r>
            <a:r>
              <a:rPr lang="nl-BE" sz="2800" dirty="0" err="1" smtClean="0"/>
              <a:t>functions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smart pointers</a:t>
            </a:r>
            <a:r>
              <a:rPr lang="nl-BE" sz="2800" dirty="0"/>
              <a:t>: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nl-BE" sz="2800" dirty="0" smtClean="0"/>
              <a:t> en </a:t>
            </a:r>
            <a:r>
              <a:rPr lang="nl-BE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88669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00" y="1268760"/>
            <a:ext cx="8255000" cy="4800600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400" b="0" dirty="0" smtClean="0"/>
              <a:t>In C++11 mag een constructor een andere constructor van dezelfde klasse oproepen</a:t>
            </a:r>
          </a:p>
          <a:p>
            <a:endParaRPr lang="nl-BE" sz="2400" b="0" dirty="0"/>
          </a:p>
          <a:p>
            <a:endParaRPr lang="nl-BE" sz="2400" b="0" dirty="0" smtClean="0"/>
          </a:p>
          <a:p>
            <a:endParaRPr lang="nl-BE" sz="2400" b="0" dirty="0"/>
          </a:p>
          <a:p>
            <a:endParaRPr lang="nl-BE" sz="2400" b="0" dirty="0" smtClean="0"/>
          </a:p>
          <a:p>
            <a:endParaRPr lang="nl-BE" sz="2400" b="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64786" y="2602117"/>
            <a:ext cx="7091604" cy="27853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x;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*p;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A(int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: x(v),</a:t>
            </a:r>
            <a:r>
              <a:rPr lang="nl-B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p(new </a:t>
            </a: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[80]) {}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A() : </a:t>
            </a:r>
            <a:r>
              <a:rPr lang="nl-BE" sz="20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000" b="1" i="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  <a:r>
              <a:rPr lang="nl-BE" sz="2000" b="1" i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b="1" i="0" dirty="0">
              <a:solidFill>
                <a:srgbClr val="008000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60512" y="260648"/>
            <a:ext cx="9001000" cy="61118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1"/>
                </a:solidFill>
              </a:rPr>
              <a:t>Delegerende constructoren</a:t>
            </a:r>
            <a:endParaRPr lang="en-GB" altLang="nl-BE" sz="3600" b="1" dirty="0">
              <a:solidFill>
                <a:schemeClr val="accent1"/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508804395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28040</TotalTime>
  <Words>2279</Words>
  <Application>Microsoft Macintosh PowerPoint</Application>
  <PresentationFormat>A4 Paper (210x297 mm)</PresentationFormat>
  <Paragraphs>439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Kantoorthema</vt:lpstr>
      <vt:lpstr>PowerPoint Presentation</vt:lpstr>
      <vt:lpstr>Inhoud</vt:lpstr>
      <vt:lpstr>Automatische type-afleiding</vt:lpstr>
      <vt:lpstr>Inhoud</vt:lpstr>
      <vt:lpstr>Initialisatiesyntax</vt:lpstr>
      <vt:lpstr>PowerPoint Presentation</vt:lpstr>
      <vt:lpstr>PowerPoint Presentation</vt:lpstr>
      <vt:lpstr>Inhoud</vt:lpstr>
      <vt:lpstr>PowerPoint Presentation</vt:lpstr>
      <vt:lpstr>Inhoud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Inhoud</vt:lpstr>
      <vt:lpstr>defaulted en  deleted functies</vt:lpstr>
      <vt:lpstr>Inhoud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Inhoud</vt:lpstr>
      <vt:lpstr>PowerPoint Presentation</vt:lpstr>
      <vt:lpstr>Inhoud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Helga Naessens</dc:creator>
  <cp:lastModifiedBy>Jelle De Bock</cp:lastModifiedBy>
  <cp:revision>483</cp:revision>
  <cp:lastPrinted>2015-11-26T15:49:46Z</cp:lastPrinted>
  <dcterms:created xsi:type="dcterms:W3CDTF">2003-09-29T11:12:20Z</dcterms:created>
  <dcterms:modified xsi:type="dcterms:W3CDTF">2015-12-08T09:48:10Z</dcterms:modified>
</cp:coreProperties>
</file>