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8" r:id="rId1"/>
    <p:sldMasterId id="2147483653" r:id="rId2"/>
    <p:sldMasterId id="2147483753" r:id="rId3"/>
  </p:sldMasterIdLst>
  <p:notesMasterIdLst>
    <p:notesMasterId r:id="rId10"/>
  </p:notesMasterIdLst>
  <p:handoutMasterIdLst>
    <p:handoutMasterId r:id="rId11"/>
  </p:handoutMasterIdLst>
  <p:sldIdLst>
    <p:sldId id="312" r:id="rId4"/>
    <p:sldId id="307" r:id="rId5"/>
    <p:sldId id="319" r:id="rId6"/>
    <p:sldId id="313" r:id="rId7"/>
    <p:sldId id="314" r:id="rId8"/>
    <p:sldId id="317" r:id="rId9"/>
  </p:sldIdLst>
  <p:sldSz cx="19050000" cy="14287500"/>
  <p:notesSz cx="7010400" cy="92233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524" userDrawn="1">
          <p15:clr>
            <a:srgbClr val="A4A3A4"/>
          </p15:clr>
        </p15:guide>
        <p15:guide id="2" pos="1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jkman, Jasper" initials="DJ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87802" autoAdjust="0"/>
  </p:normalViewPr>
  <p:slideViewPr>
    <p:cSldViewPr>
      <p:cViewPr varScale="1">
        <p:scale>
          <a:sx n="45" d="100"/>
          <a:sy n="45" d="100"/>
        </p:scale>
        <p:origin x="1314" y="72"/>
      </p:cViewPr>
      <p:guideLst>
        <p:guide orient="horz" pos="7524"/>
        <p:guide pos="1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7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27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2DD94-DDD7-4FFF-B30C-EAA4DC6AC5A3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760607"/>
            <a:ext cx="3037840" cy="4627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70939" y="8760607"/>
            <a:ext cx="3037840" cy="4627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2926-BCBF-47D2-A272-3AA33BE1FA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762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4362E-4A83-4928-88BF-C2ED55E52896}" type="datetimeFigureOut">
              <a:rPr lang="en-US" smtClean="0"/>
              <a:pPr/>
              <a:t>17-May-16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1103"/>
            <a:ext cx="5608320" cy="415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60605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A5B50-EA28-4AA9-A90A-0EB085D7F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model 1">
    <p:bg bwMode="black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2571750"/>
            <a:ext cx="10440000" cy="2667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1522800" y="7372350"/>
            <a:ext cx="16383000" cy="1524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5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PAGE </a:t>
            </a:r>
            <a:fld id="{BBD58656-B0CD-45FE-894B-AAA4B208EB16}" type="slidenum">
              <a:rPr lang="nl-NL" smtClean="0"/>
              <a:pPr/>
              <a:t>‹#›</a:t>
            </a:fld>
            <a:r>
              <a:rPr lang="nl-NL"/>
              <a:t>, 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2"/>
          </p:nvPr>
        </p:nvSpPr>
        <p:spPr>
          <a:xfrm>
            <a:off x="9753600" y="2475738"/>
            <a:ext cx="7884000" cy="4320000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1545335" y="2488692"/>
            <a:ext cx="7884000" cy="92964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5"/>
          <p:cNvSpPr>
            <a:spLocks noGrp="1"/>
          </p:cNvSpPr>
          <p:nvPr>
            <p:ph sz="quarter" idx="14"/>
          </p:nvPr>
        </p:nvSpPr>
        <p:spPr>
          <a:xfrm>
            <a:off x="9758400" y="7465092"/>
            <a:ext cx="7884000" cy="4320000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33500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w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PAGE </a:t>
            </a:r>
            <a:fld id="{BBD58656-B0CD-45FE-894B-AAA4B208EB16}" type="slidenum">
              <a:rPr lang="nl-NL" smtClean="0"/>
              <a:pPr/>
              <a:t>‹#›</a:t>
            </a:fld>
            <a:r>
              <a:rPr lang="nl-NL"/>
              <a:t>, 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2"/>
          </p:nvPr>
        </p:nvSpPr>
        <p:spPr>
          <a:xfrm>
            <a:off x="9771888" y="3181350"/>
            <a:ext cx="7884000" cy="8597646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1545335" y="3194304"/>
            <a:ext cx="7884000" cy="8597646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4"/>
          </p:nvPr>
        </p:nvSpPr>
        <p:spPr>
          <a:xfrm>
            <a:off x="1524001" y="2495550"/>
            <a:ext cx="7905335" cy="685800"/>
          </a:xfrm>
        </p:spPr>
        <p:txBody>
          <a:bodyPr/>
          <a:lstStyle>
            <a:lvl1pPr marL="0" indent="0">
              <a:defRPr b="1" cap="all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15"/>
          </p:nvPr>
        </p:nvSpPr>
        <p:spPr>
          <a:xfrm>
            <a:off x="9750552" y="2495550"/>
            <a:ext cx="7884000" cy="685800"/>
          </a:xfrm>
        </p:spPr>
        <p:txBody>
          <a:bodyPr/>
          <a:lstStyle>
            <a:lvl1pPr marL="0" indent="0">
              <a:defRPr b="1" cap="all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448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hre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PAGE </a:t>
            </a:r>
            <a:fld id="{BBD58656-B0CD-45FE-894B-AAA4B208EB16}" type="slidenum">
              <a:rPr lang="nl-NL" smtClean="0"/>
              <a:pPr/>
              <a:t>‹#›</a:t>
            </a:fld>
            <a:r>
              <a:rPr lang="nl-NL"/>
              <a:t>, 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2"/>
          </p:nvPr>
        </p:nvSpPr>
        <p:spPr>
          <a:xfrm>
            <a:off x="9740112" y="3181350"/>
            <a:ext cx="7884000" cy="3960000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1545335" y="3194304"/>
            <a:ext cx="7884000" cy="8597646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4"/>
          </p:nvPr>
        </p:nvSpPr>
        <p:spPr>
          <a:xfrm>
            <a:off x="1524000" y="2495550"/>
            <a:ext cx="7884000" cy="685800"/>
          </a:xfrm>
        </p:spPr>
        <p:txBody>
          <a:bodyPr/>
          <a:lstStyle>
            <a:lvl1pPr marL="0" indent="0">
              <a:defRPr b="1" cap="all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15"/>
          </p:nvPr>
        </p:nvSpPr>
        <p:spPr>
          <a:xfrm>
            <a:off x="9718776" y="2495550"/>
            <a:ext cx="7884000" cy="685800"/>
          </a:xfrm>
        </p:spPr>
        <p:txBody>
          <a:bodyPr/>
          <a:lstStyle>
            <a:lvl1pPr marL="0" indent="0">
              <a:defRPr b="1" cap="all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inhoud 5"/>
          <p:cNvSpPr>
            <a:spLocks noGrp="1"/>
          </p:cNvSpPr>
          <p:nvPr>
            <p:ph sz="quarter" idx="16"/>
          </p:nvPr>
        </p:nvSpPr>
        <p:spPr>
          <a:xfrm>
            <a:off x="9758400" y="7827150"/>
            <a:ext cx="7884000" cy="3960000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17"/>
          </p:nvPr>
        </p:nvSpPr>
        <p:spPr>
          <a:xfrm>
            <a:off x="9737064" y="7141350"/>
            <a:ext cx="7884000" cy="685800"/>
          </a:xfrm>
        </p:spPr>
        <p:txBody>
          <a:bodyPr/>
          <a:lstStyle>
            <a:lvl1pPr marL="0" indent="0">
              <a:defRPr b="1" cap="all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963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ty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22800" y="666750"/>
            <a:ext cx="16155582" cy="1371600"/>
          </a:xfrm>
        </p:spPr>
        <p:txBody>
          <a:bodyPr/>
          <a:lstStyle/>
          <a:p>
            <a:r>
              <a:rPr lang="nl-NL" dirty="0"/>
              <a:t>Safety </a:t>
            </a:r>
            <a:r>
              <a:rPr lang="nl-NL" dirty="0" err="1"/>
              <a:t>instructions</a:t>
            </a:r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2495550"/>
            <a:ext cx="16154416" cy="685800"/>
          </a:xfrm>
        </p:spPr>
        <p:txBody>
          <a:bodyPr/>
          <a:lstStyle>
            <a:lvl1pPr>
              <a:defRPr b="1" cap="all"/>
            </a:lvl1pPr>
          </a:lstStyle>
          <a:p>
            <a:r>
              <a:rPr lang="nl-NL" dirty="0"/>
              <a:t>PLEASE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aware</a:t>
            </a:r>
            <a:r>
              <a:rPr lang="nl-NL" dirty="0"/>
              <a:t> of the </a:t>
            </a:r>
            <a:r>
              <a:rPr lang="nl-NL" dirty="0" err="1"/>
              <a:t>safety</a:t>
            </a:r>
            <a:r>
              <a:rPr lang="nl-NL" dirty="0"/>
              <a:t> </a:t>
            </a:r>
            <a:r>
              <a:rPr lang="nl-NL" dirty="0" err="1"/>
              <a:t>instructions</a:t>
            </a:r>
            <a:r>
              <a:rPr lang="nl-NL" dirty="0"/>
              <a:t>:</a:t>
            </a:r>
          </a:p>
        </p:txBody>
      </p:sp>
      <p:sp>
        <p:nvSpPr>
          <p:cNvPr id="6" name="Tijdelijke aanduiding voor datum 2"/>
          <p:cNvSpPr>
            <a:spLocks noGrp="1"/>
          </p:cNvSpPr>
          <p:nvPr>
            <p:ph type="dt" sz="half" idx="2"/>
          </p:nvPr>
        </p:nvSpPr>
        <p:spPr>
          <a:xfrm>
            <a:off x="2819400" y="12864061"/>
            <a:ext cx="4286250" cy="32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8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1545336" y="12864061"/>
            <a:ext cx="12240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PAGE </a:t>
            </a:r>
            <a:fld id="{BBD58656-B0CD-45FE-894B-AAA4B208EB16}" type="slidenum">
              <a:rPr lang="nl-NL" smtClean="0"/>
              <a:pPr/>
              <a:t>‹#›</a:t>
            </a:fld>
            <a:r>
              <a:rPr lang="nl-NL" dirty="0"/>
              <a:t>, </a:t>
            </a:r>
          </a:p>
        </p:txBody>
      </p:sp>
      <p:sp>
        <p:nvSpPr>
          <p:cNvPr id="9" name="Tijdelijke aanduiding voor tekst 9"/>
          <p:cNvSpPr txBox="1">
            <a:spLocks/>
          </p:cNvSpPr>
          <p:nvPr userDrawn="1"/>
        </p:nvSpPr>
        <p:spPr bwMode="auto">
          <a:xfrm>
            <a:off x="1524000" y="8667750"/>
            <a:ext cx="11582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2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balGraph Bd BT" charset="0"/>
              </a:rPr>
              <a:t>Familiarise</a:t>
            </a:r>
            <a:r>
              <a:rPr kumimoji="0" lang="nl-NL" sz="4000" b="1" i="0" u="none" strike="noStrike" kern="0" cap="all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balGraph Bd BT" charset="0"/>
              </a:rPr>
              <a:t> yourself with the </a:t>
            </a:r>
            <a:r>
              <a:rPr kumimoji="0" lang="nl-NL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balGraph Bd BT" charset="0"/>
              </a:rPr>
              <a:t>Evacuation</a:t>
            </a:r>
            <a:r>
              <a:rPr kumimoji="0" lang="nl-NL" sz="4000" b="1" i="0" u="none" strike="noStrike" kern="0" cap="all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balGraph Bd BT" charset="0"/>
              </a:rPr>
              <a:t> plan at this location</a:t>
            </a:r>
            <a:endParaRPr kumimoji="0" lang="nl-NL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balGraph Bd BT" charset="0"/>
            </a:endParaRPr>
          </a:p>
        </p:txBody>
      </p:sp>
      <p:pic>
        <p:nvPicPr>
          <p:cNvPr id="10" name="Tijdelijke aanduiding voor afbeelding 14"/>
          <p:cNvPicPr>
            <a:picLocks noChangeAspect="1"/>
          </p:cNvPicPr>
          <p:nvPr userDrawn="1"/>
        </p:nvPicPr>
        <p:blipFill>
          <a:blip r:embed="rId2"/>
          <a:srcRect l="-1132" r="-1213" b="42403"/>
          <a:stretch>
            <a:fillRect/>
          </a:stretch>
        </p:blipFill>
        <p:spPr bwMode="auto">
          <a:xfrm>
            <a:off x="1447800" y="10496550"/>
            <a:ext cx="32004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" name="Tijdelijke aanduiding voor afbeelding 15"/>
          <p:cNvPicPr>
            <a:picLocks noChangeAspect="1"/>
          </p:cNvPicPr>
          <p:nvPr userDrawn="1"/>
        </p:nvPicPr>
        <p:blipFill>
          <a:blip r:embed="rId3"/>
          <a:srcRect l="-29628" r="-29628"/>
          <a:stretch>
            <a:fillRect/>
          </a:stretch>
        </p:blipFill>
        <p:spPr>
          <a:xfrm>
            <a:off x="7391400" y="10648950"/>
            <a:ext cx="1600200" cy="1014698"/>
          </a:xfrm>
          <a:prstGeom prst="rect">
            <a:avLst/>
          </a:prstGeom>
        </p:spPr>
      </p:pic>
      <p:pic>
        <p:nvPicPr>
          <p:cNvPr id="12" name="Afbeelding 3"/>
          <p:cNvPicPr>
            <a:picLocks noChangeAspect="1"/>
          </p:cNvPicPr>
          <p:nvPr userDrawn="1"/>
        </p:nvPicPr>
        <p:blipFill>
          <a:blip r:embed="rId4"/>
          <a:srcRect r="13253"/>
          <a:stretch>
            <a:fillRect/>
          </a:stretch>
        </p:blipFill>
        <p:spPr>
          <a:xfrm>
            <a:off x="14097000" y="7174443"/>
            <a:ext cx="4038600" cy="4655608"/>
          </a:xfrm>
          <a:prstGeom prst="rect">
            <a:avLst/>
          </a:prstGeom>
        </p:spPr>
      </p:pic>
      <p:pic>
        <p:nvPicPr>
          <p:cNvPr id="13" name="Tijdelijke aanduiding voor afbeelding 14"/>
          <p:cNvPicPr>
            <a:picLocks noChangeAspect="1"/>
          </p:cNvPicPr>
          <p:nvPr userDrawn="1"/>
        </p:nvPicPr>
        <p:blipFill>
          <a:blip r:embed="rId2"/>
          <a:srcRect l="23236" t="66236" r="20718" b="13605"/>
          <a:stretch>
            <a:fillRect/>
          </a:stretch>
        </p:blipFill>
        <p:spPr bwMode="auto">
          <a:xfrm>
            <a:off x="5257800" y="10877550"/>
            <a:ext cx="1752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 userDrawn="1"/>
        </p:nvSpPr>
        <p:spPr>
          <a:xfrm>
            <a:off x="1560576" y="3588196"/>
            <a:ext cx="16041624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1500"/>
              </a:spcBef>
              <a:buFont typeface="+mj-lt"/>
              <a:buAutoNum type="arabicPeriod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No bags, briefcases or purses in the aisles</a:t>
            </a:r>
          </a:p>
          <a:p>
            <a:pPr marL="457200" indent="-457200" algn="l">
              <a:spcBef>
                <a:spcPts val="1500"/>
              </a:spcBef>
              <a:buFont typeface="+mj-lt"/>
              <a:buAutoNum type="arabicPeriod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No computer and monitor cables in the aisles </a:t>
            </a:r>
          </a:p>
          <a:p>
            <a:pPr marL="457200" indent="-457200" algn="l">
              <a:spcBef>
                <a:spcPts val="1500"/>
              </a:spcBef>
              <a:buFont typeface="+mj-lt"/>
              <a:buAutoNum type="arabicPeriod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Observe location of and route to emergency exit </a:t>
            </a:r>
          </a:p>
          <a:p>
            <a:pPr marL="457200" indent="-457200" algn="l">
              <a:spcBef>
                <a:spcPts val="1500"/>
              </a:spcBef>
              <a:buFont typeface="+mj-lt"/>
              <a:buAutoNum type="arabicPeriod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Emergency exit free of obstacles </a:t>
            </a:r>
          </a:p>
          <a:p>
            <a:pPr marL="457200" indent="-457200" algn="l">
              <a:spcBef>
                <a:spcPts val="1500"/>
              </a:spcBef>
              <a:buFont typeface="+mj-lt"/>
              <a:buAutoNum type="arabicPeriod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Always follow instructions of your host in case of emergencies</a:t>
            </a:r>
          </a:p>
          <a:p>
            <a:pPr marL="457200" indent="-457200" algn="l">
              <a:spcBef>
                <a:spcPts val="1500"/>
              </a:spcBef>
              <a:buFont typeface="+mj-lt"/>
              <a:buAutoNum type="arabicPeriod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Make ‘Safety’ the first agenda item</a:t>
            </a:r>
            <a:endParaRPr lang="nl-NL" sz="2800" dirty="0"/>
          </a:p>
          <a:p>
            <a:pPr algn="l"/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60821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572" userDrawn="1">
          <p15:clr>
            <a:srgbClr val="FBAE40"/>
          </p15:clr>
        </p15:guide>
        <p15:guide id="2" pos="6000" userDrawn="1">
          <p15:clr>
            <a:srgbClr val="FBAE40"/>
          </p15:clr>
        </p15:guide>
        <p15:guide id="3" orient="horz" pos="747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rple City View">
    <p:bg bwMode="black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5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model 2">
    <p:bg bwMode="black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1522800" y="7372350"/>
            <a:ext cx="16383000" cy="1524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3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model 3">
    <p:bg bwMode="black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857750"/>
            <a:ext cx="16154400" cy="18288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7448550"/>
            <a:ext cx="16154400" cy="3505200"/>
          </a:xfrm>
        </p:spPr>
        <p:txBody>
          <a:bodyPr/>
          <a:lstStyle>
            <a:lvl1pPr marL="0" indent="0">
              <a:spcBef>
                <a:spcPts val="0"/>
              </a:spcBef>
              <a:defRPr sz="2000" cap="none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94842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1531944" y="2503932"/>
            <a:ext cx="16070256" cy="928801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2"/>
          <p:cNvSpPr>
            <a:spLocks noGrp="1"/>
          </p:cNvSpPr>
          <p:nvPr>
            <p:ph type="dt" sz="half" idx="2"/>
          </p:nvPr>
        </p:nvSpPr>
        <p:spPr>
          <a:xfrm>
            <a:off x="2819400" y="12864061"/>
            <a:ext cx="4286250" cy="32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1545336" y="12864061"/>
            <a:ext cx="12240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PAGE </a:t>
            </a:r>
            <a:fld id="{BBD58656-B0CD-45FE-894B-AAA4B208EB16}" type="slidenum">
              <a:rPr lang="nl-NL" smtClean="0"/>
              <a:pPr/>
              <a:t>‹#›</a:t>
            </a:fld>
            <a:r>
              <a:rPr lang="nl-NL" dirty="0"/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800" y="514350"/>
            <a:ext cx="16155600" cy="1524000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1522800" y="2495550"/>
            <a:ext cx="11507400" cy="9296400"/>
          </a:xfrm>
        </p:spPr>
        <p:txBody>
          <a:bodyPr/>
          <a:lstStyle>
            <a:lvl2pPr marL="720000" indent="-360000">
              <a:spcBef>
                <a:spcPts val="1500"/>
              </a:spcBef>
              <a:defRPr/>
            </a:lvl2pPr>
            <a:lvl3pPr marL="1080000" indent="-360000">
              <a:spcBef>
                <a:spcPts val="1500"/>
              </a:spcBef>
              <a:defRPr/>
            </a:lvl3pPr>
            <a:lvl4pPr marL="1440000" indent="-360000">
              <a:spcBef>
                <a:spcPts val="1000"/>
              </a:spcBef>
              <a:defRPr/>
            </a:lvl4pPr>
            <a:lvl5pPr marL="1800000" indent="-360000">
              <a:spcBef>
                <a:spcPts val="1000"/>
              </a:spcBef>
              <a:defRPr/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2"/>
          </p:nvPr>
        </p:nvSpPr>
        <p:spPr>
          <a:xfrm>
            <a:off x="13639800" y="2513838"/>
            <a:ext cx="3960000" cy="2520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/>
          </p:nvPr>
        </p:nvSpPr>
        <p:spPr>
          <a:xfrm>
            <a:off x="13639800" y="5842950"/>
            <a:ext cx="3960000" cy="2520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13639800" y="9271950"/>
            <a:ext cx="3960000" cy="25200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atum 2"/>
          <p:cNvSpPr>
            <a:spLocks noGrp="1"/>
          </p:cNvSpPr>
          <p:nvPr>
            <p:ph type="dt" sz="half" idx="2"/>
          </p:nvPr>
        </p:nvSpPr>
        <p:spPr>
          <a:xfrm>
            <a:off x="2819400" y="12864061"/>
            <a:ext cx="4286250" cy="32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9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1545336" y="12864061"/>
            <a:ext cx="12240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PAGE </a:t>
            </a:r>
            <a:fld id="{BBD58656-B0CD-45FE-894B-AAA4B208EB16}" type="slidenum">
              <a:rPr lang="nl-NL" smtClean="0"/>
              <a:pPr/>
              <a:t>‹#›</a:t>
            </a:fld>
            <a:r>
              <a:rPr lang="nl-NL" dirty="0"/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800" y="666750"/>
            <a:ext cx="16155582" cy="1371600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1522800" y="3405600"/>
            <a:ext cx="16079400" cy="8462550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1524000" y="2495550"/>
            <a:ext cx="16154416" cy="685800"/>
          </a:xfrm>
        </p:spPr>
        <p:txBody>
          <a:bodyPr/>
          <a:lstStyle>
            <a:lvl1pPr>
              <a:defRPr b="1" cap="all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datum 2"/>
          <p:cNvSpPr>
            <a:spLocks noGrp="1"/>
          </p:cNvSpPr>
          <p:nvPr>
            <p:ph type="dt" sz="half" idx="2"/>
          </p:nvPr>
        </p:nvSpPr>
        <p:spPr>
          <a:xfrm>
            <a:off x="2819400" y="12864061"/>
            <a:ext cx="4286250" cy="32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8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1545336" y="12864061"/>
            <a:ext cx="12240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PAGE </a:t>
            </a:r>
            <a:fld id="{BBD58656-B0CD-45FE-894B-AAA4B208EB16}" type="slidenum">
              <a:rPr lang="nl-NL" smtClean="0"/>
              <a:pPr/>
              <a:t>‹#›</a:t>
            </a:fld>
            <a:r>
              <a:rPr lang="nl-NL" dirty="0"/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572" userDrawn="1">
          <p15:clr>
            <a:srgbClr val="FBAE40"/>
          </p15:clr>
        </p15:guide>
        <p15:guide id="2" pos="6000" userDrawn="1">
          <p15:clr>
            <a:srgbClr val="FBAE40"/>
          </p15:clr>
        </p15:guide>
        <p15:guide id="3" orient="horz" pos="74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extra title and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800" y="567612"/>
            <a:ext cx="16612800" cy="1470738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1522800" y="3423888"/>
            <a:ext cx="11507400" cy="836806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1524000" y="2513838"/>
            <a:ext cx="11506200" cy="685800"/>
          </a:xfrm>
        </p:spPr>
        <p:txBody>
          <a:bodyPr/>
          <a:lstStyle>
            <a:lvl1pPr>
              <a:defRPr b="1" cap="all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2"/>
          </p:nvPr>
        </p:nvSpPr>
        <p:spPr>
          <a:xfrm>
            <a:off x="13639800" y="2513838"/>
            <a:ext cx="3960000" cy="2520000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/>
          </p:nvPr>
        </p:nvSpPr>
        <p:spPr>
          <a:xfrm>
            <a:off x="13639800" y="5842950"/>
            <a:ext cx="3960000" cy="2520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13639800" y="9271950"/>
            <a:ext cx="3960000" cy="2520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atum 2"/>
          <p:cNvSpPr>
            <a:spLocks noGrp="1"/>
          </p:cNvSpPr>
          <p:nvPr>
            <p:ph type="dt" sz="half" idx="2"/>
          </p:nvPr>
        </p:nvSpPr>
        <p:spPr>
          <a:xfrm>
            <a:off x="2819400" y="12864061"/>
            <a:ext cx="4286250" cy="32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11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1545336" y="12864061"/>
            <a:ext cx="12240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PAGE </a:t>
            </a:r>
            <a:fld id="{BBD58656-B0CD-45FE-894B-AAA4B208EB16}" type="slidenum">
              <a:rPr lang="nl-NL" smtClean="0"/>
              <a:pPr/>
              <a:t>‹#›</a:t>
            </a:fld>
            <a:r>
              <a:rPr lang="nl-NL" dirty="0"/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PAGE </a:t>
            </a:r>
            <a:fld id="{BBD58656-B0CD-45FE-894B-AAA4B208EB16}" type="slidenum">
              <a:rPr lang="nl-NL" smtClean="0"/>
              <a:pPr/>
              <a:t>‹#›</a:t>
            </a:fld>
            <a:r>
              <a:rPr lang="nl-NL"/>
              <a:t>, 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 noChangeAspect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09240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PAGE </a:t>
            </a:r>
            <a:fld id="{BBD58656-B0CD-45FE-894B-AAA4B208EB16}" type="slidenum">
              <a:rPr lang="nl-NL" smtClean="0"/>
              <a:pPr/>
              <a:t>‹#›</a:t>
            </a:fld>
            <a:r>
              <a:rPr lang="nl-NL"/>
              <a:t>, 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2"/>
          </p:nvPr>
        </p:nvSpPr>
        <p:spPr>
          <a:xfrm>
            <a:off x="9753600" y="2475738"/>
            <a:ext cx="7920000" cy="92964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1545335" y="2488692"/>
            <a:ext cx="7920000" cy="92964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5168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571750"/>
            <a:ext cx="193548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balGraph Bk BT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4400550"/>
            <a:ext cx="192786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balGraph Bd BT" charset="0"/>
              </a:rPr>
              <a:t>Click to edit Master text styles</a:t>
            </a:r>
            <a:endParaRPr lang="en-US" dirty="0">
              <a:sym typeface="LubalGraph Bk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1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2" r:id="rId3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8000" b="1" cap="all">
          <a:solidFill>
            <a:schemeClr val="tx1"/>
          </a:solidFill>
          <a:latin typeface="Arial"/>
          <a:ea typeface="+mj-ea"/>
          <a:cs typeface="Arial"/>
          <a:sym typeface="LubalGraph Bk B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9pPr>
    </p:titleStyle>
    <p:bodyStyle>
      <a:lvl1pPr marL="342900" indent="-342900" algn="l" rtl="0" eaLnBrk="1" fontAlgn="base" hangingPunct="1">
        <a:spcBef>
          <a:spcPts val="2800"/>
        </a:spcBef>
        <a:spcAft>
          <a:spcPct val="0"/>
        </a:spcAft>
        <a:defRPr sz="8000" cap="all">
          <a:solidFill>
            <a:schemeClr val="tx1"/>
          </a:solidFill>
          <a:latin typeface="+mn-lt"/>
          <a:ea typeface="+mn-ea"/>
          <a:cs typeface="+mn-cs"/>
          <a:sym typeface="LubalGraph Bd BT" charset="0"/>
        </a:defRPr>
      </a:lvl1pPr>
      <a:lvl2pPr marL="742950" indent="-285750" algn="l" rtl="0" eaLnBrk="1" fontAlgn="base" hangingPunct="1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LubalGraph Bk BT" charset="0"/>
        </a:defRPr>
      </a:lvl2pPr>
      <a:lvl3pPr marL="1143000" indent="-228600" algn="l" rtl="0" eaLnBrk="1" fontAlgn="base" hangingPunct="1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LubalGraph Bk BT" charset="0"/>
        </a:defRPr>
      </a:lvl3pPr>
      <a:lvl4pPr marL="1600200" indent="-228600" algn="l" rtl="0" eaLnBrk="1" fontAlgn="base" hangingPunct="1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LubalGraph Bk BT" charset="0"/>
        </a:defRPr>
      </a:lvl4pPr>
      <a:lvl5pPr marL="2057400" indent="-228600" algn="l" rtl="0" eaLnBrk="1" fontAlgn="base" hangingPunct="1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LubalGraph Bk BT" charset="0"/>
        </a:defRPr>
      </a:lvl5pPr>
      <a:lvl6pPr marL="457200" algn="l" rtl="0" eaLnBrk="1" fontAlgn="base" hangingPunct="1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LubalGraph Bk BT" charset="0"/>
        </a:defRPr>
      </a:lvl6pPr>
      <a:lvl7pPr marL="914400" algn="l" rtl="0" eaLnBrk="1" fontAlgn="base" hangingPunct="1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LubalGraph Bk BT" charset="0"/>
        </a:defRPr>
      </a:lvl7pPr>
      <a:lvl8pPr marL="1371600" algn="l" rtl="0" eaLnBrk="1" fontAlgn="base" hangingPunct="1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LubalGraph Bk BT" charset="0"/>
        </a:defRPr>
      </a:lvl8pPr>
      <a:lvl9pPr marL="1828800" algn="l" rtl="0" eaLnBrk="1" fontAlgn="base" hangingPunct="1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LubalGraph Bk BT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2800" y="590550"/>
            <a:ext cx="161556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balGraph Md BT" charset="0"/>
              </a:rPr>
              <a:t>Click to edit Master title style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2800" y="2495550"/>
            <a:ext cx="16079400" cy="929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balGraph Bd BT" charset="0"/>
              </a:rPr>
              <a:t>Click to edit Master text styles</a:t>
            </a:r>
          </a:p>
          <a:p>
            <a:pPr lvl="1"/>
            <a:r>
              <a:rPr lang="en-US" dirty="0">
                <a:sym typeface="LubalGraph Bk BT" charset="0"/>
              </a:rPr>
              <a:t>Second level</a:t>
            </a:r>
          </a:p>
          <a:p>
            <a:pPr lvl="2"/>
            <a:r>
              <a:rPr lang="en-US" dirty="0">
                <a:sym typeface="LubalGraph Bk BT" charset="0"/>
              </a:rPr>
              <a:t>Third level</a:t>
            </a:r>
          </a:p>
          <a:p>
            <a:pPr lvl="3"/>
            <a:r>
              <a:rPr lang="en-US" dirty="0">
                <a:sym typeface="LubalGraph Bk BT" charset="0"/>
              </a:rPr>
              <a:t>Fourth level</a:t>
            </a:r>
          </a:p>
          <a:p>
            <a:pPr lvl="4"/>
            <a:r>
              <a:rPr lang="en-US" dirty="0">
                <a:sym typeface="LubalGraph Bk BT" charset="0"/>
              </a:rPr>
              <a:t>Fifth level</a:t>
            </a:r>
          </a:p>
        </p:txBody>
      </p:sp>
      <p:sp>
        <p:nvSpPr>
          <p:cNvPr id="5" name="Tijdelijke aanduiding voor datum 2"/>
          <p:cNvSpPr>
            <a:spLocks noGrp="1"/>
          </p:cNvSpPr>
          <p:nvPr>
            <p:ph type="dt" sz="half" idx="2"/>
          </p:nvPr>
        </p:nvSpPr>
        <p:spPr>
          <a:xfrm>
            <a:off x="2819400" y="12864061"/>
            <a:ext cx="4286250" cy="32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1545336" y="12864061"/>
            <a:ext cx="12240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PAGE </a:t>
            </a:r>
            <a:fld id="{BBD58656-B0CD-45FE-894B-AAA4B208EB16}" type="slidenum">
              <a:rPr lang="nl-NL" smtClean="0"/>
              <a:pPr/>
              <a:t>‹#›</a:t>
            </a:fld>
            <a:r>
              <a:rPr lang="nl-NL" dirty="0"/>
              <a:t>,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2" r:id="rId2"/>
    <p:sldLayoutId id="2147483711" r:id="rId3"/>
    <p:sldLayoutId id="2147483741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55" r:id="rId10"/>
  </p:sldLayoutIdLst>
  <p:transition>
    <p:dissolv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cap="all">
          <a:solidFill>
            <a:schemeClr val="tx1"/>
          </a:solidFill>
          <a:latin typeface="+mj-lt"/>
          <a:ea typeface="+mj-ea"/>
          <a:cs typeface="+mj-cs"/>
          <a:sym typeface="LubalGraph Md B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balGraph Md BT" charset="0"/>
          <a:ea typeface="ヒラギノ角ゴ ProN W6" charset="-128"/>
          <a:cs typeface="ヒラギノ角ゴ ProN W6" charset="-128"/>
          <a:sym typeface="LubalGraph Md B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balGraph Md BT" charset="0"/>
          <a:ea typeface="ヒラギノ角ゴ ProN W6" charset="-128"/>
          <a:cs typeface="ヒラギノ角ゴ ProN W6" charset="-128"/>
          <a:sym typeface="LubalGraph Md B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balGraph Md BT" charset="0"/>
          <a:ea typeface="ヒラギノ角ゴ ProN W6" charset="-128"/>
          <a:cs typeface="ヒラギノ角ゴ ProN W6" charset="-128"/>
          <a:sym typeface="LubalGraph Md B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balGraph Md BT" charset="0"/>
          <a:ea typeface="ヒラギノ角ゴ ProN W6" charset="-128"/>
          <a:cs typeface="ヒラギノ角ゴ ProN W6" charset="-128"/>
          <a:sym typeface="LubalGraph Md B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balGraph Md BT" charset="0"/>
          <a:ea typeface="ヒラギノ角ゴ ProN W6" charset="-128"/>
          <a:cs typeface="ヒラギノ角ゴ ProN W6" charset="-128"/>
          <a:sym typeface="LubalGraph Md B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balGraph Md BT" charset="0"/>
          <a:ea typeface="ヒラギノ角ゴ ProN W6" charset="-128"/>
          <a:cs typeface="ヒラギノ角ゴ ProN W6" charset="-128"/>
          <a:sym typeface="LubalGraph Md B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balGraph Md BT" charset="0"/>
          <a:ea typeface="ヒラギノ角ゴ ProN W6" charset="-128"/>
          <a:cs typeface="ヒラギノ角ゴ ProN W6" charset="-128"/>
          <a:sym typeface="LubalGraph Md B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balGraph Md BT" charset="0"/>
          <a:ea typeface="ヒラギノ角ゴ ProN W6" charset="-128"/>
          <a:cs typeface="ヒラギノ角ゴ ProN W6" charset="-128"/>
          <a:sym typeface="LubalGraph Md BT" charset="0"/>
        </a:defRPr>
      </a:lvl9pPr>
    </p:titleStyle>
    <p:bodyStyle>
      <a:lvl1pPr marL="342900" indent="-342900" algn="l" rtl="0" eaLnBrk="0" fontAlgn="base" hangingPunct="0">
        <a:spcBef>
          <a:spcPts val="28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LubalGraph Bd BT" charset="0"/>
        </a:defRPr>
      </a:lvl1pPr>
      <a:lvl2pPr marL="720000" indent="-360000" algn="l" rtl="0" eaLnBrk="0" fontAlgn="base" hangingPunct="0">
        <a:spcBef>
          <a:spcPts val="1500"/>
        </a:spcBef>
        <a:spcAft>
          <a:spcPct val="0"/>
        </a:spcAft>
        <a:buFont typeface="Arial"/>
        <a:buChar char="•"/>
        <a:defRPr sz="2400">
          <a:solidFill>
            <a:schemeClr val="tx1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2pPr>
      <a:lvl3pPr marL="1080000" indent="-360000" algn="l" rtl="0" eaLnBrk="0" fontAlgn="base" hangingPunct="0">
        <a:spcBef>
          <a:spcPts val="1500"/>
        </a:spcBef>
        <a:spcAft>
          <a:spcPct val="0"/>
        </a:spcAft>
        <a:buFont typeface="Arial"/>
        <a:buChar char="•"/>
        <a:defRPr sz="2400">
          <a:solidFill>
            <a:schemeClr val="tx1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3pPr>
      <a:lvl4pPr marL="1440000" indent="-360000" algn="l" rtl="0" eaLnBrk="0" fontAlgn="base" hangingPunct="0">
        <a:spcBef>
          <a:spcPts val="1000"/>
        </a:spcBef>
        <a:spcAft>
          <a:spcPct val="0"/>
        </a:spcAft>
        <a:buFont typeface="Arial"/>
        <a:buChar char="•"/>
        <a:defRPr sz="2400">
          <a:solidFill>
            <a:schemeClr val="tx1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4pPr>
      <a:lvl5pPr marL="1800000" indent="-360000" algn="l" rtl="0" eaLnBrk="0" fontAlgn="base" hangingPunct="0">
        <a:spcBef>
          <a:spcPts val="1000"/>
        </a:spcBef>
        <a:spcAft>
          <a:spcPct val="0"/>
        </a:spcAft>
        <a:buFont typeface="Arial"/>
        <a:buChar char="•"/>
        <a:defRPr sz="2400">
          <a:solidFill>
            <a:schemeClr val="tx1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5pPr>
      <a:lvl6pPr marL="457200" algn="l" rtl="0" fontAlgn="base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6pPr>
      <a:lvl7pPr marL="914400" algn="l" rtl="0" fontAlgn="base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7pPr>
      <a:lvl8pPr marL="1371600" algn="l" rtl="0" fontAlgn="base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8pPr>
      <a:lvl9pPr marL="1828800" algn="l" rtl="0" fontAlgn="base">
        <a:spcBef>
          <a:spcPts val="2800"/>
        </a:spcBef>
        <a:spcAft>
          <a:spcPct val="0"/>
        </a:spcAft>
        <a:defRPr sz="3600">
          <a:solidFill>
            <a:schemeClr val="tx1"/>
          </a:solidFill>
          <a:latin typeface="LubalGraph Bk BT" charset="0"/>
          <a:ea typeface="ヒラギノ角ゴ ProN W3" charset="-128"/>
          <a:cs typeface="ヒラギノ角ゴ ProN W3" charset="-128"/>
          <a:sym typeface="LubalGraph Bk BT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72" userDrawn="1">
          <p15:clr>
            <a:srgbClr val="F26B43"/>
          </p15:clr>
        </p15:guide>
        <p15:guide id="2" pos="960" userDrawn="1">
          <p15:clr>
            <a:srgbClr val="F26B43"/>
          </p15:clr>
        </p15:guide>
        <p15:guide id="3" orient="horz" pos="7428" userDrawn="1">
          <p15:clr>
            <a:srgbClr val="F26B43"/>
          </p15:clr>
        </p15:guide>
        <p15:guide id="4" orient="horz" pos="1284" userDrawn="1">
          <p15:clr>
            <a:srgbClr val="F26B43"/>
          </p15:clr>
        </p15:guide>
        <p15:guide id="5" pos="110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18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117600" indent="-800100" algn="l" rtl="0" eaLnBrk="1" fontAlgn="base" hangingPunct="1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1" fontAlgn="base" hangingPunct="1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1" fontAlgn="base" hangingPunct="1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1" fontAlgn="base" hangingPunct="1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1" fontAlgn="base" hangingPunct="1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eaLnBrk="1" fontAlgn="base" hangingPunct="1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eaLnBrk="1" fontAlgn="base" hangingPunct="1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eaLnBrk="1" fontAlgn="base" hangingPunct="1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eaLnBrk="1" fontAlgn="base" hangingPunct="1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image" Target="../media/image13.png"/><Relationship Id="rId10" Type="http://schemas.openxmlformats.org/officeDocument/2006/relationships/image" Target="../media/image17.jp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.jpe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Project– update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18 May 2016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7922094" y="6927273"/>
            <a:ext cx="7617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l">
              <a:buFontTx/>
              <a:buChar char="-"/>
            </a:pPr>
            <a:endParaRPr lang="nl-NL" dirty="0"/>
          </a:p>
          <a:p>
            <a:pPr algn="l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71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–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/>
              <a:t>PAGE </a:t>
            </a:r>
            <a:fld id="{BBD58656-B0CD-45FE-894B-AAA4B208EB16}" type="slidenum">
              <a:rPr lang="nl-NL" smtClean="0"/>
              <a:pPr/>
              <a:t>2</a:t>
            </a:fld>
            <a:r>
              <a:rPr lang="nl-NL"/>
              <a:t>, </a:t>
            </a:r>
            <a:endParaRPr lang="nl-NL" dirty="0"/>
          </a:p>
        </p:txBody>
      </p:sp>
      <p:pic>
        <p:nvPicPr>
          <p:cNvPr id="1026" name="7C71FF7B-01AC-4196-B4A4-591FD6F06C03" descr="1A82947D-580E-4246-884A-1CEBE2A0E881@cand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36" y="3851223"/>
            <a:ext cx="15039639" cy="674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 bwMode="auto">
          <a:xfrm rot="2562991">
            <a:off x="11792972" y="4305658"/>
            <a:ext cx="864096" cy="1080120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017" y="2292306"/>
            <a:ext cx="17245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/>
              <a:t>...Explore our Corporate strategy by </a:t>
            </a:r>
            <a:r>
              <a:rPr lang="nl-BE" sz="4800" u="sng" dirty="0"/>
              <a:t>clicking</a:t>
            </a:r>
            <a:r>
              <a:rPr lang="nl-BE" sz="4800" dirty="0"/>
              <a:t> one of the strategy perspectives</a:t>
            </a:r>
            <a:endParaRPr lang="en-US" sz="4800" dirty="0"/>
          </a:p>
        </p:txBody>
      </p:sp>
      <p:sp>
        <p:nvSpPr>
          <p:cNvPr id="14" name="Down Arrow 13"/>
          <p:cNvSpPr/>
          <p:nvPr/>
        </p:nvSpPr>
        <p:spPr bwMode="auto">
          <a:xfrm rot="18366078">
            <a:off x="6331432" y="4253111"/>
            <a:ext cx="864096" cy="1080120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4119782">
            <a:off x="6673601" y="8480478"/>
            <a:ext cx="864096" cy="1080120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6677330">
            <a:off x="12705351" y="8371055"/>
            <a:ext cx="864096" cy="1080120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16200000">
            <a:off x="3728356" y="6660140"/>
            <a:ext cx="864096" cy="1080120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4133" y="11130616"/>
            <a:ext cx="1620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2400" dirty="0"/>
          </a:p>
          <a:p>
            <a:r>
              <a:rPr lang="nl-BE" sz="2400" dirty="0"/>
              <a:t>....Or click on the values to get some more info on the values and success stories related to corporate values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02417" y="10592992"/>
            <a:ext cx="14644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/>
              <a:t>You will get the following site </a:t>
            </a:r>
            <a:r>
              <a:rPr lang="nl-BE" sz="4800" dirty="0">
                <a:sym typeface="Wingdings" panose="05000000000000000000" pitchFamily="2" charset="2"/>
              </a:rPr>
              <a:t> Pop Up incl content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693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008" y="2495550"/>
            <a:ext cx="18002000" cy="9296400"/>
          </a:xfrm>
        </p:spPr>
        <p:txBody>
          <a:bodyPr/>
          <a:lstStyle/>
          <a:p>
            <a:pPr lvl="0"/>
            <a:r>
              <a:rPr lang="nl-NL" dirty="0"/>
              <a:t>Welke onderdelen moeten er precies dynamisch zijn?</a:t>
            </a:r>
            <a:endParaRPr lang="en-US" dirty="0"/>
          </a:p>
          <a:p>
            <a:pPr lvl="1"/>
            <a:r>
              <a:rPr lang="nl-NL" dirty="0"/>
              <a:t>Onderdelen met icontjes en tekst dus allemaal</a:t>
            </a:r>
            <a:endParaRPr lang="en-US" dirty="0"/>
          </a:p>
          <a:p>
            <a:pPr lvl="0"/>
            <a:r>
              <a:rPr lang="nl-NL" dirty="0"/>
              <a:t>Hulptekst als in het witte deel (links) met Core values?</a:t>
            </a:r>
            <a:endParaRPr lang="en-US" dirty="0"/>
          </a:p>
          <a:p>
            <a:pPr lvl="1"/>
            <a:r>
              <a:rPr lang="nl-NL" dirty="0"/>
              <a:t>Niet per se… Mag ook in een andere subtiele format. Het moet een soort quick reference zijn</a:t>
            </a:r>
            <a:endParaRPr lang="en-US" dirty="0"/>
          </a:p>
          <a:p>
            <a:pPr lvl="0"/>
            <a:r>
              <a:rPr lang="nl-NL" dirty="0"/>
              <a:t>Moeten er links komen op alles vlakken met een verwijzing naar een lijst/site/document?</a:t>
            </a:r>
            <a:endParaRPr lang="en-US" dirty="0"/>
          </a:p>
          <a:p>
            <a:pPr lvl="1"/>
            <a:r>
              <a:rPr lang="nl-NL" dirty="0"/>
              <a:t>Ja, link naar een lijst of een site! Een soort Pop up met content. </a:t>
            </a:r>
            <a:endParaRPr lang="en-US" dirty="0"/>
          </a:p>
          <a:p>
            <a:pPr lvl="0"/>
            <a:r>
              <a:rPr lang="nl-NL" dirty="0"/>
              <a:t>Waar komt dit voorbeeld vandaan, van Energyst zelf of internet?</a:t>
            </a:r>
            <a:endParaRPr lang="en-US" dirty="0"/>
          </a:p>
          <a:p>
            <a:pPr lvl="1"/>
            <a:r>
              <a:rPr lang="nl-NL" dirty="0"/>
              <a:t>Dit is een Energyst design. Indien gewenst kan ik het design in verschillende formatten opvragen. </a:t>
            </a:r>
            <a:endParaRPr lang="en-US" dirty="0"/>
          </a:p>
          <a:p>
            <a:pPr lvl="0"/>
            <a:r>
              <a:rPr lang="en-US" dirty="0"/>
              <a:t>Hover </a:t>
            </a:r>
            <a:r>
              <a:rPr lang="en-US" dirty="0" err="1"/>
              <a:t>animatie</a:t>
            </a:r>
            <a:endParaRPr lang="en-US" dirty="0"/>
          </a:p>
          <a:p>
            <a:pPr lvl="1"/>
            <a:r>
              <a:rPr lang="nl-NL" dirty="0"/>
              <a:t>Als de gebruiker over design hovert dan komt een van de onderdelen naar boven en wellicht een hulptekst laat zien</a:t>
            </a:r>
            <a:endParaRPr lang="en-US" dirty="0"/>
          </a:p>
          <a:p>
            <a:pPr lvl="0"/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suggesties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welkom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/>
              <a:t>PAGE </a:t>
            </a:r>
            <a:fld id="{BBD58656-B0CD-45FE-894B-AAA4B208EB16}" type="slidenum">
              <a:rPr lang="nl-NL" smtClean="0"/>
              <a:pPr/>
              <a:t>3</a:t>
            </a:fld>
            <a:r>
              <a:rPr lang="nl-NL"/>
              <a:t>,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92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00" y="378378"/>
            <a:ext cx="16155600" cy="1524000"/>
          </a:xfrm>
        </p:spPr>
        <p:txBody>
          <a:bodyPr/>
          <a:lstStyle/>
          <a:p>
            <a:r>
              <a:rPr lang="nl-BE" dirty="0"/>
              <a:t>Strategy Map - objectives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51" y="9530383"/>
            <a:ext cx="1097579" cy="1091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13" y="10923266"/>
            <a:ext cx="1052649" cy="1014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335" y="10923266"/>
            <a:ext cx="949951" cy="9756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1230" y="2641797"/>
            <a:ext cx="15606617" cy="9296400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b="1" dirty="0"/>
          </a:p>
          <a:p>
            <a:r>
              <a:rPr lang="nl-BE" b="1" dirty="0"/>
              <a:t>Financial strategic </a:t>
            </a:r>
            <a:r>
              <a:rPr lang="nl-BE" dirty="0"/>
              <a:t>objectives 2016:</a:t>
            </a:r>
          </a:p>
          <a:p>
            <a:pPr marL="465750" indent="-28575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Ensure that we have a balanced and managed risk portfolio</a:t>
            </a:r>
            <a:endParaRPr lang="en-US" sz="1400" dirty="0"/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Design and implement a risk management model to </a:t>
            </a:r>
            <a:r>
              <a:rPr lang="en-US" sz="1400" dirty="0" err="1"/>
              <a:t>analyse</a:t>
            </a:r>
            <a:r>
              <a:rPr lang="en-US" sz="1400" dirty="0"/>
              <a:t> and report important project risks and find mitigating actions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Balance 2016 growth between Standard Solutions and Custom Solutions</a:t>
            </a:r>
          </a:p>
          <a:p>
            <a:pPr marL="465750" indent="-28575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Maintain profitability in Europe through strategic choices</a:t>
            </a:r>
            <a:endParaRPr lang="en-US" sz="1400" dirty="0"/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Develop and execute a plan to ensure profitability in UK &amp; I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Develop and execute a plan to optimize performance in Germany, Sweden and Norway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Secure financial covenants and funding</a:t>
            </a:r>
            <a:endParaRPr lang="en-US" sz="1400" dirty="0"/>
          </a:p>
          <a:p>
            <a:pPr marL="465750" indent="-28575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Develop and execute a plan to manage and secure needed funding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Improve Alignment and Direction especially related to Compliance</a:t>
            </a:r>
            <a:endParaRPr lang="en-US" sz="1400" dirty="0"/>
          </a:p>
          <a:p>
            <a:pPr marL="465750" indent="-28575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Introduce Monthly BU reviews rotating per BU, on location with local Leadership Teams and ensure Compliance Review is a mandatory item on the agenda</a:t>
            </a:r>
          </a:p>
          <a:p>
            <a:pPr marL="288000" indent="-108000">
              <a:spcBef>
                <a:spcPts val="0"/>
              </a:spcBef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/>
              <a:t>PAGE </a:t>
            </a:r>
            <a:fld id="{BBD58656-B0CD-45FE-894B-AAA4B208EB16}" type="slidenum">
              <a:rPr lang="nl-NL" smtClean="0"/>
              <a:pPr/>
              <a:t>4</a:t>
            </a:fld>
            <a:r>
              <a:rPr lang="nl-NL"/>
              <a:t>, 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169" y="2640536"/>
            <a:ext cx="2179950" cy="1924202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31178"/>
              </p:ext>
            </p:extLst>
          </p:nvPr>
        </p:nvGraphicFramePr>
        <p:xfrm>
          <a:off x="2056169" y="8047917"/>
          <a:ext cx="1216935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Strategic</a:t>
                      </a:r>
                      <a:r>
                        <a:rPr lang="nl-BE" baseline="0" dirty="0"/>
                        <a:t> Financial KPI’s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Quick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60% by end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Gross</a:t>
                      </a:r>
                      <a:r>
                        <a:rPr lang="nl-BE" baseline="0" dirty="0"/>
                        <a:t> Financial Utilization: #revenue created/potential revenue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Bevel 17"/>
          <p:cNvSpPr/>
          <p:nvPr/>
        </p:nvSpPr>
        <p:spPr bwMode="auto">
          <a:xfrm>
            <a:off x="9957048" y="3801381"/>
            <a:ext cx="1584176" cy="1584176"/>
          </a:xfrm>
          <a:prstGeom prst="bevel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7626" y="4089413"/>
            <a:ext cx="1107573" cy="974392"/>
          </a:xfrm>
          <a:prstGeom prst="rect">
            <a:avLst/>
          </a:prstGeom>
        </p:spPr>
      </p:pic>
      <p:sp>
        <p:nvSpPr>
          <p:cNvPr id="20" name="Bevel 19"/>
          <p:cNvSpPr/>
          <p:nvPr/>
        </p:nvSpPr>
        <p:spPr bwMode="auto">
          <a:xfrm>
            <a:off x="12781277" y="5397494"/>
            <a:ext cx="1584176" cy="1584176"/>
          </a:xfrm>
          <a:prstGeom prst="bevel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1384" y="5745597"/>
            <a:ext cx="1183962" cy="887971"/>
          </a:xfrm>
          <a:prstGeom prst="rect">
            <a:avLst/>
          </a:prstGeom>
        </p:spPr>
      </p:pic>
      <p:sp>
        <p:nvSpPr>
          <p:cNvPr id="22" name="Oval Callout 21"/>
          <p:cNvSpPr/>
          <p:nvPr/>
        </p:nvSpPr>
        <p:spPr bwMode="auto">
          <a:xfrm>
            <a:off x="11109176" y="2895278"/>
            <a:ext cx="4608512" cy="1194135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Read how Jos, Operations</a:t>
            </a:r>
            <a:r>
              <a:rPr kumimoji="0" lang="nl-BE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contributed to our Financial objectives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Oval Callout 22"/>
          <p:cNvSpPr/>
          <p:nvPr/>
        </p:nvSpPr>
        <p:spPr bwMode="auto">
          <a:xfrm>
            <a:off x="13392049" y="4331247"/>
            <a:ext cx="4608512" cy="1194135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Read how Eddy, Sales Mgr</a:t>
            </a:r>
            <a:r>
              <a:rPr kumimoji="0" lang="nl-BE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contributed to our Financial objectives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5400" y="6738582"/>
            <a:ext cx="952500" cy="952500"/>
          </a:xfrm>
          <a:prstGeom prst="rect">
            <a:avLst/>
          </a:prstGeom>
        </p:spPr>
      </p:pic>
      <p:sp>
        <p:nvSpPr>
          <p:cNvPr id="25" name="Oval Callout 24"/>
          <p:cNvSpPr/>
          <p:nvPr/>
        </p:nvSpPr>
        <p:spPr bwMode="auto">
          <a:xfrm>
            <a:off x="14872414" y="5991622"/>
            <a:ext cx="3725594" cy="647885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you?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04520" y="325531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Highlighting pictograms...</a:t>
            </a:r>
            <a:endParaRPr lang="en-US" sz="28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94" y="10957430"/>
            <a:ext cx="1477756" cy="14777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52592" y="11601889"/>
            <a:ext cx="975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Questions? Contact your line manager or send your email to gary.smith@energyst.com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27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Strategy Map - objectives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80" y="11662678"/>
            <a:ext cx="940420" cy="9060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73" y="11650402"/>
            <a:ext cx="882173" cy="9060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8096" y="2390830"/>
            <a:ext cx="15606617" cy="9296400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b="1" dirty="0"/>
          </a:p>
          <a:p>
            <a:r>
              <a:rPr lang="nl-BE" b="1" dirty="0"/>
              <a:t>Customer strategic </a:t>
            </a:r>
            <a:r>
              <a:rPr lang="nl-BE" dirty="0"/>
              <a:t>objectives 2016:</a:t>
            </a:r>
          </a:p>
          <a:p>
            <a:pPr marL="180000" indent="0" eaLnBrk="1" hangingPunct="1">
              <a:spcBef>
                <a:spcPts val="0"/>
              </a:spcBef>
            </a:pPr>
            <a:r>
              <a:rPr lang="en-US" sz="1400" dirty="0"/>
              <a:t>Sales Effectiveness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Establish an effective Market Intelligence system.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Execute phase 1 of the O&amp;G plan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Coordinate the formulation and execution of  a sales plan (by PMC) per BU, including: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KPI’s, (€, # of visits) measured on CRM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Pricing, 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Revenue Targets with required conversion rates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5 year forecasts.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Instill and Nurture the “Sales DNA” through: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Value selling behaviors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Various sales behavior expectations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Sales oriented mindset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Implement a Pricing Management Model</a:t>
            </a:r>
          </a:p>
          <a:p>
            <a:pPr marL="180000" indent="0" eaLnBrk="1" fontAlgn="ctr" hangingPunct="1">
              <a:spcBef>
                <a:spcPts val="0"/>
              </a:spcBef>
            </a:pPr>
            <a:r>
              <a:rPr lang="en-US" sz="1400" dirty="0"/>
              <a:t>Define the parameters for Renewable Solutions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Define the products for the Renewable Solutions market (Specifically Solar/Thermal Hybrids and Micro grids), in terms of technical, commercial and financial</a:t>
            </a:r>
          </a:p>
          <a:p>
            <a:pPr marL="180000" indent="0" eaLnBrk="1" fontAlgn="ctr" hangingPunct="1">
              <a:spcBef>
                <a:spcPts val="0"/>
              </a:spcBef>
            </a:pPr>
            <a:r>
              <a:rPr lang="en-US" sz="1400" dirty="0"/>
              <a:t>Build top-of mind Brand awareness through REAL ENERGY</a:t>
            </a:r>
          </a:p>
          <a:p>
            <a:pPr marL="465750" indent="-28575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Enhance </a:t>
            </a:r>
            <a:r>
              <a:rPr lang="en-US" sz="1400" dirty="0" err="1"/>
              <a:t>Energyst</a:t>
            </a:r>
            <a:r>
              <a:rPr lang="en-US" sz="1400" dirty="0"/>
              <a:t> Brand visibility online, offline and via personal interaction</a:t>
            </a:r>
          </a:p>
          <a:p>
            <a:pPr marL="288000" indent="-108000">
              <a:spcBef>
                <a:spcPts val="0"/>
              </a:spcBef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/>
              <a:t>PAGE </a:t>
            </a:r>
            <a:fld id="{BBD58656-B0CD-45FE-894B-AAA4B208EB16}" type="slidenum">
              <a:rPr lang="nl-NL" smtClean="0"/>
              <a:pPr/>
              <a:t>5</a:t>
            </a:fld>
            <a:r>
              <a:rPr lang="nl-NL"/>
              <a:t>, 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568" y="10761617"/>
            <a:ext cx="936104" cy="826282"/>
          </a:xfrm>
          <a:prstGeom prst="rect">
            <a:avLst/>
          </a:prstGeom>
        </p:spPr>
      </p:pic>
      <p:sp>
        <p:nvSpPr>
          <p:cNvPr id="5" name="Bevel 4"/>
          <p:cNvSpPr/>
          <p:nvPr/>
        </p:nvSpPr>
        <p:spPr bwMode="auto">
          <a:xfrm>
            <a:off x="10317088" y="3543350"/>
            <a:ext cx="1584176" cy="1584176"/>
          </a:xfrm>
          <a:prstGeom prst="bevel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77666" y="3831382"/>
            <a:ext cx="1107573" cy="974392"/>
          </a:xfrm>
          <a:prstGeom prst="rect">
            <a:avLst/>
          </a:prstGeom>
        </p:spPr>
      </p:pic>
      <p:sp>
        <p:nvSpPr>
          <p:cNvPr id="14" name="Bevel 13"/>
          <p:cNvSpPr/>
          <p:nvPr/>
        </p:nvSpPr>
        <p:spPr bwMode="auto">
          <a:xfrm>
            <a:off x="13141317" y="5139463"/>
            <a:ext cx="1584176" cy="1584176"/>
          </a:xfrm>
          <a:prstGeom prst="bevel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41424" y="5487566"/>
            <a:ext cx="1183962" cy="887971"/>
          </a:xfrm>
          <a:prstGeom prst="rect">
            <a:avLst/>
          </a:prstGeom>
        </p:spPr>
      </p:pic>
      <p:sp>
        <p:nvSpPr>
          <p:cNvPr id="16" name="Oval Callout 15"/>
          <p:cNvSpPr/>
          <p:nvPr/>
        </p:nvSpPr>
        <p:spPr bwMode="auto">
          <a:xfrm>
            <a:off x="11469216" y="2637247"/>
            <a:ext cx="4608512" cy="1194135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Read how Jos, Operations</a:t>
            </a:r>
            <a:r>
              <a:rPr kumimoji="0" lang="nl-BE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contributed to our Sales objectives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13752089" y="4073216"/>
            <a:ext cx="4608512" cy="1194135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Read how Eddy, Sales Mgr</a:t>
            </a:r>
            <a:r>
              <a:rPr kumimoji="0" lang="nl-BE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contributed to our Sales objectives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64893"/>
              </p:ext>
            </p:extLst>
          </p:nvPr>
        </p:nvGraphicFramePr>
        <p:xfrm>
          <a:off x="1301824" y="8874663"/>
          <a:ext cx="15076839" cy="195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r>
                        <a:rPr lang="nl-BE" dirty="0"/>
                        <a:t>Key Sales</a:t>
                      </a:r>
                      <a:r>
                        <a:rPr lang="nl-BE" baseline="0" dirty="0"/>
                        <a:t> KPI’s &amp; BHAG’s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Quick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76">
                <a:tc>
                  <a:txBody>
                    <a:bodyPr/>
                    <a:lstStyle/>
                    <a:p>
                      <a:r>
                        <a:rPr lang="nl-BE" dirty="0"/>
                        <a:t>Nett promoter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Tet e e et e 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76">
                <a:tc>
                  <a:txBody>
                    <a:bodyPr/>
                    <a:lstStyle/>
                    <a:p>
                      <a:r>
                        <a:rPr lang="nl-BE" dirty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230 million EUR  by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Feeez     ret rer 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85400" y="6738582"/>
            <a:ext cx="952500" cy="952500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 bwMode="auto">
          <a:xfrm>
            <a:off x="14872414" y="5991622"/>
            <a:ext cx="3725594" cy="647885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you?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4520" y="325531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Highlighting pictograms...</a:t>
            </a:r>
            <a:endParaRPr lang="en-US" sz="28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94" y="10957430"/>
            <a:ext cx="1477756" cy="147775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52592" y="11601889"/>
            <a:ext cx="975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Questions? Contact your line manager or send your email to gary.smith@energyst.com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1549" y="2467224"/>
            <a:ext cx="2027083" cy="201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9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Site Content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4C6E3C-3016-4076-B7C6-CB0C99DFD8B5}" type="datetime4">
              <a:rPr lang="en-GB" smtClean="0"/>
              <a:t>17 May 2016</a:t>
            </a:fld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/>
              <a:t>PAGE </a:t>
            </a:r>
            <a:fld id="{BBD58656-B0CD-45FE-894B-AAA4B208EB16}" type="slidenum">
              <a:rPr lang="nl-NL" smtClean="0"/>
              <a:pPr/>
              <a:t>6</a:t>
            </a:fld>
            <a:r>
              <a:rPr lang="nl-NL"/>
              <a:t>, </a:t>
            </a:r>
            <a:endParaRPr lang="nl-NL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48480"/>
              </p:ext>
            </p:extLst>
          </p:nvPr>
        </p:nvGraphicFramePr>
        <p:xfrm>
          <a:off x="1134370" y="3588198"/>
          <a:ext cx="16167494" cy="6219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3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9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5870">
                <a:tc>
                  <a:txBody>
                    <a:bodyPr/>
                    <a:lstStyle/>
                    <a:p>
                      <a:r>
                        <a:rPr lang="nl-BE" dirty="0"/>
                        <a:t>Job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Job 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KPI’s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ISO documents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993">
                <a:tc>
                  <a:txBody>
                    <a:bodyPr/>
                    <a:lstStyle/>
                    <a:p>
                      <a:r>
                        <a:rPr lang="nl-BE" dirty="0"/>
                        <a:t>Fleet 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To ensure deployment takes place by providing fleet needed</a:t>
                      </a:r>
                      <a:r>
                        <a:rPr lang="nl-BE" baseline="0" dirty="0"/>
                        <a:t> when required at appropriate standard and provide all related support to Energyst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 OPS  01 1St Line Maintenance</a:t>
                      </a:r>
                      <a:r>
                        <a:rPr lang="nl-BE" baseline="0" dirty="0"/>
                        <a:t> R2R procedure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7993">
                <a:tc>
                  <a:txBody>
                    <a:bodyPr/>
                    <a:lstStyle/>
                    <a:p>
                      <a:r>
                        <a:rPr lang="nl-BE" dirty="0"/>
                        <a:t>Fleet</a:t>
                      </a:r>
                      <a:r>
                        <a:rPr lang="nl-BE" baseline="0" dirty="0"/>
                        <a:t> development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To provide fleet related services to the Energyst community so that optimum standards in fleet costs availability, quality and innovation enable</a:t>
                      </a:r>
                      <a:r>
                        <a:rPr lang="nl-BE" baseline="0" dirty="0"/>
                        <a:t> the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Ready to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 OPS 02 Fuel Tanks ADR Certification</a:t>
                      </a:r>
                      <a:r>
                        <a:rPr lang="nl-BE" baseline="0" dirty="0"/>
                        <a:t> Procedure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993">
                <a:tc>
                  <a:txBody>
                    <a:bodyPr/>
                    <a:lstStyle/>
                    <a:p>
                      <a:r>
                        <a:rPr lang="nl-BE" dirty="0"/>
                        <a:t>Fleet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To ensure deployment takes</a:t>
                      </a:r>
                      <a:r>
                        <a:rPr lang="nl-BE" baseline="0" dirty="0"/>
                        <a:t> place by providing the fleet needed when required at appropriate standard and provide all related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 OPS3 Annual Electrical Distribution Equipment Certifiaction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092" y="9002299"/>
            <a:ext cx="5090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Ti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st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template_Energyst_Real Energy_v4c.potx" id="{AF3C5B64-6822-41CA-B3B6-1EEDDF925E9A}" vid="{7F4DCD60-CDF1-4357-BED2-E49E657BC830}"/>
    </a:ext>
  </a:extLst>
</a:theme>
</file>

<file path=ppt/theme/theme2.xml><?xml version="1.0" encoding="utf-8"?>
<a:theme xmlns:a="http://schemas.openxmlformats.org/drawingml/2006/main" name="Content pages">
  <a:themeElements>
    <a:clrScheme name="Energys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500C"/>
      </a:accent2>
      <a:accent3>
        <a:srgbClr val="B28C15"/>
      </a:accent3>
      <a:accent4>
        <a:srgbClr val="FFC81E"/>
      </a:accent4>
      <a:accent5>
        <a:srgbClr val="FFD34B"/>
      </a:accent5>
      <a:accent6>
        <a:srgbClr val="FFE9A5"/>
      </a:accent6>
      <a:hlink>
        <a:srgbClr val="B28C15"/>
      </a:hlink>
      <a:folHlink>
        <a:srgbClr val="FFC81E"/>
      </a:folHlink>
    </a:clrScheme>
    <a:fontScheme name="Titel alt1">
      <a:majorFont>
        <a:latin typeface="LubalGraph Md BT"/>
        <a:ea typeface="ヒラギノ角ゴ ProN W6"/>
        <a:cs typeface="ヒラギノ角ゴ ProN W6"/>
      </a:majorFont>
      <a:minorFont>
        <a:latin typeface="LubalGraph Bd BT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alt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template_Energyst_Real Energy_v4c.potx" id="{AF3C5B64-6822-41CA-B3B6-1EEDDF925E9A}" vid="{B47073F2-553E-42F1-8AD8-7D1C9FDC81AB}"/>
    </a:ext>
  </a:extLst>
</a:theme>
</file>

<file path=ppt/theme/theme3.xml><?xml version="1.0" encoding="utf-8"?>
<a:theme xmlns:a="http://schemas.openxmlformats.org/drawingml/2006/main" name="Energyst">
  <a:themeElements>
    <a:clrScheme name="Intro bas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ro basi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Intro bas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template_Energyst_Real Energy_v4c.potx" id="{AF3C5B64-6822-41CA-B3B6-1EEDDF925E9A}" vid="{B38E2FA7-A4AE-4244-8A3D-808AB2962BC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5772</TotalTime>
  <Pages>0</Pages>
  <Words>711</Words>
  <Characters>0</Characters>
  <Application>Microsoft Office PowerPoint</Application>
  <PresentationFormat>Custom</PresentationFormat>
  <Lines>0</Lines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Gill Sans</vt:lpstr>
      <vt:lpstr>LubalGraph Bd BT</vt:lpstr>
      <vt:lpstr>LubalGraph Bk BT</vt:lpstr>
      <vt:lpstr>LubalGraph Md BT</vt:lpstr>
      <vt:lpstr>Wingdings</vt:lpstr>
      <vt:lpstr>ヒラギノ角ゴ ProN W3</vt:lpstr>
      <vt:lpstr>ヒラギノ角ゴ ProN W6</vt:lpstr>
      <vt:lpstr>blank</vt:lpstr>
      <vt:lpstr>Content pages</vt:lpstr>
      <vt:lpstr>Energyst</vt:lpstr>
      <vt:lpstr>Project– update</vt:lpstr>
      <vt:lpstr>Strategy – update</vt:lpstr>
      <vt:lpstr>PowerPoint Presentation</vt:lpstr>
      <vt:lpstr>Strategy Map - objectives</vt:lpstr>
      <vt:lpstr>Strategy Map - objectives</vt:lpstr>
      <vt:lpstr>Site Content</vt:lpstr>
    </vt:vector>
  </TitlesOfParts>
  <Company>Energyst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Dzjavid.Mechtiev@energyst.com</dc:creator>
  <dc:description>For Energyst
By www.jsr.nl - 2014</dc:description>
  <cp:lastModifiedBy>Dzjavid Mechtiev</cp:lastModifiedBy>
  <cp:revision>248</cp:revision>
  <cp:lastPrinted>2015-09-01T08:50:03Z</cp:lastPrinted>
  <dcterms:created xsi:type="dcterms:W3CDTF">2015-02-05T15:51:02Z</dcterms:created>
  <dcterms:modified xsi:type="dcterms:W3CDTF">2016-05-18T10:15:49Z</dcterms:modified>
  <cp:category>Powerpoint presentation</cp:category>
  <cp:contentStatus>Concept</cp:contentStatus>
</cp:coreProperties>
</file>