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88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75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15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840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7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3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8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0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7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3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41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Europa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Van en voor ons </a:t>
            </a:r>
            <a:r>
              <a:rPr lang="nl-NL" dirty="0" err="1" smtClean="0"/>
              <a:t>europeanen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738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EUROPESE UNIE, WAAROM?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nl-NL" dirty="0" smtClean="0"/>
              <a:t>Brengen van </a:t>
            </a:r>
            <a:r>
              <a:rPr lang="nl-NL" dirty="0" smtClean="0">
                <a:solidFill>
                  <a:srgbClr val="FF0000"/>
                </a:solidFill>
              </a:rPr>
              <a:t>vrede</a:t>
            </a:r>
            <a:r>
              <a:rPr lang="nl-NL" dirty="0" smtClean="0"/>
              <a:t>, </a:t>
            </a:r>
            <a:r>
              <a:rPr lang="nl-NL" dirty="0" smtClean="0">
                <a:solidFill>
                  <a:srgbClr val="FF0000"/>
                </a:solidFill>
              </a:rPr>
              <a:t>welvaart</a:t>
            </a:r>
            <a:r>
              <a:rPr lang="nl-NL" dirty="0" smtClean="0"/>
              <a:t> en </a:t>
            </a:r>
            <a:r>
              <a:rPr lang="nl-NL" dirty="0" smtClean="0">
                <a:solidFill>
                  <a:srgbClr val="FF0000"/>
                </a:solidFill>
              </a:rPr>
              <a:t>stabiliteit</a:t>
            </a:r>
            <a:r>
              <a:rPr lang="nl-NL" dirty="0" smtClean="0"/>
              <a:t> in </a:t>
            </a:r>
            <a:r>
              <a:rPr lang="nl-NL" dirty="0" err="1" smtClean="0"/>
              <a:t>europa</a:t>
            </a:r>
            <a:endParaRPr lang="nl-NL" dirty="0" smtClean="0"/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nl-NL" dirty="0" smtClean="0">
                <a:solidFill>
                  <a:srgbClr val="FF0000"/>
                </a:solidFill>
              </a:rPr>
              <a:t>Verdeeldheid </a:t>
            </a:r>
            <a:r>
              <a:rPr lang="nl-NL" dirty="0" smtClean="0">
                <a:solidFill>
                  <a:schemeClr val="tx1"/>
                </a:solidFill>
              </a:rPr>
              <a:t>binnen Europa verminderen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nl-NL" dirty="0" smtClean="0">
                <a:solidFill>
                  <a:srgbClr val="FF0000"/>
                </a:solidFill>
              </a:rPr>
              <a:t>Bevorderen </a:t>
            </a:r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economische en sociale ontwikkeling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Zorgen dat Europese bevolking in </a:t>
            </a:r>
            <a:r>
              <a:rPr lang="nl-NL" dirty="0" smtClean="0">
                <a:solidFill>
                  <a:srgbClr val="FF0000"/>
                </a:solidFill>
              </a:rPr>
              <a:t>veiligheid </a:t>
            </a:r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kan leven</a:t>
            </a:r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84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HOE GROOT IS DE EU?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Omvat </a:t>
            </a:r>
            <a:r>
              <a:rPr lang="nl-NL" dirty="0" smtClean="0">
                <a:solidFill>
                  <a:srgbClr val="FF0000"/>
                </a:solidFill>
              </a:rPr>
              <a:t>28 </a:t>
            </a:r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landen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Half zo groot als de Verenigde Staten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>
                <a:solidFill>
                  <a:srgbClr val="FF0000"/>
                </a:solidFill>
              </a:rPr>
              <a:t>511 </a:t>
            </a:r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miljoen inwoners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Meeste inwoners na China en India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Meeste inwoners in</a:t>
            </a:r>
          </a:p>
          <a:p>
            <a:pPr marL="635508" lvl="1" indent="-342900">
              <a:buClr>
                <a:srgbClr val="FF0000"/>
              </a:buClr>
              <a:buFont typeface="+mj-lt"/>
              <a:buAutoNum type="arabicPeriod"/>
            </a:pPr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Duitsland (81 miljoen)</a:t>
            </a:r>
          </a:p>
          <a:p>
            <a:pPr marL="635508" lvl="1" indent="-342900">
              <a:buClr>
                <a:srgbClr val="FF0000"/>
              </a:buClr>
              <a:buFont typeface="+mj-lt"/>
              <a:buAutoNum type="arabicPeriod"/>
            </a:pPr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Frankrijk (66 miljoen)</a:t>
            </a:r>
          </a:p>
          <a:p>
            <a:pPr marL="635508" lvl="1" indent="-342900">
              <a:buClr>
                <a:srgbClr val="FF0000"/>
              </a:buClr>
              <a:buFont typeface="+mj-lt"/>
              <a:buAutoNum type="arabicPeriod"/>
            </a:pPr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Engeland (64 miljoen</a:t>
            </a:r>
            <a:endParaRPr lang="nl-NL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00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Besluitvorming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Besluiten worden genomen door </a:t>
            </a:r>
            <a:r>
              <a:rPr lang="nl-NL" i="1" dirty="0" smtClean="0"/>
              <a:t>drie</a:t>
            </a:r>
            <a:r>
              <a:rPr lang="nl-NL" dirty="0" smtClean="0"/>
              <a:t> instellingen:</a:t>
            </a:r>
          </a:p>
          <a:p>
            <a:pPr marL="749808" lvl="1" indent="-457200">
              <a:buClr>
                <a:srgbClr val="FF0000"/>
              </a:buClr>
              <a:buFont typeface="+mj-lt"/>
              <a:buAutoNum type="arabicPeriod"/>
            </a:pPr>
            <a:r>
              <a:rPr lang="nl-NL" dirty="0" smtClean="0">
                <a:solidFill>
                  <a:srgbClr val="FF0000"/>
                </a:solidFill>
              </a:rPr>
              <a:t>Europese parlement</a:t>
            </a:r>
            <a:endParaRPr lang="nl-NL" dirty="0">
              <a:solidFill>
                <a:schemeClr val="bg2">
                  <a:lumMod val="25000"/>
                </a:schemeClr>
              </a:solidFill>
            </a:endParaRPr>
          </a:p>
          <a:p>
            <a:pPr marL="292608" lvl="1" indent="0">
              <a:buClr>
                <a:srgbClr val="FF0000"/>
              </a:buClr>
              <a:buNone/>
            </a:pPr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Vertegenwoordigen de burgers en zijn door hen gekozen</a:t>
            </a:r>
          </a:p>
          <a:p>
            <a:pPr marL="292608" lvl="1" indent="0">
              <a:buClr>
                <a:srgbClr val="FF0000"/>
              </a:buClr>
              <a:buNone/>
            </a:pP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92608" lvl="1" indent="0">
              <a:buClr>
                <a:srgbClr val="FF0000"/>
              </a:buClr>
              <a:buNone/>
            </a:pPr>
            <a:r>
              <a:rPr lang="nl-NL" dirty="0" smtClean="0">
                <a:solidFill>
                  <a:srgbClr val="FF0000"/>
                </a:solidFill>
              </a:rPr>
              <a:t>2. Raad van de </a:t>
            </a:r>
            <a:r>
              <a:rPr lang="nl-NL" dirty="0" err="1" smtClean="0">
                <a:solidFill>
                  <a:srgbClr val="FF0000"/>
                </a:solidFill>
              </a:rPr>
              <a:t>Europse</a:t>
            </a:r>
            <a:r>
              <a:rPr lang="nl-NL" dirty="0" smtClean="0">
                <a:solidFill>
                  <a:srgbClr val="FF0000"/>
                </a:solidFill>
              </a:rPr>
              <a:t> Unie</a:t>
            </a:r>
          </a:p>
          <a:p>
            <a:pPr marL="292608" lvl="1" indent="0">
              <a:buClr>
                <a:srgbClr val="FF0000"/>
              </a:buClr>
              <a:buNone/>
            </a:pPr>
            <a:endParaRPr lang="nl-NL" dirty="0">
              <a:solidFill>
                <a:srgbClr val="FF0000"/>
              </a:solidFill>
            </a:endParaRPr>
          </a:p>
          <a:p>
            <a:pPr marL="292608" lvl="1" indent="0">
              <a:buClr>
                <a:srgbClr val="FF0000"/>
              </a:buClr>
              <a:buNone/>
            </a:pPr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Vertegenwoordigen de lidstaten (ministers van de EU-landen)</a:t>
            </a:r>
          </a:p>
          <a:p>
            <a:pPr marL="292608" lvl="1" indent="0">
              <a:buClr>
                <a:srgbClr val="FF0000"/>
              </a:buClr>
              <a:buNone/>
            </a:pPr>
            <a:endParaRPr lang="nl-NL" dirty="0">
              <a:solidFill>
                <a:schemeClr val="bg2">
                  <a:lumMod val="25000"/>
                </a:schemeClr>
              </a:solidFill>
            </a:endParaRPr>
          </a:p>
          <a:p>
            <a:pPr marL="635508" lvl="1" indent="-342900">
              <a:buClr>
                <a:srgbClr val="FF0000"/>
              </a:buClr>
              <a:buAutoNum type="arabicPeriod" startAt="3"/>
            </a:pPr>
            <a:r>
              <a:rPr lang="nl-NL" dirty="0" smtClean="0">
                <a:solidFill>
                  <a:srgbClr val="FF0000"/>
                </a:solidFill>
              </a:rPr>
              <a:t>Europese Commissie</a:t>
            </a:r>
          </a:p>
          <a:p>
            <a:pPr marL="292608" lvl="1" indent="0">
              <a:buClr>
                <a:srgbClr val="FF0000"/>
              </a:buClr>
              <a:buNone/>
            </a:pP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92608" lvl="1" indent="0">
              <a:buClr>
                <a:srgbClr val="FF0000"/>
              </a:buClr>
              <a:buNone/>
            </a:pPr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Vertegenwoordigen de belangen van de EU in haar geheel</a:t>
            </a:r>
            <a:endParaRPr lang="nl-NL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441" y="2541338"/>
            <a:ext cx="3139239" cy="20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3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Europees Parlement</a:t>
            </a:r>
            <a:br>
              <a:rPr lang="nl-NL" dirty="0" smtClean="0"/>
            </a:br>
            <a:r>
              <a:rPr lang="nl-NL" sz="3100" i="1" dirty="0"/>
              <a:t>de stem van het volk</a:t>
            </a:r>
            <a:endParaRPr lang="nl-NL" sz="3100" i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097280" y="1855447"/>
            <a:ext cx="4038600" cy="4446234"/>
          </a:xfrm>
        </p:spPr>
        <p:txBody>
          <a:bodyPr>
            <a:noAutofit/>
          </a:bodyPr>
          <a:lstStyle/>
          <a:p>
            <a:r>
              <a:rPr lang="nl-NL" sz="1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Rol</a:t>
            </a:r>
            <a:endParaRPr lang="nl-NL" sz="1600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lvl="1"/>
            <a:r>
              <a:rPr lang="nl-NL" sz="1400" dirty="0">
                <a:solidFill>
                  <a:schemeClr val="tx1"/>
                </a:solidFill>
                <a:latin typeface="+mj-lt"/>
              </a:rPr>
              <a:t>Keurt nieuwe wetten goed</a:t>
            </a:r>
          </a:p>
          <a:p>
            <a:pPr lvl="1"/>
            <a:r>
              <a:rPr lang="nl-NL" sz="1400" dirty="0">
                <a:solidFill>
                  <a:schemeClr val="tx1"/>
                </a:solidFill>
                <a:latin typeface="+mj-lt"/>
              </a:rPr>
              <a:t>Controleert de uitvoering van het beleid</a:t>
            </a:r>
          </a:p>
          <a:p>
            <a:pPr lvl="1"/>
            <a:r>
              <a:rPr lang="nl-NL" sz="1400" dirty="0">
                <a:solidFill>
                  <a:schemeClr val="tx1"/>
                </a:solidFill>
                <a:latin typeface="+mj-lt"/>
              </a:rPr>
              <a:t>Keurt de begroting goed</a:t>
            </a:r>
          </a:p>
          <a:p>
            <a:r>
              <a:rPr lang="nl-NL" sz="1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Samenstelling</a:t>
            </a:r>
          </a:p>
          <a:p>
            <a:pPr lvl="1"/>
            <a:r>
              <a:rPr lang="nl-NL" sz="1400" dirty="0">
                <a:solidFill>
                  <a:schemeClr val="tx1"/>
                </a:solidFill>
                <a:latin typeface="+mj-lt"/>
              </a:rPr>
              <a:t>736 leden</a:t>
            </a:r>
          </a:p>
          <a:p>
            <a:r>
              <a:rPr lang="nl-NL" sz="1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Voorzitter </a:t>
            </a:r>
          </a:p>
          <a:p>
            <a:pPr lvl="1"/>
            <a:r>
              <a:rPr lang="nl-NL" sz="1400" dirty="0" err="1">
                <a:solidFill>
                  <a:schemeClr val="tx1"/>
                </a:solidFill>
                <a:latin typeface="+mj-lt"/>
              </a:rPr>
              <a:t>Jerzy</a:t>
            </a:r>
            <a:r>
              <a:rPr lang="nl-NL" sz="1400" dirty="0">
                <a:solidFill>
                  <a:schemeClr val="tx1"/>
                </a:solidFill>
                <a:latin typeface="+mj-lt"/>
              </a:rPr>
              <a:t> </a:t>
            </a:r>
            <a:r>
              <a:rPr lang="nl-NL" sz="1400" dirty="0" err="1">
                <a:solidFill>
                  <a:schemeClr val="tx1"/>
                </a:solidFill>
                <a:latin typeface="+mj-lt"/>
              </a:rPr>
              <a:t>Buzek</a:t>
            </a:r>
            <a:endParaRPr lang="nl-NL" sz="1400" dirty="0">
              <a:solidFill>
                <a:schemeClr val="tx1"/>
              </a:solidFill>
              <a:latin typeface="+mj-lt"/>
            </a:endParaRPr>
          </a:p>
          <a:p>
            <a:r>
              <a:rPr lang="nl-NL" sz="1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Ambtstermijn</a:t>
            </a:r>
          </a:p>
          <a:p>
            <a:pPr lvl="1"/>
            <a:r>
              <a:rPr lang="nl-NL" sz="1400" dirty="0">
                <a:solidFill>
                  <a:schemeClr val="tx1"/>
                </a:solidFill>
                <a:latin typeface="+mj-lt"/>
              </a:rPr>
              <a:t>5 jaar</a:t>
            </a:r>
          </a:p>
          <a:p>
            <a:r>
              <a:rPr lang="nl-NL" sz="1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Zetel</a:t>
            </a:r>
          </a:p>
          <a:p>
            <a:pPr lvl="1"/>
            <a:r>
              <a:rPr lang="nl-NL" sz="1400" dirty="0">
                <a:solidFill>
                  <a:schemeClr val="tx1"/>
                </a:solidFill>
                <a:latin typeface="+mj-lt"/>
              </a:rPr>
              <a:t>Brussel</a:t>
            </a:r>
          </a:p>
          <a:p>
            <a:pPr lvl="1"/>
            <a:r>
              <a:rPr lang="nl-NL" sz="1400" dirty="0">
                <a:solidFill>
                  <a:schemeClr val="tx1"/>
                </a:solidFill>
                <a:latin typeface="+mj-lt"/>
              </a:rPr>
              <a:t>Luxemburg</a:t>
            </a:r>
          </a:p>
          <a:p>
            <a:pPr lvl="1"/>
            <a:r>
              <a:rPr lang="nl-NL" sz="1400" dirty="0">
                <a:solidFill>
                  <a:schemeClr val="tx1"/>
                </a:solidFill>
                <a:latin typeface="+mj-lt"/>
              </a:rPr>
              <a:t>Straatsburg</a:t>
            </a:r>
          </a:p>
        </p:txBody>
      </p:sp>
      <p:pic>
        <p:nvPicPr>
          <p:cNvPr id="13" name="Tijdelijke aanduiding voor inhoud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24" y="1961325"/>
            <a:ext cx="5132765" cy="3852334"/>
          </a:xfrm>
        </p:spPr>
      </p:pic>
    </p:spTree>
    <p:extLst>
      <p:ext uri="{BB962C8B-B14F-4D97-AF65-F5344CB8AC3E}">
        <p14:creationId xmlns:p14="http://schemas.microsoft.com/office/powerpoint/2010/main" val="96956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Europese commissie</a:t>
            </a:r>
            <a:br>
              <a:rPr lang="nl-NL" dirty="0" smtClean="0"/>
            </a:br>
            <a:r>
              <a:rPr lang="nl-NL" sz="3100" i="1" dirty="0"/>
              <a:t>behartiging van het belang van de EU</a:t>
            </a:r>
            <a:endParaRPr lang="nl-NL" sz="3100" i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168008" y="1772816"/>
            <a:ext cx="4038600" cy="4446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Rol</a:t>
            </a:r>
            <a:endParaRPr lang="nl-NL" sz="1600" dirty="0">
              <a:solidFill>
                <a:schemeClr val="accent1">
                  <a:lumMod val="50000"/>
                </a:schemeClr>
              </a:solidFill>
              <a:latin typeface="Arial Black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nl-NL" sz="1200" dirty="0">
                <a:solidFill>
                  <a:schemeClr val="tx1"/>
                </a:solidFill>
              </a:rPr>
              <a:t>indienen van nieuwe wetsvoorstellen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NL" sz="1200" dirty="0">
                <a:solidFill>
                  <a:schemeClr val="tx1"/>
                </a:solidFill>
              </a:rPr>
              <a:t>uitvoeren van het beleid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NL" sz="1200" dirty="0">
                <a:solidFill>
                  <a:schemeClr val="tx1"/>
                </a:solidFill>
              </a:rPr>
              <a:t>EU-wetgeving handhaven</a:t>
            </a:r>
          </a:p>
          <a:p>
            <a:pPr marL="0" indent="0">
              <a:buNone/>
            </a:pPr>
            <a:r>
              <a:rPr lang="nl-NL" sz="16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Samenstelling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NL" sz="1200" dirty="0">
                <a:solidFill>
                  <a:schemeClr val="tx1"/>
                </a:solidFill>
              </a:rPr>
              <a:t>1 commissaris per lidstaat</a:t>
            </a:r>
          </a:p>
          <a:p>
            <a:pPr marL="0" indent="0">
              <a:buNone/>
            </a:pPr>
            <a:r>
              <a:rPr lang="nl-NL" sz="1600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Voorzitter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NL" sz="1200" dirty="0">
                <a:solidFill>
                  <a:schemeClr val="tx1"/>
                </a:solidFill>
              </a:rPr>
              <a:t>José Manuel Barroso</a:t>
            </a:r>
          </a:p>
          <a:p>
            <a:pPr marL="0" indent="0">
              <a:buNone/>
            </a:pPr>
            <a:r>
              <a:rPr lang="nl-NL" sz="1600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Ambtstermijn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NL" sz="1200" dirty="0">
                <a:solidFill>
                  <a:schemeClr val="tx1"/>
                </a:solidFill>
              </a:rPr>
              <a:t>5 jaar</a:t>
            </a:r>
          </a:p>
          <a:p>
            <a:pPr marL="0" indent="0">
              <a:buNone/>
            </a:pPr>
            <a:r>
              <a:rPr lang="nl-NL" sz="1600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Zetel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NL" sz="1200" dirty="0">
                <a:solidFill>
                  <a:schemeClr val="tx1"/>
                </a:solidFill>
              </a:rPr>
              <a:t>Brussel</a:t>
            </a:r>
          </a:p>
        </p:txBody>
      </p:sp>
      <p:pic>
        <p:nvPicPr>
          <p:cNvPr id="13" name="Tijdelijke aanduiding voor inhoud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31" y="2294204"/>
            <a:ext cx="4194351" cy="2778309"/>
          </a:xfrm>
        </p:spPr>
      </p:pic>
    </p:spTree>
    <p:extLst>
      <p:ext uri="{BB962C8B-B14F-4D97-AF65-F5344CB8AC3E}">
        <p14:creationId xmlns:p14="http://schemas.microsoft.com/office/powerpoint/2010/main" val="144915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Europese raad</a:t>
            </a:r>
            <a:br>
              <a:rPr lang="nl-NL" dirty="0" smtClean="0"/>
            </a:br>
            <a:r>
              <a:rPr lang="nl-NL" sz="2800" i="1" dirty="0" smtClean="0"/>
              <a:t>de stem van de lidstaten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>
                <a:latin typeface="Arial Black" panose="020B0A04020102020204" pitchFamily="34" charset="0"/>
              </a:rPr>
              <a:t>Rol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NL" dirty="0" smtClean="0"/>
              <a:t>Neemt wetgeving aan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NL" dirty="0" smtClean="0"/>
              <a:t>Sluit internationale overeenkomsten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NL" dirty="0" smtClean="0"/>
              <a:t>Keurt samen met Europees Parlement de begroting goed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nl-NL" dirty="0" smtClean="0"/>
          </a:p>
          <a:p>
            <a:pPr marL="201168" lvl="1" indent="0">
              <a:buNone/>
            </a:pPr>
            <a:r>
              <a:rPr lang="nl-NL" dirty="0" smtClean="0">
                <a:latin typeface="Arial Black" panose="020B0A04020102020204" pitchFamily="34" charset="0"/>
              </a:rPr>
              <a:t>Samenstelling</a:t>
            </a:r>
          </a:p>
          <a:p>
            <a:pPr lvl="1"/>
            <a:r>
              <a:rPr lang="nl-NL" dirty="0" smtClean="0"/>
              <a:t>1 minister per lidstaat – 10 raadsleden</a:t>
            </a:r>
          </a:p>
          <a:p>
            <a:pPr lvl="1"/>
            <a:endParaRPr lang="nl-NL" dirty="0" smtClean="0"/>
          </a:p>
          <a:p>
            <a:pPr marL="201168" lvl="1" indent="0">
              <a:buNone/>
            </a:pPr>
            <a:r>
              <a:rPr lang="nl-NL" dirty="0" smtClean="0">
                <a:latin typeface="Arial Black" panose="020B0A04020102020204" pitchFamily="34" charset="0"/>
              </a:rPr>
              <a:t>Ambtstermijn</a:t>
            </a:r>
          </a:p>
          <a:p>
            <a:pPr lvl="1"/>
            <a:r>
              <a:rPr lang="nl-NL" dirty="0" smtClean="0"/>
              <a:t>Roterend voorzitterschap van 6 maanden</a:t>
            </a:r>
          </a:p>
          <a:p>
            <a:pPr lvl="1"/>
            <a:endParaRPr lang="nl-NL" dirty="0"/>
          </a:p>
          <a:p>
            <a:pPr marL="201168" lvl="1" indent="0">
              <a:buNone/>
            </a:pPr>
            <a:r>
              <a:rPr lang="nl-NL" dirty="0" smtClean="0">
                <a:latin typeface="Arial Black" panose="020B0A04020102020204" pitchFamily="34" charset="0"/>
              </a:rPr>
              <a:t>Zetel</a:t>
            </a:r>
          </a:p>
          <a:p>
            <a:pPr lvl="1"/>
            <a:r>
              <a:rPr lang="nl-NL" dirty="0" smtClean="0"/>
              <a:t>Brussel en Luxemburg</a:t>
            </a:r>
          </a:p>
          <a:p>
            <a:pPr lvl="1"/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460" y="2727114"/>
            <a:ext cx="38100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6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</TotalTime>
  <Words>216</Words>
  <Application>Microsoft Office PowerPoint</Application>
  <PresentationFormat>Breedbeeld</PresentationFormat>
  <Paragraphs>71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3" baseType="lpstr">
      <vt:lpstr>Arial Black</vt:lpstr>
      <vt:lpstr>Calibri</vt:lpstr>
      <vt:lpstr>Calibri Light</vt:lpstr>
      <vt:lpstr>Courier New</vt:lpstr>
      <vt:lpstr>Wingdings</vt:lpstr>
      <vt:lpstr>Terugblik</vt:lpstr>
      <vt:lpstr>Europa</vt:lpstr>
      <vt:lpstr>EUROPESE UNIE, WAAROM?</vt:lpstr>
      <vt:lpstr>HOE GROOT IS DE EU?</vt:lpstr>
      <vt:lpstr>Besluitvorming</vt:lpstr>
      <vt:lpstr>Europees Parlement de stem van het volk</vt:lpstr>
      <vt:lpstr>Europese commissie behartiging van het belang van de EU</vt:lpstr>
      <vt:lpstr>Europese raad de stem van de lidstaten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Europa</dc:title>
  <dc:creator>Gebruiker</dc:creator>
  <cp:lastModifiedBy>Gebruiker</cp:lastModifiedBy>
  <cp:revision>3</cp:revision>
  <dcterms:created xsi:type="dcterms:W3CDTF">2015-10-06T12:38:33Z</dcterms:created>
  <dcterms:modified xsi:type="dcterms:W3CDTF">2015-10-06T13:03:52Z</dcterms:modified>
</cp:coreProperties>
</file>