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4" r:id="rId4"/>
    <p:sldId id="261" r:id="rId5"/>
    <p:sldId id="27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8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Stijl, donker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94420" autoAdjust="0"/>
  </p:normalViewPr>
  <p:slideViewPr>
    <p:cSldViewPr>
      <p:cViewPr varScale="1">
        <p:scale>
          <a:sx n="105" d="100"/>
          <a:sy n="105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2840-60F1-49F6-ADEC-0EE9A088CDAC}" type="datetimeFigureOut">
              <a:rPr lang="nl-NL" smtClean="0"/>
              <a:pPr/>
              <a:t>29-6-2014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3D6E-4ED2-4356-B10A-46788967331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9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63D6E-4ED2-4356-B10A-46788967331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51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63D6E-4ED2-4356-B10A-46788967331F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19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63D6E-4ED2-4356-B10A-46788967331F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66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63D6E-4ED2-4356-B10A-46788967331F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13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63D6E-4ED2-4356-B10A-46788967331F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86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164305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33550"/>
            <a:ext cx="8229600" cy="685800"/>
          </a:xfrm>
        </p:spPr>
        <p:txBody>
          <a:bodyPr/>
          <a:lstStyle>
            <a:lvl1pPr>
              <a:defRPr sz="4800">
                <a:latin typeface="Corbel" pitchFamily="34" charset="0"/>
              </a:defRPr>
            </a:lvl1pPr>
          </a:lstStyle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488" y="2928934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nl-NL" dirty="0" smtClean="0"/>
              <a:t>Klik om het opmaakprofiel van de modelondertitel te bewerken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2A1854-F461-445E-AA47-4C3E425F447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gray">
          <a:xfrm>
            <a:off x="4267200" y="5257800"/>
            <a:ext cx="11572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Company</a:t>
            </a:r>
          </a:p>
          <a:p>
            <a:r>
              <a:rPr lang="en-US" sz="2600" b="1"/>
              <a:t>LOGO</a:t>
            </a: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pic>
        <p:nvPicPr>
          <p:cNvPr id="17" name="Afbeelding 16" descr="AGV_Rotterdam.jpg"/>
          <p:cNvPicPr>
            <a:picLocks noChangeAspect="1"/>
          </p:cNvPicPr>
          <p:nvPr userDrawn="1"/>
        </p:nvPicPr>
        <p:blipFill>
          <a:blip r:embed="rId2" cstate="print"/>
          <a:srcRect r="2381"/>
          <a:stretch>
            <a:fillRect/>
          </a:stretch>
        </p:blipFill>
        <p:spPr>
          <a:xfrm>
            <a:off x="0" y="2740933"/>
            <a:ext cx="2928926" cy="2188265"/>
          </a:xfrm>
          <a:prstGeom prst="rect">
            <a:avLst/>
          </a:prstGeom>
        </p:spPr>
      </p:pic>
      <p:pic>
        <p:nvPicPr>
          <p:cNvPr id="21" name="Afbeelding 20" descr="Rotterdam.jpg"/>
          <p:cNvPicPr>
            <a:picLocks noChangeAspect="1"/>
          </p:cNvPicPr>
          <p:nvPr userDrawn="1"/>
        </p:nvPicPr>
        <p:blipFill>
          <a:blip r:embed="rId3"/>
          <a:srcRect t="22635" b="33543"/>
          <a:stretch>
            <a:fillRect/>
          </a:stretch>
        </p:blipFill>
        <p:spPr>
          <a:xfrm>
            <a:off x="3286116" y="5143512"/>
            <a:ext cx="5844811" cy="1714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6" grpId="0" animBg="1"/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7A0EF-B7BA-495E-B61E-71491F83399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2686B-072F-4EF8-9D72-395336199DB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nl-NL" smtClean="0"/>
              <a:t>Klik op het pictogram als u een tabel wilt toevoegen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0E7758A-7804-4E0F-858E-B054593F064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79864-D319-4941-9B9F-0DE68B929B6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orbe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fld id="{23FCDED9-5300-47A1-B1E1-978BF69603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000">
                <a:latin typeface="Corbel" pitchFamily="34" charset="0"/>
              </a:defRPr>
            </a:lvl3pPr>
            <a:lvl4pPr>
              <a:defRPr sz="1800">
                <a:latin typeface="Corbel" pitchFamily="34" charset="0"/>
              </a:defRPr>
            </a:lvl4pPr>
            <a:lvl5pPr>
              <a:defRPr sz="1800">
                <a:latin typeface="Corbe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000">
                <a:latin typeface="Corbel" pitchFamily="34" charset="0"/>
              </a:defRPr>
            </a:lvl3pPr>
            <a:lvl4pPr>
              <a:defRPr sz="1800">
                <a:latin typeface="Corbel" pitchFamily="34" charset="0"/>
              </a:defRPr>
            </a:lvl4pPr>
            <a:lvl5pPr>
              <a:defRPr sz="1800">
                <a:latin typeface="Corbe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EE9FD-2B5E-4C11-A277-2A7E1EA8672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orbe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rbel" pitchFamily="34" charset="0"/>
              </a:defRPr>
            </a:lvl1pPr>
            <a:lvl2pPr>
              <a:defRPr sz="2000">
                <a:latin typeface="Corbel" pitchFamily="34" charset="0"/>
              </a:defRPr>
            </a:lvl2pPr>
            <a:lvl3pPr>
              <a:defRPr sz="18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orbe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rbel" pitchFamily="34" charset="0"/>
              </a:defRPr>
            </a:lvl1pPr>
            <a:lvl2pPr>
              <a:defRPr sz="2000">
                <a:latin typeface="Corbel" pitchFamily="34" charset="0"/>
              </a:defRPr>
            </a:lvl2pPr>
            <a:lvl3pPr>
              <a:defRPr sz="18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58ED4-79E7-41DC-A300-4E933DF8705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7696-CAF6-4AE0-A705-D54CE71C1C0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E8C-0FD4-42E1-A9DC-6A8ED0AAD5C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A9C39-CEAA-4810-80C9-9D27D2EA059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67731-882F-437D-9A58-C46DC44C64E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latin typeface="Corbel" pitchFamily="34" charset="0"/>
              </a:defRPr>
            </a:lvl1pPr>
          </a:lstStyle>
          <a:p>
            <a:fld id="{79DF2E66-7995-4762-B2AD-4B448FB811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  <a:endParaRPr lang="en-US" dirty="0" smtClean="0"/>
          </a:p>
        </p:txBody>
      </p:sp>
      <p:pic>
        <p:nvPicPr>
          <p:cNvPr id="15" name="Afbeelding 14" descr="AGV_Rotterdam.jpg"/>
          <p:cNvPicPr>
            <a:picLocks noChangeAspect="1"/>
          </p:cNvPicPr>
          <p:nvPr userDrawn="1"/>
        </p:nvPicPr>
        <p:blipFill>
          <a:blip r:embed="rId14" cstate="print"/>
          <a:srcRect r="3704" b="23828"/>
          <a:stretch>
            <a:fillRect/>
          </a:stretch>
        </p:blipFill>
        <p:spPr>
          <a:xfrm>
            <a:off x="0" y="0"/>
            <a:ext cx="1785918" cy="1030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orbe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Corbe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Corbe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Corbe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orbe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latin typeface="Corbel" pitchFamily="34" charset="0"/>
              </a:rPr>
              <a:t>De haven in cijfers</a:t>
            </a:r>
            <a:endParaRPr lang="en-US" sz="5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Haven Rotterdam</a:t>
            </a:r>
            <a:endParaRPr lang="en-US" sz="4400" b="1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20000"/>
              <a:buFont typeface="Wingdings" pitchFamily="2" charset="2"/>
              <a:buChar char="§"/>
              <a:defRPr/>
            </a:pP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Havenbedrijf Rotterdam NV</a:t>
            </a:r>
          </a:p>
          <a:p>
            <a:pPr lvl="0">
              <a:buSzPct val="120000"/>
              <a:buFont typeface="Wingdings" pitchFamily="2" charset="2"/>
              <a:buChar char="§"/>
              <a:defRPr/>
            </a:pP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Oppervlakte ca. </a:t>
            </a: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12.500 ha</a:t>
            </a:r>
          </a:p>
          <a:p>
            <a:pPr>
              <a:buSzPct val="120000"/>
              <a:buFont typeface="Wingdings" pitchFamily="2" charset="2"/>
              <a:buChar char="§"/>
              <a:defRPr/>
            </a:pP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Werkgelegenheid: 87.000</a:t>
            </a:r>
          </a:p>
          <a:p>
            <a:pPr lvl="0">
              <a:buSzPct val="120000"/>
              <a:buFont typeface="Wingdings" pitchFamily="2" charset="2"/>
              <a:buChar char="§"/>
              <a:defRPr/>
            </a:pP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31.000 </a:t>
            </a: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zeeschepen</a:t>
            </a:r>
          </a:p>
          <a:p>
            <a:pPr lvl="0">
              <a:buSzPct val="120000"/>
              <a:buFont typeface="Wingdings" pitchFamily="2" charset="2"/>
              <a:buChar char="§"/>
              <a:defRPr/>
            </a:pP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133.000 binnenvaartschepen</a:t>
            </a:r>
          </a:p>
          <a:p>
            <a:pPr lvl="0">
              <a:buSzPct val="120000"/>
              <a:buFont typeface="Wingdings" pitchFamily="2" charset="2"/>
              <a:buChar char="§"/>
              <a:defRPr/>
            </a:pP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45</a:t>
            </a: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0 </a:t>
            </a: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miljoen ton </a:t>
            </a: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goederen</a:t>
            </a:r>
          </a:p>
          <a:p>
            <a:pPr lvl="0">
              <a:buSzPct val="120000"/>
              <a:buFont typeface="Wingdings" pitchFamily="2" charset="2"/>
              <a:buChar char="§"/>
              <a:defRPr/>
            </a:pP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Divisie </a:t>
            </a:r>
            <a:r>
              <a:rPr lang="nl-NL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Havenmeester: afwikkeling scheepvaartverkeer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Werkgelegenheid I</a:t>
            </a:r>
            <a:endParaRPr lang="nl-NL" b="1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20" cy="3202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4810"/>
                <a:gridCol w="4114810"/>
              </a:tblGrid>
              <a:tr h="640558"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Containers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2500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</a:tr>
              <a:tr h="640558"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Tankopslag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1100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</a:tr>
              <a:tr h="640558"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Massaoverslag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1250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</a:tr>
              <a:tr h="640558"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Roll-on</a:t>
                      </a:r>
                      <a:r>
                        <a:rPr lang="nl-NL" sz="2800" b="0" baseline="0" dirty="0" smtClean="0">
                          <a:latin typeface="Corbel" pitchFamily="34" charset="0"/>
                        </a:rPr>
                        <a:t> / Roll-off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300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</a:tr>
              <a:tr h="640558"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Olie en chemie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b="0" dirty="0" smtClean="0">
                          <a:latin typeface="Corbel" pitchFamily="34" charset="0"/>
                        </a:rPr>
                        <a:t>10.000</a:t>
                      </a:r>
                      <a:endParaRPr lang="nl-NL" sz="2800" b="0" dirty="0">
                        <a:latin typeface="Corbel" pitchFamily="34" charset="0"/>
                      </a:endParaRPr>
                    </a:p>
                  </a:txBody>
                  <a:tcPr marL="121638" marR="12163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Werkgelegenheid II</a:t>
            </a:r>
            <a:endParaRPr lang="nl-NL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gray">
          <a:xfrm>
            <a:off x="357158" y="128586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Herkomst </a:t>
            </a:r>
            <a:r>
              <a:rPr kumimoji="0" lang="nl-NL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containers</a:t>
            </a:r>
            <a:r>
              <a:rPr kumimoji="0" lang="nl-NL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/>
            </a:r>
            <a:br>
              <a:rPr kumimoji="0" lang="nl-NL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</a:br>
            <a:r>
              <a:rPr kumimoji="0" lang="nl-NL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(x </a:t>
            </a:r>
            <a:r>
              <a:rPr kumimoji="0" lang="nl-NL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1000)</a:t>
            </a:r>
            <a:endParaRPr kumimoji="0" lang="nl-NL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500034" y="421482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nl-NL" sz="4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Aantal containers</a:t>
            </a:r>
            <a:r>
              <a:rPr lang="nl-NL" sz="4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nl-NL" sz="4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</a:br>
            <a:r>
              <a:rPr lang="nl-NL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(x miljoen)</a:t>
            </a:r>
          </a:p>
        </p:txBody>
      </p:sp>
      <p:graphicFrame>
        <p:nvGraphicFramePr>
          <p:cNvPr id="7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57079"/>
              </p:ext>
            </p:extLst>
          </p:nvPr>
        </p:nvGraphicFramePr>
        <p:xfrm>
          <a:off x="500034" y="5443566"/>
          <a:ext cx="8229600" cy="98583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49291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1970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1975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1980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1985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1990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1995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2000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2005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2010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2015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9291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0,30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1,10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1,80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2,25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2,85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3,70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4,40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5,60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6,70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5,80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10743"/>
              </p:ext>
            </p:extLst>
          </p:nvPr>
        </p:nvGraphicFramePr>
        <p:xfrm>
          <a:off x="500034" y="2500306"/>
          <a:ext cx="8229600" cy="92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Europa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A</a:t>
                      </a:r>
                      <a:r>
                        <a:rPr lang="nl-NL" baseline="0" dirty="0" smtClean="0">
                          <a:latin typeface="Corbel" pitchFamily="34" charset="0"/>
                        </a:rPr>
                        <a:t>merika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Afrika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Azië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>
                          <a:latin typeface="Corbel" pitchFamily="34" charset="0"/>
                        </a:rPr>
                        <a:t>Oceanië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4.105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1.920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242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5.302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latin typeface="Corbel" pitchFamily="34" charset="0"/>
                        </a:rPr>
                        <a:t>22</a:t>
                      </a:r>
                      <a:endParaRPr lang="nl-NL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Belangrijkste containerhavens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763688" y="6021288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Aantal miljoenen containers in TEU = Twenty Feet Equivalent Unit</a:t>
            </a:r>
            <a:endParaRPr lang="nl-NL" sz="1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22111"/>
              </p:ext>
            </p:extLst>
          </p:nvPr>
        </p:nvGraphicFramePr>
        <p:xfrm>
          <a:off x="1835696" y="1335431"/>
          <a:ext cx="2952220" cy="4397822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980220"/>
                <a:gridCol w="972000"/>
              </a:tblGrid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Shanghai (China)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36.617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Singapore (Singapore)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32.600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Shenzhen (China)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23.279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Hongkong (China)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22.352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Busan (Zuid-Korea)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17.686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Ningbo (China)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17.351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Qingdao (China)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15.520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Guangzhou (China)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15.309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Dubai (Ver. Arab. Emiraten)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13.641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Tianjin (China)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13.000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Rotterdam (Nederland)</a:t>
                      </a:r>
                      <a:endParaRPr lang="nl-NL" sz="11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11.621</a:t>
                      </a:r>
                      <a:endParaRPr lang="nl-NL" sz="11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Hamburg (Duitsland)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9.258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  <a:tr h="33829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Antwerpen (België)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l-NL" sz="1100" u="none" strike="noStrike" dirty="0">
                          <a:effectLst/>
                        </a:rPr>
                        <a:t>8.578</a:t>
                      </a:r>
                      <a:endParaRPr lang="nl-NL" sz="1100" b="0" i="0" u="none" strike="noStrike" dirty="0">
                        <a:solidFill>
                          <a:srgbClr val="1A1A70"/>
                        </a:solidFill>
                        <a:effectLst/>
                        <a:latin typeface="+mj-lt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1136799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01136799</Template>
  <TotalTime>189</TotalTime>
  <Words>168</Words>
  <Application>Microsoft Office PowerPoint</Application>
  <PresentationFormat>Diavoorstelling (4:3)</PresentationFormat>
  <Paragraphs>86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Wingdings 2</vt:lpstr>
      <vt:lpstr>01136799</vt:lpstr>
      <vt:lpstr>De haven in cijfers</vt:lpstr>
      <vt:lpstr>Haven Rotterdam</vt:lpstr>
      <vt:lpstr>Werkgelegenheid I</vt:lpstr>
      <vt:lpstr>Werkgelegenheid II</vt:lpstr>
      <vt:lpstr>Belangrijkste containerhavens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Hans</dc:creator>
  <cp:lastModifiedBy>vanbuurt ICT</cp:lastModifiedBy>
  <cp:revision>17</cp:revision>
  <dcterms:created xsi:type="dcterms:W3CDTF">2008-05-02T17:57:14Z</dcterms:created>
  <dcterms:modified xsi:type="dcterms:W3CDTF">2014-06-29T12:38:03Z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TC011367991033</vt:lpwstr>
  </property>
</Properties>
</file>