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9" r:id="rId1"/>
  </p:sldMasterIdLst>
  <p:sldIdLst>
    <p:sldId id="256" r:id="rId2"/>
    <p:sldId id="257" r:id="rId3"/>
    <p:sldId id="258" r:id="rId4"/>
    <p:sldId id="265" r:id="rId5"/>
    <p:sldId id="261" r:id="rId6"/>
    <p:sldId id="264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Omzet in miljard euro</c:v>
                </c:pt>
              </c:strCache>
            </c:strRef>
          </c:tx>
          <c:invertIfNegative val="0"/>
          <c:cat>
            <c:numRef>
              <c:f>Blad1!$A$2:$A$10</c:f>
              <c:numCache>
                <c:formatCode>General</c:formatCode>
                <c:ptCount val="9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</c:numCache>
            </c:numRef>
          </c:cat>
          <c:val>
            <c:numRef>
              <c:f>Blad1!$B$2:$B$10</c:f>
              <c:numCache>
                <c:formatCode>General</c:formatCode>
                <c:ptCount val="9"/>
                <c:pt idx="0">
                  <c:v>14.8</c:v>
                </c:pt>
                <c:pt idx="1">
                  <c:v>17.3</c:v>
                </c:pt>
                <c:pt idx="2">
                  <c:v>19.8</c:v>
                </c:pt>
                <c:pt idx="3">
                  <c:v>21.2</c:v>
                </c:pt>
                <c:pt idx="4">
                  <c:v>21.5</c:v>
                </c:pt>
                <c:pt idx="5">
                  <c:v>23.1</c:v>
                </c:pt>
                <c:pt idx="6">
                  <c:v>25.2</c:v>
                </c:pt>
                <c:pt idx="7">
                  <c:v>27.6</c:v>
                </c:pt>
                <c:pt idx="8">
                  <c:v>28.5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1325008"/>
        <c:axId val="298478416"/>
      </c:barChart>
      <c:catAx>
        <c:axId val="33132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298478416"/>
        <c:crosses val="autoZero"/>
        <c:auto val="1"/>
        <c:lblAlgn val="ctr"/>
        <c:lblOffset val="100"/>
        <c:noMultiLvlLbl val="0"/>
      </c:catAx>
      <c:valAx>
        <c:axId val="298478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325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86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21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382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990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024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721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211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2355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46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975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53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73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50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7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26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46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2D09-4562-4E28-A123-B71ACDC4BE20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52F9-AFDA-4C7D-BD51-BB793BA03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180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  <p:sldLayoutId id="2147484252" r:id="rId13"/>
    <p:sldLayoutId id="2147484253" r:id="rId14"/>
    <p:sldLayoutId id="2147484254" r:id="rId15"/>
    <p:sldLayoutId id="2147484255" r:id="rId16"/>
    <p:sldLayoutId id="2147484256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In vogelvlucht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683568" y="4394040"/>
            <a:ext cx="1832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2013</a:t>
            </a:r>
            <a:endParaRPr lang="nl-NL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02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Ikea als bedrijf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In 2013 </a:t>
            </a:r>
            <a:r>
              <a:rPr lang="nl-NL" sz="2000" dirty="0"/>
              <a:t>waren er </a:t>
            </a:r>
            <a:r>
              <a:rPr lang="nl-NL" sz="2000" dirty="0" smtClean="0">
                <a:solidFill>
                  <a:srgbClr val="FF0000"/>
                </a:solidFill>
              </a:rPr>
              <a:t>303</a:t>
            </a:r>
            <a:r>
              <a:rPr lang="nl-NL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2000" dirty="0" smtClean="0"/>
              <a:t>woonwarenhuizen in </a:t>
            </a:r>
            <a:r>
              <a:rPr lang="nl-NL" sz="2000" dirty="0" smtClean="0">
                <a:solidFill>
                  <a:srgbClr val="FF0000"/>
                </a:solidFill>
              </a:rPr>
              <a:t>26</a:t>
            </a:r>
            <a:r>
              <a:rPr lang="nl-NL" sz="2000" dirty="0" smtClean="0"/>
              <a:t> landen </a:t>
            </a:r>
          </a:p>
          <a:p>
            <a:r>
              <a:rPr lang="nl-NL" sz="2000" dirty="0" smtClean="0"/>
              <a:t>In totaal </a:t>
            </a:r>
            <a:r>
              <a:rPr lang="nl-NL" sz="2000" dirty="0" smtClean="0">
                <a:solidFill>
                  <a:srgbClr val="FF0000"/>
                </a:solidFill>
              </a:rPr>
              <a:t>684</a:t>
            </a:r>
            <a:r>
              <a:rPr lang="nl-NL" sz="2000" dirty="0" smtClean="0"/>
              <a:t> </a:t>
            </a:r>
            <a:r>
              <a:rPr lang="nl-NL" sz="2000" dirty="0"/>
              <a:t>miljoen bezoekers</a:t>
            </a:r>
          </a:p>
          <a:p>
            <a:r>
              <a:rPr lang="nl-NL" sz="2000" dirty="0" smtClean="0">
                <a:solidFill>
                  <a:srgbClr val="FF0000"/>
                </a:solidFill>
              </a:rPr>
              <a:t>1,3</a:t>
            </a:r>
            <a:r>
              <a:rPr lang="nl-NL" sz="2000" dirty="0" smtClean="0"/>
              <a:t> miljard internetbezoekers</a:t>
            </a:r>
          </a:p>
          <a:p>
            <a:r>
              <a:rPr lang="nl-NL" sz="2000" dirty="0" smtClean="0">
                <a:solidFill>
                  <a:srgbClr val="FF0000"/>
                </a:solidFill>
              </a:rPr>
              <a:t>135.000</a:t>
            </a:r>
            <a:r>
              <a:rPr lang="nl-NL" sz="2000" dirty="0" smtClean="0"/>
              <a:t> medewerkers</a:t>
            </a:r>
          </a:p>
          <a:p>
            <a:r>
              <a:rPr lang="nl-NL" sz="2000" dirty="0" smtClean="0">
                <a:solidFill>
                  <a:srgbClr val="FF0000"/>
                </a:solidFill>
              </a:rPr>
              <a:t>9.500</a:t>
            </a:r>
            <a:r>
              <a:rPr lang="nl-NL" sz="2000" dirty="0" smtClean="0"/>
              <a:t> producten in assortiment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3" y="2450306"/>
            <a:ext cx="3371850" cy="3371850"/>
          </a:xfrm>
        </p:spPr>
      </p:pic>
    </p:spTree>
    <p:extLst>
      <p:ext uri="{BB962C8B-B14F-4D97-AF65-F5344CB8AC3E}">
        <p14:creationId xmlns:p14="http://schemas.microsoft.com/office/powerpoint/2010/main" val="359946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Omzet 2013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Omzet </a:t>
            </a:r>
            <a:r>
              <a:rPr lang="nl-NL" sz="2000" dirty="0" smtClean="0">
                <a:solidFill>
                  <a:srgbClr val="FF0000"/>
                </a:solidFill>
              </a:rPr>
              <a:t>27,9</a:t>
            </a:r>
            <a:r>
              <a:rPr lang="nl-NL" sz="2000" dirty="0" smtClean="0"/>
              <a:t> miljard euro</a:t>
            </a:r>
          </a:p>
          <a:p>
            <a:r>
              <a:rPr lang="nl-NL" sz="2000" dirty="0" smtClean="0"/>
              <a:t>Omzet per regio</a:t>
            </a:r>
          </a:p>
          <a:p>
            <a:pPr lvl="1"/>
            <a:r>
              <a:rPr lang="nl-NL" sz="1600" dirty="0" smtClean="0"/>
              <a:t>Europa		</a:t>
            </a:r>
            <a:r>
              <a:rPr lang="nl-NL" sz="1600" dirty="0" smtClean="0">
                <a:solidFill>
                  <a:srgbClr val="FF0000"/>
                </a:solidFill>
              </a:rPr>
              <a:t>69%</a:t>
            </a:r>
          </a:p>
          <a:p>
            <a:pPr lvl="1"/>
            <a:r>
              <a:rPr lang="nl-NL" sz="1600" dirty="0" smtClean="0"/>
              <a:t>Noord-Amerika	</a:t>
            </a:r>
            <a:r>
              <a:rPr lang="nl-NL" sz="1600" dirty="0" smtClean="0">
                <a:solidFill>
                  <a:srgbClr val="FF0000"/>
                </a:solidFill>
              </a:rPr>
              <a:t>16%</a:t>
            </a:r>
          </a:p>
          <a:p>
            <a:pPr lvl="1"/>
            <a:r>
              <a:rPr lang="nl-NL" sz="1600" dirty="0" smtClean="0"/>
              <a:t>Rusland</a:t>
            </a:r>
            <a:r>
              <a:rPr lang="nl-NL" sz="1600" dirty="0"/>
              <a:t>	</a:t>
            </a:r>
            <a:r>
              <a:rPr lang="nl-NL" sz="1600" dirty="0" smtClean="0"/>
              <a:t>	</a:t>
            </a:r>
            <a:r>
              <a:rPr lang="nl-NL" sz="1600" dirty="0" smtClean="0">
                <a:solidFill>
                  <a:srgbClr val="FF0000"/>
                </a:solidFill>
              </a:rPr>
              <a:t>7%</a:t>
            </a:r>
            <a:endParaRPr lang="nl-NL" sz="1600" dirty="0">
              <a:solidFill>
                <a:srgbClr val="FF0000"/>
              </a:solidFill>
            </a:endParaRPr>
          </a:p>
          <a:p>
            <a:pPr lvl="1"/>
            <a:r>
              <a:rPr lang="nl-NL" sz="1600" dirty="0" smtClean="0"/>
              <a:t>Azië en Australië	</a:t>
            </a:r>
            <a:r>
              <a:rPr lang="nl-NL" sz="1600" dirty="0" smtClean="0">
                <a:solidFill>
                  <a:srgbClr val="FF0000"/>
                </a:solidFill>
              </a:rPr>
              <a:t>8%</a:t>
            </a:r>
            <a:endParaRPr lang="nl-NL" sz="1600" dirty="0">
              <a:solidFill>
                <a:srgbClr val="FF0000"/>
              </a:solidFill>
            </a:endParaRPr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6217752"/>
              </p:ext>
            </p:extLst>
          </p:nvPr>
        </p:nvGraphicFramePr>
        <p:xfrm>
          <a:off x="4211960" y="3356992"/>
          <a:ext cx="476287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9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Ikea in de wereld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41654"/>
            <a:ext cx="8564843" cy="4427706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1763688" y="3149756"/>
            <a:ext cx="482335" cy="4823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51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4402018" y="2875635"/>
            <a:ext cx="548242" cy="5482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222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Ovaal 6"/>
          <p:cNvSpPr/>
          <p:nvPr/>
        </p:nvSpPr>
        <p:spPr>
          <a:xfrm>
            <a:off x="6218385" y="2941167"/>
            <a:ext cx="417179" cy="4171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14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7106256" y="3607981"/>
            <a:ext cx="405551" cy="4055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23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vaal 8"/>
          <p:cNvSpPr/>
          <p:nvPr/>
        </p:nvSpPr>
        <p:spPr>
          <a:xfrm>
            <a:off x="7812360" y="5445224"/>
            <a:ext cx="276731" cy="2767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2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 5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dirty="0"/>
              <a:t>Landen naar omzet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Duitsland </a:t>
            </a:r>
            <a:r>
              <a:rPr lang="nl-NL" dirty="0" smtClean="0"/>
              <a:t>		</a:t>
            </a:r>
            <a:r>
              <a:rPr lang="nl-NL" dirty="0" smtClean="0">
                <a:solidFill>
                  <a:srgbClr val="FF0000"/>
                </a:solidFill>
              </a:rPr>
              <a:t>14%</a:t>
            </a:r>
            <a:endParaRPr lang="nl-NL" dirty="0">
              <a:solidFill>
                <a:srgbClr val="FF0000"/>
              </a:solidFill>
            </a:endParaRPr>
          </a:p>
          <a:p>
            <a:r>
              <a:rPr lang="nl-NL" dirty="0" smtClean="0"/>
              <a:t>VS			</a:t>
            </a:r>
            <a:r>
              <a:rPr lang="nl-NL" dirty="0" smtClean="0">
                <a:solidFill>
                  <a:srgbClr val="FF0000"/>
                </a:solidFill>
              </a:rPr>
              <a:t>12%</a:t>
            </a:r>
            <a:endParaRPr lang="nl-NL" dirty="0">
              <a:solidFill>
                <a:srgbClr val="FF0000"/>
              </a:solidFill>
            </a:endParaRPr>
          </a:p>
          <a:p>
            <a:r>
              <a:rPr lang="nl-NL" dirty="0"/>
              <a:t>Frankrijk </a:t>
            </a:r>
            <a:r>
              <a:rPr lang="nl-NL" dirty="0" smtClean="0"/>
              <a:t>		</a:t>
            </a:r>
            <a:r>
              <a:rPr lang="nl-NL" dirty="0">
                <a:solidFill>
                  <a:srgbClr val="FF0000"/>
                </a:solidFill>
              </a:rPr>
              <a:t>9</a:t>
            </a:r>
            <a:r>
              <a:rPr lang="nl-NL" dirty="0" smtClean="0">
                <a:solidFill>
                  <a:srgbClr val="FF0000"/>
                </a:solidFill>
              </a:rPr>
              <a:t>%</a:t>
            </a:r>
            <a:endParaRPr lang="nl-NL" dirty="0">
              <a:solidFill>
                <a:srgbClr val="FF0000"/>
              </a:solidFill>
            </a:endParaRPr>
          </a:p>
          <a:p>
            <a:r>
              <a:rPr lang="nl-NL" dirty="0" smtClean="0"/>
              <a:t>Rusland	 	</a:t>
            </a:r>
            <a:r>
              <a:rPr lang="nl-NL" dirty="0" smtClean="0">
                <a:solidFill>
                  <a:srgbClr val="FF0000"/>
                </a:solidFill>
              </a:rPr>
              <a:t>7</a:t>
            </a:r>
            <a:r>
              <a:rPr lang="nl-NL" dirty="0">
                <a:solidFill>
                  <a:srgbClr val="FF0000"/>
                </a:solidFill>
              </a:rPr>
              <a:t>%</a:t>
            </a:r>
          </a:p>
          <a:p>
            <a:r>
              <a:rPr lang="nl-NL" dirty="0" smtClean="0"/>
              <a:t>Zweden		</a:t>
            </a:r>
            <a:r>
              <a:rPr lang="nl-NL" dirty="0" smtClean="0">
                <a:solidFill>
                  <a:srgbClr val="FF0000"/>
                </a:solidFill>
              </a:rPr>
              <a:t>5%</a:t>
            </a:r>
            <a:endParaRPr lang="nl-NL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3"/>
          </p:nvPr>
        </p:nvSpPr>
        <p:spPr>
          <a:noFill/>
        </p:spPr>
        <p:txBody>
          <a:bodyPr/>
          <a:lstStyle/>
          <a:p>
            <a:r>
              <a:rPr lang="nl-NL" dirty="0"/>
              <a:t>Inkooplanden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smtClean="0"/>
              <a:t>China 		</a:t>
            </a:r>
            <a:r>
              <a:rPr lang="nl-NL" dirty="0" smtClean="0">
                <a:solidFill>
                  <a:srgbClr val="FF0000"/>
                </a:solidFill>
              </a:rPr>
              <a:t>23%</a:t>
            </a:r>
          </a:p>
          <a:p>
            <a:r>
              <a:rPr lang="nl-NL" dirty="0" smtClean="0"/>
              <a:t>Polen 		</a:t>
            </a:r>
            <a:r>
              <a:rPr lang="nl-NL" dirty="0" smtClean="0">
                <a:solidFill>
                  <a:srgbClr val="FF0000"/>
                </a:solidFill>
              </a:rPr>
              <a:t>18%</a:t>
            </a:r>
          </a:p>
          <a:p>
            <a:r>
              <a:rPr lang="nl-NL" dirty="0" smtClean="0"/>
              <a:t>Italië 		</a:t>
            </a:r>
            <a:r>
              <a:rPr lang="nl-NL" dirty="0" smtClean="0">
                <a:solidFill>
                  <a:srgbClr val="FF0000"/>
                </a:solidFill>
              </a:rPr>
              <a:t>8%</a:t>
            </a:r>
          </a:p>
          <a:p>
            <a:r>
              <a:rPr lang="nl-NL" dirty="0" smtClean="0"/>
              <a:t>Zweden		</a:t>
            </a:r>
            <a:r>
              <a:rPr lang="nl-NL" dirty="0" smtClean="0">
                <a:solidFill>
                  <a:srgbClr val="FF0000"/>
                </a:solidFill>
              </a:rPr>
              <a:t>6%</a:t>
            </a:r>
          </a:p>
          <a:p>
            <a:r>
              <a:rPr lang="nl-NL" dirty="0" smtClean="0"/>
              <a:t>Litouwen		</a:t>
            </a:r>
            <a:r>
              <a:rPr lang="nl-NL" dirty="0">
                <a:solidFill>
                  <a:srgbClr val="FF0000"/>
                </a:solidFill>
              </a:rPr>
              <a:t>4</a:t>
            </a:r>
            <a:r>
              <a:rPr lang="nl-NL" dirty="0" smtClean="0">
                <a:solidFill>
                  <a:srgbClr val="FF0000"/>
                </a:solidFill>
              </a:rPr>
              <a:t>%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120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nl-NL" dirty="0" smtClean="0"/>
              <a:t>Duurzaam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57200" y="1719071"/>
            <a:ext cx="4038600" cy="4407091"/>
          </a:xfrm>
        </p:spPr>
        <p:txBody>
          <a:bodyPr>
            <a:normAutofit/>
          </a:bodyPr>
          <a:lstStyle/>
          <a:p>
            <a:r>
              <a:rPr lang="nl-NL" sz="2400" dirty="0" smtClean="0">
                <a:solidFill>
                  <a:srgbClr val="FF0000"/>
                </a:solidFill>
              </a:rPr>
              <a:t>30% </a:t>
            </a:r>
            <a:r>
              <a:rPr lang="nl-NL" sz="2400" dirty="0" smtClean="0"/>
              <a:t>van energieverbruik wordt hergebruikt</a:t>
            </a:r>
          </a:p>
          <a:p>
            <a:r>
              <a:rPr lang="nl-NL" sz="2400" dirty="0" smtClean="0">
                <a:solidFill>
                  <a:srgbClr val="FF0000"/>
                </a:solidFill>
              </a:rPr>
              <a:t>87% </a:t>
            </a:r>
            <a:r>
              <a:rPr lang="nl-NL" sz="2400" dirty="0" smtClean="0"/>
              <a:t>van het afval wordt </a:t>
            </a:r>
            <a:r>
              <a:rPr lang="nl-NL" sz="2400" dirty="0" err="1" smtClean="0"/>
              <a:t>recycled</a:t>
            </a:r>
            <a:endParaRPr lang="nl-NL" sz="2400" dirty="0" smtClean="0"/>
          </a:p>
          <a:p>
            <a:r>
              <a:rPr lang="nl-NL" sz="2400" dirty="0" smtClean="0">
                <a:solidFill>
                  <a:srgbClr val="FF0000"/>
                </a:solidFill>
              </a:rPr>
              <a:t>33% </a:t>
            </a:r>
            <a:r>
              <a:rPr lang="nl-NL" sz="2400" dirty="0" smtClean="0"/>
              <a:t>van het hout en </a:t>
            </a:r>
            <a:r>
              <a:rPr lang="nl-NL" sz="2400" dirty="0" smtClean="0">
                <a:solidFill>
                  <a:srgbClr val="FF0000"/>
                </a:solidFill>
              </a:rPr>
              <a:t>66% </a:t>
            </a:r>
            <a:r>
              <a:rPr lang="nl-NL" sz="2400" dirty="0" smtClean="0"/>
              <a:t>van het katoen komt uit duurzame projecten</a:t>
            </a:r>
          </a:p>
          <a:p>
            <a:r>
              <a:rPr lang="nl-NL" sz="2400" dirty="0" smtClean="0"/>
              <a:t>Energieverbruik is </a:t>
            </a:r>
            <a:r>
              <a:rPr lang="nl-NL" sz="2400" dirty="0" smtClean="0">
                <a:solidFill>
                  <a:srgbClr val="FF0000"/>
                </a:solidFill>
              </a:rPr>
              <a:t>10% </a:t>
            </a:r>
            <a:r>
              <a:rPr lang="nl-NL" sz="2400" dirty="0" smtClean="0"/>
              <a:t>minder dan in 2012</a:t>
            </a:r>
          </a:p>
          <a:p>
            <a:r>
              <a:rPr lang="nl-NL" sz="2400" dirty="0" smtClean="0"/>
              <a:t>Billy boekenkast is </a:t>
            </a:r>
            <a:r>
              <a:rPr lang="nl-NL" sz="2400" dirty="0" smtClean="0">
                <a:solidFill>
                  <a:srgbClr val="FF0000"/>
                </a:solidFill>
              </a:rPr>
              <a:t>30% </a:t>
            </a:r>
            <a:r>
              <a:rPr lang="nl-NL" sz="2400" dirty="0" smtClean="0"/>
              <a:t>lichter geworden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http://www.retailactueel.com/wp-content/uploads/2012/02/IKEA_Som_van_samen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6672"/>
            <a:ext cx="4030216" cy="624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501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Berlij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931B3EFC-0557-4E7F-BFF7-918DBC6372C2}" vid="{9F9E3D85-E036-4CCA-8F71-4E5163FA6B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Thema1</Template>
  <TotalTime>142</TotalTime>
  <Words>104</Words>
  <Application>Microsoft Office PowerPoint</Application>
  <PresentationFormat>Diavoorstelling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Thema1</vt:lpstr>
      <vt:lpstr>In vogelvlucht</vt:lpstr>
      <vt:lpstr>Ikea als bedrijf</vt:lpstr>
      <vt:lpstr>Omzet 2013</vt:lpstr>
      <vt:lpstr>Ikea in de wereld</vt:lpstr>
      <vt:lpstr>Top 5</vt:lpstr>
      <vt:lpstr>Duurzaam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Hans</dc:creator>
  <cp:lastModifiedBy>Gebruiker</cp:lastModifiedBy>
  <cp:revision>24</cp:revision>
  <dcterms:created xsi:type="dcterms:W3CDTF">2011-04-10T08:41:55Z</dcterms:created>
  <dcterms:modified xsi:type="dcterms:W3CDTF">2015-10-06T13:15:44Z</dcterms:modified>
</cp:coreProperties>
</file>