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0"/>
  </p:notesMasterIdLst>
  <p:handoutMasterIdLst>
    <p:handoutMasterId r:id="rId11"/>
  </p:handoutMasterIdLst>
  <p:sldIdLst>
    <p:sldId id="256" r:id="rId2"/>
    <p:sldId id="257" r:id="rId3"/>
    <p:sldId id="262" r:id="rId4"/>
    <p:sldId id="263" r:id="rId5"/>
    <p:sldId id="266" r:id="rId6"/>
    <p:sldId id="264" r:id="rId7"/>
    <p:sldId id="265" r:id="rId8"/>
    <p:sldId id="267" r:id="rId9"/>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81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AE4FF-B9FD-4B21-85A4-DEEAAF4D087A}" type="datetimeFigureOut">
              <a:rPr lang="nl-NL" smtClean="0"/>
              <a:pPr/>
              <a:t>22-6-2014</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835BC9-03F3-40D8-9A9B-63ECC4101ED4}" type="slidenum">
              <a:rPr lang="nl-NL" smtClean="0"/>
              <a:pPr/>
              <a:t>‹nr.›</a:t>
            </a:fld>
            <a:endParaRPr lang="nl-NL" dirty="0"/>
          </a:p>
        </p:txBody>
      </p:sp>
    </p:spTree>
    <p:extLst>
      <p:ext uri="{BB962C8B-B14F-4D97-AF65-F5344CB8AC3E}">
        <p14:creationId xmlns:p14="http://schemas.microsoft.com/office/powerpoint/2010/main" val="1348807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68F1D4-1FD9-4392-AE0F-B8921F957F3D}" type="datetimeFigureOut">
              <a:rPr lang="nl-NL" smtClean="0"/>
              <a:pPr/>
              <a:t>22-6-2014</a:t>
            </a:fld>
            <a:endParaRPr lang="nl-NL" dirty="0"/>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3FF640-6532-4818-B685-3D6ECCDCE12D}" type="slidenum">
              <a:rPr lang="nl-NL" smtClean="0"/>
              <a:pPr/>
              <a:t>‹nr.›</a:t>
            </a:fld>
            <a:endParaRPr lang="nl-NL" dirty="0"/>
          </a:p>
        </p:txBody>
      </p:sp>
    </p:spTree>
    <p:extLst>
      <p:ext uri="{BB962C8B-B14F-4D97-AF65-F5344CB8AC3E}">
        <p14:creationId xmlns:p14="http://schemas.microsoft.com/office/powerpoint/2010/main" val="138943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573FF640-6532-4818-B685-3D6ECCDCE12D}" type="slidenum">
              <a:rPr lang="nl-NL" smtClean="0"/>
              <a:pPr/>
              <a:t>1</a:t>
            </a:fld>
            <a:endParaRPr lang="nl-NL" dirty="0"/>
          </a:p>
        </p:txBody>
      </p:sp>
    </p:spTree>
    <p:extLst>
      <p:ext uri="{BB962C8B-B14F-4D97-AF65-F5344CB8AC3E}">
        <p14:creationId xmlns:p14="http://schemas.microsoft.com/office/powerpoint/2010/main" val="3717413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573FF640-6532-4818-B685-3D6ECCDCE12D}" type="slidenum">
              <a:rPr lang="nl-NL" smtClean="0"/>
              <a:pPr/>
              <a:t>2</a:t>
            </a:fld>
            <a:endParaRPr lang="nl-NL" dirty="0"/>
          </a:p>
        </p:txBody>
      </p:sp>
    </p:spTree>
    <p:extLst>
      <p:ext uri="{BB962C8B-B14F-4D97-AF65-F5344CB8AC3E}">
        <p14:creationId xmlns:p14="http://schemas.microsoft.com/office/powerpoint/2010/main" val="4217423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573FF640-6532-4818-B685-3D6ECCDCE12D}" type="slidenum">
              <a:rPr lang="nl-NL" smtClean="0"/>
              <a:pPr/>
              <a:t>3</a:t>
            </a:fld>
            <a:endParaRPr lang="nl-NL" dirty="0"/>
          </a:p>
        </p:txBody>
      </p:sp>
    </p:spTree>
    <p:extLst>
      <p:ext uri="{BB962C8B-B14F-4D97-AF65-F5344CB8AC3E}">
        <p14:creationId xmlns:p14="http://schemas.microsoft.com/office/powerpoint/2010/main" val="3765698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573FF640-6532-4818-B685-3D6ECCDCE12D}" type="slidenum">
              <a:rPr lang="nl-NL" smtClean="0"/>
              <a:pPr/>
              <a:t>4</a:t>
            </a:fld>
            <a:endParaRPr lang="nl-NL" dirty="0"/>
          </a:p>
        </p:txBody>
      </p:sp>
    </p:spTree>
    <p:extLst>
      <p:ext uri="{BB962C8B-B14F-4D97-AF65-F5344CB8AC3E}">
        <p14:creationId xmlns:p14="http://schemas.microsoft.com/office/powerpoint/2010/main" val="2258369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573FF640-6532-4818-B685-3D6ECCDCE12D}" type="slidenum">
              <a:rPr lang="nl-NL" smtClean="0"/>
              <a:pPr/>
              <a:t>5</a:t>
            </a:fld>
            <a:endParaRPr lang="nl-NL" dirty="0"/>
          </a:p>
        </p:txBody>
      </p:sp>
    </p:spTree>
    <p:extLst>
      <p:ext uri="{BB962C8B-B14F-4D97-AF65-F5344CB8AC3E}">
        <p14:creationId xmlns:p14="http://schemas.microsoft.com/office/powerpoint/2010/main" val="199033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573FF640-6532-4818-B685-3D6ECCDCE12D}" type="slidenum">
              <a:rPr lang="nl-NL" smtClean="0"/>
              <a:pPr/>
              <a:t>6</a:t>
            </a:fld>
            <a:endParaRPr lang="nl-NL" dirty="0"/>
          </a:p>
        </p:txBody>
      </p:sp>
    </p:spTree>
    <p:extLst>
      <p:ext uri="{BB962C8B-B14F-4D97-AF65-F5344CB8AC3E}">
        <p14:creationId xmlns:p14="http://schemas.microsoft.com/office/powerpoint/2010/main" val="22402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573FF640-6532-4818-B685-3D6ECCDCE12D}" type="slidenum">
              <a:rPr lang="nl-NL" smtClean="0"/>
              <a:pPr/>
              <a:t>7</a:t>
            </a:fld>
            <a:endParaRPr lang="nl-NL" dirty="0"/>
          </a:p>
        </p:txBody>
      </p:sp>
    </p:spTree>
    <p:extLst>
      <p:ext uri="{BB962C8B-B14F-4D97-AF65-F5344CB8AC3E}">
        <p14:creationId xmlns:p14="http://schemas.microsoft.com/office/powerpoint/2010/main" val="367457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573FF640-6532-4818-B685-3D6ECCDCE12D}" type="slidenum">
              <a:rPr lang="nl-NL" smtClean="0"/>
              <a:pPr/>
              <a:t>8</a:t>
            </a:fld>
            <a:endParaRPr lang="nl-NL" dirty="0"/>
          </a:p>
        </p:txBody>
      </p:sp>
    </p:spTree>
    <p:extLst>
      <p:ext uri="{BB962C8B-B14F-4D97-AF65-F5344CB8AC3E}">
        <p14:creationId xmlns:p14="http://schemas.microsoft.com/office/powerpoint/2010/main" val="786742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C2EB6579-9492-4933-B6E7-E29F58C00CA3}"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193440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DF39DF2B-240D-4647-9567-EB73FF41BA78}"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28860193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DF39DF2B-240D-4647-9567-EB73FF41BA78}"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4508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DF39DF2B-240D-4647-9567-EB73FF41BA78}"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41626878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DF39DF2B-240D-4647-9567-EB73FF41BA78}"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51059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DF39DF2B-240D-4647-9567-EB73FF41BA78}"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31995876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84A49911-F648-462F-8950-38CED78115B2}"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1261830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nl-NL" smtClean="0"/>
              <a:t>Klik om de stijl te bewerken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D458D896-686C-4217-A1AA-4E4F557972A8}"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158017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533F343C-124B-4C65-976E-90D025862AE7}"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175341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5F5CFABB-AB9C-49FF-A2D5-BC6AB0BB92C9}" type="datetime1">
              <a:rPr lang="nl-NL" smtClean="0"/>
              <a:pPr/>
              <a:t>22-6-2014</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220831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nl-NL" smtClean="0"/>
              <a:t>Klik om de stijl te bewerken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DF88A0EC-125B-45F7-8A1E-CACDBEBDC81B}" type="datetime1">
              <a:rPr lang="nl-NL" smtClean="0"/>
              <a:pPr/>
              <a:t>22-6-2014</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27628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918AA3AC-F68E-495B-AB49-9DEF514CE1EC}" type="datetime1">
              <a:rPr lang="nl-NL" smtClean="0"/>
              <a:pPr/>
              <a:t>22-6-2014</a:t>
            </a:fld>
            <a:endParaRPr lang="nl-NL" dirty="0"/>
          </a:p>
        </p:txBody>
      </p:sp>
      <p:sp>
        <p:nvSpPr>
          <p:cNvPr id="8" name="Footer Placeholder 7"/>
          <p:cNvSpPr>
            <a:spLocks noGrp="1"/>
          </p:cNvSpPr>
          <p:nvPr>
            <p:ph type="ftr" sz="quarter" idx="11"/>
          </p:nvPr>
        </p:nvSpPr>
        <p:spPr/>
        <p:txBody>
          <a:bodyPr/>
          <a:lstStyle/>
          <a:p>
            <a:endParaRPr lang="nl-NL" dirty="0"/>
          </a:p>
        </p:txBody>
      </p:sp>
      <p:sp>
        <p:nvSpPr>
          <p:cNvPr id="9" name="Slide Number Placeholder 8"/>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83160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4F519EFB-1A3E-46DD-B2B9-63AF792969EA}" type="datetime1">
              <a:rPr lang="nl-NL" smtClean="0"/>
              <a:pPr/>
              <a:t>22-6-2014</a:t>
            </a:fld>
            <a:endParaRPr lang="nl-NL" dirty="0"/>
          </a:p>
        </p:txBody>
      </p:sp>
      <p:sp>
        <p:nvSpPr>
          <p:cNvPr id="4" name="Footer Placeholder 3"/>
          <p:cNvSpPr>
            <a:spLocks noGrp="1"/>
          </p:cNvSpPr>
          <p:nvPr>
            <p:ph type="ftr" sz="quarter" idx="11"/>
          </p:nvPr>
        </p:nvSpPr>
        <p:spPr/>
        <p:txBody>
          <a:bodyPr/>
          <a:lstStyle/>
          <a:p>
            <a:endParaRPr lang="nl-NL" dirty="0"/>
          </a:p>
        </p:txBody>
      </p:sp>
      <p:sp>
        <p:nvSpPr>
          <p:cNvPr id="5" name="Slide Number Placeholder 4"/>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273723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25712-6AEA-4096-8154-0435508EFD57}" type="datetime1">
              <a:rPr lang="nl-NL" smtClean="0"/>
              <a:pPr/>
              <a:t>22-6-2014</a:t>
            </a:fld>
            <a:endParaRPr lang="nl-NL" dirty="0"/>
          </a:p>
        </p:txBody>
      </p:sp>
      <p:sp>
        <p:nvSpPr>
          <p:cNvPr id="3" name="Footer Placeholder 2"/>
          <p:cNvSpPr>
            <a:spLocks noGrp="1"/>
          </p:cNvSpPr>
          <p:nvPr>
            <p:ph type="ftr" sz="quarter" idx="11"/>
          </p:nvPr>
        </p:nvSpPr>
        <p:spPr/>
        <p:txBody>
          <a:bodyPr/>
          <a:lstStyle/>
          <a:p>
            <a:endParaRPr lang="nl-NL" dirty="0"/>
          </a:p>
        </p:txBody>
      </p:sp>
      <p:sp>
        <p:nvSpPr>
          <p:cNvPr id="4" name="Slide Number Placeholder 3"/>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388024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nl-NL" smtClean="0"/>
              <a:t>Klik om de stijl te bewerken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D2500791-2FD5-4E3B-A21E-1C52A72AC9C7}" type="datetime1">
              <a:rPr lang="nl-NL" smtClean="0"/>
              <a:pPr/>
              <a:t>22-6-2014</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175401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D1012147-0844-40D8-B549-7116E120E33D}" type="datetime1">
              <a:rPr lang="nl-NL" smtClean="0"/>
              <a:pPr/>
              <a:t>22-6-2014</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874F2CFF-0CBE-4A0D-A68F-324E995D5065}" type="slidenum">
              <a:rPr lang="nl-NL" smtClean="0"/>
              <a:pPr/>
              <a:t>‹nr.›</a:t>
            </a:fld>
            <a:endParaRPr lang="nl-NL" dirty="0"/>
          </a:p>
        </p:txBody>
      </p:sp>
    </p:spTree>
    <p:extLst>
      <p:ext uri="{BB962C8B-B14F-4D97-AF65-F5344CB8AC3E}">
        <p14:creationId xmlns:p14="http://schemas.microsoft.com/office/powerpoint/2010/main" val="114493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hier.nu/hi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nl-NL" smtClean="0"/>
              <a:t>Klik om de stijl te bewerken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39DF2B-240D-4647-9567-EB73FF41BA78}" type="datetime1">
              <a:rPr lang="nl-NL" smtClean="0"/>
              <a:pPr/>
              <a:t>22-6-2014</a:t>
            </a:fld>
            <a:endParaRPr lang="nl-NL"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74F2CFF-0CBE-4A0D-A68F-324E995D5065}" type="slidenum">
              <a:rPr lang="nl-NL" smtClean="0"/>
              <a:pPr/>
              <a:t>‹nr.›</a:t>
            </a:fld>
            <a:endParaRPr lang="nl-NL" dirty="0"/>
          </a:p>
        </p:txBody>
      </p:sp>
      <p:pic>
        <p:nvPicPr>
          <p:cNvPr id="18" name="Picture 3" descr="C:\Users\marion\Desktop\logo_groen_54.png">
            <a:hlinkClick r:id="rId18"/>
          </p:cNvPr>
          <p:cNvPicPr>
            <a:picLocks noChangeAspect="1" noChangeArrowheads="1"/>
          </p:cNvPicPr>
          <p:nvPr userDrawn="1"/>
        </p:nvPicPr>
        <p:blipFill>
          <a:blip r:embed="rId19"/>
          <a:srcRect/>
          <a:stretch>
            <a:fillRect/>
          </a:stretch>
        </p:blipFill>
        <p:spPr bwMode="auto">
          <a:xfrm>
            <a:off x="7929586" y="428604"/>
            <a:ext cx="685800" cy="685800"/>
          </a:xfrm>
          <a:prstGeom prst="rect">
            <a:avLst/>
          </a:prstGeom>
          <a:noFill/>
        </p:spPr>
      </p:pic>
    </p:spTree>
    <p:extLst>
      <p:ext uri="{BB962C8B-B14F-4D97-AF65-F5344CB8AC3E}">
        <p14:creationId xmlns:p14="http://schemas.microsoft.com/office/powerpoint/2010/main" val="16878613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71472" y="1428736"/>
            <a:ext cx="7772400" cy="1928256"/>
          </a:xfrm>
        </p:spPr>
        <p:txBody>
          <a:bodyPr>
            <a:normAutofit fontScale="90000"/>
          </a:bodyPr>
          <a:lstStyle/>
          <a:p>
            <a:pPr algn="l"/>
            <a:r>
              <a:rPr lang="en-US" sz="6600" b="1" dirty="0" smtClean="0">
                <a:ln w="0"/>
                <a:solidFill>
                  <a:schemeClr val="accent1">
                    <a:lumMod val="75000"/>
                  </a:schemeClr>
                </a:solidFill>
                <a:effectLst>
                  <a:reflection blurRad="6350" stA="53000" endA="300" endPos="35500" dir="5400000" sy="-90000" algn="bl" rotWithShape="0"/>
                </a:effectLst>
              </a:rPr>
              <a:t>Klimaatverandering</a:t>
            </a:r>
            <a:endParaRPr lang="nl-NL" sz="6600" b="1" dirty="0">
              <a:ln w="0"/>
              <a:solidFill>
                <a:schemeClr val="accent1">
                  <a:lumMod val="75000"/>
                </a:schemeClr>
              </a:solidFill>
              <a:effectLst>
                <a:reflection blurRad="6350" stA="53000" endA="300" endPos="35500" dir="5400000" sy="-90000" algn="bl" rotWithShape="0"/>
              </a:effectLst>
            </a:endParaRPr>
          </a:p>
        </p:txBody>
      </p:sp>
      <p:pic>
        <p:nvPicPr>
          <p:cNvPr id="2050" name="Picture 2" descr="C:\Users\marion\Desktop\MedRectangleKlimaatNeutrl.gif"/>
          <p:cNvPicPr>
            <a:picLocks noChangeAspect="1" noChangeArrowheads="1"/>
          </p:cNvPicPr>
          <p:nvPr/>
        </p:nvPicPr>
        <p:blipFill>
          <a:blip r:embed="rId3"/>
          <a:srcRect/>
          <a:stretch>
            <a:fillRect/>
          </a:stretch>
        </p:blipFill>
        <p:spPr bwMode="auto">
          <a:xfrm>
            <a:off x="3143240" y="3929066"/>
            <a:ext cx="2857500" cy="23812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rPr>
              <a:t>De feiten</a:t>
            </a:r>
            <a:endParaRPr lang="nl-NL"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endParaRPr>
          </a:p>
        </p:txBody>
      </p:sp>
      <p:sp>
        <p:nvSpPr>
          <p:cNvPr id="3" name="Tijdelijke aanduiding voor inhoud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buClr>
                <a:schemeClr val="accent2">
                  <a:lumMod val="50000"/>
                </a:schemeClr>
              </a:buClr>
            </a:pPr>
            <a:r>
              <a:rPr lang="nl-NL" dirty="0" smtClean="0"/>
              <a:t>De concentraties van de belangrijkste broeikasgassen CO2 en methaan zijn de hoogste in tenminste 650.000 jaar en stijgt op dit moment sneller dan ooit. </a:t>
            </a:r>
            <a:r>
              <a:rPr lang="nl-NL" dirty="0" smtClean="0"/>
              <a:t>De </a:t>
            </a:r>
            <a:r>
              <a:rPr lang="nl-NL" dirty="0" err="1" smtClean="0"/>
              <a:t>temperatuuur</a:t>
            </a:r>
            <a:r>
              <a:rPr lang="nl-NL" dirty="0" smtClean="0"/>
              <a:t> op aarde stijgt snel door deze toename van broeikasgassen. </a:t>
            </a:r>
            <a:r>
              <a:rPr lang="nl-NL" dirty="0" smtClean="0"/>
              <a:t>Als </a:t>
            </a:r>
            <a:r>
              <a:rPr lang="nl-NL" dirty="0" smtClean="0"/>
              <a:t>we niets doen is het wereldwijd aan het eind van deze eeuw ongeveer 3 graden </a:t>
            </a:r>
            <a:r>
              <a:rPr lang="nl-NL" dirty="0" err="1" smtClean="0"/>
              <a:t>wrmer</a:t>
            </a:r>
            <a:r>
              <a:rPr lang="nl-NL" dirty="0" smtClean="0"/>
              <a:t>. </a:t>
            </a:r>
            <a:r>
              <a:rPr lang="nl-NL" dirty="0" smtClean="0"/>
              <a:t> De </a:t>
            </a:r>
            <a:r>
              <a:rPr lang="nl-NL" dirty="0" smtClean="0"/>
              <a:t>zeespiegel zal deze eeuw met 18 tot 59 cm stijgen. Dit is al bijna niet meer te voorkomen. </a:t>
            </a:r>
            <a:r>
              <a:rPr lang="nl-NL" dirty="0" smtClean="0"/>
              <a:t>Een </a:t>
            </a:r>
            <a:r>
              <a:rPr lang="nl-NL" dirty="0" smtClean="0"/>
              <a:t>extra risico: als het ijs van Groenland en Antarctica gaat smelten stijgt de zeespiegelstijging veel sneller. </a:t>
            </a:r>
            <a:br>
              <a:rPr lang="nl-NL" dirty="0" smtClean="0"/>
            </a:br>
            <a:endParaRPr lang="nl-N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rPr>
              <a:t>De oorzaak</a:t>
            </a:r>
            <a:endParaRPr lang="nl-NL"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endParaRPr>
          </a:p>
        </p:txBody>
      </p:sp>
      <p:sp>
        <p:nvSpPr>
          <p:cNvPr id="3" name="Tijdelijke aanduiding voor inhoud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nl-NL" dirty="0" smtClean="0"/>
              <a:t>Volgens het IPCC (</a:t>
            </a:r>
            <a:r>
              <a:rPr lang="nl-NL" dirty="0" err="1" smtClean="0"/>
              <a:t>Intergovernmental</a:t>
            </a:r>
            <a:r>
              <a:rPr lang="nl-NL" dirty="0" smtClean="0"/>
              <a:t> Panel of </a:t>
            </a:r>
            <a:r>
              <a:rPr lang="nl-NL" dirty="0" err="1" smtClean="0"/>
              <a:t>Climate</a:t>
            </a:r>
            <a:r>
              <a:rPr lang="nl-NL" dirty="0" smtClean="0"/>
              <a:t> </a:t>
            </a:r>
            <a:r>
              <a:rPr lang="nl-NL" dirty="0" err="1" smtClean="0"/>
              <a:t>Change</a:t>
            </a:r>
            <a:r>
              <a:rPr lang="nl-NL" dirty="0" smtClean="0"/>
              <a:t>) is de hoofdoorzaak van klimaatverandering de wereldwijde uitstoot van het broeikasgas (greenhouse gas) CO2. Dit komt met name door het gebruik van fossiele brandstoffen (</a:t>
            </a:r>
            <a:r>
              <a:rPr lang="nl-NL" dirty="0" err="1" smtClean="0"/>
              <a:t>fossil</a:t>
            </a:r>
            <a:r>
              <a:rPr lang="nl-NL" dirty="0" smtClean="0"/>
              <a:t> </a:t>
            </a:r>
            <a:r>
              <a:rPr lang="nl-NL" dirty="0" err="1" smtClean="0"/>
              <a:t>fuel</a:t>
            </a:r>
            <a:r>
              <a:rPr lang="nl-NL" dirty="0" smtClean="0"/>
              <a:t>). Het lukt ons nog steeds niet de stijgende lijn in hun CO2-uitstoot om te buigen. En in landen als China en India groeit de uitstoot sterk. Als er niets gebeurt moeten we op een verdubbeling van de uitstoot nog in deze eeuw rekenen. </a:t>
            </a:r>
          </a:p>
          <a:p>
            <a:endParaRPr lang="nl-NL" dirty="0"/>
          </a:p>
        </p:txBody>
      </p:sp>
      <p:sp>
        <p:nvSpPr>
          <p:cNvPr id="5" name="Tijdelijke aanduiding voor inhoud 2"/>
          <p:cNvSpPr txBox="1">
            <a:spLocks/>
          </p:cNvSpPr>
          <p:nvPr/>
        </p:nvSpPr>
        <p:spPr>
          <a:xfrm>
            <a:off x="928662" y="6357958"/>
            <a:ext cx="7643866"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nl-NL" sz="1400" b="0" i="0" u="none" strike="noStrike" kern="1200" cap="none" spc="0" normalizeH="0" baseline="0" noProof="0" dirty="0" smtClean="0">
                <a:ln>
                  <a:noFill/>
                </a:ln>
                <a:solidFill>
                  <a:schemeClr val="dk1"/>
                </a:solidFill>
                <a:effectLst/>
                <a:uLnTx/>
                <a:uFillTx/>
                <a:latin typeface="+mn-lt"/>
                <a:ea typeface="+mn-ea"/>
                <a:cs typeface="+mn-cs"/>
              </a:rPr>
              <a:t>Bron: </a:t>
            </a:r>
            <a:r>
              <a:rPr kumimoji="0" lang="nl-NL" sz="1400" b="0" i="0" u="none" strike="noStrike" kern="1200" cap="none" spc="0" normalizeH="0" baseline="0" noProof="0" dirty="0" err="1" smtClean="0">
                <a:ln>
                  <a:noFill/>
                </a:ln>
                <a:solidFill>
                  <a:schemeClr val="dk1"/>
                </a:solidFill>
                <a:effectLst/>
                <a:uLnTx/>
                <a:uFillTx/>
                <a:latin typeface="+mn-lt"/>
                <a:ea typeface="+mn-ea"/>
                <a:cs typeface="+mn-cs"/>
              </a:rPr>
              <a:t>www.hier.nu</a:t>
            </a:r>
            <a:endParaRPr kumimoji="0" lang="nl-NL" sz="1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09599" y="609600"/>
            <a:ext cx="6698705" cy="1320800"/>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rPr>
              <a:t>De oorzaak aanpakken</a:t>
            </a:r>
            <a:endParaRPr lang="nl-NL"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endParaRPr>
          </a:p>
        </p:txBody>
      </p:sp>
      <p:sp>
        <p:nvSpPr>
          <p:cNvPr id="3" name="Tijdelijke aanduiding voor inhoud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47500" lnSpcReduction="20000"/>
          </a:bodyPr>
          <a:lstStyle/>
          <a:p>
            <a:pPr>
              <a:lnSpc>
                <a:spcPct val="120000"/>
              </a:lnSpc>
              <a:buClr>
                <a:schemeClr val="accent2">
                  <a:lumMod val="50000"/>
                </a:schemeClr>
              </a:buClr>
            </a:pPr>
            <a:r>
              <a:rPr lang="nl-NL" sz="3200" dirty="0" smtClean="0"/>
              <a:t>We kunnen het proces van opwarming (Global Warming)  niet helemaal keren, maar het is nog wel mogelijk de meest dramatische veranderingen in het klimaat te voorkomen. </a:t>
            </a:r>
          </a:p>
          <a:p>
            <a:pPr>
              <a:lnSpc>
                <a:spcPct val="120000"/>
              </a:lnSpc>
              <a:buClr>
                <a:schemeClr val="accent2">
                  <a:lumMod val="50000"/>
                </a:schemeClr>
              </a:buClr>
            </a:pPr>
            <a:r>
              <a:rPr lang="nl-NL" sz="3200" dirty="0" smtClean="0"/>
              <a:t>Daarvoor moet de wereldwijde temperatuurstijging minder </a:t>
            </a:r>
            <a:r>
              <a:rPr lang="nl-NL" sz="3200" dirty="0" err="1" smtClean="0"/>
              <a:t>minder</a:t>
            </a:r>
            <a:r>
              <a:rPr lang="nl-NL" sz="3200" dirty="0" smtClean="0"/>
              <a:t> dan twee graden blijven. Dit betekent de uitstoot van broeikasgassen in 40 jaar halveren. En dat is veel. </a:t>
            </a:r>
          </a:p>
          <a:p>
            <a:pPr>
              <a:lnSpc>
                <a:spcPct val="120000"/>
              </a:lnSpc>
              <a:buClr>
                <a:schemeClr val="accent2">
                  <a:lumMod val="50000"/>
                </a:schemeClr>
              </a:buClr>
            </a:pPr>
            <a:r>
              <a:rPr lang="nl-NL" sz="3200" dirty="0" smtClean="0"/>
              <a:t>Dit doel kan alleen worden gehaald als de wereld erin slaagt binnen tien jaar de stijging van de uitstoot om te zetten in een </a:t>
            </a:r>
            <a:r>
              <a:rPr lang="nl-NL" sz="3200" dirty="0" err="1" smtClean="0"/>
              <a:t>daalende</a:t>
            </a:r>
            <a:r>
              <a:rPr lang="nl-NL" sz="3200" dirty="0" smtClean="0"/>
              <a:t> lijn. </a:t>
            </a:r>
          </a:p>
          <a:p>
            <a:pPr>
              <a:lnSpc>
                <a:spcPct val="120000"/>
              </a:lnSpc>
              <a:buClr>
                <a:schemeClr val="accent2">
                  <a:lumMod val="50000"/>
                </a:schemeClr>
              </a:buClr>
            </a:pPr>
            <a:r>
              <a:rPr lang="nl-NL" sz="3200" dirty="0" smtClean="0"/>
              <a:t>Vooral de westerse landen moeten snel actie ondernemen en een voorbeeld stellen. </a:t>
            </a:r>
          </a:p>
          <a:p>
            <a:pPr>
              <a:lnSpc>
                <a:spcPct val="120000"/>
              </a:lnSpc>
              <a:buClr>
                <a:schemeClr val="accent2">
                  <a:lumMod val="50000"/>
                </a:schemeClr>
              </a:buClr>
            </a:pPr>
            <a:r>
              <a:rPr lang="nl-NL" sz="3200" dirty="0" smtClean="0"/>
              <a:t>Het klimaatprobleem biedt ook kansen. Kansen om te investeren in nieuwe technologie, in innovatie. </a:t>
            </a:r>
            <a:r>
              <a:rPr lang="nl-NL" dirty="0" smtClean="0"/>
              <a:t/>
            </a:r>
            <a:br>
              <a:rPr lang="nl-NL" dirty="0" smtClean="0"/>
            </a:br>
            <a:endParaRPr lang="nl-NL" dirty="0"/>
          </a:p>
        </p:txBody>
      </p:sp>
      <p:sp>
        <p:nvSpPr>
          <p:cNvPr id="5" name="Tijdelijke aanduiding voor inhoud 2"/>
          <p:cNvSpPr txBox="1">
            <a:spLocks/>
          </p:cNvSpPr>
          <p:nvPr/>
        </p:nvSpPr>
        <p:spPr>
          <a:xfrm>
            <a:off x="928662" y="6357958"/>
            <a:ext cx="7643866"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nl-NL" sz="1400" b="0" i="0" u="none" strike="noStrike" kern="1200" cap="none" spc="0" normalizeH="0" baseline="0" noProof="0" dirty="0" smtClean="0">
                <a:ln>
                  <a:noFill/>
                </a:ln>
                <a:solidFill>
                  <a:schemeClr val="dk1"/>
                </a:solidFill>
                <a:effectLst/>
                <a:uLnTx/>
                <a:uFillTx/>
                <a:latin typeface="+mn-lt"/>
                <a:ea typeface="+mn-ea"/>
                <a:cs typeface="+mn-cs"/>
              </a:rPr>
              <a:t>Bron: </a:t>
            </a:r>
            <a:r>
              <a:rPr kumimoji="0" lang="nl-NL" sz="1400" b="0" i="0" u="none" strike="noStrike" kern="1200" cap="none" spc="0" normalizeH="0" baseline="0" noProof="0" dirty="0" err="1" smtClean="0">
                <a:ln>
                  <a:noFill/>
                </a:ln>
                <a:solidFill>
                  <a:schemeClr val="dk1"/>
                </a:solidFill>
                <a:effectLst/>
                <a:uLnTx/>
                <a:uFillTx/>
                <a:latin typeface="+mn-lt"/>
                <a:ea typeface="+mn-ea"/>
                <a:cs typeface="+mn-cs"/>
              </a:rPr>
              <a:t>www.hier.nu</a:t>
            </a:r>
            <a:endParaRPr kumimoji="0" lang="nl-NL" sz="1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14400" y="500042"/>
            <a:ext cx="7772400" cy="857256"/>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rPr>
              <a:t>Gevolgen</a:t>
            </a:r>
            <a:endParaRPr lang="nl-NL"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endParaRPr>
          </a:p>
        </p:txBody>
      </p:sp>
      <p:sp>
        <p:nvSpPr>
          <p:cNvPr id="3" name="Tijdelijke aanduiding voor inhoud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Autofit/>
          </a:bodyPr>
          <a:lstStyle/>
          <a:p>
            <a:pPr>
              <a:buClr>
                <a:schemeClr val="accent2">
                  <a:lumMod val="50000"/>
                </a:schemeClr>
              </a:buClr>
            </a:pPr>
            <a:r>
              <a:rPr lang="nl-NL" dirty="0" smtClean="0"/>
              <a:t>Een deel van de klimaatverandering is al realiteit. We hebben nu al te maken met een </a:t>
            </a:r>
            <a:r>
              <a:rPr lang="nl-NL" dirty="0" smtClean="0">
                <a:solidFill>
                  <a:srgbClr val="FF0000"/>
                </a:solidFill>
              </a:rPr>
              <a:t>temperatuurstijging</a:t>
            </a:r>
            <a:r>
              <a:rPr lang="nl-NL" dirty="0" smtClean="0"/>
              <a:t> die in de toekomst zal voortzetten. Door deze opwarming zullen ijskappen smelten en zal ook de </a:t>
            </a:r>
            <a:r>
              <a:rPr lang="nl-NL" dirty="0" smtClean="0">
                <a:solidFill>
                  <a:srgbClr val="FF0000"/>
                </a:solidFill>
              </a:rPr>
              <a:t>zeespiegel stijgen</a:t>
            </a:r>
            <a:r>
              <a:rPr lang="nl-NL" dirty="0" smtClean="0"/>
              <a:t>. In tal van gebieden is sprake van meer </a:t>
            </a:r>
            <a:r>
              <a:rPr lang="nl-NL" dirty="0" err="1" smtClean="0">
                <a:solidFill>
                  <a:srgbClr val="FF0000"/>
                </a:solidFill>
              </a:rPr>
              <a:t>extreemee</a:t>
            </a:r>
            <a:r>
              <a:rPr lang="nl-NL" dirty="0" smtClean="0">
                <a:solidFill>
                  <a:srgbClr val="FF0000"/>
                </a:solidFill>
              </a:rPr>
              <a:t> neerslag</a:t>
            </a:r>
            <a:r>
              <a:rPr lang="nl-NL" dirty="0" smtClean="0"/>
              <a:t>, meer droogte en meer </a:t>
            </a:r>
            <a:r>
              <a:rPr lang="nl-NL" dirty="0" err="1" smtClean="0"/>
              <a:t>meer</a:t>
            </a:r>
            <a:r>
              <a:rPr lang="nl-NL" dirty="0" smtClean="0"/>
              <a:t> hittegolven. Warme en droge gebieden kunnen te maken krijgen met </a:t>
            </a:r>
            <a:r>
              <a:rPr lang="nl-NL" dirty="0" err="1" smtClean="0">
                <a:solidFill>
                  <a:srgbClr val="FF0000"/>
                </a:solidFill>
              </a:rPr>
              <a:t>verwoewtjning</a:t>
            </a:r>
            <a:r>
              <a:rPr lang="nl-NL" dirty="0" smtClean="0"/>
              <a:t>. In het Caribisch gebied is ook sprake van een toename van de kracht van </a:t>
            </a:r>
            <a:r>
              <a:rPr lang="nl-NL" dirty="0" smtClean="0">
                <a:solidFill>
                  <a:srgbClr val="FF0000"/>
                </a:solidFill>
              </a:rPr>
              <a:t>orkanen</a:t>
            </a:r>
            <a:r>
              <a:rPr lang="nl-NL" dirty="0" smtClean="0"/>
              <a:t>. Gebieden die last krijgen van overstromingen of juist extreme droogte kunnen massale stromen </a:t>
            </a:r>
            <a:r>
              <a:rPr lang="nl-NL" dirty="0" err="1" smtClean="0">
                <a:solidFill>
                  <a:srgbClr val="FF0000"/>
                </a:solidFill>
              </a:rPr>
              <a:t>klimatvluchtelingen</a:t>
            </a:r>
            <a:r>
              <a:rPr lang="nl-NL" dirty="0" smtClean="0"/>
              <a:t> veroorzaken.</a:t>
            </a:r>
            <a:br>
              <a:rPr lang="nl-NL" dirty="0" smtClean="0"/>
            </a:br>
            <a:r>
              <a:rPr lang="nl-NL" dirty="0" smtClean="0"/>
              <a:t/>
            </a:r>
            <a:br>
              <a:rPr lang="nl-NL" dirty="0" smtClean="0"/>
            </a:br>
            <a:endParaRPr lang="nl-NL" dirty="0"/>
          </a:p>
        </p:txBody>
      </p:sp>
      <p:sp>
        <p:nvSpPr>
          <p:cNvPr id="5" name="Tijdelijke aanduiding voor inhoud 2"/>
          <p:cNvSpPr txBox="1">
            <a:spLocks/>
          </p:cNvSpPr>
          <p:nvPr/>
        </p:nvSpPr>
        <p:spPr>
          <a:xfrm>
            <a:off x="928662" y="6357958"/>
            <a:ext cx="7643866"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nl-NL" sz="1400" b="0" i="0" u="none" strike="noStrike" kern="1200" cap="none" spc="0" normalizeH="0" baseline="0" noProof="0" dirty="0" smtClean="0">
                <a:ln>
                  <a:noFill/>
                </a:ln>
                <a:solidFill>
                  <a:schemeClr val="dk1"/>
                </a:solidFill>
                <a:effectLst/>
                <a:uLnTx/>
                <a:uFillTx/>
                <a:latin typeface="+mn-lt"/>
                <a:ea typeface="+mn-ea"/>
                <a:cs typeface="+mn-cs"/>
              </a:rPr>
              <a:t>Bron: </a:t>
            </a:r>
            <a:r>
              <a:rPr kumimoji="0" lang="nl-NL" sz="1400" b="0" i="0" u="none" strike="noStrike" kern="1200" cap="none" spc="0" normalizeH="0" baseline="0" noProof="0" dirty="0" err="1" smtClean="0">
                <a:ln>
                  <a:noFill/>
                </a:ln>
                <a:solidFill>
                  <a:schemeClr val="dk1"/>
                </a:solidFill>
                <a:effectLst/>
                <a:uLnTx/>
                <a:uFillTx/>
                <a:latin typeface="+mn-lt"/>
                <a:ea typeface="+mn-ea"/>
                <a:cs typeface="+mn-cs"/>
              </a:rPr>
              <a:t>www.hier.nu</a:t>
            </a:r>
            <a:endParaRPr kumimoji="0" lang="nl-NL" sz="1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rPr>
              <a:t>Gevolgen nederland</a:t>
            </a:r>
            <a:endParaRPr lang="nl-NL"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endParaRPr>
          </a:p>
        </p:txBody>
      </p:sp>
      <p:sp>
        <p:nvSpPr>
          <p:cNvPr id="3" name="Tijdelijke aanduiding voor inhoud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buClr>
                <a:schemeClr val="accent2">
                  <a:lumMod val="50000"/>
                </a:schemeClr>
              </a:buClr>
            </a:pPr>
            <a:r>
              <a:rPr lang="nl-NL" dirty="0" smtClean="0"/>
              <a:t>Ook in Nederland zullen </a:t>
            </a:r>
            <a:r>
              <a:rPr lang="nl-NL" dirty="0" smtClean="0"/>
              <a:t>we ons moeten aanpassen. Nederland is een delta, die kwetsbaar is voor meer extreme rivierafvoer, zeespiegelstijging, extreme regenval en extreme droogte. Om deze problemen aan te pakken is de overheid gestart met een groot onderzoeksprogramma  </a:t>
            </a:r>
            <a:r>
              <a:rPr lang="nl-NL" dirty="0" smtClean="0">
                <a:solidFill>
                  <a:srgbClr val="FF0000"/>
                </a:solidFill>
              </a:rPr>
              <a:t>Klimaat voor Ruimte </a:t>
            </a:r>
            <a:r>
              <a:rPr lang="nl-NL" dirty="0" smtClean="0"/>
              <a:t>en het Adaptatieprogramma </a:t>
            </a:r>
            <a:r>
              <a:rPr lang="nl-NL" dirty="0" smtClean="0">
                <a:solidFill>
                  <a:srgbClr val="FF0000"/>
                </a:solidFill>
              </a:rPr>
              <a:t>Ruimte en Klimaat</a:t>
            </a:r>
            <a:r>
              <a:rPr lang="nl-NL" dirty="0" smtClean="0"/>
              <a:t>. </a:t>
            </a:r>
          </a:p>
          <a:p>
            <a:pPr>
              <a:buClr>
                <a:schemeClr val="accent2">
                  <a:lumMod val="50000"/>
                </a:schemeClr>
              </a:buClr>
            </a:pPr>
            <a:r>
              <a:rPr lang="nl-NL" dirty="0" smtClean="0"/>
              <a:t>Het </a:t>
            </a:r>
            <a:r>
              <a:rPr lang="nl-NL" dirty="0" smtClean="0"/>
              <a:t>rapport </a:t>
            </a:r>
            <a:r>
              <a:rPr lang="nl-NL" dirty="0" smtClean="0">
                <a:solidFill>
                  <a:srgbClr val="FF0000"/>
                </a:solidFill>
              </a:rPr>
              <a:t>Natuurlijke Klimaatbuffers</a:t>
            </a:r>
            <a:r>
              <a:rPr lang="nl-NL" dirty="0" smtClean="0"/>
              <a:t> laat zien dat </a:t>
            </a:r>
            <a:r>
              <a:rPr lang="nl-NL" dirty="0" err="1" smtClean="0"/>
              <a:t>nattte</a:t>
            </a:r>
            <a:r>
              <a:rPr lang="nl-NL" dirty="0" smtClean="0"/>
              <a:t> </a:t>
            </a:r>
            <a:r>
              <a:rPr lang="nl-NL" dirty="0" smtClean="0"/>
              <a:t>natuurgebieden </a:t>
            </a:r>
            <a:r>
              <a:rPr lang="nl-NL" dirty="0" smtClean="0"/>
              <a:t>als een soort spons kunnen werken bij hoog water en zo kunnen </a:t>
            </a:r>
            <a:r>
              <a:rPr lang="nl-NL" dirty="0" smtClean="0"/>
              <a:t>helpen om droge voeten te houden. </a:t>
            </a:r>
            <a:endParaRPr lang="nl-NL" dirty="0"/>
          </a:p>
        </p:txBody>
      </p:sp>
      <p:sp>
        <p:nvSpPr>
          <p:cNvPr id="5" name="Tijdelijke aanduiding voor inhoud 2"/>
          <p:cNvSpPr txBox="1">
            <a:spLocks/>
          </p:cNvSpPr>
          <p:nvPr/>
        </p:nvSpPr>
        <p:spPr>
          <a:xfrm>
            <a:off x="928662" y="6357958"/>
            <a:ext cx="7643866"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nl-NL" sz="1400" b="0" i="0" u="none" strike="noStrike" kern="1200" cap="none" spc="0" normalizeH="0" baseline="0" noProof="0" dirty="0" smtClean="0">
                <a:ln>
                  <a:noFill/>
                </a:ln>
                <a:solidFill>
                  <a:schemeClr val="dk1"/>
                </a:solidFill>
                <a:effectLst/>
                <a:uLnTx/>
                <a:uFillTx/>
                <a:latin typeface="+mn-lt"/>
                <a:ea typeface="+mn-ea"/>
                <a:cs typeface="+mn-cs"/>
              </a:rPr>
              <a:t>Bron: </a:t>
            </a:r>
            <a:r>
              <a:rPr kumimoji="0" lang="nl-NL" sz="1400" b="0" i="0" u="none" strike="noStrike" kern="1200" cap="none" spc="0" normalizeH="0" baseline="0" noProof="0" dirty="0" err="1" smtClean="0">
                <a:ln>
                  <a:noFill/>
                </a:ln>
                <a:solidFill>
                  <a:schemeClr val="dk1"/>
                </a:solidFill>
                <a:effectLst/>
                <a:uLnTx/>
                <a:uFillTx/>
                <a:latin typeface="+mn-lt"/>
                <a:ea typeface="+mn-ea"/>
                <a:cs typeface="+mn-cs"/>
              </a:rPr>
              <a:t>www.hier.nu</a:t>
            </a:r>
            <a:endParaRPr kumimoji="0" lang="nl-NL" sz="1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rPr>
              <a:t>Aanpassen</a:t>
            </a:r>
            <a:endParaRPr lang="nl-NL"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endParaRPr>
          </a:p>
        </p:txBody>
      </p:sp>
      <p:sp>
        <p:nvSpPr>
          <p:cNvPr id="3" name="Tijdelijke aanduiding voor inhoud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Autofit/>
          </a:bodyPr>
          <a:lstStyle/>
          <a:p>
            <a:r>
              <a:rPr lang="nl-NL" sz="1600" dirty="0" smtClean="0"/>
              <a:t>Omdat de zeespiegel in de toekomst zal stijgen neemt de kans op </a:t>
            </a:r>
            <a:r>
              <a:rPr lang="nl-NL" sz="1600" dirty="0" err="1" smtClean="0"/>
              <a:t>overstroomingen</a:t>
            </a:r>
            <a:r>
              <a:rPr lang="nl-NL" sz="1600" dirty="0" smtClean="0"/>
              <a:t> toe. Daarom zullen bijvoorbeeld de bestaande dijken in Nederland moeten worden verhoogd. </a:t>
            </a:r>
          </a:p>
          <a:p>
            <a:r>
              <a:rPr lang="nl-NL" sz="1600" dirty="0" smtClean="0"/>
              <a:t>Maar de zeespiegel zal langs alle kusten van de wereld stijgen. Ook in arme landen. Bangladesh, een laaggelegen en dichtbevolkt land, heeft bijvoorbeeld geen geld voor zware kustversterkingen. </a:t>
            </a:r>
          </a:p>
          <a:p>
            <a:r>
              <a:rPr lang="nl-NL" sz="1600" dirty="0" smtClean="0"/>
              <a:t>Ook natuurlijke systemen kunnen helpen om de gevolgen van klimaatverandering op te vangen. Zo is herstel van mangrovebossen belangrijk om de gevolgen van orkanen te beperken. Hellingbossen kunnen aardverschuivingen voorkomen bij extreme regenval. </a:t>
            </a:r>
            <a:endParaRPr lang="nl-NL" sz="1600" dirty="0"/>
          </a:p>
        </p:txBody>
      </p:sp>
      <p:sp>
        <p:nvSpPr>
          <p:cNvPr id="5" name="Tijdelijke aanduiding voor inhoud 2"/>
          <p:cNvSpPr txBox="1">
            <a:spLocks/>
          </p:cNvSpPr>
          <p:nvPr/>
        </p:nvSpPr>
        <p:spPr>
          <a:xfrm>
            <a:off x="928662" y="6357958"/>
            <a:ext cx="7643866"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nl-NL" sz="1400" b="0" i="0" u="none" strike="noStrike" kern="1200" cap="none" spc="0" normalizeH="0" baseline="0" noProof="0" dirty="0" smtClean="0">
                <a:ln>
                  <a:noFill/>
                </a:ln>
                <a:solidFill>
                  <a:schemeClr val="dk1"/>
                </a:solidFill>
                <a:effectLst/>
                <a:uLnTx/>
                <a:uFillTx/>
                <a:latin typeface="+mn-lt"/>
                <a:ea typeface="+mn-ea"/>
                <a:cs typeface="+mn-cs"/>
              </a:rPr>
              <a:t>Bron: </a:t>
            </a:r>
            <a:r>
              <a:rPr kumimoji="0" lang="nl-NL" sz="1400" b="0" i="0" u="none" strike="noStrike" kern="1200" cap="none" spc="0" normalizeH="0" baseline="0" noProof="0" dirty="0" err="1" smtClean="0">
                <a:ln>
                  <a:noFill/>
                </a:ln>
                <a:solidFill>
                  <a:schemeClr val="dk1"/>
                </a:solidFill>
                <a:effectLst/>
                <a:uLnTx/>
                <a:uFillTx/>
                <a:latin typeface="+mn-lt"/>
                <a:ea typeface="+mn-ea"/>
                <a:cs typeface="+mn-cs"/>
              </a:rPr>
              <a:t>www.hier.nu</a:t>
            </a:r>
            <a:endParaRPr kumimoji="0" lang="nl-NL" sz="1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rPr>
              <a:t>Wat is </a:t>
            </a:r>
            <a:r>
              <a:rPr lang="en-US" sz="5400" b="1" cap="all" dirty="0" smtClean="0">
                <a:ln w="0"/>
                <a:solidFill>
                  <a:schemeClr val="tx1"/>
                </a:solidFill>
                <a:effectLst>
                  <a:reflection blurRad="12700" stA="50000" endPos="50000" dist="5000" dir="5400000" sy="-100000" rotWithShape="0"/>
                </a:effectLst>
                <a:latin typeface="Candara" pitchFamily="34" charset="0"/>
              </a:rPr>
              <a:t>Hier</a:t>
            </a: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Candara" pitchFamily="34" charset="0"/>
              </a:rPr>
              <a:t> ?</a:t>
            </a:r>
            <a:endParaRPr lang="nl-NL"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Tijdelijke aanduiding voor inhoud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a:buClr>
                <a:schemeClr val="accent2">
                  <a:lumMod val="50000"/>
                </a:schemeClr>
              </a:buClr>
            </a:pPr>
            <a:r>
              <a:rPr lang="nl-NL" dirty="0" smtClean="0"/>
              <a:t>Hier is een initiatief van meer dan 40 maatschappelijke organisaties in Nederland. Van Wereld Natuur Fonds tot Unicef, Rode Kruis tot </a:t>
            </a:r>
            <a:r>
              <a:rPr lang="nl-NL" dirty="0" err="1" smtClean="0"/>
              <a:t>Greenpeace</a:t>
            </a:r>
            <a:r>
              <a:rPr lang="nl-NL" dirty="0" smtClean="0"/>
              <a:t>. Omdat al die organisaties de ernstige gevolgen van klimaatverandering nu al in hun werk zien. Zij maken zich grote zorgen en nemen actie. Door zelf wereldwijd en in Nederland projecten rond klimaatverandering te realiseren, en door Nederland op te roepen tot ander gedrag. Gezamenlijk voeren de goede doelen de HIER campagne met steun van de Nationale Postcode Loterij. </a:t>
            </a:r>
          </a:p>
          <a:p>
            <a:pPr>
              <a:buClr>
                <a:schemeClr val="accent2">
                  <a:lumMod val="50000"/>
                </a:schemeClr>
              </a:buClr>
            </a:pPr>
            <a:r>
              <a:rPr lang="en-US" dirty="0" smtClean="0"/>
              <a:t>De website: </a:t>
            </a:r>
            <a:r>
              <a:rPr lang="en-US" sz="1400" b="1" i="1" dirty="0" smtClean="0">
                <a:solidFill>
                  <a:schemeClr val="accent1">
                    <a:lumMod val="50000"/>
                  </a:schemeClr>
                </a:solidFill>
                <a:latin typeface="Candara" pitchFamily="34" charset="0"/>
              </a:rPr>
              <a:t>www.hier.nu</a:t>
            </a:r>
            <a:endParaRPr lang="nl-NL" sz="1400" b="1" i="1" dirty="0">
              <a:solidFill>
                <a:schemeClr val="accent1">
                  <a:lumMod val="50000"/>
                </a:schemeClr>
              </a:solidFill>
              <a:latin typeface="Candara" pitchFamily="34" charset="0"/>
            </a:endParaRPr>
          </a:p>
        </p:txBody>
      </p:sp>
      <p:sp>
        <p:nvSpPr>
          <p:cNvPr id="5" name="Tijdelijke aanduiding voor inhoud 2"/>
          <p:cNvSpPr txBox="1">
            <a:spLocks/>
          </p:cNvSpPr>
          <p:nvPr/>
        </p:nvSpPr>
        <p:spPr>
          <a:xfrm>
            <a:off x="928662" y="6357958"/>
            <a:ext cx="7643866" cy="285752"/>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nl-NL" sz="1400" b="0" i="0" u="none" strike="noStrike" kern="1200" cap="none" spc="0" normalizeH="0" baseline="0" noProof="0" dirty="0" smtClean="0">
                <a:ln>
                  <a:noFill/>
                </a:ln>
                <a:solidFill>
                  <a:schemeClr val="dk1"/>
                </a:solidFill>
                <a:effectLst/>
                <a:uLnTx/>
                <a:uFillTx/>
                <a:latin typeface="+mn-lt"/>
                <a:ea typeface="+mn-ea"/>
                <a:cs typeface="+mn-cs"/>
              </a:rPr>
              <a:t>Bron: </a:t>
            </a:r>
            <a:r>
              <a:rPr kumimoji="0" lang="nl-NL" sz="1400" b="0" i="0" u="none" strike="noStrike" kern="1200" cap="none" spc="0" normalizeH="0" baseline="0" noProof="0" dirty="0" err="1" smtClean="0">
                <a:ln>
                  <a:noFill/>
                </a:ln>
                <a:solidFill>
                  <a:schemeClr val="dk1"/>
                </a:solidFill>
                <a:effectLst/>
                <a:uLnTx/>
                <a:uFillTx/>
                <a:latin typeface="+mn-lt"/>
                <a:ea typeface="+mn-ea"/>
                <a:cs typeface="+mn-cs"/>
              </a:rPr>
              <a:t>www.hier.nu</a:t>
            </a:r>
            <a:endParaRPr kumimoji="0" lang="nl-NL" sz="14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726</TotalTime>
  <Words>708</Words>
  <Application>Microsoft Office PowerPoint</Application>
  <PresentationFormat>Diavoorstelling (4:3)</PresentationFormat>
  <Paragraphs>37</Paragraphs>
  <Slides>8</Slides>
  <Notes>8</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8</vt:i4>
      </vt:variant>
    </vt:vector>
  </HeadingPairs>
  <TitlesOfParts>
    <vt:vector size="15" baseType="lpstr">
      <vt:lpstr>Arial</vt:lpstr>
      <vt:lpstr>Calibri</vt:lpstr>
      <vt:lpstr>Candara</vt:lpstr>
      <vt:lpstr>Trebuchet MS</vt:lpstr>
      <vt:lpstr>Wingdings 2</vt:lpstr>
      <vt:lpstr>Wingdings 3</vt:lpstr>
      <vt:lpstr>Facet</vt:lpstr>
      <vt:lpstr>Klimaatverandering</vt:lpstr>
      <vt:lpstr>De feiten</vt:lpstr>
      <vt:lpstr>De oorzaak</vt:lpstr>
      <vt:lpstr>De oorzaak aanpakken</vt:lpstr>
      <vt:lpstr>Gevolgen</vt:lpstr>
      <vt:lpstr>Gevolgen nederland</vt:lpstr>
      <vt:lpstr>Aanpassen</vt:lpstr>
      <vt:lpstr>Wat is Hier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Klimaatverandering</dc:title>
  <dc:creator>marion</dc:creator>
  <cp:lastModifiedBy>vanbuurt ICT</cp:lastModifiedBy>
  <cp:revision>72</cp:revision>
  <dcterms:created xsi:type="dcterms:W3CDTF">2008-05-06T11:53:26Z</dcterms:created>
  <dcterms:modified xsi:type="dcterms:W3CDTF">2014-06-22T08:34:56Z</dcterms:modified>
</cp:coreProperties>
</file>