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663300"/>
    <a:srgbClr val="336600"/>
    <a:srgbClr val="0066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99" d="100"/>
          <a:sy n="99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29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0F87E-78C4-43D6-B39B-315342DEC4F2}" type="datetimeFigureOut">
              <a:rPr lang="nl-NL" smtClean="0"/>
              <a:t>14-6-2014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CEB19-43D0-4F1B-A081-AEE5F466AA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7763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9835-52A9-49CC-B8F2-081AF2ADC35D}" type="datetimeFigureOut">
              <a:rPr lang="nl-NL" smtClean="0"/>
              <a:t>14-6-2014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DFE2-349B-4324-AB8B-8D1BEACF8A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011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9835-52A9-49CC-B8F2-081AF2ADC35D}" type="datetimeFigureOut">
              <a:rPr lang="nl-NL" smtClean="0"/>
              <a:t>14-6-2014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DFE2-349B-4324-AB8B-8D1BEACF8A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935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9835-52A9-49CC-B8F2-081AF2ADC35D}" type="datetimeFigureOut">
              <a:rPr lang="nl-NL" smtClean="0"/>
              <a:t>14-6-2014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DFE2-349B-4324-AB8B-8D1BEACF8A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44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9835-52A9-49CC-B8F2-081AF2ADC35D}" type="datetimeFigureOut">
              <a:rPr lang="nl-NL" smtClean="0"/>
              <a:t>14-6-2014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DFE2-349B-4324-AB8B-8D1BEACF8A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136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9835-52A9-49CC-B8F2-081AF2ADC35D}" type="datetimeFigureOut">
              <a:rPr lang="nl-NL" smtClean="0"/>
              <a:t>14-6-2014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DFE2-349B-4324-AB8B-8D1BEACF8A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862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2543175"/>
            <a:ext cx="4657725" cy="36337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3074" y="1825625"/>
            <a:ext cx="3333751" cy="4351338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9835-52A9-49CC-B8F2-081AF2ADC35D}" type="datetimeFigureOut">
              <a:rPr lang="nl-NL" smtClean="0"/>
              <a:t>14-6-2014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DFE2-349B-4324-AB8B-8D1BEACF8A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820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9835-52A9-49CC-B8F2-081AF2ADC35D}" type="datetimeFigureOut">
              <a:rPr lang="nl-NL" smtClean="0"/>
              <a:t>14-6-2014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DFE2-349B-4324-AB8B-8D1BEACF8A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670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9835-52A9-49CC-B8F2-081AF2ADC35D}" type="datetimeFigureOut">
              <a:rPr lang="nl-NL" smtClean="0"/>
              <a:t>14-6-2014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DFE2-349B-4324-AB8B-8D1BEACF8A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145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9835-52A9-49CC-B8F2-081AF2ADC35D}" type="datetimeFigureOut">
              <a:rPr lang="nl-NL" smtClean="0"/>
              <a:t>14-6-2014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DFE2-349B-4324-AB8B-8D1BEACF8A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729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9835-52A9-49CC-B8F2-081AF2ADC35D}" type="datetimeFigureOut">
              <a:rPr lang="nl-NL" smtClean="0"/>
              <a:t>14-6-2014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DFE2-349B-4324-AB8B-8D1BEACF8A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915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9835-52A9-49CC-B8F2-081AF2ADC35D}" type="datetimeFigureOut">
              <a:rPr lang="nl-NL" smtClean="0"/>
              <a:t>14-6-2014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DFE2-349B-4324-AB8B-8D1BEACF8A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950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6674" y="365126"/>
            <a:ext cx="46386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79835-52A9-49CC-B8F2-081AF2ADC35D}" type="datetimeFigureOut">
              <a:rPr lang="nl-NL" smtClean="0"/>
              <a:t>14-6-2014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9DFE2-349B-4324-AB8B-8D1BEACF8A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065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9966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haroni" panose="02010803020104030203" pitchFamily="2" charset="-79"/>
          <a:ea typeface="+mj-ea"/>
          <a:cs typeface="Aharoni" panose="02010803020104030203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663300"/>
          </a:solidFill>
          <a:latin typeface="Berlin Sans FB" panose="020E0602020502020306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63300"/>
          </a:solidFill>
          <a:latin typeface="Berlin Sans FB" panose="020E0602020502020306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663300"/>
          </a:solidFill>
          <a:latin typeface="Berlin Sans FB" panose="020E0602020502020306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63300"/>
          </a:solidFill>
          <a:latin typeface="Berlin Sans FB" panose="020E0602020502020306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63300"/>
          </a:solidFill>
          <a:latin typeface="Berlin Sans FB" panose="020E0602020502020306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240322" y="128954"/>
            <a:ext cx="8785343" cy="1364640"/>
          </a:xfrm>
        </p:spPr>
        <p:txBody>
          <a:bodyPr>
            <a:normAutofit fontScale="90000"/>
          </a:bodyPr>
          <a:lstStyle/>
          <a:p>
            <a:r>
              <a:rPr lang="nl-NL" sz="9600" dirty="0" smtClean="0">
                <a:solidFill>
                  <a:srgbClr val="CC99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Sky High</a:t>
            </a:r>
            <a:endParaRPr lang="nl-NL" sz="9600" dirty="0">
              <a:solidFill>
                <a:srgbClr val="CC99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7244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84859" y="365126"/>
            <a:ext cx="4530490" cy="1325563"/>
          </a:xfrm>
        </p:spPr>
        <p:txBody>
          <a:bodyPr/>
          <a:lstStyle/>
          <a:p>
            <a:r>
              <a:rPr lang="nl-NL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Kingdom Tower</a:t>
            </a:r>
            <a:endParaRPr lang="nl-NL" dirty="0">
              <a:solidFill>
                <a:srgbClr val="9966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28651" y="2468811"/>
            <a:ext cx="4280234" cy="3633788"/>
          </a:xfrm>
        </p:spPr>
        <p:txBody>
          <a:bodyPr>
            <a:normAutofit/>
          </a:bodyPr>
          <a:lstStyle/>
          <a:p>
            <a:r>
              <a:rPr lang="nl-NL" dirty="0" smtClean="0">
                <a:solidFill>
                  <a:srgbClr val="663300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Waar: </a:t>
            </a:r>
            <a:r>
              <a:rPr lang="nl-NL" dirty="0" smtClean="0">
                <a:cs typeface="Aharoni" panose="02010803020104030203" pitchFamily="2" charset="-79"/>
              </a:rPr>
              <a:t>Jeddah, S</a:t>
            </a:r>
            <a:r>
              <a:rPr lang="nl-NL" dirty="0" smtClean="0">
                <a:solidFill>
                  <a:srgbClr val="663300"/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aoedië </a:t>
            </a:r>
            <a:r>
              <a:rPr lang="nl-NL" dirty="0">
                <a:solidFill>
                  <a:srgbClr val="663300"/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Arabië </a:t>
            </a:r>
            <a:endParaRPr lang="nl-NL" dirty="0" smtClean="0">
              <a:solidFill>
                <a:srgbClr val="663300"/>
              </a:solidFill>
              <a:latin typeface="Berlin Sans FB" panose="020E0602020502020306" pitchFamily="34" charset="0"/>
              <a:cs typeface="Aharoni" panose="02010803020104030203" pitchFamily="2" charset="-79"/>
            </a:endParaRPr>
          </a:p>
          <a:p>
            <a:r>
              <a:rPr lang="nl-NL" dirty="0" smtClean="0">
                <a:solidFill>
                  <a:srgbClr val="663300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Hoogte: </a:t>
            </a:r>
            <a:r>
              <a:rPr lang="nl-NL" dirty="0" smtClean="0">
                <a:solidFill>
                  <a:srgbClr val="663300"/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ruim 1000 m</a:t>
            </a:r>
          </a:p>
          <a:p>
            <a:r>
              <a:rPr lang="nl-NL" dirty="0" smtClean="0">
                <a:solidFill>
                  <a:srgbClr val="663300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Aantal verdiepingen: </a:t>
            </a:r>
            <a:r>
              <a:rPr lang="nl-NL" dirty="0" smtClean="0">
                <a:solidFill>
                  <a:srgbClr val="663300"/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156</a:t>
            </a:r>
          </a:p>
          <a:p>
            <a:r>
              <a:rPr lang="nl-NL" dirty="0" smtClean="0">
                <a:solidFill>
                  <a:srgbClr val="663300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Klaar in: </a:t>
            </a:r>
            <a:r>
              <a:rPr lang="nl-NL" dirty="0" smtClean="0">
                <a:solidFill>
                  <a:srgbClr val="663300"/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2019</a:t>
            </a:r>
          </a:p>
          <a:p>
            <a:r>
              <a:rPr lang="nl-NL" dirty="0" smtClean="0">
                <a:solidFill>
                  <a:srgbClr val="663300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Kosten: </a:t>
            </a:r>
            <a:r>
              <a:rPr lang="nl-NL" dirty="0" smtClean="0">
                <a:solidFill>
                  <a:srgbClr val="663300"/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$ </a:t>
            </a:r>
            <a:r>
              <a:rPr lang="nl-NL" dirty="0">
                <a:solidFill>
                  <a:srgbClr val="663300"/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1,23 </a:t>
            </a:r>
            <a:r>
              <a:rPr lang="nl-NL" dirty="0" smtClean="0">
                <a:solidFill>
                  <a:srgbClr val="663300"/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miljard</a:t>
            </a:r>
            <a:endParaRPr lang="nl-NL" dirty="0">
              <a:solidFill>
                <a:srgbClr val="663300"/>
              </a:solidFill>
              <a:latin typeface="Berlin Sans FB" panose="020E0602020502020306" pitchFamily="34" charset="0"/>
              <a:cs typeface="Aharoni" panose="02010803020104030203" pitchFamily="2" charset="-79"/>
            </a:endParaRPr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876" y="1825625"/>
            <a:ext cx="3483473" cy="4920160"/>
          </a:xfrm>
        </p:spPr>
      </p:pic>
    </p:spTree>
    <p:extLst>
      <p:ext uri="{BB962C8B-B14F-4D97-AF65-F5344CB8AC3E}">
        <p14:creationId xmlns:p14="http://schemas.microsoft.com/office/powerpoint/2010/main" val="270489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Sky City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>
                <a:latin typeface="Berlin Sans FB Demi" panose="020E0802020502020306" pitchFamily="34" charset="0"/>
                <a:cs typeface="Aharoni" panose="02010803020104030203" pitchFamily="2" charset="-79"/>
              </a:rPr>
              <a:t>Waar: </a:t>
            </a:r>
            <a:r>
              <a:rPr lang="nl-NL" dirty="0" smtClean="0">
                <a:cs typeface="Aharoni" panose="02010803020104030203" pitchFamily="2" charset="-79"/>
              </a:rPr>
              <a:t>Changsha, China</a:t>
            </a:r>
            <a:endParaRPr lang="nl-NL" dirty="0">
              <a:cs typeface="Aharoni" panose="02010803020104030203" pitchFamily="2" charset="-79"/>
            </a:endParaRPr>
          </a:p>
          <a:p>
            <a:r>
              <a:rPr lang="nl-NL" dirty="0">
                <a:latin typeface="Berlin Sans FB Demi" panose="020E0802020502020306" pitchFamily="34" charset="0"/>
                <a:cs typeface="Aharoni" panose="02010803020104030203" pitchFamily="2" charset="-79"/>
              </a:rPr>
              <a:t>Hoogte: </a:t>
            </a:r>
            <a:r>
              <a:rPr lang="nl-NL" dirty="0" smtClean="0">
                <a:cs typeface="Aharoni" panose="02010803020104030203" pitchFamily="2" charset="-79"/>
              </a:rPr>
              <a:t>838 m</a:t>
            </a:r>
            <a:endParaRPr lang="nl-NL" dirty="0">
              <a:cs typeface="Aharoni" panose="02010803020104030203" pitchFamily="2" charset="-79"/>
            </a:endParaRPr>
          </a:p>
          <a:p>
            <a:r>
              <a:rPr lang="nl-NL" dirty="0">
                <a:latin typeface="Berlin Sans FB Demi" panose="020E0802020502020306" pitchFamily="34" charset="0"/>
                <a:cs typeface="Aharoni" panose="02010803020104030203" pitchFamily="2" charset="-79"/>
              </a:rPr>
              <a:t>Aantal verdiepingen: </a:t>
            </a:r>
            <a:r>
              <a:rPr lang="nl-NL" dirty="0" smtClean="0">
                <a:cs typeface="Aharoni" panose="02010803020104030203" pitchFamily="2" charset="-79"/>
              </a:rPr>
              <a:t>202</a:t>
            </a:r>
            <a:endParaRPr lang="nl-NL" dirty="0">
              <a:cs typeface="Aharoni" panose="02010803020104030203" pitchFamily="2" charset="-79"/>
            </a:endParaRPr>
          </a:p>
          <a:p>
            <a:r>
              <a:rPr lang="nl-NL" dirty="0">
                <a:latin typeface="Berlin Sans FB Demi" panose="020E0802020502020306" pitchFamily="34" charset="0"/>
                <a:cs typeface="Aharoni" panose="02010803020104030203" pitchFamily="2" charset="-79"/>
              </a:rPr>
              <a:t>Klaar in: </a:t>
            </a:r>
            <a:r>
              <a:rPr lang="nl-NL" dirty="0" smtClean="0">
                <a:cs typeface="Aharoni" panose="02010803020104030203" pitchFamily="2" charset="-79"/>
              </a:rPr>
              <a:t>2014</a:t>
            </a:r>
            <a:endParaRPr lang="nl-NL" dirty="0">
              <a:cs typeface="Aharoni" panose="02010803020104030203" pitchFamily="2" charset="-79"/>
            </a:endParaRPr>
          </a:p>
          <a:p>
            <a:r>
              <a:rPr lang="nl-NL" dirty="0">
                <a:latin typeface="Berlin Sans FB Demi" panose="020E0802020502020306" pitchFamily="34" charset="0"/>
                <a:cs typeface="Aharoni" panose="02010803020104030203" pitchFamily="2" charset="-79"/>
              </a:rPr>
              <a:t>Kosten: </a:t>
            </a:r>
            <a:r>
              <a:rPr lang="nl-NL" dirty="0">
                <a:cs typeface="Aharoni" panose="02010803020104030203" pitchFamily="2" charset="-79"/>
              </a:rPr>
              <a:t>$ </a:t>
            </a:r>
            <a:r>
              <a:rPr lang="nl-NL" dirty="0" smtClean="0">
                <a:cs typeface="Aharoni" panose="02010803020104030203" pitchFamily="2" charset="-79"/>
              </a:rPr>
              <a:t>1,46 miljard</a:t>
            </a:r>
            <a:endParaRPr lang="nl-NL" dirty="0">
              <a:cs typeface="Aharoni" panose="02010803020104030203" pitchFamily="2" charset="-79"/>
            </a:endParaRP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099" y="1825625"/>
            <a:ext cx="2996459" cy="4921684"/>
          </a:xfrm>
        </p:spPr>
      </p:pic>
    </p:spTree>
    <p:extLst>
      <p:ext uri="{BB962C8B-B14F-4D97-AF65-F5344CB8AC3E}">
        <p14:creationId xmlns:p14="http://schemas.microsoft.com/office/powerpoint/2010/main" val="364201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Ping’an</a:t>
            </a:r>
            <a:r>
              <a:rPr lang="nl-NL" dirty="0" smtClean="0"/>
              <a:t> International Finance Center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>
                <a:latin typeface="Berlin Sans FB Demi" panose="020E0802020502020306" pitchFamily="34" charset="0"/>
                <a:cs typeface="Aharoni" panose="02010803020104030203" pitchFamily="2" charset="-79"/>
              </a:rPr>
              <a:t>Waar: </a:t>
            </a:r>
            <a:r>
              <a:rPr lang="nl-NL" dirty="0" err="1" smtClean="0">
                <a:cs typeface="Aharoni" panose="02010803020104030203" pitchFamily="2" charset="-79"/>
              </a:rPr>
              <a:t>Shenzhan</a:t>
            </a:r>
            <a:r>
              <a:rPr lang="nl-NL" dirty="0" smtClean="0">
                <a:cs typeface="Aharoni" panose="02010803020104030203" pitchFamily="2" charset="-79"/>
              </a:rPr>
              <a:t>, China</a:t>
            </a:r>
            <a:endParaRPr lang="nl-NL" dirty="0">
              <a:cs typeface="Aharoni" panose="02010803020104030203" pitchFamily="2" charset="-79"/>
            </a:endParaRPr>
          </a:p>
          <a:p>
            <a:r>
              <a:rPr lang="nl-NL" dirty="0">
                <a:latin typeface="Berlin Sans FB Demi" panose="020E0802020502020306" pitchFamily="34" charset="0"/>
                <a:cs typeface="Aharoni" panose="02010803020104030203" pitchFamily="2" charset="-79"/>
              </a:rPr>
              <a:t>Hoogte: </a:t>
            </a:r>
            <a:r>
              <a:rPr lang="nl-NL" dirty="0" smtClean="0">
                <a:cs typeface="Aharoni" panose="02010803020104030203" pitchFamily="2" charset="-79"/>
              </a:rPr>
              <a:t>660 m</a:t>
            </a:r>
            <a:endParaRPr lang="nl-NL" dirty="0">
              <a:cs typeface="Aharoni" panose="02010803020104030203" pitchFamily="2" charset="-79"/>
            </a:endParaRPr>
          </a:p>
          <a:p>
            <a:r>
              <a:rPr lang="nl-NL" dirty="0">
                <a:latin typeface="Berlin Sans FB Demi" panose="020E0802020502020306" pitchFamily="34" charset="0"/>
                <a:cs typeface="Aharoni" panose="02010803020104030203" pitchFamily="2" charset="-79"/>
              </a:rPr>
              <a:t>Aantal verdiepingen: </a:t>
            </a:r>
            <a:r>
              <a:rPr lang="nl-NL" dirty="0" smtClean="0">
                <a:cs typeface="Aharoni" panose="02010803020104030203" pitchFamily="2" charset="-79"/>
              </a:rPr>
              <a:t>115</a:t>
            </a:r>
            <a:endParaRPr lang="nl-NL" dirty="0">
              <a:cs typeface="Aharoni" panose="02010803020104030203" pitchFamily="2" charset="-79"/>
            </a:endParaRPr>
          </a:p>
          <a:p>
            <a:r>
              <a:rPr lang="nl-NL" dirty="0">
                <a:latin typeface="Berlin Sans FB Demi" panose="020E0802020502020306" pitchFamily="34" charset="0"/>
                <a:cs typeface="Aharoni" panose="02010803020104030203" pitchFamily="2" charset="-79"/>
              </a:rPr>
              <a:t>Klaar in: </a:t>
            </a:r>
            <a:r>
              <a:rPr lang="nl-NL" dirty="0" smtClean="0">
                <a:cs typeface="Aharoni" panose="02010803020104030203" pitchFamily="2" charset="-79"/>
              </a:rPr>
              <a:t>2015</a:t>
            </a:r>
            <a:endParaRPr lang="nl-NL" dirty="0">
              <a:cs typeface="Aharoni" panose="02010803020104030203" pitchFamily="2" charset="-79"/>
            </a:endParaRPr>
          </a:p>
          <a:p>
            <a:r>
              <a:rPr lang="nl-NL" dirty="0">
                <a:latin typeface="Berlin Sans FB Demi" panose="020E0802020502020306" pitchFamily="34" charset="0"/>
                <a:cs typeface="Aharoni" panose="02010803020104030203" pitchFamily="2" charset="-79"/>
              </a:rPr>
              <a:t>Kosten: </a:t>
            </a:r>
            <a:r>
              <a:rPr lang="nl-NL" dirty="0">
                <a:cs typeface="Aharoni" panose="02010803020104030203" pitchFamily="2" charset="-79"/>
              </a:rPr>
              <a:t>$ </a:t>
            </a:r>
            <a:r>
              <a:rPr lang="nl-NL" dirty="0" smtClean="0">
                <a:cs typeface="Aharoni" panose="02010803020104030203" pitchFamily="2" charset="-79"/>
              </a:rPr>
              <a:t>678 miljoen</a:t>
            </a:r>
            <a:endParaRPr lang="nl-NL" dirty="0">
              <a:cs typeface="Aharoni" panose="02010803020104030203" pitchFamily="2" charset="-79"/>
            </a:endParaRPr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71" y="1825624"/>
            <a:ext cx="3365841" cy="4863933"/>
          </a:xfrm>
        </p:spPr>
      </p:pic>
    </p:spTree>
    <p:extLst>
      <p:ext uri="{BB962C8B-B14F-4D97-AF65-F5344CB8AC3E}">
        <p14:creationId xmlns:p14="http://schemas.microsoft.com/office/powerpoint/2010/main" val="88611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Wuhan Greenland Center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>
                <a:latin typeface="Berlin Sans FB Demi" panose="020E0802020502020306" pitchFamily="34" charset="0"/>
                <a:cs typeface="Aharoni" panose="02010803020104030203" pitchFamily="2" charset="-79"/>
              </a:rPr>
              <a:t>Waar: </a:t>
            </a:r>
            <a:r>
              <a:rPr lang="nl-NL" dirty="0" err="1" smtClean="0">
                <a:cs typeface="Aharoni" panose="02010803020104030203" pitchFamily="2" charset="-79"/>
              </a:rPr>
              <a:t>Whunan</a:t>
            </a:r>
            <a:r>
              <a:rPr lang="nl-NL" dirty="0" smtClean="0">
                <a:cs typeface="Aharoni" panose="02010803020104030203" pitchFamily="2" charset="-79"/>
              </a:rPr>
              <a:t>, China</a:t>
            </a:r>
            <a:endParaRPr lang="nl-NL" dirty="0">
              <a:cs typeface="Aharoni" panose="02010803020104030203" pitchFamily="2" charset="-79"/>
            </a:endParaRPr>
          </a:p>
          <a:p>
            <a:r>
              <a:rPr lang="nl-NL" dirty="0">
                <a:latin typeface="Berlin Sans FB Demi" panose="020E0802020502020306" pitchFamily="34" charset="0"/>
                <a:cs typeface="Aharoni" panose="02010803020104030203" pitchFamily="2" charset="-79"/>
              </a:rPr>
              <a:t>Hoogte: </a:t>
            </a:r>
            <a:r>
              <a:rPr lang="nl-NL" dirty="0" smtClean="0">
                <a:cs typeface="Aharoni" panose="02010803020104030203" pitchFamily="2" charset="-79"/>
              </a:rPr>
              <a:t>636 m</a:t>
            </a:r>
            <a:endParaRPr lang="nl-NL" dirty="0">
              <a:cs typeface="Aharoni" panose="02010803020104030203" pitchFamily="2" charset="-79"/>
            </a:endParaRPr>
          </a:p>
          <a:p>
            <a:r>
              <a:rPr lang="nl-NL" dirty="0">
                <a:latin typeface="Berlin Sans FB Demi" panose="020E0802020502020306" pitchFamily="34" charset="0"/>
                <a:cs typeface="Aharoni" panose="02010803020104030203" pitchFamily="2" charset="-79"/>
              </a:rPr>
              <a:t>Aantal verdiepingen: </a:t>
            </a:r>
            <a:r>
              <a:rPr lang="nl-NL" dirty="0" smtClean="0">
                <a:cs typeface="Aharoni" panose="02010803020104030203" pitchFamily="2" charset="-79"/>
              </a:rPr>
              <a:t>126</a:t>
            </a:r>
            <a:endParaRPr lang="nl-NL" dirty="0">
              <a:cs typeface="Aharoni" panose="02010803020104030203" pitchFamily="2" charset="-79"/>
            </a:endParaRPr>
          </a:p>
          <a:p>
            <a:r>
              <a:rPr lang="nl-NL" dirty="0">
                <a:latin typeface="Berlin Sans FB Demi" panose="020E0802020502020306" pitchFamily="34" charset="0"/>
                <a:cs typeface="Aharoni" panose="02010803020104030203" pitchFamily="2" charset="-79"/>
              </a:rPr>
              <a:t>Klaar in: </a:t>
            </a:r>
            <a:r>
              <a:rPr lang="nl-NL" dirty="0" smtClean="0">
                <a:cs typeface="Aharoni" panose="02010803020104030203" pitchFamily="2" charset="-79"/>
              </a:rPr>
              <a:t>2017</a:t>
            </a:r>
            <a:endParaRPr lang="nl-NL" dirty="0">
              <a:cs typeface="Aharoni" panose="02010803020104030203" pitchFamily="2" charset="-79"/>
            </a:endParaRPr>
          </a:p>
          <a:p>
            <a:r>
              <a:rPr lang="nl-NL" dirty="0">
                <a:latin typeface="Berlin Sans FB Demi" panose="020E0802020502020306" pitchFamily="34" charset="0"/>
                <a:cs typeface="Aharoni" panose="02010803020104030203" pitchFamily="2" charset="-79"/>
              </a:rPr>
              <a:t>Kosten: </a:t>
            </a:r>
            <a:r>
              <a:rPr lang="nl-NL" dirty="0" smtClean="0">
                <a:cs typeface="Aharoni" panose="02010803020104030203" pitchFamily="2" charset="-79"/>
              </a:rPr>
              <a:t>$ 4,5 miljard</a:t>
            </a:r>
            <a:endParaRPr lang="nl-NL" dirty="0">
              <a:cs typeface="Aharoni" panose="02010803020104030203" pitchFamily="2" charset="-79"/>
            </a:endParaRPr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1825624"/>
            <a:ext cx="3403622" cy="5037361"/>
          </a:xfrm>
        </p:spPr>
      </p:pic>
    </p:spTree>
    <p:extLst>
      <p:ext uri="{BB962C8B-B14F-4D97-AF65-F5344CB8AC3E}">
        <p14:creationId xmlns:p14="http://schemas.microsoft.com/office/powerpoint/2010/main" val="380680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Shanghai Tower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>
                <a:latin typeface="Berlin Sans FB Demi" panose="020E0802020502020306" pitchFamily="34" charset="0"/>
                <a:cs typeface="Aharoni" panose="02010803020104030203" pitchFamily="2" charset="-79"/>
              </a:rPr>
              <a:t>Waar: </a:t>
            </a:r>
            <a:r>
              <a:rPr lang="nl-NL" dirty="0" smtClean="0">
                <a:cs typeface="Aharoni" panose="02010803020104030203" pitchFamily="2" charset="-79"/>
              </a:rPr>
              <a:t>Shanghai, China</a:t>
            </a:r>
            <a:endParaRPr lang="nl-NL" dirty="0">
              <a:cs typeface="Aharoni" panose="02010803020104030203" pitchFamily="2" charset="-79"/>
            </a:endParaRPr>
          </a:p>
          <a:p>
            <a:r>
              <a:rPr lang="nl-NL" dirty="0">
                <a:latin typeface="Berlin Sans FB Demi" panose="020E0802020502020306" pitchFamily="34" charset="0"/>
                <a:cs typeface="Aharoni" panose="02010803020104030203" pitchFamily="2" charset="-79"/>
              </a:rPr>
              <a:t>Hoogte: </a:t>
            </a:r>
            <a:r>
              <a:rPr lang="nl-NL" dirty="0" smtClean="0">
                <a:cs typeface="Aharoni" panose="02010803020104030203" pitchFamily="2" charset="-79"/>
              </a:rPr>
              <a:t>632 m</a:t>
            </a:r>
            <a:endParaRPr lang="nl-NL" dirty="0">
              <a:cs typeface="Aharoni" panose="02010803020104030203" pitchFamily="2" charset="-79"/>
            </a:endParaRPr>
          </a:p>
          <a:p>
            <a:r>
              <a:rPr lang="nl-NL" dirty="0">
                <a:latin typeface="Berlin Sans FB Demi" panose="020E0802020502020306" pitchFamily="34" charset="0"/>
                <a:cs typeface="Aharoni" panose="02010803020104030203" pitchFamily="2" charset="-79"/>
              </a:rPr>
              <a:t>Aantal verdiepingen: </a:t>
            </a:r>
            <a:r>
              <a:rPr lang="nl-NL" dirty="0" smtClean="0">
                <a:cs typeface="Aharoni" panose="02010803020104030203" pitchFamily="2" charset="-79"/>
              </a:rPr>
              <a:t>121</a:t>
            </a:r>
            <a:endParaRPr lang="nl-NL" dirty="0">
              <a:cs typeface="Aharoni" panose="02010803020104030203" pitchFamily="2" charset="-79"/>
            </a:endParaRPr>
          </a:p>
          <a:p>
            <a:r>
              <a:rPr lang="nl-NL" dirty="0">
                <a:latin typeface="Berlin Sans FB Demi" panose="020E0802020502020306" pitchFamily="34" charset="0"/>
                <a:cs typeface="Aharoni" panose="02010803020104030203" pitchFamily="2" charset="-79"/>
              </a:rPr>
              <a:t>Klaar in: </a:t>
            </a:r>
            <a:r>
              <a:rPr lang="nl-NL" dirty="0" smtClean="0">
                <a:cs typeface="Aharoni" panose="02010803020104030203" pitchFamily="2" charset="-79"/>
              </a:rPr>
              <a:t>2014</a:t>
            </a:r>
            <a:endParaRPr lang="nl-NL" dirty="0">
              <a:cs typeface="Aharoni" panose="02010803020104030203" pitchFamily="2" charset="-79"/>
            </a:endParaRPr>
          </a:p>
          <a:p>
            <a:r>
              <a:rPr lang="nl-NL" dirty="0">
                <a:latin typeface="Berlin Sans FB Demi" panose="020E0802020502020306" pitchFamily="34" charset="0"/>
                <a:cs typeface="Aharoni" panose="02010803020104030203" pitchFamily="2" charset="-79"/>
              </a:rPr>
              <a:t>Kosten: </a:t>
            </a:r>
            <a:r>
              <a:rPr lang="nl-NL" dirty="0">
                <a:cs typeface="Aharoni" panose="02010803020104030203" pitchFamily="2" charset="-79"/>
              </a:rPr>
              <a:t>$ </a:t>
            </a:r>
            <a:r>
              <a:rPr lang="nl-NL" dirty="0" smtClean="0">
                <a:cs typeface="Aharoni" panose="02010803020104030203" pitchFamily="2" charset="-79"/>
              </a:rPr>
              <a:t>2,2 miljard</a:t>
            </a:r>
            <a:endParaRPr lang="nl-NL" dirty="0">
              <a:cs typeface="Aharoni" panose="02010803020104030203" pitchFamily="2" charset="-79"/>
            </a:endParaRPr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4" y="1556117"/>
            <a:ext cx="3463237" cy="5160223"/>
          </a:xfrm>
        </p:spPr>
      </p:pic>
    </p:spTree>
    <p:extLst>
      <p:ext uri="{BB962C8B-B14F-4D97-AF65-F5344CB8AC3E}">
        <p14:creationId xmlns:p14="http://schemas.microsoft.com/office/powerpoint/2010/main" val="19757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Maastoren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Hoogste gebouw van Nederland:</a:t>
            </a:r>
          </a:p>
          <a:p>
            <a:r>
              <a:rPr lang="nl-NL" dirty="0">
                <a:latin typeface="Berlin Sans FB Demi" panose="020E0802020502020306" pitchFamily="34" charset="0"/>
                <a:cs typeface="Aharoni" panose="02010803020104030203" pitchFamily="2" charset="-79"/>
              </a:rPr>
              <a:t>Waar: </a:t>
            </a:r>
            <a:r>
              <a:rPr lang="nl-NL" dirty="0" smtClean="0">
                <a:cs typeface="Aharoni" panose="02010803020104030203" pitchFamily="2" charset="-79"/>
              </a:rPr>
              <a:t>Rotterdam</a:t>
            </a:r>
            <a:endParaRPr lang="nl-NL" dirty="0">
              <a:cs typeface="Aharoni" panose="02010803020104030203" pitchFamily="2" charset="-79"/>
            </a:endParaRPr>
          </a:p>
          <a:p>
            <a:r>
              <a:rPr lang="nl-NL" dirty="0">
                <a:latin typeface="Berlin Sans FB Demi" panose="020E0802020502020306" pitchFamily="34" charset="0"/>
                <a:cs typeface="Aharoni" panose="02010803020104030203" pitchFamily="2" charset="-79"/>
              </a:rPr>
              <a:t>Hoogte: </a:t>
            </a:r>
            <a:r>
              <a:rPr lang="nl-NL" dirty="0" smtClean="0">
                <a:cs typeface="Aharoni" panose="02010803020104030203" pitchFamily="2" charset="-79"/>
              </a:rPr>
              <a:t>165 </a:t>
            </a:r>
            <a:r>
              <a:rPr lang="nl-NL" dirty="0">
                <a:cs typeface="Aharoni" panose="02010803020104030203" pitchFamily="2" charset="-79"/>
              </a:rPr>
              <a:t>m</a:t>
            </a:r>
          </a:p>
          <a:p>
            <a:r>
              <a:rPr lang="nl-NL" dirty="0">
                <a:latin typeface="Berlin Sans FB Demi" panose="020E0802020502020306" pitchFamily="34" charset="0"/>
                <a:cs typeface="Aharoni" panose="02010803020104030203" pitchFamily="2" charset="-79"/>
              </a:rPr>
              <a:t>Aantal verdiepingen: </a:t>
            </a:r>
            <a:r>
              <a:rPr lang="nl-NL" dirty="0" smtClean="0">
                <a:cs typeface="Aharoni" panose="02010803020104030203" pitchFamily="2" charset="-79"/>
              </a:rPr>
              <a:t>44</a:t>
            </a:r>
            <a:endParaRPr lang="nl-NL" dirty="0">
              <a:cs typeface="Aharoni" panose="02010803020104030203" pitchFamily="2" charset="-79"/>
            </a:endParaRPr>
          </a:p>
          <a:p>
            <a:r>
              <a:rPr lang="nl-NL" dirty="0">
                <a:latin typeface="Berlin Sans FB Demi" panose="020E0802020502020306" pitchFamily="34" charset="0"/>
                <a:cs typeface="Aharoni" panose="02010803020104030203" pitchFamily="2" charset="-79"/>
              </a:rPr>
              <a:t>Klaar in: </a:t>
            </a:r>
            <a:r>
              <a:rPr lang="nl-NL" dirty="0" smtClean="0">
                <a:cs typeface="Aharoni" panose="02010803020104030203" pitchFamily="2" charset="-79"/>
              </a:rPr>
              <a:t>2010</a:t>
            </a:r>
            <a:endParaRPr lang="nl-NL" dirty="0"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666" y="1318661"/>
            <a:ext cx="2638671" cy="5495033"/>
          </a:xfrm>
        </p:spPr>
      </p:pic>
    </p:spTree>
    <p:extLst>
      <p:ext uri="{BB962C8B-B14F-4D97-AF65-F5344CB8AC3E}">
        <p14:creationId xmlns:p14="http://schemas.microsoft.com/office/powerpoint/2010/main" val="41927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148</Words>
  <Application>Microsoft Office PowerPoint</Application>
  <PresentationFormat>Diavoorstelling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3" baseType="lpstr">
      <vt:lpstr>Aharoni</vt:lpstr>
      <vt:lpstr>Arial</vt:lpstr>
      <vt:lpstr>Berlin Sans FB</vt:lpstr>
      <vt:lpstr>Berlin Sans FB Demi</vt:lpstr>
      <vt:lpstr>Calibri</vt:lpstr>
      <vt:lpstr>Kantoorthema</vt:lpstr>
      <vt:lpstr>Sky High</vt:lpstr>
      <vt:lpstr>Kingdom Tower</vt:lpstr>
      <vt:lpstr>Sky City</vt:lpstr>
      <vt:lpstr>Ping’an International Finance Center</vt:lpstr>
      <vt:lpstr>Wuhan Greenland Center</vt:lpstr>
      <vt:lpstr>Shanghai Tower</vt:lpstr>
      <vt:lpstr>Maastoren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 High</dc:title>
  <dc:creator>vanbuurt ICT</dc:creator>
  <cp:lastModifiedBy>vanbuurt ICT</cp:lastModifiedBy>
  <cp:revision>8</cp:revision>
  <dcterms:created xsi:type="dcterms:W3CDTF">2014-06-14T10:22:35Z</dcterms:created>
  <dcterms:modified xsi:type="dcterms:W3CDTF">2014-06-14T13:06:13Z</dcterms:modified>
</cp:coreProperties>
</file>