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Stijl, donker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21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3683C-99CF-48DA-8F5D-ADF057C5BEED}" type="datetimeFigureOut">
              <a:rPr lang="nl-NL" smtClean="0"/>
              <a:pPr/>
              <a:t>8-5-2015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3954C-25E7-4997-BA22-0C60979E5E1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584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FC73-0348-4870-9E34-3C9BA9699117}" type="datetimeFigureOut">
              <a:rPr lang="nl-NL" smtClean="0"/>
              <a:pPr/>
              <a:t>8-5-2015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3297-24CF-4B37-B23B-11B68025E29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42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3297-24CF-4B37-B23B-11B68025E299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44E8B-378A-4EFA-8726-020A59E9C8E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77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44E8B-378A-4EFA-8726-020A59E9C8E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3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4209C7-B21F-4C5F-9832-48294CF99D7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1C414-B82C-46ED-A7D2-9CB0EAA1A32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89BCC-4761-4C80-B321-182642284E8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oud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2436B3-4C2D-4C37-9276-42EE02440D40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0093" y="274638"/>
            <a:ext cx="8550082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62975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ED8AD-2C0E-494E-B1E4-78E2C8D6916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9BCF6-DDB1-4B84-9BB6-4B2F98CFDAB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2309" y="274638"/>
            <a:ext cx="8657866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1554" y="1600200"/>
            <a:ext cx="38927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94216" y="1600200"/>
            <a:ext cx="41259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40A6-D639-4F14-8370-0590E4C470D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2B773-7057-4218-B563-77ABCEF7C33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207C3-6E08-49A7-96E1-249B2D6787F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66F8C-4C5F-456D-9DC6-5A4F15F55D3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9FEEC-19B4-435E-B308-321CEF22C22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FD9BE-364F-4C4C-B846-D3ED0A6D345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A1FBAA-F34D-4936-8387-69A51AE3A60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0" y="2130425"/>
            <a:ext cx="6373368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nl-NL" sz="54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Candara" pitchFamily="34" charset="0"/>
              </a:rPr>
              <a:t>Wereldbevolking</a:t>
            </a:r>
            <a:endParaRPr lang="nl-NL" sz="5400" b="1" cap="all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Candar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55064" y="3886200"/>
            <a:ext cx="5888736" cy="1752600"/>
          </a:xfrm>
        </p:spPr>
        <p:txBody>
          <a:bodyPr/>
          <a:lstStyle/>
          <a:p>
            <a:pPr algn="ctr"/>
            <a:r>
              <a:rPr lang="nl-NL" b="1" cap="all" dirty="0" smtClean="0">
                <a:ln w="9000" cmpd="sng">
                  <a:solidFill>
                    <a:schemeClr val="tx2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Toen, nu en straks</a:t>
            </a:r>
            <a:endParaRPr lang="nl-NL" b="1" cap="all" dirty="0">
              <a:ln w="9000" cmpd="sng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232" y="502920"/>
            <a:ext cx="7772400" cy="609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nl-NL" sz="44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Candara" pitchFamily="34" charset="0"/>
              </a:rPr>
              <a:t>Bevolkingsgegevens </a:t>
            </a:r>
            <a:r>
              <a:rPr lang="nl-NL" sz="44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Candara" pitchFamily="34" charset="0"/>
              </a:rPr>
              <a:t>1 *</a:t>
            </a:r>
            <a:endParaRPr lang="nl-NL" sz="4400" b="1" cap="all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Candara" pitchFamily="34" charset="0"/>
            </a:endParaRPr>
          </a:p>
        </p:txBody>
      </p:sp>
      <p:graphicFrame>
        <p:nvGraphicFramePr>
          <p:cNvPr id="37236" name="Group 37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2476366"/>
              </p:ext>
            </p:extLst>
          </p:nvPr>
        </p:nvGraphicFramePr>
        <p:xfrm>
          <a:off x="5119718" y="1773238"/>
          <a:ext cx="3810000" cy="3206238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582737"/>
                <a:gridCol w="2227263"/>
              </a:tblGrid>
              <a:tr h="547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Continent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Aantal inwoners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(x miljoen)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Azië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4157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Noord-Amerika</a:t>
                      </a:r>
                      <a:endParaRPr kumimoji="0" lang="nl-NL" sz="1400" b="1" i="0" u="none" strike="noStrike" cap="none" spc="0" normalizeH="0" baseline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344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Zuid-Amerika</a:t>
                      </a:r>
                      <a:endParaRPr kumimoji="0" lang="nl-NL" sz="1400" b="1" i="0" u="none" strike="noStrike" cap="none" spc="0" normalizeH="0" baseline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585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Afrika</a:t>
                      </a:r>
                      <a:endParaRPr kumimoji="0" lang="nl-NL" sz="1400" b="1" i="0" u="none" strike="noStrike" cap="none" spc="0" normalizeH="0" baseline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1030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Europa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739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444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Oceanië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u="none" strike="noStrike" cap="none" spc="0" normalizeH="0" baseline="0" dirty="0" smtClean="0">
                          <a:ln w="1905"/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37</a:t>
                      </a:r>
                      <a:endParaRPr kumimoji="0" lang="nl-NL" sz="1400" b="1" i="0" u="none" strike="noStrike" cap="none" spc="0" normalizeH="0" baseline="0" dirty="0" smtClean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7248" name="Group 38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53564208"/>
              </p:ext>
            </p:extLst>
          </p:nvPr>
        </p:nvGraphicFramePr>
        <p:xfrm>
          <a:off x="833437" y="1773238"/>
          <a:ext cx="3718897" cy="30995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492"/>
                <a:gridCol w="2379405"/>
              </a:tblGrid>
              <a:tr h="340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Stad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Aantal inwoners (x miljoen)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31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Tokyo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(Japan)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35,3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5600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Mexico City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(Mexico)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20,5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31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 York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(USA)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20,3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531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Sao Paulo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(Brazilië)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19,7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6042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Mumbai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(India)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19,2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37360" name="Group 49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26372652"/>
              </p:ext>
            </p:extLst>
          </p:nvPr>
        </p:nvGraphicFramePr>
        <p:xfrm>
          <a:off x="881093" y="5286388"/>
          <a:ext cx="8120066" cy="8499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23283"/>
                <a:gridCol w="744087"/>
                <a:gridCol w="744087"/>
                <a:gridCol w="744087"/>
                <a:gridCol w="744087"/>
                <a:gridCol w="744087"/>
                <a:gridCol w="744087"/>
                <a:gridCol w="744087"/>
                <a:gridCol w="744087"/>
                <a:gridCol w="744087"/>
              </a:tblGrid>
              <a:tr h="331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Jaar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1750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1800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1850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1900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1950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2050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2100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Wereldburgers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(x miljard)</a:t>
                      </a:r>
                      <a:endParaRPr kumimoji="0" lang="nl-NL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491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978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1262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1650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2521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5978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6892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8909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9746</a:t>
                      </a: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kstvak 1"/>
          <p:cNvSpPr txBox="1"/>
          <p:nvPr/>
        </p:nvSpPr>
        <p:spPr>
          <a:xfrm>
            <a:off x="893618" y="62968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* Deze cijfers zijn van mei 2014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232" y="502920"/>
            <a:ext cx="7772400" cy="609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nl-NL" sz="4400" b="1" cap="all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Candara" pitchFamily="34" charset="0"/>
              </a:rPr>
              <a:t>Bevolkingsgegevens </a:t>
            </a:r>
            <a:r>
              <a:rPr lang="nl-NL" sz="4400" b="1" cap="all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Candara" pitchFamily="34" charset="0"/>
              </a:rPr>
              <a:t>2*</a:t>
            </a:r>
            <a:endParaRPr lang="nl-NL" sz="4400" b="1" cap="all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Candara" pitchFamily="34" charset="0"/>
            </a:endParaRPr>
          </a:p>
        </p:txBody>
      </p:sp>
      <p:graphicFrame>
        <p:nvGraphicFramePr>
          <p:cNvPr id="37248" name="Group 38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30657610"/>
              </p:ext>
            </p:extLst>
          </p:nvPr>
        </p:nvGraphicFramePr>
        <p:xfrm>
          <a:off x="538471" y="1635585"/>
          <a:ext cx="2735671" cy="2255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64220"/>
                <a:gridCol w="1171451"/>
              </a:tblGrid>
              <a:tr h="3404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Land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Aantal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inwoners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(x miljoen)</a:t>
                      </a:r>
                      <a:endParaRPr kumimoji="0" lang="nl-NL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China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1341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India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1210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Verenigde Staten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331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Indonesië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237</a:t>
                      </a:r>
                    </a:p>
                  </a:txBody>
                  <a:tcPr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Brazilië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190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4" name="Tijdelijke aanduiding voor inhoud 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39122733"/>
              </p:ext>
            </p:extLst>
          </p:nvPr>
        </p:nvGraphicFramePr>
        <p:xfrm>
          <a:off x="3765753" y="1538749"/>
          <a:ext cx="5152104" cy="346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84"/>
                <a:gridCol w="858684"/>
                <a:gridCol w="858684"/>
                <a:gridCol w="858684"/>
                <a:gridCol w="858684"/>
                <a:gridCol w="858684"/>
              </a:tblGrid>
              <a:tr h="376357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Afrika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Azië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Europa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Zuid-Amerika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Noord-Amerika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106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436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125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1750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106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502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163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1700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107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635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203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1850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111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809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276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38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26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1900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133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947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408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82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1950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221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1402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547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167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172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2000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796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3880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728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520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316</a:t>
                      </a:r>
                      <a:endParaRPr lang="nl-NL" sz="1200" dirty="0"/>
                    </a:p>
                  </a:txBody>
                  <a:tcPr/>
                </a:tc>
              </a:tr>
              <a:tr h="37635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2050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1766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5268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628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809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392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893618" y="62968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* Deze cijfers zijn van mei 2014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861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heme/theme1.xml><?xml version="1.0" encoding="utf-8"?>
<a:theme xmlns:a="http://schemas.openxmlformats.org/drawingml/2006/main" name="ind_2322_slide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7F3BD"/>
        </a:lt1>
        <a:dk2>
          <a:srgbClr val="000000"/>
        </a:dk2>
        <a:lt2>
          <a:srgbClr val="B2B2B2"/>
        </a:lt2>
        <a:accent1>
          <a:srgbClr val="D6D394"/>
        </a:accent1>
        <a:accent2>
          <a:srgbClr val="C9C11D"/>
        </a:accent2>
        <a:accent3>
          <a:srgbClr val="FAF8DB"/>
        </a:accent3>
        <a:accent4>
          <a:srgbClr val="000000"/>
        </a:accent4>
        <a:accent5>
          <a:srgbClr val="E8E6C8"/>
        </a:accent5>
        <a:accent6>
          <a:srgbClr val="B6AF19"/>
        </a:accent6>
        <a:hlink>
          <a:srgbClr val="756F00"/>
        </a:hlink>
        <a:folHlink>
          <a:srgbClr val="5F5B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7F3BD"/>
        </a:lt1>
        <a:dk2>
          <a:srgbClr val="000000"/>
        </a:dk2>
        <a:lt2>
          <a:srgbClr val="B2B2B2"/>
        </a:lt2>
        <a:accent1>
          <a:srgbClr val="D0E949"/>
        </a:accent1>
        <a:accent2>
          <a:srgbClr val="EABE48"/>
        </a:accent2>
        <a:accent3>
          <a:srgbClr val="FAF8DB"/>
        </a:accent3>
        <a:accent4>
          <a:srgbClr val="000000"/>
        </a:accent4>
        <a:accent5>
          <a:srgbClr val="E4F2B1"/>
        </a:accent5>
        <a:accent6>
          <a:srgbClr val="D4AC40"/>
        </a:accent6>
        <a:hlink>
          <a:srgbClr val="757000"/>
        </a:hlink>
        <a:folHlink>
          <a:srgbClr val="6B4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7F3BD"/>
        </a:lt1>
        <a:dk2>
          <a:srgbClr val="000000"/>
        </a:dk2>
        <a:lt2>
          <a:srgbClr val="B2B2B2"/>
        </a:lt2>
        <a:accent1>
          <a:srgbClr val="F3E559"/>
        </a:accent1>
        <a:accent2>
          <a:srgbClr val="5965F2"/>
        </a:accent2>
        <a:accent3>
          <a:srgbClr val="FAF8DB"/>
        </a:accent3>
        <a:accent4>
          <a:srgbClr val="000000"/>
        </a:accent4>
        <a:accent5>
          <a:srgbClr val="F8F0B5"/>
        </a:accent5>
        <a:accent6>
          <a:srgbClr val="505BDB"/>
        </a:accent6>
        <a:hlink>
          <a:srgbClr val="6B006B"/>
        </a:hlink>
        <a:folHlink>
          <a:srgbClr val="0007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7F3BD"/>
        </a:lt1>
        <a:dk2>
          <a:srgbClr val="000000"/>
        </a:dk2>
        <a:lt2>
          <a:srgbClr val="B2B2B2"/>
        </a:lt2>
        <a:accent1>
          <a:srgbClr val="41DEF5"/>
        </a:accent1>
        <a:accent2>
          <a:srgbClr val="F57C41"/>
        </a:accent2>
        <a:accent3>
          <a:srgbClr val="FAF8DB"/>
        </a:accent3>
        <a:accent4>
          <a:srgbClr val="000000"/>
        </a:accent4>
        <a:accent5>
          <a:srgbClr val="B0ECF9"/>
        </a:accent5>
        <a:accent6>
          <a:srgbClr val="DE703A"/>
        </a:accent6>
        <a:hlink>
          <a:srgbClr val="2F006B"/>
        </a:hlink>
        <a:folHlink>
          <a:srgbClr val="6B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6D394"/>
        </a:accent1>
        <a:accent2>
          <a:srgbClr val="C9C11D"/>
        </a:accent2>
        <a:accent3>
          <a:srgbClr val="FFFFFF"/>
        </a:accent3>
        <a:accent4>
          <a:srgbClr val="000000"/>
        </a:accent4>
        <a:accent5>
          <a:srgbClr val="E8E6C8"/>
        </a:accent5>
        <a:accent6>
          <a:srgbClr val="B6AF19"/>
        </a:accent6>
        <a:hlink>
          <a:srgbClr val="756F00"/>
        </a:hlink>
        <a:folHlink>
          <a:srgbClr val="5F5B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0E949"/>
        </a:accent1>
        <a:accent2>
          <a:srgbClr val="EABE48"/>
        </a:accent2>
        <a:accent3>
          <a:srgbClr val="FFFFFF"/>
        </a:accent3>
        <a:accent4>
          <a:srgbClr val="000000"/>
        </a:accent4>
        <a:accent5>
          <a:srgbClr val="E4F2B1"/>
        </a:accent5>
        <a:accent6>
          <a:srgbClr val="D4AC40"/>
        </a:accent6>
        <a:hlink>
          <a:srgbClr val="757000"/>
        </a:hlink>
        <a:folHlink>
          <a:srgbClr val="6B4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3E559"/>
        </a:accent1>
        <a:accent2>
          <a:srgbClr val="5965F2"/>
        </a:accent2>
        <a:accent3>
          <a:srgbClr val="FFFFFF"/>
        </a:accent3>
        <a:accent4>
          <a:srgbClr val="000000"/>
        </a:accent4>
        <a:accent5>
          <a:srgbClr val="F8F0B5"/>
        </a:accent5>
        <a:accent6>
          <a:srgbClr val="505BDB"/>
        </a:accent6>
        <a:hlink>
          <a:srgbClr val="6B006B"/>
        </a:hlink>
        <a:folHlink>
          <a:srgbClr val="0007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41DEF5"/>
        </a:accent1>
        <a:accent2>
          <a:srgbClr val="F57C41"/>
        </a:accent2>
        <a:accent3>
          <a:srgbClr val="FFFFFF"/>
        </a:accent3>
        <a:accent4>
          <a:srgbClr val="000000"/>
        </a:accent4>
        <a:accent5>
          <a:srgbClr val="B0ECF9"/>
        </a:accent5>
        <a:accent6>
          <a:srgbClr val="DE703A"/>
        </a:accent6>
        <a:hlink>
          <a:srgbClr val="2F006B"/>
        </a:hlink>
        <a:folHlink>
          <a:srgbClr val="6B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ind_2322_slide</Template>
  <TotalTime>1714</TotalTime>
  <Words>178</Words>
  <Application>Microsoft Office PowerPoint</Application>
  <PresentationFormat>Diavoorstelling (4:3)</PresentationFormat>
  <Paragraphs>129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Candara</vt:lpstr>
      <vt:lpstr>ind_2322_slide</vt:lpstr>
      <vt:lpstr>Wereldbevolking</vt:lpstr>
      <vt:lpstr>Bevolkingsgegevens 1 *</vt:lpstr>
      <vt:lpstr>Bevolkingsgegevens 2*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Wereldbevolking</dc:title>
  <dc:creator>Hans</dc:creator>
  <cp:lastModifiedBy>Hans Mooijenkind</cp:lastModifiedBy>
  <cp:revision>83</cp:revision>
  <dcterms:created xsi:type="dcterms:W3CDTF">2008-05-17T14:13:38Z</dcterms:created>
  <dcterms:modified xsi:type="dcterms:W3CDTF">2015-05-08T12:44:43Z</dcterms:modified>
</cp:coreProperties>
</file>