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7" r:id="rId15"/>
    <p:sldId id="266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70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33"/>
  </p:normalViewPr>
  <p:slideViewPr>
    <p:cSldViewPr snapToGrid="0" snapToObjects="1">
      <p:cViewPr>
        <p:scale>
          <a:sx n="160" d="100"/>
          <a:sy n="160" d="100"/>
        </p:scale>
        <p:origin x="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2020/1/7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4663381" y="31990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6818" y="8801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686" y="981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8935" y="2031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6991" y="2515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1836" y="15874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11484" y="2535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03361" y="1621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61721" y="10567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6166" y="8668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20895" y="252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cxnSp>
        <p:nvCxnSpPr>
          <p:cNvPr id="16" name="直线箭头连接符 15"/>
          <p:cNvCxnSpPr>
            <a:stCxn id="5" idx="3"/>
          </p:cNvCxnSpPr>
          <p:nvPr/>
        </p:nvCxnSpPr>
        <p:spPr>
          <a:xfrm>
            <a:off x="6348478" y="1064799"/>
            <a:ext cx="6622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</p:cNvCxnSpPr>
          <p:nvPr/>
        </p:nvCxnSpPr>
        <p:spPr>
          <a:xfrm flipH="1">
            <a:off x="6613800" y="1351193"/>
            <a:ext cx="547716" cy="4209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553386" y="1842594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893700" y="2294059"/>
            <a:ext cx="545496" cy="48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286166" y="2401267"/>
            <a:ext cx="547716" cy="4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11484" y="1956814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4558586" y="1361725"/>
            <a:ext cx="601001" cy="41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580380" y="1068827"/>
            <a:ext cx="66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5372792" y="349480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039549" y="394580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五角星 54"/>
          <p:cNvSpPr/>
          <p:nvPr/>
        </p:nvSpPr>
        <p:spPr>
          <a:xfrm>
            <a:off x="1167620" y="311685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1057" y="87191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514925" y="915653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193174" y="202371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17402" y="244001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85150" y="15671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15723" y="2527405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07600" y="161329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65960" y="1048548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90405" y="858617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125134" y="17031"/>
            <a:ext cx="4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67" name="正五边形 66"/>
          <p:cNvSpPr/>
          <p:nvPr/>
        </p:nvSpPr>
        <p:spPr>
          <a:xfrm rot="10800000">
            <a:off x="1897920" y="1185582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五角星 35">
            <a:extLst>
              <a:ext uri="{FF2B5EF4-FFF2-40B4-BE49-F238E27FC236}">
                <a16:creationId xmlns:a16="http://schemas.microsoft.com/office/drawing/2014/main" id="{A032BD03-98D0-594D-A3F2-D6613B8704D1}"/>
              </a:ext>
            </a:extLst>
          </p:cNvPr>
          <p:cNvSpPr/>
          <p:nvPr/>
        </p:nvSpPr>
        <p:spPr>
          <a:xfrm>
            <a:off x="1167620" y="335412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6544D3-F23A-ED43-A5CA-2B2A2B3A4C72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/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11809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五角星 33"/>
          <p:cNvSpPr/>
          <p:nvPr/>
        </p:nvSpPr>
        <p:spPr>
          <a:xfrm>
            <a:off x="767366" y="3911889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50803" y="4472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4671" y="45158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92920" y="562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148" y="6040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84896" y="5167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5469" y="6127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07346" y="5213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65706" y="46487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390151" y="4458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724880" y="36172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45" name="正五边形 44"/>
          <p:cNvSpPr/>
          <p:nvPr/>
        </p:nvSpPr>
        <p:spPr>
          <a:xfrm rot="10800000">
            <a:off x="1497666" y="4785786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弧 50"/>
          <p:cNvSpPr/>
          <p:nvPr/>
        </p:nvSpPr>
        <p:spPr>
          <a:xfrm rot="13045347">
            <a:off x="2800518" y="4757498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03227" y="473580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3124952" y="4787930"/>
            <a:ext cx="812348" cy="9960"/>
            <a:chOff x="4663381" y="5083942"/>
            <a:chExt cx="812348" cy="9960"/>
          </a:xfrm>
        </p:grpSpPr>
        <p:cxnSp>
          <p:nvCxnSpPr>
            <p:cNvPr id="54" name="直线连接符 53"/>
            <p:cNvCxnSpPr/>
            <p:nvPr/>
          </p:nvCxnSpPr>
          <p:spPr>
            <a:xfrm>
              <a:off x="4663381" y="508394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>
              <a:off x="4883821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5087985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>
              <a:off x="5308425" y="509390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弧 57"/>
          <p:cNvSpPr/>
          <p:nvPr/>
        </p:nvSpPr>
        <p:spPr>
          <a:xfrm rot="7193485">
            <a:off x="2868899" y="4549742"/>
            <a:ext cx="422310" cy="379634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114669" y="484543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144</a:t>
            </a:r>
          </a:p>
        </p:txBody>
      </p:sp>
      <p:cxnSp>
        <p:nvCxnSpPr>
          <p:cNvPr id="72" name="直线箭头连接符 71"/>
          <p:cNvCxnSpPr>
            <a:endCxn id="34" idx="4"/>
          </p:cNvCxnSpPr>
          <p:nvPr/>
        </p:nvCxnSpPr>
        <p:spPr>
          <a:xfrm flipV="1">
            <a:off x="2206734" y="4783451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39" idx="1"/>
          </p:cNvCxnSpPr>
          <p:nvPr/>
        </p:nvCxnSpPr>
        <p:spPr>
          <a:xfrm flipH="1">
            <a:off x="2384896" y="4817892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五角星 75"/>
          <p:cNvSpPr/>
          <p:nvPr/>
        </p:nvSpPr>
        <p:spPr>
          <a:xfrm>
            <a:off x="699799" y="73978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83236" y="130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47104" y="1343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25353" y="2451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549581" y="2868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317329" y="1995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47902" y="2955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39779" y="20413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98139" y="14766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322584" y="1286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657313" y="4451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87" name="正五边形 86"/>
          <p:cNvSpPr/>
          <p:nvPr/>
        </p:nvSpPr>
        <p:spPr>
          <a:xfrm rot="10800000">
            <a:off x="1430099" y="1613677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弧 87"/>
          <p:cNvSpPr/>
          <p:nvPr/>
        </p:nvSpPr>
        <p:spPr>
          <a:xfrm rot="5800333">
            <a:off x="1434136" y="1461847"/>
            <a:ext cx="315650" cy="2890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24244" y="1733614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108</a:t>
            </a:r>
          </a:p>
        </p:txBody>
      </p:sp>
      <p:cxnSp>
        <p:nvCxnSpPr>
          <p:cNvPr id="90" name="直线连接符 89"/>
          <p:cNvCxnSpPr>
            <a:stCxn id="87" idx="4"/>
            <a:endCxn id="76" idx="4"/>
          </p:cNvCxnSpPr>
          <p:nvPr/>
        </p:nvCxnSpPr>
        <p:spPr>
          <a:xfrm flipV="1">
            <a:off x="1599545" y="1611342"/>
            <a:ext cx="1447557" cy="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87" idx="4"/>
          </p:cNvCxnSpPr>
          <p:nvPr/>
        </p:nvCxnSpPr>
        <p:spPr>
          <a:xfrm flipH="1">
            <a:off x="1139779" y="1613679"/>
            <a:ext cx="459766" cy="14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>
            <a:endCxn id="76" idx="4"/>
          </p:cNvCxnSpPr>
          <p:nvPr/>
        </p:nvCxnSpPr>
        <p:spPr>
          <a:xfrm flipV="1">
            <a:off x="1139779" y="1611342"/>
            <a:ext cx="1907323" cy="141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弧 92"/>
          <p:cNvSpPr/>
          <p:nvPr/>
        </p:nvSpPr>
        <p:spPr>
          <a:xfrm rot="13045347">
            <a:off x="2732951" y="1585389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435660" y="15637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361721" y="15041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、正多边形内角和</a:t>
            </a:r>
            <a:r>
              <a:rPr kumimoji="1" lang="en-US" altLang="zh-CN" sz="1400" dirty="0"/>
              <a:t>=180</a:t>
            </a:r>
            <a:r>
              <a:rPr kumimoji="1" lang="zh-CN" altLang="en-US" sz="1400" dirty="0"/>
              <a:t>*（</a:t>
            </a:r>
            <a:r>
              <a:rPr kumimoji="1" lang="en-US" altLang="zh-CN" sz="1400" dirty="0"/>
              <a:t>n-2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r>
              <a:rPr kumimoji="1" lang="zh-CN" altLang="en-US" sz="1400" dirty="0"/>
              <a:t>所以，正五边形每个内角为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367089" y="2116206"/>
            <a:ext cx="378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、由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这三个角组成的等腰三角形中，</a:t>
            </a:r>
            <a:endParaRPr kumimoji="1" lang="en-US" altLang="zh-CN" sz="1400" dirty="0"/>
          </a:p>
          <a:p>
            <a:r>
              <a:rPr kumimoji="1" lang="zh-CN" altLang="zh-CN" sz="1400" dirty="0"/>
              <a:t>9</a:t>
            </a:r>
            <a:r>
              <a:rPr kumimoji="1" lang="zh-CN" altLang="en-US" sz="1400" dirty="0"/>
              <a:t>对应的角是</a:t>
            </a:r>
            <a:r>
              <a:rPr kumimoji="1" lang="en-US" altLang="zh-CN" sz="1400" dirty="0"/>
              <a:t>108</a:t>
            </a:r>
            <a:r>
              <a:rPr kumimoji="1" lang="zh-CN" altLang="en-US" sz="1400" dirty="0"/>
              <a:t>度，所以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对应的角为</a:t>
            </a:r>
            <a:r>
              <a:rPr kumimoji="1" lang="zh-CN" altLang="zh-CN" sz="1400" dirty="0"/>
              <a:t>3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度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399532" y="4730865"/>
            <a:ext cx="422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3</a:t>
            </a:r>
            <a:r>
              <a:rPr kumimoji="1" lang="zh-CN" altLang="en-US" sz="1400" dirty="0"/>
              <a:t>、当画笔从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移动到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的时候，它是水平移动的，</a:t>
            </a:r>
            <a:endParaRPr kumimoji="1" lang="en-US" altLang="zh-CN" sz="1400" dirty="0"/>
          </a:p>
          <a:p>
            <a:r>
              <a:rPr kumimoji="1" lang="zh-CN" altLang="en-US" sz="1400" dirty="0"/>
              <a:t>也就是画笔是面向屏幕右侧的，它需要向右转</a:t>
            </a:r>
            <a:r>
              <a:rPr kumimoji="1" lang="en-US" altLang="zh-CN" sz="1400" dirty="0"/>
              <a:t>144</a:t>
            </a:r>
            <a:r>
              <a:rPr kumimoji="1" lang="zh-CN" altLang="en-US" sz="1400" dirty="0"/>
              <a:t>度</a:t>
            </a:r>
            <a:endParaRPr kumimoji="1" lang="en-US" altLang="zh-CN" sz="1400" dirty="0"/>
          </a:p>
          <a:p>
            <a:r>
              <a:rPr kumimoji="1" lang="zh-CN" altLang="en-US" sz="1400" dirty="0"/>
              <a:t>才能继续向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的方向移动</a:t>
            </a:r>
          </a:p>
        </p:txBody>
      </p:sp>
    </p:spTree>
    <p:extLst>
      <p:ext uri="{BB962C8B-B14F-4D97-AF65-F5344CB8AC3E}">
        <p14:creationId xmlns:p14="http://schemas.microsoft.com/office/powerpoint/2010/main" val="21241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76781" y="4525841"/>
            <a:ext cx="1463337" cy="11403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551227" y="43617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664" y="996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8532" y="10401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6781" y="21482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1009" y="25644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8757" y="16915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9330" y="26518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1207" y="17377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9567" y="117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012" y="9831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08741" y="14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</a:p>
        </p:txBody>
      </p:sp>
      <p:sp>
        <p:nvSpPr>
          <p:cNvPr id="15" name="正五边形 14"/>
          <p:cNvSpPr/>
          <p:nvPr/>
        </p:nvSpPr>
        <p:spPr>
          <a:xfrm rot="10800000">
            <a:off x="1281527" y="1310069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13045347">
            <a:off x="2584379" y="1281781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87088" y="126009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3</a:t>
            </a:r>
            <a:r>
              <a:rPr kumimoji="1" lang="en-US" altLang="zh-CN" sz="1400" dirty="0">
                <a:latin typeface="+mj-lt"/>
              </a:rPr>
              <a:t>6</a:t>
            </a:r>
          </a:p>
        </p:txBody>
      </p:sp>
      <p:sp>
        <p:nvSpPr>
          <p:cNvPr id="25" name="弧 24"/>
          <p:cNvSpPr/>
          <p:nvPr/>
        </p:nvSpPr>
        <p:spPr>
          <a:xfrm rot="8898247">
            <a:off x="2021687" y="1769455"/>
            <a:ext cx="234943" cy="250855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08119" y="19574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72</a:t>
            </a:r>
          </a:p>
        </p:txBody>
      </p:sp>
      <p:cxnSp>
        <p:nvCxnSpPr>
          <p:cNvPr id="27" name="直线箭头连接符 26"/>
          <p:cNvCxnSpPr>
            <a:endCxn id="4" idx="4"/>
          </p:cNvCxnSpPr>
          <p:nvPr/>
        </p:nvCxnSpPr>
        <p:spPr>
          <a:xfrm flipV="1">
            <a:off x="1990595" y="1307734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9" idx="1"/>
          </p:cNvCxnSpPr>
          <p:nvPr/>
        </p:nvCxnSpPr>
        <p:spPr>
          <a:xfrm flipH="1">
            <a:off x="2168757" y="1342175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3393" y="1255148"/>
            <a:ext cx="442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4</a:t>
            </a:r>
            <a:r>
              <a:rPr kumimoji="1" lang="zh-CN" altLang="en-US" sz="1400" dirty="0"/>
              <a:t>、画笔移动到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后，五角星的第一个角就画好了，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但还需要左转</a:t>
            </a:r>
            <a:r>
              <a:rPr kumimoji="1" lang="en-US" altLang="zh-CN" sz="1400" dirty="0"/>
              <a:t>72</a:t>
            </a:r>
            <a:r>
              <a:rPr kumimoji="1" lang="zh-CN" altLang="en-US" sz="1400" dirty="0"/>
              <a:t>度面向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的方向，准备下一个角的描画</a:t>
            </a:r>
          </a:p>
        </p:txBody>
      </p:sp>
      <p:sp>
        <p:nvSpPr>
          <p:cNvPr id="30" name="矩形 29"/>
          <p:cNvSpPr/>
          <p:nvPr/>
        </p:nvSpPr>
        <p:spPr>
          <a:xfrm>
            <a:off x="1292867" y="415809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i in range(5) 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nl-NL" altLang="zh-CN" dirty="0"/>
              <a:t>    </a:t>
            </a:r>
            <a:r>
              <a:rPr lang="zh-CN" altLang="en-US" dirty="0"/>
              <a:t>  </a:t>
            </a:r>
            <a:r>
              <a:rPr lang="nl-NL" altLang="zh-CN" dirty="0"/>
              <a:t>t.fd(20)</a:t>
            </a:r>
          </a:p>
          <a:p>
            <a:r>
              <a:rPr lang="en-US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t.right(144)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nl-NL" altLang="zh-CN" dirty="0"/>
              <a:t> t.fd(20)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is-IS" altLang="zh-CN" dirty="0"/>
              <a:t>t</a:t>
            </a:r>
            <a:r>
              <a:rPr lang="en-US" altLang="zh-CN" dirty="0"/>
              <a:t>.</a:t>
            </a:r>
            <a:r>
              <a:rPr lang="is-IS" altLang="zh-CN" dirty="0"/>
              <a:t>left(72)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40118" y="4759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循环体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00990" y="4004202"/>
            <a:ext cx="43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#</a:t>
            </a:r>
            <a:r>
              <a:rPr kumimoji="1" lang="zh-CN" altLang="en-US" sz="1400" dirty="0"/>
              <a:t> 循环语句，</a:t>
            </a:r>
            <a:r>
              <a:rPr kumimoji="1" lang="en-US" altLang="zh-CN" sz="1400" dirty="0"/>
              <a:t>range(5)</a:t>
            </a:r>
            <a:r>
              <a:rPr kumimoji="1" lang="zh-CN" altLang="en-US" sz="1400" dirty="0"/>
              <a:t>代表循环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次，注意后面的冒号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7" y="3843988"/>
            <a:ext cx="1828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43"/>
            <a:ext cx="3652248" cy="356505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48" y="782476"/>
            <a:ext cx="1876957" cy="23507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20" y="782476"/>
            <a:ext cx="1467887" cy="23266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291" y="3429000"/>
            <a:ext cx="1393057" cy="2452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32A25D-5D87-024A-BC1E-F655F3908DD5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266269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-</a:t>
            </a:r>
            <a:r>
              <a:rPr kumimoji="1" lang="en-US" altLang="zh-CN" sz="1400" dirty="0"/>
              <a:t>100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(-60,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线形标注 1 21"/>
          <p:cNvSpPr/>
          <p:nvPr/>
        </p:nvSpPr>
        <p:spPr>
          <a:xfrm>
            <a:off x="875970" y="4441398"/>
            <a:ext cx="653071" cy="215873"/>
          </a:xfrm>
          <a:prstGeom prst="borderCallout1">
            <a:avLst>
              <a:gd name="adj1" fmla="val 57670"/>
              <a:gd name="adj2" fmla="val 101880"/>
              <a:gd name="adj3" fmla="val 53964"/>
              <a:gd name="adj4" fmla="val 173921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734" y="4402956"/>
            <a:ext cx="70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</a:t>
            </a:r>
            <a:r>
              <a:rPr kumimoji="1" lang="zh-CN" altLang="zh-CN" sz="1200" dirty="0"/>
              <a:t>0</a:t>
            </a:r>
            <a:r>
              <a:rPr kumimoji="1" lang="en-US" altLang="zh-CN" sz="1200" dirty="0"/>
              <a:t>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170)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715980" y="3903437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37858"/>
              <a:gd name="adj4" fmla="val -90783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59415" y="3858137"/>
            <a:ext cx="70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</a:t>
            </a:r>
            <a:r>
              <a:rPr kumimoji="1" lang="zh-CN" altLang="zh-CN" sz="1200" dirty="0"/>
              <a:t>-</a:t>
            </a:r>
            <a:r>
              <a:rPr kumimoji="1" lang="en-US" altLang="zh-CN" sz="1200" dirty="0"/>
              <a:t>100)</a:t>
            </a:r>
            <a:endParaRPr kumimoji="1"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B4D540-1397-3941-9EEA-B6982BC4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34" y="787388"/>
            <a:ext cx="2275666" cy="37172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21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2BF6AED-5060-5848-8F7E-C7BD2BF19563}"/>
              </a:ext>
            </a:extLst>
          </p:cNvPr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990875-2368-E546-8BA0-45189428F5F3}"/>
              </a:ext>
            </a:extLst>
          </p:cNvPr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9459822-AE12-984F-95F3-072F7658D787}"/>
              </a:ext>
            </a:extLst>
          </p:cNvPr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2742A-1F12-D648-B4CC-7D328D43FB95}"/>
              </a:ext>
            </a:extLst>
          </p:cNvPr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(0,0)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FD607-9519-EA46-AC70-A1023363F17B}"/>
              </a:ext>
            </a:extLst>
          </p:cNvPr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60</a:t>
            </a:r>
            <a:endParaRPr kumimoji="1" lang="zh-CN" altLang="en-US" sz="1400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9B6E02C-E8F6-C94D-9C69-1CEA05B6DE42}"/>
              </a:ext>
            </a:extLst>
          </p:cNvPr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F0DF28-26D2-964E-84F3-E9CA88C0A7C8}"/>
              </a:ext>
            </a:extLst>
          </p:cNvPr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-60</a:t>
            </a:r>
            <a:endParaRPr kumimoji="1" lang="zh-CN" altLang="en-US" sz="14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0197757-AA7A-C949-9868-BCE64DD41C42}"/>
              </a:ext>
            </a:extLst>
          </p:cNvPr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CF2B8-9102-4743-8AC1-7729186F75D4}"/>
              </a:ext>
            </a:extLst>
          </p:cNvPr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A7EB4AE-CB73-3948-AB5C-C47D0FE96490}"/>
              </a:ext>
            </a:extLst>
          </p:cNvPr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5CA9104-D65F-C242-9761-3793C253E6B0}"/>
              </a:ext>
            </a:extLst>
          </p:cNvPr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4C7530-C3FC-F945-8E53-627D5F2F09E6}"/>
              </a:ext>
            </a:extLst>
          </p:cNvPr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4711976-B213-5B43-AA2D-801C1C52D6B2}"/>
              </a:ext>
            </a:extLst>
          </p:cNvPr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五角星 20">
            <a:extLst>
              <a:ext uri="{FF2B5EF4-FFF2-40B4-BE49-F238E27FC236}">
                <a16:creationId xmlns:a16="http://schemas.microsoft.com/office/drawing/2014/main" id="{F7BAE9A9-3F25-6340-968D-CD07CBD3E82C}"/>
              </a:ext>
            </a:extLst>
          </p:cNvPr>
          <p:cNvSpPr/>
          <p:nvPr/>
        </p:nvSpPr>
        <p:spPr>
          <a:xfrm>
            <a:off x="1731039" y="1159632"/>
            <a:ext cx="704264" cy="702958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0A7FB1-6F95-1C4D-93B2-7CBE1C5612A9}"/>
              </a:ext>
            </a:extLst>
          </p:cNvPr>
          <p:cNvSpPr txBox="1"/>
          <p:nvPr/>
        </p:nvSpPr>
        <p:spPr>
          <a:xfrm>
            <a:off x="1848881" y="1138839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4C3624-1077-8F49-A637-9BD37D2CD8FB}"/>
              </a:ext>
            </a:extLst>
          </p:cNvPr>
          <p:cNvSpPr/>
          <p:nvPr/>
        </p:nvSpPr>
        <p:spPr>
          <a:xfrm>
            <a:off x="2057429" y="140937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线形标注 1 23">
            <a:extLst>
              <a:ext uri="{FF2B5EF4-FFF2-40B4-BE49-F238E27FC236}">
                <a16:creationId xmlns:a16="http://schemas.microsoft.com/office/drawing/2014/main" id="{9CF5D382-F2BB-8040-BD09-A5D23726AA7F}"/>
              </a:ext>
            </a:extLst>
          </p:cNvPr>
          <p:cNvSpPr/>
          <p:nvPr/>
        </p:nvSpPr>
        <p:spPr>
          <a:xfrm>
            <a:off x="2726901" y="832688"/>
            <a:ext cx="645467" cy="215873"/>
          </a:xfrm>
          <a:prstGeom prst="borderCallout1">
            <a:avLst>
              <a:gd name="adj1" fmla="val 48257"/>
              <a:gd name="adj2" fmla="val -433"/>
              <a:gd name="adj3" fmla="val 275225"/>
              <a:gd name="adj4" fmla="val -101870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7645E6-4052-A04E-8662-7395DC9A16FE}"/>
              </a:ext>
            </a:extLst>
          </p:cNvPr>
          <p:cNvSpPr txBox="1"/>
          <p:nvPr/>
        </p:nvSpPr>
        <p:spPr>
          <a:xfrm>
            <a:off x="2742067" y="802124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(0,120)</a:t>
            </a:r>
            <a:endParaRPr kumimoji="1"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6A90EBA-4E3A-9348-9D65-27218227E846}"/>
              </a:ext>
            </a:extLst>
          </p:cNvPr>
          <p:cNvSpPr/>
          <p:nvPr/>
        </p:nvSpPr>
        <p:spPr>
          <a:xfrm>
            <a:off x="2162123" y="14186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线形标注 1 26">
            <a:extLst>
              <a:ext uri="{FF2B5EF4-FFF2-40B4-BE49-F238E27FC236}">
                <a16:creationId xmlns:a16="http://schemas.microsoft.com/office/drawing/2014/main" id="{FE9884AE-D3D2-6A44-823C-A0E97A443D16}"/>
              </a:ext>
            </a:extLst>
          </p:cNvPr>
          <p:cNvSpPr/>
          <p:nvPr/>
        </p:nvSpPr>
        <p:spPr>
          <a:xfrm>
            <a:off x="3020724" y="1328024"/>
            <a:ext cx="645467" cy="215873"/>
          </a:xfrm>
          <a:prstGeom prst="borderCallout1">
            <a:avLst>
              <a:gd name="adj1" fmla="val 48257"/>
              <a:gd name="adj2" fmla="val -433"/>
              <a:gd name="adj3" fmla="val 50542"/>
              <a:gd name="adj4" fmla="val -125275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F697B3-6019-164F-9849-E403AE61377D}"/>
              </a:ext>
            </a:extLst>
          </p:cNvPr>
          <p:cNvSpPr txBox="1"/>
          <p:nvPr/>
        </p:nvSpPr>
        <p:spPr>
          <a:xfrm>
            <a:off x="3035890" y="12974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(5,120)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4542C-66AD-7040-9728-488A40D0EAA4}"/>
              </a:ext>
            </a:extLst>
          </p:cNvPr>
          <p:cNvSpPr txBox="1"/>
          <p:nvPr/>
        </p:nvSpPr>
        <p:spPr>
          <a:xfrm>
            <a:off x="2168668" y="372335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-100</a:t>
            </a:r>
            <a:endParaRPr kumimoji="1"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FD8582-D8DE-E240-B213-6D64B9388727}"/>
              </a:ext>
            </a:extLst>
          </p:cNvPr>
          <p:cNvSpPr txBox="1"/>
          <p:nvPr/>
        </p:nvSpPr>
        <p:spPr>
          <a:xfrm>
            <a:off x="2178662" y="44551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-170</a:t>
            </a:r>
            <a:endParaRPr kumimoji="1" lang="zh-CN" altLang="en-US" sz="14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A7C52C5-FB1B-E24E-9826-658CDC7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57" y="674379"/>
            <a:ext cx="3021659" cy="199994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1B5E27F-0FEF-0849-86B9-31767F89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98" y="3322192"/>
            <a:ext cx="2900774" cy="10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9BA0A74-4685-1941-BDFD-864BD1572525}"/>
              </a:ext>
            </a:extLst>
          </p:cNvPr>
          <p:cNvSpPr/>
          <p:nvPr/>
        </p:nvSpPr>
        <p:spPr>
          <a:xfrm>
            <a:off x="1558456" y="1121134"/>
            <a:ext cx="1558455" cy="56454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011336-F5F1-3547-88C4-7B57FBE96E6A}"/>
              </a:ext>
            </a:extLst>
          </p:cNvPr>
          <p:cNvSpPr/>
          <p:nvPr/>
        </p:nvSpPr>
        <p:spPr>
          <a:xfrm>
            <a:off x="1587886" y="2285542"/>
            <a:ext cx="1494838" cy="562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8FFCF35-FDE7-F149-9CED-BA593EE2FE6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37684" y="75537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AF98526-BFA0-DA42-9524-4E8E2478E0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35305" y="1685677"/>
            <a:ext cx="2379" cy="59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2F6126-5EA0-B74B-955B-D7F112CC889D}"/>
              </a:ext>
            </a:extLst>
          </p:cNvPr>
          <p:cNvCxnSpPr>
            <a:cxnSpLocks/>
          </p:cNvCxnSpPr>
          <p:nvPr/>
        </p:nvCxnSpPr>
        <p:spPr>
          <a:xfrm>
            <a:off x="2351207" y="2871665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87FBA8B-D367-9C44-8F63-2982B5BAA1E7}"/>
              </a:ext>
            </a:extLst>
          </p:cNvPr>
          <p:cNvSpPr txBox="1"/>
          <p:nvPr/>
        </p:nvSpPr>
        <p:spPr>
          <a:xfrm>
            <a:off x="2330454" y="17724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0926F7-627A-9340-B930-98EF01B1827F}"/>
              </a:ext>
            </a:extLst>
          </p:cNvPr>
          <p:cNvSpPr txBox="1"/>
          <p:nvPr/>
        </p:nvSpPr>
        <p:spPr>
          <a:xfrm>
            <a:off x="3244132" y="11211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D85C8F-5EA2-AE47-9DC1-3C3EED5D6DC8}"/>
              </a:ext>
            </a:extLst>
          </p:cNvPr>
          <p:cNvSpPr txBox="1"/>
          <p:nvPr/>
        </p:nvSpPr>
        <p:spPr>
          <a:xfrm>
            <a:off x="1716647" y="1230555"/>
            <a:ext cx="124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isChris == 'yes'</a:t>
            </a:r>
            <a:endParaRPr kumimoji="1"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15A3DF-1262-8D4C-A69E-48040288B7F0}"/>
              </a:ext>
            </a:extLst>
          </p:cNvPr>
          <p:cNvSpPr/>
          <p:nvPr/>
        </p:nvSpPr>
        <p:spPr>
          <a:xfrm>
            <a:off x="1779423" y="2410666"/>
            <a:ext cx="13287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808080"/>
                </a:solidFill>
              </a:rPr>
              <a:t>设置屏幕背景</a:t>
            </a:r>
            <a:endParaRPr lang="zh-CN" altLang="en-US" sz="1200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5CD9BB5-17D4-CB48-A7E4-21D7FD030F96}"/>
              </a:ext>
            </a:extLst>
          </p:cNvPr>
          <p:cNvCxnSpPr>
            <a:cxnSpLocks/>
          </p:cNvCxnSpPr>
          <p:nvPr/>
        </p:nvCxnSpPr>
        <p:spPr>
          <a:xfrm flipH="1">
            <a:off x="2345579" y="1403406"/>
            <a:ext cx="780028" cy="1659090"/>
          </a:xfrm>
          <a:prstGeom prst="bentConnector4">
            <a:avLst>
              <a:gd name="adj1" fmla="val -90469"/>
              <a:gd name="adj2" fmla="val 99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0C750F0A-34D1-AC46-9D3D-1B25100C48D0}"/>
              </a:ext>
            </a:extLst>
          </p:cNvPr>
          <p:cNvSpPr/>
          <p:nvPr/>
        </p:nvSpPr>
        <p:spPr>
          <a:xfrm>
            <a:off x="5461714" y="1110861"/>
            <a:ext cx="1558455" cy="56454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817ED53-7CF3-384C-8B78-EBDDD9F9E1EC}"/>
              </a:ext>
            </a:extLst>
          </p:cNvPr>
          <p:cNvSpPr/>
          <p:nvPr/>
        </p:nvSpPr>
        <p:spPr>
          <a:xfrm>
            <a:off x="5278833" y="2041164"/>
            <a:ext cx="2379001" cy="854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0C36FAE-B35E-EA4E-A956-5F728AA481E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240942" y="745101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B01A867-1F6E-E949-A7EF-B6390D14CA16}"/>
              </a:ext>
            </a:extLst>
          </p:cNvPr>
          <p:cNvCxnSpPr>
            <a:cxnSpLocks/>
          </p:cNvCxnSpPr>
          <p:nvPr/>
        </p:nvCxnSpPr>
        <p:spPr>
          <a:xfrm>
            <a:off x="6240942" y="167540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E9C5A0-D364-994B-8168-2D1617B0A0A1}"/>
              </a:ext>
            </a:extLst>
          </p:cNvPr>
          <p:cNvCxnSpPr>
            <a:cxnSpLocks/>
          </p:cNvCxnSpPr>
          <p:nvPr/>
        </p:nvCxnSpPr>
        <p:spPr>
          <a:xfrm flipH="1">
            <a:off x="6240940" y="2879616"/>
            <a:ext cx="2" cy="491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46B3985-F287-204E-8D6C-275A9E8FAA50}"/>
              </a:ext>
            </a:extLst>
          </p:cNvPr>
          <p:cNvSpPr txBox="1"/>
          <p:nvPr/>
        </p:nvSpPr>
        <p:spPr>
          <a:xfrm>
            <a:off x="6185282" y="16884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DAF823-EDC2-0848-B318-2D6031332336}"/>
              </a:ext>
            </a:extLst>
          </p:cNvPr>
          <p:cNvSpPr txBox="1"/>
          <p:nvPr/>
        </p:nvSpPr>
        <p:spPr>
          <a:xfrm>
            <a:off x="7147390" y="11108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98B984-0FF0-3B40-9126-32438E2A206D}"/>
              </a:ext>
            </a:extLst>
          </p:cNvPr>
          <p:cNvSpPr txBox="1"/>
          <p:nvPr/>
        </p:nvSpPr>
        <p:spPr>
          <a:xfrm>
            <a:off x="5619905" y="1220282"/>
            <a:ext cx="124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isChris == 'yes'</a:t>
            </a:r>
            <a:endParaRPr kumimoji="1"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F1E7BF-FC0D-A449-B331-61DF13EA8698}"/>
              </a:ext>
            </a:extLst>
          </p:cNvPr>
          <p:cNvSpPr/>
          <p:nvPr/>
        </p:nvSpPr>
        <p:spPr>
          <a:xfrm>
            <a:off x="5533275" y="2022443"/>
            <a:ext cx="2258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</a:rPr>
              <a:t>#</a:t>
            </a:r>
            <a:r>
              <a:rPr lang="zh-CN" altLang="en-US" sz="1200" dirty="0">
                <a:solidFill>
                  <a:srgbClr val="808080"/>
                </a:solidFill>
              </a:rPr>
              <a:t>设置屏幕背景</a:t>
            </a:r>
            <a:br>
              <a:rPr lang="zh-CN" altLang="en-US" sz="1200" dirty="0">
                <a:solidFill>
                  <a:srgbClr val="808080"/>
                </a:solidFill>
              </a:rPr>
            </a:br>
            <a:r>
              <a:rPr lang="en" altLang="zh-CN" sz="1200" dirty="0"/>
              <a:t>screen = turtle.Screen()</a:t>
            </a:r>
            <a:br>
              <a:rPr lang="en" altLang="zh-CN" sz="1200" dirty="0"/>
            </a:br>
            <a:r>
              <a:rPr lang="en" altLang="zh-CN" sz="1200" dirty="0"/>
              <a:t>screen.setup(</a:t>
            </a:r>
            <a:r>
              <a:rPr lang="en" altLang="zh-CN" sz="1200" dirty="0">
                <a:solidFill>
                  <a:srgbClr val="6897BB"/>
                </a:solidFill>
              </a:rPr>
              <a:t>600</a:t>
            </a:r>
            <a:r>
              <a:rPr lang="en" altLang="zh-CN" sz="1200" dirty="0">
                <a:solidFill>
                  <a:srgbClr val="CC7832"/>
                </a:solidFill>
              </a:rPr>
              <a:t>, </a:t>
            </a:r>
            <a:r>
              <a:rPr lang="en" altLang="zh-CN" sz="1200" dirty="0">
                <a:solidFill>
                  <a:srgbClr val="6897BB"/>
                </a:solidFill>
              </a:rPr>
              <a:t>400</a:t>
            </a:r>
            <a:r>
              <a:rPr lang="en" altLang="zh-CN" sz="1200" dirty="0"/>
              <a:t>)</a:t>
            </a:r>
            <a:br>
              <a:rPr lang="en" altLang="zh-CN" sz="1200" dirty="0"/>
            </a:br>
            <a:r>
              <a:rPr lang="en" altLang="zh-CN" sz="1200" dirty="0"/>
              <a:t>screen.bgpic(</a:t>
            </a:r>
            <a:r>
              <a:rPr lang="en" altLang="zh-CN" sz="1200" dirty="0">
                <a:solidFill>
                  <a:srgbClr val="6A8759"/>
                </a:solidFill>
              </a:rPr>
              <a:t>'</a:t>
            </a:r>
            <a:r>
              <a:rPr lang="en" altLang="zh-CN" sz="1200" dirty="0" err="1">
                <a:solidFill>
                  <a:srgbClr val="6A8759"/>
                </a:solidFill>
              </a:rPr>
              <a:t>chrismasbg.gif</a:t>
            </a:r>
            <a:r>
              <a:rPr lang="en" altLang="zh-CN" sz="1200" dirty="0">
                <a:solidFill>
                  <a:srgbClr val="6A8759"/>
                </a:solidFill>
              </a:rPr>
              <a:t>'</a:t>
            </a:r>
            <a:r>
              <a:rPr lang="en" altLang="zh-CN" sz="1200" dirty="0"/>
              <a:t>)</a:t>
            </a:r>
            <a:endParaRPr lang="zh-CN" altLang="en-US" sz="1200" dirty="0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4C000AD3-16CF-4C4F-8005-CADE5D4514AF}"/>
              </a:ext>
            </a:extLst>
          </p:cNvPr>
          <p:cNvCxnSpPr>
            <a:cxnSpLocks/>
          </p:cNvCxnSpPr>
          <p:nvPr/>
        </p:nvCxnSpPr>
        <p:spPr>
          <a:xfrm flipH="1">
            <a:off x="6249636" y="1403758"/>
            <a:ext cx="780028" cy="1659090"/>
          </a:xfrm>
          <a:prstGeom prst="bentConnector4">
            <a:avLst>
              <a:gd name="adj1" fmla="val -167941"/>
              <a:gd name="adj2" fmla="val 99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410</Words>
  <Application>Microsoft Macintosh PowerPoint</Application>
  <PresentationFormat>全屏显示(4:3)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XuJiaNa</cp:lastModifiedBy>
  <cp:revision>57</cp:revision>
  <dcterms:created xsi:type="dcterms:W3CDTF">2019-12-25T07:33:18Z</dcterms:created>
  <dcterms:modified xsi:type="dcterms:W3CDTF">2020-01-08T08:55:13Z</dcterms:modified>
</cp:coreProperties>
</file>