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66" r:id="rId15"/>
    <p:sldId id="268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B706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>
        <p:scale>
          <a:sx n="94" d="100"/>
          <a:sy n="94" d="100"/>
        </p:scale>
        <p:origin x="-1520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10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74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893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124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79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355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86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12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31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749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82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13914-F3AF-F74C-BD1B-B3ED4A71B459}" type="datetimeFigureOut">
              <a:rPr kumimoji="1" lang="zh-CN" altLang="en-US" smtClean="0"/>
              <a:t>19-12-30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882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10" y="2722158"/>
            <a:ext cx="5750250" cy="19355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27442" y="2673537"/>
            <a:ext cx="87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Scratch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79769" y="2709812"/>
            <a:ext cx="85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759099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DE04A94-D8ED-C547-9F30-9803974C771C}"/>
              </a:ext>
            </a:extLst>
          </p:cNvPr>
          <p:cNvSpPr txBox="1"/>
          <p:nvPr/>
        </p:nvSpPr>
        <p:spPr>
          <a:xfrm>
            <a:off x="1203158" y="0"/>
            <a:ext cx="493294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# </a:t>
            </a:r>
            <a:r>
              <a:rPr lang="zh-CN" altLang="en-US" sz="1200" dirty="0"/>
              <a:t>导入</a:t>
            </a:r>
            <a:r>
              <a:rPr lang="en" altLang="zh-CN" sz="1200" dirty="0"/>
              <a:t>turtle</a:t>
            </a:r>
            <a:r>
              <a:rPr lang="zh-CN" altLang="en-US" sz="1200" dirty="0"/>
              <a:t>模块</a:t>
            </a:r>
            <a:br>
              <a:rPr lang="zh-CN" altLang="en-US" sz="1200" dirty="0"/>
            </a:br>
            <a:r>
              <a:rPr lang="en" altLang="zh-CN" sz="1200" dirty="0"/>
              <a:t>import turtle</a:t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调用画笔</a:t>
            </a:r>
            <a:br>
              <a:rPr lang="zh-CN" altLang="en-US" sz="1200" dirty="0"/>
            </a:br>
            <a:r>
              <a:rPr lang="en" altLang="zh-CN" sz="1200" dirty="0"/>
              <a:t>t= turtle.Turtle()</a:t>
            </a:r>
            <a:br>
              <a:rPr lang="en" altLang="zh-CN" sz="1200" dirty="0"/>
            </a:br>
            <a:r>
              <a:rPr lang="en" altLang="zh-CN" sz="1200" dirty="0"/>
              <a:t/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画正方形</a:t>
            </a:r>
            <a:br>
              <a:rPr lang="zh-CN" altLang="en-US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r>
              <a:rPr lang="en" altLang="zh-CN" sz="1200" dirty="0"/>
              <a:t/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画三角形</a:t>
            </a:r>
            <a:br>
              <a:rPr lang="zh-CN" altLang="en-US" sz="1200" dirty="0"/>
            </a:br>
            <a:r>
              <a:rPr lang="en" altLang="zh-CN" sz="1200" dirty="0"/>
              <a:t>t.left(120)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t.left(120)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t.left(120)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r>
              <a:rPr lang="en" altLang="zh-CN" sz="1200" dirty="0"/>
              <a:t/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画圆</a:t>
            </a:r>
            <a:br>
              <a:rPr lang="zh-CN" altLang="en-US" sz="1200" dirty="0"/>
            </a:br>
            <a:r>
              <a:rPr lang="en" altLang="zh-CN" sz="1200" dirty="0"/>
              <a:t>t.circle(40)</a:t>
            </a:r>
            <a:br>
              <a:rPr lang="en" altLang="zh-CN" sz="1200" dirty="0"/>
            </a:br>
            <a:r>
              <a:rPr lang="en" altLang="zh-CN" sz="1200" dirty="0"/>
              <a:t>t.circle(-40)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画正多边形</a:t>
            </a:r>
            <a:br>
              <a:rPr lang="zh-CN" altLang="en-US" sz="1200" dirty="0"/>
            </a:br>
            <a:r>
              <a:rPr lang="en" altLang="zh-CN" sz="1200" dirty="0"/>
              <a:t>t.circle(40, steps=5)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r>
              <a:rPr lang="en" altLang="zh-CN" sz="1200" dirty="0"/>
              <a:t>t.circle(-40, steps=3)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r>
              <a:rPr lang="en" altLang="zh-CN" sz="1200" dirty="0"/>
              <a:t/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画点</a:t>
            </a:r>
            <a:br>
              <a:rPr lang="zh-CN" altLang="en-US" sz="1200" dirty="0"/>
            </a:br>
            <a:r>
              <a:rPr lang="en" altLang="zh-CN" sz="1200" dirty="0"/>
              <a:t>t.dot(20)</a:t>
            </a:r>
            <a:br>
              <a:rPr lang="en" altLang="zh-CN" sz="1200" dirty="0"/>
            </a:br>
            <a:r>
              <a:rPr lang="en" altLang="zh-CN" sz="1200" dirty="0"/>
              <a:t/>
            </a:r>
            <a:br>
              <a:rPr lang="en" altLang="zh-CN" sz="1200" dirty="0"/>
            </a:br>
            <a:r>
              <a:rPr lang="en" altLang="zh-CN" sz="1200" dirty="0"/>
              <a:t>turtle.done()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045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角星 3"/>
          <p:cNvSpPr/>
          <p:nvPr/>
        </p:nvSpPr>
        <p:spPr>
          <a:xfrm>
            <a:off x="4663381" y="319902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46818" y="8801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10686" y="9818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688935" y="20319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26991" y="25150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311836" y="158748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11484" y="25356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03361" y="16215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4361721" y="105676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8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286166" y="8668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5620895" y="2524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</a:t>
            </a:r>
          </a:p>
        </p:txBody>
      </p:sp>
      <p:cxnSp>
        <p:nvCxnSpPr>
          <p:cNvPr id="16" name="直线箭头连接符 15"/>
          <p:cNvCxnSpPr>
            <a:stCxn id="5" idx="3"/>
          </p:cNvCxnSpPr>
          <p:nvPr/>
        </p:nvCxnSpPr>
        <p:spPr>
          <a:xfrm>
            <a:off x="6348478" y="1064799"/>
            <a:ext cx="662208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6" idx="2"/>
          </p:cNvCxnSpPr>
          <p:nvPr/>
        </p:nvCxnSpPr>
        <p:spPr>
          <a:xfrm flipH="1">
            <a:off x="6613800" y="1351193"/>
            <a:ext cx="547716" cy="4209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6553386" y="1842594"/>
            <a:ext cx="162470" cy="558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5893700" y="2294059"/>
            <a:ext cx="545496" cy="483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H="1">
            <a:off x="5286166" y="2401267"/>
            <a:ext cx="547716" cy="420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V="1">
            <a:off x="4911484" y="1956814"/>
            <a:ext cx="248103" cy="611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 flipH="1" flipV="1">
            <a:off x="4558586" y="1361725"/>
            <a:ext cx="601001" cy="410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4580380" y="1068827"/>
            <a:ext cx="6622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 flipV="1">
            <a:off x="5372792" y="349480"/>
            <a:ext cx="248103" cy="611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>
            <a:off x="6039549" y="394580"/>
            <a:ext cx="162470" cy="558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五角星 54"/>
          <p:cNvSpPr/>
          <p:nvPr/>
        </p:nvSpPr>
        <p:spPr>
          <a:xfrm>
            <a:off x="1167620" y="311685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551057" y="8719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514925" y="9156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193174" y="202371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3017402" y="24400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2785150" y="15671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415723" y="25274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607600" y="161329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en-US" altLang="zh-CN" dirty="0" smtClean="0"/>
          </a:p>
        </p:txBody>
      </p:sp>
      <p:sp>
        <p:nvSpPr>
          <p:cNvPr id="63" name="文本框 62"/>
          <p:cNvSpPr txBox="1"/>
          <p:nvPr/>
        </p:nvSpPr>
        <p:spPr>
          <a:xfrm>
            <a:off x="865960" y="104854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8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1790405" y="85861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en-US" altLang="zh-CN" dirty="0" smtClean="0"/>
          </a:p>
        </p:txBody>
      </p:sp>
      <p:sp>
        <p:nvSpPr>
          <p:cNvPr id="65" name="文本框 64"/>
          <p:cNvSpPr txBox="1"/>
          <p:nvPr/>
        </p:nvSpPr>
        <p:spPr>
          <a:xfrm>
            <a:off x="2125134" y="1703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</a:t>
            </a:r>
          </a:p>
        </p:txBody>
      </p:sp>
      <p:sp>
        <p:nvSpPr>
          <p:cNvPr id="67" name="正五边形 66"/>
          <p:cNvSpPr/>
          <p:nvPr/>
        </p:nvSpPr>
        <p:spPr>
          <a:xfrm rot="10800000">
            <a:off x="1897920" y="1185582"/>
            <a:ext cx="887230" cy="871861"/>
          </a:xfrm>
          <a:prstGeom prst="pentagon">
            <a:avLst/>
          </a:prstGeom>
          <a:solidFill>
            <a:schemeClr val="bg1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五角星 109"/>
          <p:cNvSpPr/>
          <p:nvPr/>
        </p:nvSpPr>
        <p:spPr>
          <a:xfrm>
            <a:off x="971757" y="3219700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xmlns="" id="{BD5BDBAA-D597-844B-A766-C3663E62A12D}"/>
              </a:ext>
            </a:extLst>
          </p:cNvPr>
          <p:cNvSpPr txBox="1"/>
          <p:nvPr/>
        </p:nvSpPr>
        <p:spPr>
          <a:xfrm>
            <a:off x="0" y="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zh-CN" altLang="zh-CN" dirty="0"/>
              <a:t>3</a:t>
            </a:r>
            <a:r>
              <a:rPr kumimoji="1" lang="zh-CN" altLang="en-US" dirty="0" smtClean="0"/>
              <a:t>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91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五角星 33"/>
          <p:cNvSpPr/>
          <p:nvPr/>
        </p:nvSpPr>
        <p:spPr>
          <a:xfrm>
            <a:off x="767366" y="3911889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150803" y="44721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114671" y="45158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792920" y="56239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617148" y="60402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384896" y="516730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15469" y="612760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207346" y="52135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en-US" altLang="zh-CN" dirty="0" smtClean="0"/>
          </a:p>
        </p:txBody>
      </p:sp>
      <p:sp>
        <p:nvSpPr>
          <p:cNvPr id="42" name="文本框 41"/>
          <p:cNvSpPr txBox="1"/>
          <p:nvPr/>
        </p:nvSpPr>
        <p:spPr>
          <a:xfrm>
            <a:off x="465706" y="46487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8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390151" y="445882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en-US" altLang="zh-CN" dirty="0" smtClean="0"/>
          </a:p>
        </p:txBody>
      </p:sp>
      <p:sp>
        <p:nvSpPr>
          <p:cNvPr id="44" name="文本框 43"/>
          <p:cNvSpPr txBox="1"/>
          <p:nvPr/>
        </p:nvSpPr>
        <p:spPr>
          <a:xfrm>
            <a:off x="1724880" y="361723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</a:t>
            </a:r>
          </a:p>
        </p:txBody>
      </p:sp>
      <p:sp>
        <p:nvSpPr>
          <p:cNvPr id="45" name="正五边形 44"/>
          <p:cNvSpPr/>
          <p:nvPr/>
        </p:nvSpPr>
        <p:spPr>
          <a:xfrm rot="10800000">
            <a:off x="1497666" y="4785786"/>
            <a:ext cx="887230" cy="871861"/>
          </a:xfrm>
          <a:prstGeom prst="pentagon">
            <a:avLst/>
          </a:prstGeom>
          <a:solidFill>
            <a:schemeClr val="bg1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弧 50"/>
          <p:cNvSpPr/>
          <p:nvPr/>
        </p:nvSpPr>
        <p:spPr>
          <a:xfrm rot="13045347">
            <a:off x="2800518" y="4757498"/>
            <a:ext cx="221732" cy="22802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503227" y="4735809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en-US" altLang="zh-CN" sz="1400" dirty="0" smtClean="0">
                <a:latin typeface="+mj-lt"/>
              </a:rPr>
              <a:t>6</a:t>
            </a:r>
          </a:p>
        </p:txBody>
      </p:sp>
      <p:grpSp>
        <p:nvGrpSpPr>
          <p:cNvPr id="53" name="组 52"/>
          <p:cNvGrpSpPr/>
          <p:nvPr/>
        </p:nvGrpSpPr>
        <p:grpSpPr>
          <a:xfrm>
            <a:off x="3124952" y="4787930"/>
            <a:ext cx="812348" cy="9960"/>
            <a:chOff x="4663381" y="5083942"/>
            <a:chExt cx="812348" cy="9960"/>
          </a:xfrm>
        </p:grpSpPr>
        <p:cxnSp>
          <p:nvCxnSpPr>
            <p:cNvPr id="54" name="直线连接符 53"/>
            <p:cNvCxnSpPr/>
            <p:nvPr/>
          </p:nvCxnSpPr>
          <p:spPr>
            <a:xfrm>
              <a:off x="4663381" y="5083942"/>
              <a:ext cx="16730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/>
            <p:nvPr/>
          </p:nvCxnSpPr>
          <p:spPr>
            <a:xfrm>
              <a:off x="4883821" y="5088922"/>
              <a:ext cx="16730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5"/>
            <p:cNvCxnSpPr/>
            <p:nvPr/>
          </p:nvCxnSpPr>
          <p:spPr>
            <a:xfrm>
              <a:off x="5087985" y="5088922"/>
              <a:ext cx="16730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/>
            <p:cNvCxnSpPr/>
            <p:nvPr/>
          </p:nvCxnSpPr>
          <p:spPr>
            <a:xfrm>
              <a:off x="5308425" y="5093902"/>
              <a:ext cx="16730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弧 57"/>
          <p:cNvSpPr/>
          <p:nvPr/>
        </p:nvSpPr>
        <p:spPr>
          <a:xfrm rot="7193485">
            <a:off x="2868899" y="4549742"/>
            <a:ext cx="422310" cy="379634"/>
          </a:xfrm>
          <a:prstGeom prst="arc">
            <a:avLst>
              <a:gd name="adj1" fmla="val 16005237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3114669" y="4845430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144</a:t>
            </a:r>
          </a:p>
        </p:txBody>
      </p:sp>
      <p:cxnSp>
        <p:nvCxnSpPr>
          <p:cNvPr id="72" name="直线箭头连接符 71"/>
          <p:cNvCxnSpPr>
            <a:endCxn id="34" idx="4"/>
          </p:cNvCxnSpPr>
          <p:nvPr/>
        </p:nvCxnSpPr>
        <p:spPr>
          <a:xfrm flipV="1">
            <a:off x="2206734" y="4783451"/>
            <a:ext cx="907935" cy="447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endCxn id="39" idx="1"/>
          </p:cNvCxnSpPr>
          <p:nvPr/>
        </p:nvCxnSpPr>
        <p:spPr>
          <a:xfrm flipH="1">
            <a:off x="2384896" y="4817892"/>
            <a:ext cx="699219" cy="53408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五角星 75"/>
          <p:cNvSpPr/>
          <p:nvPr/>
        </p:nvSpPr>
        <p:spPr>
          <a:xfrm>
            <a:off x="699799" y="739780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2083236" y="13000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3047104" y="134374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1725353" y="24518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2549581" y="28681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2317329" y="1995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947902" y="29555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1139779" y="204139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en-US" altLang="zh-CN" dirty="0" smtClean="0"/>
          </a:p>
        </p:txBody>
      </p:sp>
      <p:sp>
        <p:nvSpPr>
          <p:cNvPr id="84" name="文本框 83"/>
          <p:cNvSpPr txBox="1"/>
          <p:nvPr/>
        </p:nvSpPr>
        <p:spPr>
          <a:xfrm>
            <a:off x="398139" y="14766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8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1322584" y="12867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en-US" altLang="zh-CN" dirty="0" smtClean="0"/>
          </a:p>
        </p:txBody>
      </p:sp>
      <p:sp>
        <p:nvSpPr>
          <p:cNvPr id="86" name="文本框 85"/>
          <p:cNvSpPr txBox="1"/>
          <p:nvPr/>
        </p:nvSpPr>
        <p:spPr>
          <a:xfrm>
            <a:off x="1657313" y="44512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</a:t>
            </a:r>
          </a:p>
        </p:txBody>
      </p:sp>
      <p:sp>
        <p:nvSpPr>
          <p:cNvPr id="87" name="正五边形 86"/>
          <p:cNvSpPr/>
          <p:nvPr/>
        </p:nvSpPr>
        <p:spPr>
          <a:xfrm rot="10800000">
            <a:off x="1430099" y="1613677"/>
            <a:ext cx="887230" cy="871861"/>
          </a:xfrm>
          <a:prstGeom prst="pentagon">
            <a:avLst/>
          </a:prstGeom>
          <a:solidFill>
            <a:schemeClr val="bg1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8" name="弧 87"/>
          <p:cNvSpPr/>
          <p:nvPr/>
        </p:nvSpPr>
        <p:spPr>
          <a:xfrm rot="5800333">
            <a:off x="1434136" y="1461847"/>
            <a:ext cx="315650" cy="28900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1624244" y="1733614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108</a:t>
            </a:r>
          </a:p>
        </p:txBody>
      </p:sp>
      <p:cxnSp>
        <p:nvCxnSpPr>
          <p:cNvPr id="90" name="直线连接符 89"/>
          <p:cNvCxnSpPr>
            <a:stCxn id="87" idx="4"/>
            <a:endCxn id="76" idx="4"/>
          </p:cNvCxnSpPr>
          <p:nvPr/>
        </p:nvCxnSpPr>
        <p:spPr>
          <a:xfrm flipV="1">
            <a:off x="1599545" y="1611342"/>
            <a:ext cx="1447557" cy="2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/>
          <p:cNvCxnSpPr>
            <a:stCxn id="87" idx="4"/>
          </p:cNvCxnSpPr>
          <p:nvPr/>
        </p:nvCxnSpPr>
        <p:spPr>
          <a:xfrm flipH="1">
            <a:off x="1139779" y="1613679"/>
            <a:ext cx="459766" cy="1407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/>
          <p:cNvCxnSpPr>
            <a:endCxn id="76" idx="4"/>
          </p:cNvCxnSpPr>
          <p:nvPr/>
        </p:nvCxnSpPr>
        <p:spPr>
          <a:xfrm flipV="1">
            <a:off x="1139779" y="1611342"/>
            <a:ext cx="1907323" cy="1410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弧 92"/>
          <p:cNvSpPr/>
          <p:nvPr/>
        </p:nvSpPr>
        <p:spPr>
          <a:xfrm rot="13045347">
            <a:off x="2732951" y="1585389"/>
            <a:ext cx="221732" cy="22802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2435660" y="1563700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en-US" altLang="zh-CN" sz="1400" dirty="0" smtClean="0">
                <a:latin typeface="+mj-lt"/>
              </a:rPr>
              <a:t>6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4361721" y="1504126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、正多边形内角和</a:t>
            </a:r>
            <a:r>
              <a:rPr kumimoji="1" lang="en-US" altLang="zh-CN" sz="1400" dirty="0" smtClean="0"/>
              <a:t>=180</a:t>
            </a:r>
            <a:r>
              <a:rPr kumimoji="1" lang="zh-CN" altLang="en-US" sz="1400" dirty="0" smtClean="0"/>
              <a:t>*（</a:t>
            </a:r>
            <a:r>
              <a:rPr kumimoji="1" lang="en-US" altLang="zh-CN" sz="1400" dirty="0" smtClean="0"/>
              <a:t>n-2</a:t>
            </a:r>
            <a:r>
              <a:rPr kumimoji="1" lang="zh-CN" altLang="en-US" sz="1400" dirty="0" smtClean="0"/>
              <a:t>）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所以，正五边形每个内角为</a:t>
            </a:r>
            <a:r>
              <a:rPr kumimoji="1" lang="en-US" altLang="zh-CN" sz="1400" dirty="0" smtClean="0"/>
              <a:t>108</a:t>
            </a:r>
            <a:r>
              <a:rPr kumimoji="1" lang="zh-CN" altLang="en-US" sz="1400" dirty="0" smtClean="0"/>
              <a:t>度</a:t>
            </a:r>
            <a:endParaRPr kumimoji="1" lang="zh-CN" altLang="en-US" sz="14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4367089" y="2116206"/>
            <a:ext cx="3780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、由</a:t>
            </a:r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9</a:t>
            </a:r>
            <a:r>
              <a:rPr kumimoji="1" lang="zh-CN" altLang="en-US" sz="1400" dirty="0" smtClean="0"/>
              <a:t>这三个角组成的等腰三角形中，</a:t>
            </a:r>
            <a:endParaRPr kumimoji="1" lang="en-US" altLang="zh-CN" sz="1400" dirty="0" smtClean="0"/>
          </a:p>
          <a:p>
            <a:r>
              <a:rPr kumimoji="1" lang="zh-CN" altLang="zh-CN" sz="1400" dirty="0" smtClean="0"/>
              <a:t>9</a:t>
            </a:r>
            <a:r>
              <a:rPr kumimoji="1" lang="zh-CN" altLang="en-US" sz="1400" dirty="0" smtClean="0"/>
              <a:t>对应的角是</a:t>
            </a:r>
            <a:r>
              <a:rPr kumimoji="1" lang="en-US" altLang="zh-CN" sz="1400" dirty="0" smtClean="0"/>
              <a:t>108</a:t>
            </a:r>
            <a:r>
              <a:rPr kumimoji="1" lang="zh-CN" altLang="en-US" sz="1400" dirty="0" smtClean="0"/>
              <a:t>度，所以</a:t>
            </a:r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和</a:t>
            </a:r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对应的角为</a:t>
            </a:r>
            <a:r>
              <a:rPr kumimoji="1" lang="zh-CN" altLang="zh-CN" sz="1400" dirty="0" smtClean="0"/>
              <a:t>3</a:t>
            </a:r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度</a:t>
            </a:r>
            <a:endParaRPr kumimoji="1" lang="zh-CN" altLang="en-US" sz="14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399532" y="4730865"/>
            <a:ext cx="4227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/>
              <a:t>3</a:t>
            </a:r>
            <a:r>
              <a:rPr kumimoji="1" lang="zh-CN" altLang="en-US" sz="1400" dirty="0" smtClean="0"/>
              <a:t>、当画笔从</a:t>
            </a:r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移动到</a:t>
            </a:r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的时候，它是水平移动的，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也就是画笔是面向屏幕右侧的，它需要向右转</a:t>
            </a:r>
            <a:r>
              <a:rPr kumimoji="1" lang="en-US" altLang="zh-CN" sz="1400" dirty="0" smtClean="0"/>
              <a:t>144</a:t>
            </a:r>
            <a:r>
              <a:rPr kumimoji="1" lang="zh-CN" altLang="en-US" sz="1400" dirty="0" smtClean="0"/>
              <a:t>度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才能继续向</a:t>
            </a:r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的方向移动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4128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576781" y="4525841"/>
            <a:ext cx="1463337" cy="114035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五角星 3"/>
          <p:cNvSpPr/>
          <p:nvPr/>
        </p:nvSpPr>
        <p:spPr>
          <a:xfrm>
            <a:off x="551227" y="436172"/>
            <a:ext cx="2347305" cy="2281785"/>
          </a:xfrm>
          <a:prstGeom prst="star5">
            <a:avLst/>
          </a:prstGeom>
          <a:solidFill>
            <a:srgbClr val="FFFF00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34664" y="9964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98532" y="104014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76781" y="21482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01009" y="256449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68757" y="16915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99330" y="26518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91207" y="17377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249567" y="11730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8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74012" y="9831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1508741" y="14151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</a:t>
            </a:r>
          </a:p>
        </p:txBody>
      </p:sp>
      <p:sp>
        <p:nvSpPr>
          <p:cNvPr id="15" name="正五边形 14"/>
          <p:cNvSpPr/>
          <p:nvPr/>
        </p:nvSpPr>
        <p:spPr>
          <a:xfrm rot="10800000">
            <a:off x="1281527" y="1310069"/>
            <a:ext cx="887230" cy="871861"/>
          </a:xfrm>
          <a:prstGeom prst="pentagon">
            <a:avLst/>
          </a:prstGeom>
          <a:solidFill>
            <a:schemeClr val="bg1"/>
          </a:solidFill>
          <a:ln>
            <a:solidFill>
              <a:srgbClr val="CDB70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弧 15"/>
          <p:cNvSpPr/>
          <p:nvPr/>
        </p:nvSpPr>
        <p:spPr>
          <a:xfrm rot="13045347">
            <a:off x="2584379" y="1281781"/>
            <a:ext cx="221732" cy="22802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287088" y="1260092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en-US" altLang="zh-CN" sz="1400" dirty="0" smtClean="0">
                <a:latin typeface="+mj-lt"/>
              </a:rPr>
              <a:t>6</a:t>
            </a:r>
          </a:p>
        </p:txBody>
      </p:sp>
      <p:sp>
        <p:nvSpPr>
          <p:cNvPr id="25" name="弧 24"/>
          <p:cNvSpPr/>
          <p:nvPr/>
        </p:nvSpPr>
        <p:spPr>
          <a:xfrm rot="8898247">
            <a:off x="2021687" y="1769455"/>
            <a:ext cx="234943" cy="250855"/>
          </a:xfrm>
          <a:prstGeom prst="arc">
            <a:avLst>
              <a:gd name="adj1" fmla="val 16005237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908119" y="1957493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+mj-lt"/>
              </a:rPr>
              <a:t>72</a:t>
            </a:r>
          </a:p>
        </p:txBody>
      </p:sp>
      <p:cxnSp>
        <p:nvCxnSpPr>
          <p:cNvPr id="27" name="直线箭头连接符 26"/>
          <p:cNvCxnSpPr>
            <a:endCxn id="4" idx="4"/>
          </p:cNvCxnSpPr>
          <p:nvPr/>
        </p:nvCxnSpPr>
        <p:spPr>
          <a:xfrm flipV="1">
            <a:off x="1990595" y="1307734"/>
            <a:ext cx="907935" cy="447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endCxn id="9" idx="1"/>
          </p:cNvCxnSpPr>
          <p:nvPr/>
        </p:nvCxnSpPr>
        <p:spPr>
          <a:xfrm flipH="1">
            <a:off x="2168757" y="1342175"/>
            <a:ext cx="699219" cy="53408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183393" y="1255148"/>
            <a:ext cx="4428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、画笔移动到</a:t>
            </a:r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后，五角星的第一个角就画好了，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但还需要左转</a:t>
            </a:r>
            <a:r>
              <a:rPr kumimoji="1" lang="en-US" altLang="zh-CN" sz="1400" dirty="0" smtClean="0"/>
              <a:t>72</a:t>
            </a:r>
            <a:r>
              <a:rPr kumimoji="1" lang="zh-CN" altLang="en-US" sz="1400" dirty="0" smtClean="0"/>
              <a:t>度面向</a:t>
            </a:r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的方向，准备下一个角的描画</a:t>
            </a:r>
            <a:endParaRPr kumimoji="1"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1292867" y="4158091"/>
            <a:ext cx="457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for i in range(5</a:t>
            </a:r>
            <a:r>
              <a:rPr lang="en-US" altLang="zh-CN" dirty="0" smtClean="0">
                <a:solidFill>
                  <a:srgbClr val="FF0000"/>
                </a:solidFill>
              </a:rPr>
              <a:t>)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nl-NL" altLang="zh-CN" dirty="0"/>
              <a:t>    </a:t>
            </a:r>
            <a:r>
              <a:rPr lang="zh-CN" altLang="en-US" dirty="0" smtClean="0"/>
              <a:t>  </a:t>
            </a:r>
            <a:r>
              <a:rPr lang="nl-NL" altLang="zh-CN" dirty="0" smtClean="0"/>
              <a:t>t.fd</a:t>
            </a:r>
            <a:r>
              <a:rPr lang="nl-NL" altLang="zh-CN" dirty="0"/>
              <a:t>(20)</a:t>
            </a:r>
          </a:p>
          <a:p>
            <a:r>
              <a:rPr lang="en-US" altLang="zh-CN" dirty="0"/>
              <a:t>   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t.right(144)</a:t>
            </a:r>
          </a:p>
          <a:p>
            <a:r>
              <a:rPr lang="nl-NL" altLang="zh-CN" dirty="0"/>
              <a:t>   </a:t>
            </a:r>
            <a:r>
              <a:rPr lang="zh-CN" altLang="en-US" dirty="0" smtClean="0"/>
              <a:t> </a:t>
            </a:r>
            <a:r>
              <a:rPr lang="nl-NL" altLang="zh-CN" dirty="0" smtClean="0"/>
              <a:t> </a:t>
            </a:r>
            <a:r>
              <a:rPr lang="nl-NL" altLang="zh-CN" dirty="0"/>
              <a:t>t.fd(20)</a:t>
            </a:r>
          </a:p>
          <a:p>
            <a:r>
              <a:rPr lang="nl-NL" altLang="zh-CN" dirty="0"/>
              <a:t>   </a:t>
            </a:r>
            <a:r>
              <a:rPr lang="zh-CN" altLang="en-US" dirty="0"/>
              <a:t> </a:t>
            </a:r>
            <a:r>
              <a:rPr lang="en-US" altLang="zh-CN" dirty="0" smtClean="0"/>
              <a:t> </a:t>
            </a:r>
            <a:r>
              <a:rPr lang="is-IS" altLang="zh-CN" dirty="0" smtClean="0"/>
              <a:t>t</a:t>
            </a:r>
            <a:r>
              <a:rPr lang="en-US" altLang="zh-CN" dirty="0" smtClean="0"/>
              <a:t>.</a:t>
            </a:r>
            <a:r>
              <a:rPr lang="is-IS" altLang="zh-CN" dirty="0" smtClean="0"/>
              <a:t>left</a:t>
            </a:r>
            <a:r>
              <a:rPr lang="is-IS" altLang="zh-CN" dirty="0"/>
              <a:t>(72)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040118" y="47591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循环体</a:t>
            </a:r>
            <a:endParaRPr kumimoji="1"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1100990" y="4004202"/>
            <a:ext cx="4303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#</a:t>
            </a:r>
            <a:r>
              <a:rPr kumimoji="1" lang="zh-CN" altLang="en-US" sz="1400" dirty="0" smtClean="0"/>
              <a:t> 循环语句，</a:t>
            </a:r>
            <a:r>
              <a:rPr kumimoji="1" lang="en-US" altLang="zh-CN" sz="1400" dirty="0" smtClean="0"/>
              <a:t>range(5)</a:t>
            </a:r>
            <a:r>
              <a:rPr kumimoji="1" lang="zh-CN" altLang="en-US" sz="1400" dirty="0" smtClean="0"/>
              <a:t>代表循环</a:t>
            </a:r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次，注意后面的冒号</a:t>
            </a:r>
            <a:endParaRPr kumimoji="1" lang="zh-CN" altLang="en-US" sz="1400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867" y="3843988"/>
            <a:ext cx="18288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16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/>
          <p:cNvSpPr/>
          <p:nvPr/>
        </p:nvSpPr>
        <p:spPr>
          <a:xfrm>
            <a:off x="1294673" y="1974298"/>
            <a:ext cx="1152487" cy="2424432"/>
          </a:xfrm>
          <a:prstGeom prst="triangle">
            <a:avLst/>
          </a:prstGeom>
          <a:solidFill>
            <a:srgbClr val="008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D5BDBAA-D597-844B-A766-C3663E62A12D}"/>
              </a:ext>
            </a:extLst>
          </p:cNvPr>
          <p:cNvSpPr txBox="1"/>
          <p:nvPr/>
        </p:nvSpPr>
        <p:spPr>
          <a:xfrm>
            <a:off x="0" y="0"/>
            <a:ext cx="76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/>
              <a:t>4</a:t>
            </a:r>
            <a:r>
              <a:rPr kumimoji="1" lang="zh-CN" altLang="en-US" dirty="0" smtClean="0"/>
              <a:t>课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H="1" flipV="1">
            <a:off x="1873766" y="1364155"/>
            <a:ext cx="31032" cy="3882367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11598" y="32355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714459" y="795276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y</a:t>
            </a:r>
            <a:endParaRPr kumimoji="1" lang="zh-CN" altLang="en-US" dirty="0"/>
          </a:p>
        </p:txBody>
      </p:sp>
      <p:sp>
        <p:nvSpPr>
          <p:cNvPr id="13" name="等腰三角形 12"/>
          <p:cNvSpPr/>
          <p:nvPr/>
        </p:nvSpPr>
        <p:spPr>
          <a:xfrm rot="5400000">
            <a:off x="1692190" y="3339367"/>
            <a:ext cx="188454" cy="143916"/>
          </a:xfrm>
          <a:prstGeom prst="triangl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58088" y="3420181"/>
            <a:ext cx="472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(0,0)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263750" y="2955800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en-US" altLang="zh-CN" sz="1400" dirty="0" smtClean="0"/>
              <a:t>0</a:t>
            </a:r>
            <a:endParaRPr kumimoji="1" lang="zh-CN" altLang="en-US" sz="1400" dirty="0"/>
          </a:p>
        </p:txBody>
      </p:sp>
      <p:cxnSp>
        <p:nvCxnSpPr>
          <p:cNvPr id="25" name="直线连接符 24"/>
          <p:cNvCxnSpPr/>
          <p:nvPr/>
        </p:nvCxnSpPr>
        <p:spPr>
          <a:xfrm>
            <a:off x="2443815" y="3263577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098515" y="2958009"/>
            <a:ext cx="421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-6</a:t>
            </a:r>
            <a:r>
              <a:rPr kumimoji="1" lang="en-US" altLang="zh-CN" sz="1400" dirty="0" smtClean="0"/>
              <a:t>0</a:t>
            </a:r>
            <a:endParaRPr kumimoji="1" lang="zh-CN" altLang="en-US" sz="1400" dirty="0"/>
          </a:p>
        </p:txBody>
      </p:sp>
      <p:cxnSp>
        <p:nvCxnSpPr>
          <p:cNvPr id="29" name="直线连接符 28"/>
          <p:cNvCxnSpPr/>
          <p:nvPr/>
        </p:nvCxnSpPr>
        <p:spPr>
          <a:xfrm>
            <a:off x="1291409" y="3265786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115458" y="3402540"/>
            <a:ext cx="3496140" cy="42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 flipH="1">
            <a:off x="1852020" y="1978016"/>
            <a:ext cx="151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447146" y="1807581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120</a:t>
            </a:r>
            <a:endParaRPr kumimoji="1" lang="zh-CN" altLang="en-US" sz="1400" dirty="0"/>
          </a:p>
        </p:txBody>
      </p:sp>
      <p:cxnSp>
        <p:nvCxnSpPr>
          <p:cNvPr id="35" name="直线连接符 34"/>
          <p:cNvCxnSpPr/>
          <p:nvPr/>
        </p:nvCxnSpPr>
        <p:spPr>
          <a:xfrm flipH="1">
            <a:off x="1824900" y="4415276"/>
            <a:ext cx="151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291736" y="4244841"/>
            <a:ext cx="547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 smtClean="0"/>
              <a:t>-</a:t>
            </a:r>
            <a:r>
              <a:rPr kumimoji="1" lang="en-US" altLang="zh-CN" sz="1400" dirty="0" smtClean="0"/>
              <a:t>10</a:t>
            </a:r>
            <a:r>
              <a:rPr kumimoji="1" lang="en-US" altLang="zh-CN" sz="1400" dirty="0" smtClean="0"/>
              <a:t>0</a:t>
            </a:r>
            <a:endParaRPr kumimoji="1" lang="zh-CN" altLang="en-US" sz="1400" dirty="0"/>
          </a:p>
        </p:txBody>
      </p:sp>
      <p:sp>
        <p:nvSpPr>
          <p:cNvPr id="50" name="等腰三角形 49"/>
          <p:cNvSpPr/>
          <p:nvPr/>
        </p:nvSpPr>
        <p:spPr>
          <a:xfrm>
            <a:off x="6235557" y="1932536"/>
            <a:ext cx="1152487" cy="2424432"/>
          </a:xfrm>
          <a:prstGeom prst="triangle">
            <a:avLst/>
          </a:prstGeom>
          <a:solidFill>
            <a:srgbClr val="008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552482" y="314244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668172" y="830482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y</a:t>
            </a:r>
            <a:endParaRPr kumimoji="1" lang="zh-CN" altLang="en-US" dirty="0"/>
          </a:p>
        </p:txBody>
      </p:sp>
      <p:sp>
        <p:nvSpPr>
          <p:cNvPr id="53" name="等腰三角形 52"/>
          <p:cNvSpPr/>
          <p:nvPr/>
        </p:nvSpPr>
        <p:spPr>
          <a:xfrm rot="5400000">
            <a:off x="6633074" y="3297605"/>
            <a:ext cx="188454" cy="143916"/>
          </a:xfrm>
          <a:prstGeom prst="triangl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798972" y="3378419"/>
            <a:ext cx="472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(0,0)</a:t>
            </a:r>
            <a:endParaRPr kumimoji="1"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7166147" y="2914038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en-US" altLang="zh-CN" sz="1400" dirty="0" smtClean="0"/>
              <a:t>0</a:t>
            </a:r>
            <a:endParaRPr kumimoji="1" lang="zh-CN" altLang="en-US" sz="1400" dirty="0"/>
          </a:p>
        </p:txBody>
      </p:sp>
      <p:cxnSp>
        <p:nvCxnSpPr>
          <p:cNvPr id="59" name="直线连接符 58"/>
          <p:cNvCxnSpPr/>
          <p:nvPr/>
        </p:nvCxnSpPr>
        <p:spPr>
          <a:xfrm>
            <a:off x="7346212" y="3221815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039399" y="2916247"/>
            <a:ext cx="421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-6</a:t>
            </a:r>
            <a:r>
              <a:rPr kumimoji="1" lang="en-US" altLang="zh-CN" sz="1400" dirty="0" smtClean="0"/>
              <a:t>0</a:t>
            </a:r>
            <a:endParaRPr kumimoji="1" lang="zh-CN" altLang="en-US" sz="1400" dirty="0"/>
          </a:p>
        </p:txBody>
      </p:sp>
      <p:cxnSp>
        <p:nvCxnSpPr>
          <p:cNvPr id="61" name="直线连接符 60"/>
          <p:cNvCxnSpPr/>
          <p:nvPr/>
        </p:nvCxnSpPr>
        <p:spPr>
          <a:xfrm>
            <a:off x="6232293" y="3224024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/>
          <p:nvPr/>
        </p:nvCxnSpPr>
        <p:spPr>
          <a:xfrm>
            <a:off x="7388044" y="3378419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>
            <a:off x="6235557" y="3394965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H="1" flipV="1">
            <a:off x="6814650" y="1322393"/>
            <a:ext cx="31032" cy="3882367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/>
          <p:nvPr/>
        </p:nvCxnSpPr>
        <p:spPr>
          <a:xfrm>
            <a:off x="5056342" y="3360778"/>
            <a:ext cx="3496140" cy="42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540940" y="4356968"/>
            <a:ext cx="547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 smtClean="0"/>
              <a:t>-</a:t>
            </a:r>
            <a:r>
              <a:rPr kumimoji="1" lang="en-US" altLang="zh-CN" sz="1400" dirty="0" smtClean="0"/>
              <a:t>10</a:t>
            </a:r>
            <a:r>
              <a:rPr kumimoji="1" lang="en-US" altLang="zh-CN" sz="1400" dirty="0" smtClean="0"/>
              <a:t>0</a:t>
            </a:r>
            <a:endParaRPr kumimoji="1" lang="zh-CN" altLang="en-US" sz="1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585824" y="1645965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120</a:t>
            </a:r>
            <a:endParaRPr kumimoji="1" lang="zh-CN" altLang="en-US" sz="1400" dirty="0"/>
          </a:p>
        </p:txBody>
      </p:sp>
      <p:sp>
        <p:nvSpPr>
          <p:cNvPr id="68" name="右箭头 67"/>
          <p:cNvSpPr/>
          <p:nvPr/>
        </p:nvSpPr>
        <p:spPr>
          <a:xfrm>
            <a:off x="4105338" y="3317098"/>
            <a:ext cx="525997" cy="24406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线形标注 1 70"/>
          <p:cNvSpPr/>
          <p:nvPr/>
        </p:nvSpPr>
        <p:spPr>
          <a:xfrm>
            <a:off x="7322162" y="1746963"/>
            <a:ext cx="485078" cy="185525"/>
          </a:xfrm>
          <a:prstGeom prst="borderCallout1">
            <a:avLst>
              <a:gd name="adj1" fmla="val 48257"/>
              <a:gd name="adj2" fmla="val -433"/>
              <a:gd name="adj3" fmla="val 124303"/>
              <a:gd name="adj4" fmla="val -105302"/>
            </a:avLst>
          </a:prstGeom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244374" y="1686702"/>
            <a:ext cx="6283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(0,</a:t>
            </a:r>
            <a:r>
              <a:rPr kumimoji="1" lang="en-US" altLang="zh-CN" sz="1200" dirty="0" smtClean="0"/>
              <a:t>120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  <p:sp>
        <p:nvSpPr>
          <p:cNvPr id="72" name="线形标注 1 71"/>
          <p:cNvSpPr/>
          <p:nvPr/>
        </p:nvSpPr>
        <p:spPr>
          <a:xfrm>
            <a:off x="7725960" y="4592302"/>
            <a:ext cx="645467" cy="215873"/>
          </a:xfrm>
          <a:prstGeom prst="borderCallout1">
            <a:avLst>
              <a:gd name="adj1" fmla="val 48257"/>
              <a:gd name="adj2" fmla="val -433"/>
              <a:gd name="adj3" fmla="val -116657"/>
              <a:gd name="adj4" fmla="val -50377"/>
            </a:avLst>
          </a:prstGeom>
          <a:solidFill>
            <a:srgbClr val="FDEADA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669395" y="4551496"/>
            <a:ext cx="783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(</a:t>
            </a:r>
            <a:r>
              <a:rPr kumimoji="1" lang="en-US" altLang="zh-CN" sz="1200" dirty="0" smtClean="0"/>
              <a:t>6</a:t>
            </a:r>
            <a:r>
              <a:rPr kumimoji="1" lang="en-US" altLang="zh-CN" sz="1200" dirty="0" smtClean="0"/>
              <a:t>0,</a:t>
            </a:r>
            <a:r>
              <a:rPr kumimoji="1" lang="zh-CN" altLang="zh-CN" sz="1200" dirty="0" smtClean="0"/>
              <a:t>-</a:t>
            </a:r>
            <a:r>
              <a:rPr kumimoji="1" lang="en-US" altLang="zh-CN" sz="1200" dirty="0" smtClean="0"/>
              <a:t>100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  <p:sp>
        <p:nvSpPr>
          <p:cNvPr id="73" name="线形标注 1 72"/>
          <p:cNvSpPr/>
          <p:nvPr/>
        </p:nvSpPr>
        <p:spPr>
          <a:xfrm>
            <a:off x="5242560" y="4575433"/>
            <a:ext cx="796839" cy="215873"/>
          </a:xfrm>
          <a:prstGeom prst="borderCallout1">
            <a:avLst>
              <a:gd name="adj1" fmla="val 57670"/>
              <a:gd name="adj2" fmla="val 101880"/>
              <a:gd name="adj3" fmla="val -93126"/>
              <a:gd name="adj4" fmla="val 122690"/>
            </a:avLst>
          </a:prstGeom>
          <a:solidFill>
            <a:srgbClr val="FDEADA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5251692" y="4532298"/>
            <a:ext cx="830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(</a:t>
            </a:r>
            <a:r>
              <a:rPr kumimoji="1" lang="en-US" altLang="zh-CN" sz="1200" dirty="0" smtClean="0"/>
              <a:t>-6</a:t>
            </a:r>
            <a:r>
              <a:rPr kumimoji="1" lang="en-US" altLang="zh-CN" sz="1200" dirty="0" smtClean="0"/>
              <a:t>0,</a:t>
            </a:r>
            <a:r>
              <a:rPr kumimoji="1" lang="zh-CN" altLang="zh-CN" sz="1200" dirty="0" smtClean="0"/>
              <a:t>-</a:t>
            </a:r>
            <a:r>
              <a:rPr kumimoji="1" lang="en-US" altLang="zh-CN" sz="1200" dirty="0" smtClean="0"/>
              <a:t>100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386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1506928" y="1385047"/>
            <a:ext cx="1152487" cy="2424432"/>
          </a:xfrm>
          <a:prstGeom prst="triangle">
            <a:avLst/>
          </a:prstGeom>
          <a:solidFill>
            <a:srgbClr val="008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23853" y="259495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sp>
        <p:nvSpPr>
          <p:cNvPr id="6" name="等腰三角形 5"/>
          <p:cNvSpPr/>
          <p:nvPr/>
        </p:nvSpPr>
        <p:spPr>
          <a:xfrm rot="5400000">
            <a:off x="1904445" y="2750116"/>
            <a:ext cx="188454" cy="143916"/>
          </a:xfrm>
          <a:prstGeom prst="triangl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70343" y="2830930"/>
            <a:ext cx="472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(0,0)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2437518" y="2366549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en-US" altLang="zh-CN" sz="1400" dirty="0" smtClean="0"/>
              <a:t>0</a:t>
            </a:r>
            <a:endParaRPr kumimoji="1" lang="zh-CN" altLang="en-US" sz="1400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2617583" y="2674326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10770" y="2368758"/>
            <a:ext cx="421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-6</a:t>
            </a:r>
            <a:r>
              <a:rPr kumimoji="1" lang="en-US" altLang="zh-CN" sz="1400" dirty="0" smtClean="0"/>
              <a:t>0</a:t>
            </a:r>
            <a:endParaRPr kumimoji="1" lang="zh-CN" altLang="en-US" sz="1400" dirty="0"/>
          </a:p>
        </p:txBody>
      </p:sp>
      <p:cxnSp>
        <p:nvCxnSpPr>
          <p:cNvPr id="11" name="直线连接符 10"/>
          <p:cNvCxnSpPr/>
          <p:nvPr/>
        </p:nvCxnSpPr>
        <p:spPr>
          <a:xfrm>
            <a:off x="1503664" y="2676535"/>
            <a:ext cx="0" cy="141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2659415" y="2830930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506928" y="2847476"/>
            <a:ext cx="0" cy="9785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 flipV="1">
            <a:off x="2086021" y="774905"/>
            <a:ext cx="31032" cy="4248814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327713" y="2813289"/>
            <a:ext cx="3496140" cy="42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857195" y="1098476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120</a:t>
            </a:r>
            <a:endParaRPr kumimoji="1" lang="zh-CN" altLang="en-US" sz="1400" dirty="0"/>
          </a:p>
        </p:txBody>
      </p:sp>
      <p:sp>
        <p:nvSpPr>
          <p:cNvPr id="22" name="线形标注 1 21"/>
          <p:cNvSpPr/>
          <p:nvPr/>
        </p:nvSpPr>
        <p:spPr>
          <a:xfrm>
            <a:off x="875970" y="4441398"/>
            <a:ext cx="653071" cy="215873"/>
          </a:xfrm>
          <a:prstGeom prst="borderCallout1">
            <a:avLst>
              <a:gd name="adj1" fmla="val 57670"/>
              <a:gd name="adj2" fmla="val 101880"/>
              <a:gd name="adj3" fmla="val 53964"/>
              <a:gd name="adj4" fmla="val 173921"/>
            </a:avLst>
          </a:prstGeom>
          <a:solidFill>
            <a:srgbClr val="B9CDE5"/>
          </a:solidFill>
          <a:ln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54734" y="4402956"/>
            <a:ext cx="704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(</a:t>
            </a:r>
            <a:r>
              <a:rPr kumimoji="1" lang="zh-CN" altLang="zh-CN" sz="1200" dirty="0"/>
              <a:t>0</a:t>
            </a:r>
            <a:r>
              <a:rPr kumimoji="1" lang="en-US" altLang="zh-CN" sz="1200" dirty="0" smtClean="0"/>
              <a:t>,</a:t>
            </a:r>
            <a:r>
              <a:rPr kumimoji="1" lang="zh-CN" altLang="zh-CN" sz="1200" dirty="0" smtClean="0"/>
              <a:t>-</a:t>
            </a:r>
            <a:r>
              <a:rPr kumimoji="1" lang="en-US" altLang="zh-CN" sz="1200" dirty="0" smtClean="0"/>
              <a:t>170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1935440" y="3711958"/>
            <a:ext cx="323842" cy="976095"/>
          </a:xfrm>
          <a:prstGeom prst="roundRect">
            <a:avLst>
              <a:gd name="adj" fmla="val 50000"/>
            </a:avLst>
          </a:prstGeom>
          <a:solidFill>
            <a:srgbClr val="800000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线形标注 1 19"/>
          <p:cNvSpPr/>
          <p:nvPr/>
        </p:nvSpPr>
        <p:spPr>
          <a:xfrm>
            <a:off x="2715980" y="3903437"/>
            <a:ext cx="645467" cy="215873"/>
          </a:xfrm>
          <a:prstGeom prst="borderCallout1">
            <a:avLst>
              <a:gd name="adj1" fmla="val 48257"/>
              <a:gd name="adj2" fmla="val -433"/>
              <a:gd name="adj3" fmla="val -37858"/>
              <a:gd name="adj4" fmla="val -90783"/>
            </a:avLst>
          </a:prstGeom>
          <a:solidFill>
            <a:srgbClr val="B9CDE5"/>
          </a:solidFill>
          <a:ln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659415" y="3858137"/>
            <a:ext cx="70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(0,</a:t>
            </a:r>
            <a:r>
              <a:rPr kumimoji="1" lang="zh-CN" altLang="zh-CN" sz="1200" dirty="0" smtClean="0"/>
              <a:t>-</a:t>
            </a:r>
            <a:r>
              <a:rPr kumimoji="1" lang="en-US" altLang="zh-CN" sz="1200" dirty="0" smtClean="0"/>
              <a:t>100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421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852" y="785443"/>
            <a:ext cx="4895316" cy="45016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97769" y="2474148"/>
            <a:ext cx="183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苹果电脑选这个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33206" y="3462126"/>
            <a:ext cx="244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Windows</a:t>
            </a:r>
            <a:r>
              <a:rPr kumimoji="1" lang="zh-CN" altLang="en-US" dirty="0"/>
              <a:t>系统的选这个</a:t>
            </a:r>
          </a:p>
        </p:txBody>
      </p:sp>
    </p:spTree>
    <p:extLst>
      <p:ext uri="{BB962C8B-B14F-4D97-AF65-F5344CB8AC3E}">
        <p14:creationId xmlns:p14="http://schemas.microsoft.com/office/powerpoint/2010/main" val="85852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"/>
            <a:ext cx="2753661" cy="1506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9" y="3159011"/>
            <a:ext cx="2057400" cy="2311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423" y="1148722"/>
            <a:ext cx="4000271" cy="402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3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11" y="133693"/>
            <a:ext cx="3934837" cy="348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7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7BD909E-0407-6547-A312-16D88644D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04" y="574145"/>
            <a:ext cx="5941097" cy="10885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A687442-6EB4-8546-92AF-1A7B9659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04" y="1964671"/>
            <a:ext cx="5831640" cy="22406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791F464-515D-8A45-BD4C-6D7FA9E277FB}"/>
              </a:ext>
            </a:extLst>
          </p:cNvPr>
          <p:cNvSpPr txBox="1"/>
          <p:nvPr/>
        </p:nvSpPr>
        <p:spPr>
          <a:xfrm>
            <a:off x="58389" y="1082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第一课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4F82629-3B85-2246-BC7F-92CA44BE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621" y="1662668"/>
            <a:ext cx="2567646" cy="13261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F73261E-E64C-674F-8F9C-CDAEC46D7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358" y="2988815"/>
            <a:ext cx="3553995" cy="19869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7C779ED6-F909-A34A-9966-86A112C19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413" y="4589566"/>
            <a:ext cx="4736766" cy="147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5097208-0B4E-D649-A033-519BCB0B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66"/>
            <a:ext cx="5269832" cy="20287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81C3A80-7953-754D-8530-AD600C330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4" y="3744701"/>
            <a:ext cx="4003508" cy="16424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0689FE2-2D8A-6D4E-8C9B-9CEC26514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350" y="3647487"/>
            <a:ext cx="4273884" cy="18368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90A02D6-1F11-DF44-9A52-2A8F9295C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144" y="2290999"/>
            <a:ext cx="5459330" cy="131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1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xmlns="" id="{A002F934-2256-414F-8C5D-D5C4973F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52" y="360915"/>
            <a:ext cx="2832100" cy="1181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2157F99-7C07-9E40-B777-37C2228760EC}"/>
              </a:ext>
            </a:extLst>
          </p:cNvPr>
          <p:cNvSpPr txBox="1"/>
          <p:nvPr/>
        </p:nvSpPr>
        <p:spPr>
          <a:xfrm>
            <a:off x="4878159" y="3447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注释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FCC0F15-CFB7-F141-B088-C252C9162E07}"/>
              </a:ext>
            </a:extLst>
          </p:cNvPr>
          <p:cNvSpPr/>
          <p:nvPr/>
        </p:nvSpPr>
        <p:spPr>
          <a:xfrm>
            <a:off x="1932563" y="397041"/>
            <a:ext cx="1199483" cy="203229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xmlns="" id="{C44A7C77-92EC-BD42-8692-A0CBC38A00C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3132046" y="498655"/>
            <a:ext cx="1746113" cy="1"/>
          </a:xfrm>
          <a:prstGeom prst="line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A408D28A-A99E-FB45-BC3F-DDCC0B65A3C8}"/>
              </a:ext>
            </a:extLst>
          </p:cNvPr>
          <p:cNvSpPr/>
          <p:nvPr/>
        </p:nvSpPr>
        <p:spPr>
          <a:xfrm>
            <a:off x="1932563" y="782691"/>
            <a:ext cx="485610" cy="203229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xmlns="" id="{BE2B7CD9-3E8F-BE40-BE67-ED825E1EA9F5}"/>
              </a:ext>
            </a:extLst>
          </p:cNvPr>
          <p:cNvCxnSpPr>
            <a:cxnSpLocks/>
          </p:cNvCxnSpPr>
          <p:nvPr/>
        </p:nvCxnSpPr>
        <p:spPr>
          <a:xfrm>
            <a:off x="2812533" y="1129742"/>
            <a:ext cx="2065626" cy="0"/>
          </a:xfrm>
          <a:prstGeom prst="line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826D5631-455E-A84F-BE86-9772D23BE26E}"/>
              </a:ext>
            </a:extLst>
          </p:cNvPr>
          <p:cNvSpPr/>
          <p:nvPr/>
        </p:nvSpPr>
        <p:spPr>
          <a:xfrm>
            <a:off x="2586105" y="782690"/>
            <a:ext cx="485610" cy="203229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xmlns="" id="{573F3735-0D19-9E45-BE5B-CC230C2B45BC}"/>
              </a:ext>
            </a:extLst>
          </p:cNvPr>
          <p:cNvCxnSpPr>
            <a:stCxn id="16" idx="2"/>
          </p:cNvCxnSpPr>
          <p:nvPr/>
        </p:nvCxnSpPr>
        <p:spPr>
          <a:xfrm>
            <a:off x="2828910" y="985919"/>
            <a:ext cx="0" cy="145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xmlns="" id="{847B39AF-2D71-6A43-BEC9-A9BF645CD174}"/>
              </a:ext>
            </a:extLst>
          </p:cNvPr>
          <p:cNvCxnSpPr/>
          <p:nvPr/>
        </p:nvCxnSpPr>
        <p:spPr>
          <a:xfrm>
            <a:off x="2175190" y="993935"/>
            <a:ext cx="0" cy="145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xmlns="" id="{B85107BA-988A-FD4A-B122-20ED6925672D}"/>
              </a:ext>
            </a:extLst>
          </p:cNvPr>
          <p:cNvCxnSpPr>
            <a:cxnSpLocks/>
          </p:cNvCxnSpPr>
          <p:nvPr/>
        </p:nvCxnSpPr>
        <p:spPr>
          <a:xfrm>
            <a:off x="1636295" y="1129742"/>
            <a:ext cx="538895" cy="0"/>
          </a:xfrm>
          <a:prstGeom prst="line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594ED655-7AFF-8949-B620-52EBDAD7DFE8}"/>
              </a:ext>
            </a:extLst>
          </p:cNvPr>
          <p:cNvSpPr txBox="1"/>
          <p:nvPr/>
        </p:nvSpPr>
        <p:spPr>
          <a:xfrm>
            <a:off x="1082185" y="9939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变量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795B80AE-A5F7-1041-BBCB-D1DA80F6757A}"/>
              </a:ext>
            </a:extLst>
          </p:cNvPr>
          <p:cNvSpPr txBox="1"/>
          <p:nvPr/>
        </p:nvSpPr>
        <p:spPr>
          <a:xfrm>
            <a:off x="4934627" y="96249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输出函数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F66B824B-B8D3-6142-8337-9BA79850566F}"/>
              </a:ext>
            </a:extLst>
          </p:cNvPr>
          <p:cNvSpPr txBox="1"/>
          <p:nvPr/>
        </p:nvSpPr>
        <p:spPr>
          <a:xfrm>
            <a:off x="1746239" y="2514600"/>
            <a:ext cx="1622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_name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_name123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My_name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FEF4939C-82B5-E84B-9E92-450325CE3BF0}"/>
              </a:ext>
            </a:extLst>
          </p:cNvPr>
          <p:cNvSpPr txBox="1"/>
          <p:nvPr/>
        </p:nvSpPr>
        <p:spPr>
          <a:xfrm>
            <a:off x="3845346" y="2514599"/>
            <a:ext cx="1622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.name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$name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123name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My.name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My-name</a:t>
            </a:r>
            <a:endParaRPr kumimoji="1" lang="zh-CN" altLang="en-US" dirty="0"/>
          </a:p>
        </p:txBody>
      </p:sp>
      <p:sp>
        <p:nvSpPr>
          <p:cNvPr id="28" name="乘 27">
            <a:extLst>
              <a:ext uri="{FF2B5EF4-FFF2-40B4-BE49-F238E27FC236}">
                <a16:creationId xmlns:a16="http://schemas.microsoft.com/office/drawing/2014/main" xmlns="" id="{F6522BE3-6BB8-FD43-8ED0-64FE059EDFFF}"/>
              </a:ext>
            </a:extLst>
          </p:cNvPr>
          <p:cNvSpPr/>
          <p:nvPr/>
        </p:nvSpPr>
        <p:spPr>
          <a:xfrm>
            <a:off x="4640486" y="2578385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01FE5161-FE82-534D-A8E4-BCE5960618D6}"/>
              </a:ext>
            </a:extLst>
          </p:cNvPr>
          <p:cNvGrpSpPr/>
          <p:nvPr/>
        </p:nvGrpSpPr>
        <p:grpSpPr>
          <a:xfrm>
            <a:off x="2627962" y="2535543"/>
            <a:ext cx="242451" cy="326313"/>
            <a:chOff x="2418173" y="2515978"/>
            <a:chExt cx="242451" cy="326313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D08E06B2-BC84-7448-851C-35EDE594E3C4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1F4AC4C2-1FFC-884F-82F8-176722DA67A3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7CE9A255-A547-2C43-BB37-A08B622B1D36}"/>
              </a:ext>
            </a:extLst>
          </p:cNvPr>
          <p:cNvGrpSpPr/>
          <p:nvPr/>
        </p:nvGrpSpPr>
        <p:grpSpPr>
          <a:xfrm>
            <a:off x="2896697" y="4134545"/>
            <a:ext cx="242451" cy="326313"/>
            <a:chOff x="2418173" y="2515978"/>
            <a:chExt cx="242451" cy="326313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EFB1595F-0A4C-0E4A-8DB5-B5B5A8542A06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083FBB79-8F89-9E48-8694-8A75F3C8BFFD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2864D8FF-FCD1-B340-973F-553E374D9A9A}"/>
              </a:ext>
            </a:extLst>
          </p:cNvPr>
          <p:cNvGrpSpPr/>
          <p:nvPr/>
        </p:nvGrpSpPr>
        <p:grpSpPr>
          <a:xfrm>
            <a:off x="2886840" y="3559160"/>
            <a:ext cx="242451" cy="326313"/>
            <a:chOff x="2418173" y="2515978"/>
            <a:chExt cx="242451" cy="32631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5F52D846-1772-1D4E-82F6-66F8ED9A395B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xmlns="" id="{60DE3E17-CD06-F04F-A34B-808DA00D8811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57A09B42-7813-1B40-ADFA-559B595DDADE}"/>
              </a:ext>
            </a:extLst>
          </p:cNvPr>
          <p:cNvGrpSpPr/>
          <p:nvPr/>
        </p:nvGrpSpPr>
        <p:grpSpPr>
          <a:xfrm>
            <a:off x="2891737" y="4699966"/>
            <a:ext cx="242451" cy="326313"/>
            <a:chOff x="2418173" y="2515978"/>
            <a:chExt cx="242451" cy="326313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xmlns="" id="{60F38B1D-5D10-8C49-AC62-50A2A7FE7F01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xmlns="" id="{15A30DD4-74A0-B947-85D4-4B06B15E78CC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xmlns="" id="{171A97B5-CABF-234A-9604-DD4AF39C1A2A}"/>
              </a:ext>
            </a:extLst>
          </p:cNvPr>
          <p:cNvGrpSpPr/>
          <p:nvPr/>
        </p:nvGrpSpPr>
        <p:grpSpPr>
          <a:xfrm>
            <a:off x="2623002" y="3022679"/>
            <a:ext cx="242451" cy="326313"/>
            <a:chOff x="2418173" y="2515978"/>
            <a:chExt cx="242451" cy="32631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xmlns="" id="{D7989839-FA5D-6A47-BEEF-8512A3DD672C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xmlns="" id="{AA47A58E-82CA-0B46-AEBA-5D944B47F46A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8" name="乘 47">
            <a:extLst>
              <a:ext uri="{FF2B5EF4-FFF2-40B4-BE49-F238E27FC236}">
                <a16:creationId xmlns:a16="http://schemas.microsoft.com/office/drawing/2014/main" xmlns="" id="{CA155762-8391-004F-B11C-ADC939AA974A}"/>
              </a:ext>
            </a:extLst>
          </p:cNvPr>
          <p:cNvSpPr/>
          <p:nvPr/>
        </p:nvSpPr>
        <p:spPr>
          <a:xfrm>
            <a:off x="4656647" y="3136334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乘 48">
            <a:extLst>
              <a:ext uri="{FF2B5EF4-FFF2-40B4-BE49-F238E27FC236}">
                <a16:creationId xmlns:a16="http://schemas.microsoft.com/office/drawing/2014/main" xmlns="" id="{1E9534FC-3A08-D443-9110-A6EB329031EF}"/>
              </a:ext>
            </a:extLst>
          </p:cNvPr>
          <p:cNvSpPr/>
          <p:nvPr/>
        </p:nvSpPr>
        <p:spPr>
          <a:xfrm>
            <a:off x="4886927" y="3676949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乘 49">
            <a:extLst>
              <a:ext uri="{FF2B5EF4-FFF2-40B4-BE49-F238E27FC236}">
                <a16:creationId xmlns:a16="http://schemas.microsoft.com/office/drawing/2014/main" xmlns="" id="{8CDDD1ED-7E53-4D4F-962E-865DF15A0F8A}"/>
              </a:ext>
            </a:extLst>
          </p:cNvPr>
          <p:cNvSpPr/>
          <p:nvPr/>
        </p:nvSpPr>
        <p:spPr>
          <a:xfrm>
            <a:off x="4900638" y="4232529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乘 50">
            <a:extLst>
              <a:ext uri="{FF2B5EF4-FFF2-40B4-BE49-F238E27FC236}">
                <a16:creationId xmlns:a16="http://schemas.microsoft.com/office/drawing/2014/main" xmlns="" id="{4067ECD7-95CE-2F40-B5B7-B55FE9C03BE7}"/>
              </a:ext>
            </a:extLst>
          </p:cNvPr>
          <p:cNvSpPr/>
          <p:nvPr/>
        </p:nvSpPr>
        <p:spPr>
          <a:xfrm>
            <a:off x="4924275" y="4788109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725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D5BDBAA-D597-844B-A766-C3663E62A12D}"/>
              </a:ext>
            </a:extLst>
          </p:cNvPr>
          <p:cNvSpPr txBox="1"/>
          <p:nvPr/>
        </p:nvSpPr>
        <p:spPr>
          <a:xfrm>
            <a:off x="0" y="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ADCF72E-C426-824E-BE36-A856FFB8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95" y="-56014"/>
            <a:ext cx="1663700" cy="49530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CCD6FDF8-567B-0449-B7E2-8545F3C66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71819"/>
              </p:ext>
            </p:extLst>
          </p:nvPr>
        </p:nvGraphicFramePr>
        <p:xfrm>
          <a:off x="716896" y="581120"/>
          <a:ext cx="414219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2622885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画正方形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D63D86E-AE86-1742-8BBE-CCA84511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861" y="767810"/>
            <a:ext cx="1841500" cy="1638300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6F12CBF5-5DCB-EB4E-AEFD-E70F5F261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15686"/>
              </p:ext>
            </p:extLst>
          </p:nvPr>
        </p:nvGraphicFramePr>
        <p:xfrm>
          <a:off x="716896" y="2993187"/>
          <a:ext cx="414219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2622885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画三角形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6B1C88DC-E743-B14F-B09C-D50A70F69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630" y="3137967"/>
            <a:ext cx="1587500" cy="1295400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xmlns="" id="{F4FDC05B-77C2-A646-89F7-2655234F5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233047"/>
              </p:ext>
            </p:extLst>
          </p:nvPr>
        </p:nvGraphicFramePr>
        <p:xfrm>
          <a:off x="716896" y="4978534"/>
          <a:ext cx="3891199" cy="149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2371885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1491648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画圆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t.circle(40)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FCDF6D4F-3078-A449-91D0-1DAEF7DB0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380" y="5032375"/>
            <a:ext cx="1454637" cy="1383966"/>
          </a:xfrm>
          <a:prstGeom prst="rect">
            <a:avLst/>
          </a:prstGeom>
        </p:spPr>
      </p:pic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xmlns="" id="{CE4579BE-6581-314A-8FA0-761CC8DE6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034411"/>
              </p:ext>
            </p:extLst>
          </p:nvPr>
        </p:nvGraphicFramePr>
        <p:xfrm>
          <a:off x="5001801" y="4978534"/>
          <a:ext cx="3889536" cy="149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2370222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1491648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画圆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40)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4C2E55D0-C4AA-4948-AB89-8D8E52BD9541}"/>
              </a:ext>
            </a:extLst>
          </p:cNvPr>
          <p:cNvSpPr txBox="1"/>
          <p:nvPr/>
        </p:nvSpPr>
        <p:spPr>
          <a:xfrm>
            <a:off x="1431023" y="649074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半径是正数，沿逆时针方向画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4354C168-98E8-4F4D-9C2F-6F97462BAB12}"/>
              </a:ext>
            </a:extLst>
          </p:cNvPr>
          <p:cNvSpPr txBox="1"/>
          <p:nvPr/>
        </p:nvSpPr>
        <p:spPr>
          <a:xfrm>
            <a:off x="5686191" y="6490742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半径是负数，沿顺时针方向画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C174F167-039D-A649-94A6-D8229E566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6569" y="5099406"/>
            <a:ext cx="1296411" cy="124990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F3660567-BBFA-7541-95A5-EA4CF7C8E3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3487" y="3288867"/>
            <a:ext cx="901700" cy="723900"/>
          </a:xfrm>
          <a:prstGeom prst="rect">
            <a:avLst/>
          </a:prstGeom>
        </p:spPr>
      </p:pic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xmlns="" id="{E7B1674D-C020-E746-B293-63A36DE7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15702"/>
              </p:ext>
            </p:extLst>
          </p:nvPr>
        </p:nvGraphicFramePr>
        <p:xfrm>
          <a:off x="5149788" y="3171386"/>
          <a:ext cx="3148604" cy="101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1629290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1013596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画点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t.dot(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88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F83B562C-A1C4-614D-AFBC-111B3B516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60152"/>
              </p:ext>
            </p:extLst>
          </p:nvPr>
        </p:nvGraphicFramePr>
        <p:xfrm>
          <a:off x="428139" y="418565"/>
          <a:ext cx="3891199" cy="149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829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2045370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1491648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画正多边形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,steps = 3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B0E780A-0E12-7B4C-8EEE-BCD0FF6A06C9}"/>
              </a:ext>
            </a:extLst>
          </p:cNvPr>
          <p:cNvSpPr txBox="1"/>
          <p:nvPr/>
        </p:nvSpPr>
        <p:spPr>
          <a:xfrm>
            <a:off x="2941624" y="41856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正三角形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92F86F4-7CF3-FB47-82B5-F977E3CA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83" y="695564"/>
            <a:ext cx="1130300" cy="977900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55CF72C1-EFFA-3045-B64D-D9FB6BB2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460211"/>
              </p:ext>
            </p:extLst>
          </p:nvPr>
        </p:nvGraphicFramePr>
        <p:xfrm>
          <a:off x="4686086" y="410145"/>
          <a:ext cx="3891199" cy="149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829">
                  <a:extLst>
                    <a:ext uri="{9D8B030D-6E8A-4147-A177-3AD203B41FA5}">
                      <a16:colId xmlns:a16="http://schemas.microsoft.com/office/drawing/2014/main" xmlns="" val="3479947025"/>
                    </a:ext>
                  </a:extLst>
                </a:gridCol>
                <a:gridCol w="2045370">
                  <a:extLst>
                    <a:ext uri="{9D8B030D-6E8A-4147-A177-3AD203B41FA5}">
                      <a16:colId xmlns:a16="http://schemas.microsoft.com/office/drawing/2014/main" xmlns="" val="1162382197"/>
                    </a:ext>
                  </a:extLst>
                </a:gridCol>
              </a:tblGrid>
              <a:tr h="1491648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画正多边形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,steps = 3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55655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8FE17E6-D127-6B42-9100-94CC9D36376A}"/>
              </a:ext>
            </a:extLst>
          </p:cNvPr>
          <p:cNvSpPr txBox="1"/>
          <p:nvPr/>
        </p:nvSpPr>
        <p:spPr>
          <a:xfrm>
            <a:off x="7094331" y="4101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正五边形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2FCCFBD-999E-494A-A510-91C481D86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241" y="687144"/>
            <a:ext cx="1168400" cy="1117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1F6AF1-B6A2-B94E-B6CF-016E93CBF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" y="2298700"/>
            <a:ext cx="5516145" cy="136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1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10538</TotalTime>
  <Words>293</Words>
  <Application>Microsoft Macintosh PowerPoint</Application>
  <PresentationFormat>全屏显示(4:3)</PresentationFormat>
  <Paragraphs>137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xintong xu</dc:creator>
  <cp:lastModifiedBy>xintong xu</cp:lastModifiedBy>
  <cp:revision>50</cp:revision>
  <dcterms:created xsi:type="dcterms:W3CDTF">2019-12-25T07:33:18Z</dcterms:created>
  <dcterms:modified xsi:type="dcterms:W3CDTF">2020-01-06T07:21:33Z</dcterms:modified>
</cp:coreProperties>
</file>