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10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74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893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124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79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355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086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126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231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749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3914-F3AF-F74C-BD1B-B3ED4A71B459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782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13914-F3AF-F74C-BD1B-B3ED4A71B459}" type="datetimeFigureOut">
              <a:rPr kumimoji="1" lang="zh-CN" altLang="en-US" smtClean="0"/>
              <a:t>2019/12/26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FDB6E-F13E-FD42-A6E4-C2836BF581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882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10" y="2722158"/>
            <a:ext cx="5750250" cy="19355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27442" y="2673537"/>
            <a:ext cx="87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Scratch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979769" y="2709812"/>
            <a:ext cx="85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759099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E04A94-D8ED-C547-9F30-9803974C771C}"/>
              </a:ext>
            </a:extLst>
          </p:cNvPr>
          <p:cNvSpPr txBox="1"/>
          <p:nvPr/>
        </p:nvSpPr>
        <p:spPr>
          <a:xfrm>
            <a:off x="1203158" y="0"/>
            <a:ext cx="4932948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# </a:t>
            </a:r>
            <a:r>
              <a:rPr lang="zh-CN" altLang="en-US" sz="1200" dirty="0"/>
              <a:t>导入</a:t>
            </a:r>
            <a:r>
              <a:rPr lang="en" altLang="zh-CN" sz="1200" dirty="0"/>
              <a:t>turtle</a:t>
            </a:r>
            <a:r>
              <a:rPr lang="zh-CN" altLang="en-US" sz="1200" dirty="0"/>
              <a:t>模块</a:t>
            </a:r>
            <a:br>
              <a:rPr lang="zh-CN" altLang="en-US" sz="1200" dirty="0"/>
            </a:br>
            <a:r>
              <a:rPr lang="en" altLang="zh-CN" sz="1200" dirty="0"/>
              <a:t>import turtle</a:t>
            </a: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调用画笔</a:t>
            </a:r>
            <a:br>
              <a:rPr lang="zh-CN" altLang="en-US" sz="1200" dirty="0"/>
            </a:br>
            <a:r>
              <a:rPr lang="en" altLang="zh-CN" sz="1200" dirty="0"/>
              <a:t>t= turtle.Turtle()</a:t>
            </a:r>
            <a:br>
              <a:rPr lang="en" altLang="zh-CN" sz="1200" dirty="0"/>
            </a:b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画正方形</a:t>
            </a:r>
            <a:br>
              <a:rPr lang="zh-CN" altLang="en-US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t.left(90)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t.left(90)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t.left(90)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t.left(90)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画三角形</a:t>
            </a:r>
            <a:br>
              <a:rPr lang="zh-CN" altLang="en-US" sz="1200" dirty="0"/>
            </a:br>
            <a:r>
              <a:rPr lang="en" altLang="zh-CN" sz="1200" dirty="0"/>
              <a:t>t.left(120)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t.left(120)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t.left(120)</a:t>
            </a:r>
            <a:br>
              <a:rPr lang="en" altLang="zh-CN" sz="1200" dirty="0"/>
            </a:br>
            <a:r>
              <a:rPr lang="en" altLang="zh-CN" sz="1200" dirty="0"/>
              <a:t>t.fd(100)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画圆</a:t>
            </a:r>
            <a:br>
              <a:rPr lang="zh-CN" altLang="en-US" sz="1200" dirty="0"/>
            </a:br>
            <a:r>
              <a:rPr lang="en" altLang="zh-CN" sz="1200" dirty="0"/>
              <a:t>t.circle(40)</a:t>
            </a:r>
            <a:br>
              <a:rPr lang="en" altLang="zh-CN" sz="1200" dirty="0"/>
            </a:br>
            <a:r>
              <a:rPr lang="en" altLang="zh-CN" sz="1200" dirty="0"/>
              <a:t>t.circle(-40)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画正多边形</a:t>
            </a:r>
            <a:br>
              <a:rPr lang="zh-CN" altLang="en-US" sz="1200" dirty="0"/>
            </a:br>
            <a:r>
              <a:rPr lang="en" altLang="zh-CN" sz="1200" dirty="0"/>
              <a:t>t.circle(40, steps=5)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r>
              <a:rPr lang="en" altLang="zh-CN" sz="1200" dirty="0"/>
              <a:t>t.circle(-40, steps=3)</a:t>
            </a:r>
            <a:br>
              <a:rPr lang="en" altLang="zh-CN" sz="1200" dirty="0"/>
            </a:br>
            <a:r>
              <a:rPr lang="en" altLang="zh-CN" sz="1200" dirty="0"/>
              <a:t>t.reset()</a:t>
            </a:r>
            <a:br>
              <a:rPr lang="en" altLang="zh-CN" sz="1200" dirty="0"/>
            </a:br>
            <a:br>
              <a:rPr lang="en" altLang="zh-CN" sz="1200" dirty="0"/>
            </a:br>
            <a:r>
              <a:rPr lang="en" altLang="zh-CN" sz="1200" dirty="0"/>
              <a:t># </a:t>
            </a:r>
            <a:r>
              <a:rPr lang="zh-CN" altLang="en-US" sz="1200" dirty="0"/>
              <a:t>画点</a:t>
            </a:r>
            <a:br>
              <a:rPr lang="zh-CN" altLang="en-US" sz="1200" dirty="0"/>
            </a:br>
            <a:r>
              <a:rPr lang="en" altLang="zh-CN" sz="1200" dirty="0"/>
              <a:t>t.dot(20)</a:t>
            </a:r>
            <a:br>
              <a:rPr lang="en" altLang="zh-CN" sz="1200" dirty="0"/>
            </a:br>
            <a:br>
              <a:rPr lang="en" altLang="zh-CN" sz="1200" dirty="0"/>
            </a:br>
            <a:r>
              <a:rPr lang="en" altLang="zh-CN" sz="1200" dirty="0"/>
              <a:t>turtle.done()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045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852" y="785443"/>
            <a:ext cx="4895316" cy="45016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97769" y="2474148"/>
            <a:ext cx="183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苹果电脑选这个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33206" y="3462126"/>
            <a:ext cx="244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Windows</a:t>
            </a:r>
            <a:r>
              <a:rPr kumimoji="1" lang="zh-CN" altLang="en-US" dirty="0"/>
              <a:t>系统的选这个</a:t>
            </a:r>
          </a:p>
        </p:txBody>
      </p:sp>
    </p:spTree>
    <p:extLst>
      <p:ext uri="{BB962C8B-B14F-4D97-AF65-F5344CB8AC3E}">
        <p14:creationId xmlns:p14="http://schemas.microsoft.com/office/powerpoint/2010/main" val="85852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"/>
            <a:ext cx="2753661" cy="1506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59" y="3159011"/>
            <a:ext cx="2057400" cy="2311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423" y="1148722"/>
            <a:ext cx="4000271" cy="402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3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11" y="133693"/>
            <a:ext cx="3934837" cy="348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7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BD909E-0407-6547-A312-16D88644D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04" y="574145"/>
            <a:ext cx="5941097" cy="10885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687442-6EB4-8546-92AF-1A7B9659A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04" y="1964671"/>
            <a:ext cx="5831640" cy="22406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791F464-515D-8A45-BD4C-6D7FA9E277FB}"/>
              </a:ext>
            </a:extLst>
          </p:cNvPr>
          <p:cNvSpPr txBox="1"/>
          <p:nvPr/>
        </p:nvSpPr>
        <p:spPr>
          <a:xfrm>
            <a:off x="58389" y="1082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第一课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F82629-3B85-2246-BC7F-92CA44BEE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621" y="1662668"/>
            <a:ext cx="2567646" cy="13261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73261E-E64C-674F-8F9C-CDAEC46D7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358" y="2988815"/>
            <a:ext cx="3553995" cy="19869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779ED6-F909-A34A-9966-86A112C19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413" y="4589566"/>
            <a:ext cx="4736766" cy="147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097208-0B4E-D649-A033-519BCB0B8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66"/>
            <a:ext cx="5269832" cy="20287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1C3A80-7953-754D-8530-AD600C330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44" y="3744701"/>
            <a:ext cx="4003508" cy="16424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0689FE2-2D8A-6D4E-8C9B-9CEC26514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350" y="3647487"/>
            <a:ext cx="4273884" cy="18368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0A02D6-1F11-DF44-9A52-2A8F9295C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144" y="2290999"/>
            <a:ext cx="5459330" cy="131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1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A002F934-2256-414F-8C5D-D5C4973FE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452" y="360915"/>
            <a:ext cx="2832100" cy="11811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2157F99-7C07-9E40-B777-37C2228760EC}"/>
              </a:ext>
            </a:extLst>
          </p:cNvPr>
          <p:cNvSpPr txBox="1"/>
          <p:nvPr/>
        </p:nvSpPr>
        <p:spPr>
          <a:xfrm>
            <a:off x="4878159" y="3447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注释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CC0F15-CFB7-F141-B088-C252C9162E07}"/>
              </a:ext>
            </a:extLst>
          </p:cNvPr>
          <p:cNvSpPr/>
          <p:nvPr/>
        </p:nvSpPr>
        <p:spPr>
          <a:xfrm>
            <a:off x="1932563" y="397041"/>
            <a:ext cx="1199483" cy="203229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44A7C77-92EC-BD42-8692-A0CBC38A00C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3132046" y="498655"/>
            <a:ext cx="1746113" cy="1"/>
          </a:xfrm>
          <a:prstGeom prst="line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A408D28A-A99E-FB45-BC3F-DDCC0B65A3C8}"/>
              </a:ext>
            </a:extLst>
          </p:cNvPr>
          <p:cNvSpPr/>
          <p:nvPr/>
        </p:nvSpPr>
        <p:spPr>
          <a:xfrm>
            <a:off x="1932563" y="782691"/>
            <a:ext cx="485610" cy="203229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E2B7CD9-3E8F-BE40-BE67-ED825E1EA9F5}"/>
              </a:ext>
            </a:extLst>
          </p:cNvPr>
          <p:cNvCxnSpPr>
            <a:cxnSpLocks/>
          </p:cNvCxnSpPr>
          <p:nvPr/>
        </p:nvCxnSpPr>
        <p:spPr>
          <a:xfrm>
            <a:off x="2812533" y="1129742"/>
            <a:ext cx="2065626" cy="0"/>
          </a:xfrm>
          <a:prstGeom prst="line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26D5631-455E-A84F-BE86-9772D23BE26E}"/>
              </a:ext>
            </a:extLst>
          </p:cNvPr>
          <p:cNvSpPr/>
          <p:nvPr/>
        </p:nvSpPr>
        <p:spPr>
          <a:xfrm>
            <a:off x="2586105" y="782690"/>
            <a:ext cx="485610" cy="203229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573F3735-0D19-9E45-BE5B-CC230C2B45BC}"/>
              </a:ext>
            </a:extLst>
          </p:cNvPr>
          <p:cNvCxnSpPr>
            <a:stCxn id="16" idx="2"/>
          </p:cNvCxnSpPr>
          <p:nvPr/>
        </p:nvCxnSpPr>
        <p:spPr>
          <a:xfrm>
            <a:off x="2828910" y="985919"/>
            <a:ext cx="0" cy="145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847B39AF-2D71-6A43-BEC9-A9BF645CD174}"/>
              </a:ext>
            </a:extLst>
          </p:cNvPr>
          <p:cNvCxnSpPr/>
          <p:nvPr/>
        </p:nvCxnSpPr>
        <p:spPr>
          <a:xfrm>
            <a:off x="2175190" y="993935"/>
            <a:ext cx="0" cy="145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85107BA-988A-FD4A-B122-20ED6925672D}"/>
              </a:ext>
            </a:extLst>
          </p:cNvPr>
          <p:cNvCxnSpPr>
            <a:cxnSpLocks/>
          </p:cNvCxnSpPr>
          <p:nvPr/>
        </p:nvCxnSpPr>
        <p:spPr>
          <a:xfrm>
            <a:off x="1636295" y="1129742"/>
            <a:ext cx="538895" cy="0"/>
          </a:xfrm>
          <a:prstGeom prst="line">
            <a:avLst/>
          </a:prstGeom>
          <a:ln>
            <a:solidFill>
              <a:srgbClr val="043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94ED655-7AFF-8949-B620-52EBDAD7DFE8}"/>
              </a:ext>
            </a:extLst>
          </p:cNvPr>
          <p:cNvSpPr txBox="1"/>
          <p:nvPr/>
        </p:nvSpPr>
        <p:spPr>
          <a:xfrm>
            <a:off x="1082185" y="99393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变量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95B80AE-A5F7-1041-BBCB-D1DA80F6757A}"/>
              </a:ext>
            </a:extLst>
          </p:cNvPr>
          <p:cNvSpPr txBox="1"/>
          <p:nvPr/>
        </p:nvSpPr>
        <p:spPr>
          <a:xfrm>
            <a:off x="4934627" y="962494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输出函数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66B824B-B8D3-6142-8337-9BA79850566F}"/>
              </a:ext>
            </a:extLst>
          </p:cNvPr>
          <p:cNvSpPr txBox="1"/>
          <p:nvPr/>
        </p:nvSpPr>
        <p:spPr>
          <a:xfrm>
            <a:off x="1746239" y="2514600"/>
            <a:ext cx="1622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_name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_name123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Myname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My_name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EF4939C-82B5-E84B-9E92-450325CE3BF0}"/>
              </a:ext>
            </a:extLst>
          </p:cNvPr>
          <p:cNvSpPr txBox="1"/>
          <p:nvPr/>
        </p:nvSpPr>
        <p:spPr>
          <a:xfrm>
            <a:off x="3845346" y="2514599"/>
            <a:ext cx="1622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.name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$name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123name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My.name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My-name</a:t>
            </a:r>
            <a:endParaRPr kumimoji="1" lang="zh-CN" altLang="en-US" dirty="0"/>
          </a:p>
        </p:txBody>
      </p:sp>
      <p:sp>
        <p:nvSpPr>
          <p:cNvPr id="28" name="乘 27">
            <a:extLst>
              <a:ext uri="{FF2B5EF4-FFF2-40B4-BE49-F238E27FC236}">
                <a16:creationId xmlns:a16="http://schemas.microsoft.com/office/drawing/2014/main" id="{F6522BE3-6BB8-FD43-8ED0-64FE059EDFFF}"/>
              </a:ext>
            </a:extLst>
          </p:cNvPr>
          <p:cNvSpPr/>
          <p:nvPr/>
        </p:nvSpPr>
        <p:spPr>
          <a:xfrm>
            <a:off x="4640486" y="2578385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1FE5161-FE82-534D-A8E4-BCE5960618D6}"/>
              </a:ext>
            </a:extLst>
          </p:cNvPr>
          <p:cNvGrpSpPr/>
          <p:nvPr/>
        </p:nvGrpSpPr>
        <p:grpSpPr>
          <a:xfrm>
            <a:off x="2627962" y="2535543"/>
            <a:ext cx="242451" cy="326313"/>
            <a:chOff x="2418173" y="2515978"/>
            <a:chExt cx="242451" cy="326313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08E06B2-BC84-7448-851C-35EDE594E3C4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F4AC4C2-1FFC-884F-82F8-176722DA67A3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CE9A255-A547-2C43-BB37-A08B622B1D36}"/>
              </a:ext>
            </a:extLst>
          </p:cNvPr>
          <p:cNvGrpSpPr/>
          <p:nvPr/>
        </p:nvGrpSpPr>
        <p:grpSpPr>
          <a:xfrm>
            <a:off x="2896697" y="4134545"/>
            <a:ext cx="242451" cy="326313"/>
            <a:chOff x="2418173" y="2515978"/>
            <a:chExt cx="242451" cy="326313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FB1595F-0A4C-0E4A-8DB5-B5B5A8542A06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83FBB79-8F89-9E48-8694-8A75F3C8BFFD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864D8FF-FCD1-B340-973F-553E374D9A9A}"/>
              </a:ext>
            </a:extLst>
          </p:cNvPr>
          <p:cNvGrpSpPr/>
          <p:nvPr/>
        </p:nvGrpSpPr>
        <p:grpSpPr>
          <a:xfrm>
            <a:off x="2886840" y="3559160"/>
            <a:ext cx="242451" cy="326313"/>
            <a:chOff x="2418173" y="2515978"/>
            <a:chExt cx="242451" cy="32631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F52D846-1772-1D4E-82F6-66F8ED9A395B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0DE3E17-CD06-F04F-A34B-808DA00D8811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7A09B42-7813-1B40-ADFA-559B595DDADE}"/>
              </a:ext>
            </a:extLst>
          </p:cNvPr>
          <p:cNvGrpSpPr/>
          <p:nvPr/>
        </p:nvGrpSpPr>
        <p:grpSpPr>
          <a:xfrm>
            <a:off x="2891737" y="4699966"/>
            <a:ext cx="242451" cy="326313"/>
            <a:chOff x="2418173" y="2515978"/>
            <a:chExt cx="242451" cy="326313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0F38B1D-5D10-8C49-AC62-50A2A7FE7F01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5A30DD4-74A0-B947-85D4-4B06B15E78CC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71A97B5-CABF-234A-9604-DD4AF39C1A2A}"/>
              </a:ext>
            </a:extLst>
          </p:cNvPr>
          <p:cNvGrpSpPr/>
          <p:nvPr/>
        </p:nvGrpSpPr>
        <p:grpSpPr>
          <a:xfrm>
            <a:off x="2623002" y="3022679"/>
            <a:ext cx="242451" cy="326313"/>
            <a:chOff x="2418173" y="2515978"/>
            <a:chExt cx="242451" cy="326313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7989839-FA5D-6A47-BEEF-8512A3DD672C}"/>
                </a:ext>
              </a:extLst>
            </p:cNvPr>
            <p:cNvSpPr/>
            <p:nvPr/>
          </p:nvSpPr>
          <p:spPr>
            <a:xfrm rot="18373262">
              <a:off x="2447864" y="2677685"/>
              <a:ext cx="53803" cy="11318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A47A58E-82CA-0B46-AEBA-5D944B47F46A}"/>
                </a:ext>
              </a:extLst>
            </p:cNvPr>
            <p:cNvSpPr/>
            <p:nvPr/>
          </p:nvSpPr>
          <p:spPr>
            <a:xfrm rot="2318528">
              <a:off x="2620766" y="2515978"/>
              <a:ext cx="39858" cy="32631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8" name="乘 47">
            <a:extLst>
              <a:ext uri="{FF2B5EF4-FFF2-40B4-BE49-F238E27FC236}">
                <a16:creationId xmlns:a16="http://schemas.microsoft.com/office/drawing/2014/main" id="{CA155762-8391-004F-B11C-ADC939AA974A}"/>
              </a:ext>
            </a:extLst>
          </p:cNvPr>
          <p:cNvSpPr/>
          <p:nvPr/>
        </p:nvSpPr>
        <p:spPr>
          <a:xfrm>
            <a:off x="4656647" y="3136334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乘 48">
            <a:extLst>
              <a:ext uri="{FF2B5EF4-FFF2-40B4-BE49-F238E27FC236}">
                <a16:creationId xmlns:a16="http://schemas.microsoft.com/office/drawing/2014/main" id="{1E9534FC-3A08-D443-9110-A6EB329031EF}"/>
              </a:ext>
            </a:extLst>
          </p:cNvPr>
          <p:cNvSpPr/>
          <p:nvPr/>
        </p:nvSpPr>
        <p:spPr>
          <a:xfrm>
            <a:off x="4886927" y="3676949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乘 49">
            <a:extLst>
              <a:ext uri="{FF2B5EF4-FFF2-40B4-BE49-F238E27FC236}">
                <a16:creationId xmlns:a16="http://schemas.microsoft.com/office/drawing/2014/main" id="{8CDDD1ED-7E53-4D4F-962E-865DF15A0F8A}"/>
              </a:ext>
            </a:extLst>
          </p:cNvPr>
          <p:cNvSpPr/>
          <p:nvPr/>
        </p:nvSpPr>
        <p:spPr>
          <a:xfrm>
            <a:off x="4900638" y="4232529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乘 50">
            <a:extLst>
              <a:ext uri="{FF2B5EF4-FFF2-40B4-BE49-F238E27FC236}">
                <a16:creationId xmlns:a16="http://schemas.microsoft.com/office/drawing/2014/main" id="{4067ECD7-95CE-2F40-B5B7-B55FE9C03BE7}"/>
              </a:ext>
            </a:extLst>
          </p:cNvPr>
          <p:cNvSpPr/>
          <p:nvPr/>
        </p:nvSpPr>
        <p:spPr>
          <a:xfrm>
            <a:off x="4924275" y="4788109"/>
            <a:ext cx="246441" cy="240630"/>
          </a:xfrm>
          <a:prstGeom prst="mathMultiply">
            <a:avLst>
              <a:gd name="adj1" fmla="val 1611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725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5BDBAA-D597-844B-A766-C3663E62A12D}"/>
              </a:ext>
            </a:extLst>
          </p:cNvPr>
          <p:cNvSpPr txBox="1"/>
          <p:nvPr/>
        </p:nvSpPr>
        <p:spPr>
          <a:xfrm>
            <a:off x="0" y="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DCF72E-C426-824E-BE36-A856FFB8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95" y="-56014"/>
            <a:ext cx="1663700" cy="49530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CD6FDF8-567B-0449-B7E2-8545F3C66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171819"/>
              </p:ext>
            </p:extLst>
          </p:nvPr>
        </p:nvGraphicFramePr>
        <p:xfrm>
          <a:off x="716896" y="581120"/>
          <a:ext cx="414219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val="3479947025"/>
                    </a:ext>
                  </a:extLst>
                </a:gridCol>
                <a:gridCol w="2622885">
                  <a:extLst>
                    <a:ext uri="{9D8B030D-6E8A-4147-A177-3AD203B41FA5}">
                      <a16:colId xmlns:a16="http://schemas.microsoft.com/office/drawing/2014/main" val="1162382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画正方形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6551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6D63D86E-AE86-1742-8BBE-CCA84511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861" y="767810"/>
            <a:ext cx="1841500" cy="1638300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F12CBF5-5DCB-EB4E-AEFD-E70F5F261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815686"/>
              </p:ext>
            </p:extLst>
          </p:nvPr>
        </p:nvGraphicFramePr>
        <p:xfrm>
          <a:off x="716896" y="2993187"/>
          <a:ext cx="414219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val="3479947025"/>
                    </a:ext>
                  </a:extLst>
                </a:gridCol>
                <a:gridCol w="2622885">
                  <a:extLst>
                    <a:ext uri="{9D8B030D-6E8A-4147-A177-3AD203B41FA5}">
                      <a16:colId xmlns:a16="http://schemas.microsoft.com/office/drawing/2014/main" val="1162382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画三角形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t.left(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t.fd(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6551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6B1C88DC-E743-B14F-B09C-D50A70F69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630" y="3137967"/>
            <a:ext cx="1587500" cy="1295400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4FDC05B-77C2-A646-89F7-2655234F5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233047"/>
              </p:ext>
            </p:extLst>
          </p:nvPr>
        </p:nvGraphicFramePr>
        <p:xfrm>
          <a:off x="716896" y="4978534"/>
          <a:ext cx="3891199" cy="149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val="3479947025"/>
                    </a:ext>
                  </a:extLst>
                </a:gridCol>
                <a:gridCol w="2371885">
                  <a:extLst>
                    <a:ext uri="{9D8B030D-6E8A-4147-A177-3AD203B41FA5}">
                      <a16:colId xmlns:a16="http://schemas.microsoft.com/office/drawing/2014/main" val="1162382197"/>
                    </a:ext>
                  </a:extLst>
                </a:gridCol>
              </a:tblGrid>
              <a:tr h="1491648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画圆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t.circle(40)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6551"/>
                  </a:ext>
                </a:extLst>
              </a:tr>
            </a:tbl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id="{FCDF6D4F-3078-A449-91D0-1DAEF7DB0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9380" y="5032375"/>
            <a:ext cx="1454637" cy="1383966"/>
          </a:xfrm>
          <a:prstGeom prst="rect">
            <a:avLst/>
          </a:prstGeom>
        </p:spPr>
      </p:pic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CE4579BE-6581-314A-8FA0-761CC8DE6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034411"/>
              </p:ext>
            </p:extLst>
          </p:nvPr>
        </p:nvGraphicFramePr>
        <p:xfrm>
          <a:off x="5001801" y="4978534"/>
          <a:ext cx="3889536" cy="149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val="3479947025"/>
                    </a:ext>
                  </a:extLst>
                </a:gridCol>
                <a:gridCol w="2370222">
                  <a:extLst>
                    <a:ext uri="{9D8B030D-6E8A-4147-A177-3AD203B41FA5}">
                      <a16:colId xmlns:a16="http://schemas.microsoft.com/office/drawing/2014/main" val="1162382197"/>
                    </a:ext>
                  </a:extLst>
                </a:gridCol>
              </a:tblGrid>
              <a:tr h="1491648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画圆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t.circle(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40)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6551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4C2E55D0-C4AA-4948-AB89-8D8E52BD9541}"/>
              </a:ext>
            </a:extLst>
          </p:cNvPr>
          <p:cNvSpPr txBox="1"/>
          <p:nvPr/>
        </p:nvSpPr>
        <p:spPr>
          <a:xfrm>
            <a:off x="1431023" y="649074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半径是正数，沿逆时针方向画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354C168-98E8-4F4D-9C2F-6F97462BAB12}"/>
              </a:ext>
            </a:extLst>
          </p:cNvPr>
          <p:cNvSpPr txBox="1"/>
          <p:nvPr/>
        </p:nvSpPr>
        <p:spPr>
          <a:xfrm>
            <a:off x="5686191" y="6490742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半径是负数，沿顺时针方向画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174F167-039D-A649-94A6-D8229E566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6569" y="5099406"/>
            <a:ext cx="1296411" cy="124990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3660567-BBFA-7541-95A5-EA4CF7C8E3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3487" y="3288867"/>
            <a:ext cx="901700" cy="723900"/>
          </a:xfrm>
          <a:prstGeom prst="rect">
            <a:avLst/>
          </a:prstGeom>
        </p:spPr>
      </p:pic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E7B1674D-C020-E746-B293-63A36DE7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15702"/>
              </p:ext>
            </p:extLst>
          </p:nvPr>
        </p:nvGraphicFramePr>
        <p:xfrm>
          <a:off x="5149788" y="3171386"/>
          <a:ext cx="3148604" cy="1013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314">
                  <a:extLst>
                    <a:ext uri="{9D8B030D-6E8A-4147-A177-3AD203B41FA5}">
                      <a16:colId xmlns:a16="http://schemas.microsoft.com/office/drawing/2014/main" val="3479947025"/>
                    </a:ext>
                  </a:extLst>
                </a:gridCol>
                <a:gridCol w="1629290">
                  <a:extLst>
                    <a:ext uri="{9D8B030D-6E8A-4147-A177-3AD203B41FA5}">
                      <a16:colId xmlns:a16="http://schemas.microsoft.com/office/drawing/2014/main" val="1162382197"/>
                    </a:ext>
                  </a:extLst>
                </a:gridCol>
              </a:tblGrid>
              <a:tr h="1013596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画点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t.dot(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</a:t>
                      </a:r>
                      <a: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)</a:t>
                      </a:r>
                      <a:br>
                        <a:rPr lang="en" altLang="zh-CN" sz="1400" b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</a:br>
                      <a:endParaRPr lang="zh-CN" altLang="en-US" sz="1400" b="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6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88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83B562C-A1C4-614D-AFBC-111B3B516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060152"/>
              </p:ext>
            </p:extLst>
          </p:nvPr>
        </p:nvGraphicFramePr>
        <p:xfrm>
          <a:off x="428139" y="418565"/>
          <a:ext cx="3891199" cy="149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829">
                  <a:extLst>
                    <a:ext uri="{9D8B030D-6E8A-4147-A177-3AD203B41FA5}">
                      <a16:colId xmlns:a16="http://schemas.microsoft.com/office/drawing/2014/main" val="3479947025"/>
                    </a:ext>
                  </a:extLst>
                </a:gridCol>
                <a:gridCol w="2045370">
                  <a:extLst>
                    <a:ext uri="{9D8B030D-6E8A-4147-A177-3AD203B41FA5}">
                      <a16:colId xmlns:a16="http://schemas.microsoft.com/office/drawing/2014/main" val="1162382197"/>
                    </a:ext>
                  </a:extLst>
                </a:gridCol>
              </a:tblGrid>
              <a:tr h="1491648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画正多边形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t.circle(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,steps = 3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655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B0E780A-0E12-7B4C-8EEE-BCD0FF6A06C9}"/>
              </a:ext>
            </a:extLst>
          </p:cNvPr>
          <p:cNvSpPr txBox="1"/>
          <p:nvPr/>
        </p:nvSpPr>
        <p:spPr>
          <a:xfrm>
            <a:off x="2941624" y="41856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正三角形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2F86F4-7CF3-FB47-82B5-F977E3CA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83" y="695564"/>
            <a:ext cx="1130300" cy="977900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5CF72C1-EFFA-3045-B64D-D9FB6BB2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460211"/>
              </p:ext>
            </p:extLst>
          </p:nvPr>
        </p:nvGraphicFramePr>
        <p:xfrm>
          <a:off x="4686086" y="410145"/>
          <a:ext cx="3891199" cy="1491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829">
                  <a:extLst>
                    <a:ext uri="{9D8B030D-6E8A-4147-A177-3AD203B41FA5}">
                      <a16:colId xmlns:a16="http://schemas.microsoft.com/office/drawing/2014/main" val="3479947025"/>
                    </a:ext>
                  </a:extLst>
                </a:gridCol>
                <a:gridCol w="2045370">
                  <a:extLst>
                    <a:ext uri="{9D8B030D-6E8A-4147-A177-3AD203B41FA5}">
                      <a16:colId xmlns:a16="http://schemas.microsoft.com/office/drawing/2014/main" val="1162382197"/>
                    </a:ext>
                  </a:extLst>
                </a:gridCol>
              </a:tblGrid>
              <a:tr h="1491648"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# </a:t>
                      </a:r>
                      <a: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画正多边形</a:t>
                      </a:r>
                      <a:br>
                        <a:rPr lang="zh-CN" altLang="en-US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t.circle(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,steps = 3</a:t>
                      </a:r>
                      <a:r>
                        <a:rPr lang="en" altLang="zh-CN" sz="1400" b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  <a:endParaRPr lang="zh-CN" altLang="en-US" sz="1400" b="0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655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78FE17E6-D127-6B42-9100-94CC9D36376A}"/>
              </a:ext>
            </a:extLst>
          </p:cNvPr>
          <p:cNvSpPr txBox="1"/>
          <p:nvPr/>
        </p:nvSpPr>
        <p:spPr>
          <a:xfrm>
            <a:off x="7094331" y="41014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正五边形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2FCCFBD-999E-494A-A510-91C481D86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241" y="687144"/>
            <a:ext cx="1168400" cy="1117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81F6AF1-B6A2-B94E-B6CF-016E93CBF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" y="2298700"/>
            <a:ext cx="5516145" cy="136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1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89</Words>
  <Application>Microsoft Macintosh PowerPoint</Application>
  <PresentationFormat>全屏显示(4:3)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Microsoft YaHei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xintong xu</dc:creator>
  <cp:lastModifiedBy>XuJiaNa</cp:lastModifiedBy>
  <cp:revision>22</cp:revision>
  <dcterms:created xsi:type="dcterms:W3CDTF">2019-12-25T07:33:18Z</dcterms:created>
  <dcterms:modified xsi:type="dcterms:W3CDTF">2019-12-26T06:18:40Z</dcterms:modified>
</cp:coreProperties>
</file>