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87059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061CE-1AE6-4E3A-B54E-FF76621E86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836C1C-48AD-47AC-9E1C-DDD832D2CDDC}">
      <dgm:prSet/>
      <dgm:spPr/>
      <dgm:t>
        <a:bodyPr/>
        <a:lstStyle/>
        <a:p>
          <a:r>
            <a:rPr lang="en-US"/>
            <a:t>Data Collection: Performance assessments (TUG, 10mWT) and patient-reported outcomes (PROMIS-29, Majeed Pelvis Score).</a:t>
          </a:r>
        </a:p>
      </dgm:t>
    </dgm:pt>
    <dgm:pt modelId="{139E4B4C-CE1D-4EF1-9834-29903ECF7377}" type="parTrans" cxnId="{3E70264E-C2E0-47AB-8ECA-CFFC733865F3}">
      <dgm:prSet/>
      <dgm:spPr/>
      <dgm:t>
        <a:bodyPr/>
        <a:lstStyle/>
        <a:p>
          <a:endParaRPr lang="en-US"/>
        </a:p>
      </dgm:t>
    </dgm:pt>
    <dgm:pt modelId="{7A80BAD2-AF21-4530-B26F-55A83940A72D}" type="sibTrans" cxnId="{3E70264E-C2E0-47AB-8ECA-CFFC733865F3}">
      <dgm:prSet/>
      <dgm:spPr/>
      <dgm:t>
        <a:bodyPr/>
        <a:lstStyle/>
        <a:p>
          <a:endParaRPr lang="en-US"/>
        </a:p>
      </dgm:t>
    </dgm:pt>
    <dgm:pt modelId="{2C2DD24A-34EE-4266-8CF2-EE09975D5FBC}">
      <dgm:prSet/>
      <dgm:spPr/>
      <dgm:t>
        <a:bodyPr/>
        <a:lstStyle/>
        <a:p>
          <a:r>
            <a:rPr lang="en-US"/>
            <a:t>Sample Size: 1,000 patients.</a:t>
          </a:r>
        </a:p>
      </dgm:t>
    </dgm:pt>
    <dgm:pt modelId="{003B1BC1-A6A7-47B6-BFB9-7542967CF10C}" type="parTrans" cxnId="{BCD5251F-B4FF-4273-A204-7CA03272D12C}">
      <dgm:prSet/>
      <dgm:spPr/>
      <dgm:t>
        <a:bodyPr/>
        <a:lstStyle/>
        <a:p>
          <a:endParaRPr lang="en-US"/>
        </a:p>
      </dgm:t>
    </dgm:pt>
    <dgm:pt modelId="{1D407A2E-98A0-4401-AED9-5A19C72668AD}" type="sibTrans" cxnId="{BCD5251F-B4FF-4273-A204-7CA03272D12C}">
      <dgm:prSet/>
      <dgm:spPr/>
      <dgm:t>
        <a:bodyPr/>
        <a:lstStyle/>
        <a:p>
          <a:endParaRPr lang="en-US"/>
        </a:p>
      </dgm:t>
    </dgm:pt>
    <dgm:pt modelId="{58113D51-FCBD-46B7-A4D0-8890A6D0BBE2}">
      <dgm:prSet/>
      <dgm:spPr/>
      <dgm:t>
        <a:bodyPr/>
        <a:lstStyle/>
        <a:p>
          <a:r>
            <a:rPr lang="en-US"/>
            <a:t>Primary Outcomes: Return to work/activities, PROMIS-29 scores.</a:t>
          </a:r>
        </a:p>
      </dgm:t>
    </dgm:pt>
    <dgm:pt modelId="{8F4D411A-765F-47CD-9AA5-BC6A017A3060}" type="parTrans" cxnId="{5AA6263F-2CD7-45F8-BACA-93309987F6A9}">
      <dgm:prSet/>
      <dgm:spPr/>
      <dgm:t>
        <a:bodyPr/>
        <a:lstStyle/>
        <a:p>
          <a:endParaRPr lang="en-US"/>
        </a:p>
      </dgm:t>
    </dgm:pt>
    <dgm:pt modelId="{47E0CA17-C7D5-4C10-B54E-ACFE87454A8A}" type="sibTrans" cxnId="{5AA6263F-2CD7-45F8-BACA-93309987F6A9}">
      <dgm:prSet/>
      <dgm:spPr/>
      <dgm:t>
        <a:bodyPr/>
        <a:lstStyle/>
        <a:p>
          <a:endParaRPr lang="en-US"/>
        </a:p>
      </dgm:t>
    </dgm:pt>
    <dgm:pt modelId="{83B27BA1-33ED-4351-843F-0362A914D615}">
      <dgm:prSet/>
      <dgm:spPr/>
      <dgm:t>
        <a:bodyPr/>
        <a:lstStyle/>
        <a:p>
          <a:r>
            <a:rPr lang="en-US"/>
            <a:t>Secondary Outcomes: Fracture healing, pain, mobilization, complications, cost.</a:t>
          </a:r>
        </a:p>
      </dgm:t>
    </dgm:pt>
    <dgm:pt modelId="{EECD18B5-387E-4E80-91A3-5DAE466A304E}" type="parTrans" cxnId="{141C444D-783A-42B8-972A-8ABC049DDE52}">
      <dgm:prSet/>
      <dgm:spPr/>
      <dgm:t>
        <a:bodyPr/>
        <a:lstStyle/>
        <a:p>
          <a:endParaRPr lang="en-US"/>
        </a:p>
      </dgm:t>
    </dgm:pt>
    <dgm:pt modelId="{C2D7B8B3-FA7C-4DDC-855E-38061AB0AEF0}" type="sibTrans" cxnId="{141C444D-783A-42B8-972A-8ABC049DDE52}">
      <dgm:prSet/>
      <dgm:spPr/>
      <dgm:t>
        <a:bodyPr/>
        <a:lstStyle/>
        <a:p>
          <a:endParaRPr lang="en-US"/>
        </a:p>
      </dgm:t>
    </dgm:pt>
    <dgm:pt modelId="{411728A3-EF8B-4B2C-9DF3-F47B9B64AFC4}" type="pres">
      <dgm:prSet presAssocID="{FB0061CE-1AE6-4E3A-B54E-FF76621E86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2492FD-3201-4900-A104-3984A348A96C}" type="pres">
      <dgm:prSet presAssocID="{F2836C1C-48AD-47AC-9E1C-DDD832D2CDDC}" presName="hierRoot1" presStyleCnt="0"/>
      <dgm:spPr/>
    </dgm:pt>
    <dgm:pt modelId="{35933F8F-640B-4A38-BBA4-BEE8E33FAD17}" type="pres">
      <dgm:prSet presAssocID="{F2836C1C-48AD-47AC-9E1C-DDD832D2CDDC}" presName="composite" presStyleCnt="0"/>
      <dgm:spPr/>
    </dgm:pt>
    <dgm:pt modelId="{DFD70A28-6DD5-4DAC-889D-0DA617319A71}" type="pres">
      <dgm:prSet presAssocID="{F2836C1C-48AD-47AC-9E1C-DDD832D2CDDC}" presName="background" presStyleLbl="node0" presStyleIdx="0" presStyleCnt="4"/>
      <dgm:spPr/>
    </dgm:pt>
    <dgm:pt modelId="{65591410-21FD-4195-BAB6-C9D8FA507C3D}" type="pres">
      <dgm:prSet presAssocID="{F2836C1C-48AD-47AC-9E1C-DDD832D2CDDC}" presName="text" presStyleLbl="fgAcc0" presStyleIdx="0" presStyleCnt="4">
        <dgm:presLayoutVars>
          <dgm:chPref val="3"/>
        </dgm:presLayoutVars>
      </dgm:prSet>
      <dgm:spPr/>
    </dgm:pt>
    <dgm:pt modelId="{66331A04-CBB8-4DA2-9842-708263560516}" type="pres">
      <dgm:prSet presAssocID="{F2836C1C-48AD-47AC-9E1C-DDD832D2CDDC}" presName="hierChild2" presStyleCnt="0"/>
      <dgm:spPr/>
    </dgm:pt>
    <dgm:pt modelId="{7CFC0A53-9537-4520-B5E4-2C71EA713E96}" type="pres">
      <dgm:prSet presAssocID="{2C2DD24A-34EE-4266-8CF2-EE09975D5FBC}" presName="hierRoot1" presStyleCnt="0"/>
      <dgm:spPr/>
    </dgm:pt>
    <dgm:pt modelId="{3EBA8F98-9C7A-4642-A3B7-0CC30BCEEE5F}" type="pres">
      <dgm:prSet presAssocID="{2C2DD24A-34EE-4266-8CF2-EE09975D5FBC}" presName="composite" presStyleCnt="0"/>
      <dgm:spPr/>
    </dgm:pt>
    <dgm:pt modelId="{88021819-0362-4B0E-B51C-3AD0D8BE00EA}" type="pres">
      <dgm:prSet presAssocID="{2C2DD24A-34EE-4266-8CF2-EE09975D5FBC}" presName="background" presStyleLbl="node0" presStyleIdx="1" presStyleCnt="4"/>
      <dgm:spPr/>
    </dgm:pt>
    <dgm:pt modelId="{45E31E6C-98E9-4AC6-A1AE-5E1B12AC178E}" type="pres">
      <dgm:prSet presAssocID="{2C2DD24A-34EE-4266-8CF2-EE09975D5FBC}" presName="text" presStyleLbl="fgAcc0" presStyleIdx="1" presStyleCnt="4">
        <dgm:presLayoutVars>
          <dgm:chPref val="3"/>
        </dgm:presLayoutVars>
      </dgm:prSet>
      <dgm:spPr/>
    </dgm:pt>
    <dgm:pt modelId="{205BA4BA-8F81-4304-80B6-E06799418F7D}" type="pres">
      <dgm:prSet presAssocID="{2C2DD24A-34EE-4266-8CF2-EE09975D5FBC}" presName="hierChild2" presStyleCnt="0"/>
      <dgm:spPr/>
    </dgm:pt>
    <dgm:pt modelId="{7133C19A-A785-45FE-8DE4-5098C1EF3B17}" type="pres">
      <dgm:prSet presAssocID="{58113D51-FCBD-46B7-A4D0-8890A6D0BBE2}" presName="hierRoot1" presStyleCnt="0"/>
      <dgm:spPr/>
    </dgm:pt>
    <dgm:pt modelId="{060B7635-B8BF-4D3A-8C0B-35851E91B591}" type="pres">
      <dgm:prSet presAssocID="{58113D51-FCBD-46B7-A4D0-8890A6D0BBE2}" presName="composite" presStyleCnt="0"/>
      <dgm:spPr/>
    </dgm:pt>
    <dgm:pt modelId="{337D1E5E-8F0A-41B7-B4D6-7F77E7EC80A0}" type="pres">
      <dgm:prSet presAssocID="{58113D51-FCBD-46B7-A4D0-8890A6D0BBE2}" presName="background" presStyleLbl="node0" presStyleIdx="2" presStyleCnt="4"/>
      <dgm:spPr/>
    </dgm:pt>
    <dgm:pt modelId="{EA31515E-5C06-455F-BEB7-72FC6B31DD66}" type="pres">
      <dgm:prSet presAssocID="{58113D51-FCBD-46B7-A4D0-8890A6D0BBE2}" presName="text" presStyleLbl="fgAcc0" presStyleIdx="2" presStyleCnt="4">
        <dgm:presLayoutVars>
          <dgm:chPref val="3"/>
        </dgm:presLayoutVars>
      </dgm:prSet>
      <dgm:spPr/>
    </dgm:pt>
    <dgm:pt modelId="{437DD2E3-1098-45D6-9B82-775459719235}" type="pres">
      <dgm:prSet presAssocID="{58113D51-FCBD-46B7-A4D0-8890A6D0BBE2}" presName="hierChild2" presStyleCnt="0"/>
      <dgm:spPr/>
    </dgm:pt>
    <dgm:pt modelId="{CC7C254F-6EC6-4948-A11E-F131172CAA98}" type="pres">
      <dgm:prSet presAssocID="{83B27BA1-33ED-4351-843F-0362A914D615}" presName="hierRoot1" presStyleCnt="0"/>
      <dgm:spPr/>
    </dgm:pt>
    <dgm:pt modelId="{93CAD435-B66F-4A16-977A-2C7DAAB3C060}" type="pres">
      <dgm:prSet presAssocID="{83B27BA1-33ED-4351-843F-0362A914D615}" presName="composite" presStyleCnt="0"/>
      <dgm:spPr/>
    </dgm:pt>
    <dgm:pt modelId="{2A8D3EA3-5AE2-44A1-A78E-F76229C1ABB9}" type="pres">
      <dgm:prSet presAssocID="{83B27BA1-33ED-4351-843F-0362A914D615}" presName="background" presStyleLbl="node0" presStyleIdx="3" presStyleCnt="4"/>
      <dgm:spPr/>
    </dgm:pt>
    <dgm:pt modelId="{085A1D55-2686-432F-9B37-70CA7E814845}" type="pres">
      <dgm:prSet presAssocID="{83B27BA1-33ED-4351-843F-0362A914D615}" presName="text" presStyleLbl="fgAcc0" presStyleIdx="3" presStyleCnt="4">
        <dgm:presLayoutVars>
          <dgm:chPref val="3"/>
        </dgm:presLayoutVars>
      </dgm:prSet>
      <dgm:spPr/>
    </dgm:pt>
    <dgm:pt modelId="{2FC94590-B7E3-47EB-8BCA-BE9591EB3312}" type="pres">
      <dgm:prSet presAssocID="{83B27BA1-33ED-4351-843F-0362A914D615}" presName="hierChild2" presStyleCnt="0"/>
      <dgm:spPr/>
    </dgm:pt>
  </dgm:ptLst>
  <dgm:cxnLst>
    <dgm:cxn modelId="{8262B415-88C8-4C7C-8DAD-81D2D6D5C63C}" type="presOf" srcId="{58113D51-FCBD-46B7-A4D0-8890A6D0BBE2}" destId="{EA31515E-5C06-455F-BEB7-72FC6B31DD66}" srcOrd="0" destOrd="0" presId="urn:microsoft.com/office/officeart/2005/8/layout/hierarchy1"/>
    <dgm:cxn modelId="{BCD5251F-B4FF-4273-A204-7CA03272D12C}" srcId="{FB0061CE-1AE6-4E3A-B54E-FF76621E86D3}" destId="{2C2DD24A-34EE-4266-8CF2-EE09975D5FBC}" srcOrd="1" destOrd="0" parTransId="{003B1BC1-A6A7-47B6-BFB9-7542967CF10C}" sibTransId="{1D407A2E-98A0-4401-AED9-5A19C72668AD}"/>
    <dgm:cxn modelId="{1A4A8F3C-A8B5-4367-AD3D-47D139B8EF55}" type="presOf" srcId="{83B27BA1-33ED-4351-843F-0362A914D615}" destId="{085A1D55-2686-432F-9B37-70CA7E814845}" srcOrd="0" destOrd="0" presId="urn:microsoft.com/office/officeart/2005/8/layout/hierarchy1"/>
    <dgm:cxn modelId="{5AA6263F-2CD7-45F8-BACA-93309987F6A9}" srcId="{FB0061CE-1AE6-4E3A-B54E-FF76621E86D3}" destId="{58113D51-FCBD-46B7-A4D0-8890A6D0BBE2}" srcOrd="2" destOrd="0" parTransId="{8F4D411A-765F-47CD-9AA5-BC6A017A3060}" sibTransId="{47E0CA17-C7D5-4C10-B54E-ACFE87454A8A}"/>
    <dgm:cxn modelId="{141C444D-783A-42B8-972A-8ABC049DDE52}" srcId="{FB0061CE-1AE6-4E3A-B54E-FF76621E86D3}" destId="{83B27BA1-33ED-4351-843F-0362A914D615}" srcOrd="3" destOrd="0" parTransId="{EECD18B5-387E-4E80-91A3-5DAE466A304E}" sibTransId="{C2D7B8B3-FA7C-4DDC-855E-38061AB0AEF0}"/>
    <dgm:cxn modelId="{3E70264E-C2E0-47AB-8ECA-CFFC733865F3}" srcId="{FB0061CE-1AE6-4E3A-B54E-FF76621E86D3}" destId="{F2836C1C-48AD-47AC-9E1C-DDD832D2CDDC}" srcOrd="0" destOrd="0" parTransId="{139E4B4C-CE1D-4EF1-9834-29903ECF7377}" sibTransId="{7A80BAD2-AF21-4530-B26F-55A83940A72D}"/>
    <dgm:cxn modelId="{20CBA782-8BA8-40FC-ABE3-66877C5ACB4E}" type="presOf" srcId="{2C2DD24A-34EE-4266-8CF2-EE09975D5FBC}" destId="{45E31E6C-98E9-4AC6-A1AE-5E1B12AC178E}" srcOrd="0" destOrd="0" presId="urn:microsoft.com/office/officeart/2005/8/layout/hierarchy1"/>
    <dgm:cxn modelId="{319EEB8B-65C5-4F5B-A52B-9C25B5A17B99}" type="presOf" srcId="{FB0061CE-1AE6-4E3A-B54E-FF76621E86D3}" destId="{411728A3-EF8B-4B2C-9DF3-F47B9B64AFC4}" srcOrd="0" destOrd="0" presId="urn:microsoft.com/office/officeart/2005/8/layout/hierarchy1"/>
    <dgm:cxn modelId="{C61861C5-E9CB-4A3D-818F-92F9144B3392}" type="presOf" srcId="{F2836C1C-48AD-47AC-9E1C-DDD832D2CDDC}" destId="{65591410-21FD-4195-BAB6-C9D8FA507C3D}" srcOrd="0" destOrd="0" presId="urn:microsoft.com/office/officeart/2005/8/layout/hierarchy1"/>
    <dgm:cxn modelId="{D8661827-0E2C-41EA-927E-A1DB9A666FAB}" type="presParOf" srcId="{411728A3-EF8B-4B2C-9DF3-F47B9B64AFC4}" destId="{BB2492FD-3201-4900-A104-3984A348A96C}" srcOrd="0" destOrd="0" presId="urn:microsoft.com/office/officeart/2005/8/layout/hierarchy1"/>
    <dgm:cxn modelId="{5971FF57-EE3B-4F91-A2E7-6B799F1890BD}" type="presParOf" srcId="{BB2492FD-3201-4900-A104-3984A348A96C}" destId="{35933F8F-640B-4A38-BBA4-BEE8E33FAD17}" srcOrd="0" destOrd="0" presId="urn:microsoft.com/office/officeart/2005/8/layout/hierarchy1"/>
    <dgm:cxn modelId="{F91424DD-9BC9-4063-8277-B06475213D49}" type="presParOf" srcId="{35933F8F-640B-4A38-BBA4-BEE8E33FAD17}" destId="{DFD70A28-6DD5-4DAC-889D-0DA617319A71}" srcOrd="0" destOrd="0" presId="urn:microsoft.com/office/officeart/2005/8/layout/hierarchy1"/>
    <dgm:cxn modelId="{9BB29385-FD75-444C-8FAA-FFE458CB479F}" type="presParOf" srcId="{35933F8F-640B-4A38-BBA4-BEE8E33FAD17}" destId="{65591410-21FD-4195-BAB6-C9D8FA507C3D}" srcOrd="1" destOrd="0" presId="urn:microsoft.com/office/officeart/2005/8/layout/hierarchy1"/>
    <dgm:cxn modelId="{52C0C613-607A-4000-BF21-F4E20D1FF09B}" type="presParOf" srcId="{BB2492FD-3201-4900-A104-3984A348A96C}" destId="{66331A04-CBB8-4DA2-9842-708263560516}" srcOrd="1" destOrd="0" presId="urn:microsoft.com/office/officeart/2005/8/layout/hierarchy1"/>
    <dgm:cxn modelId="{ECDB350A-BBD5-4935-A800-7C17D00DD032}" type="presParOf" srcId="{411728A3-EF8B-4B2C-9DF3-F47B9B64AFC4}" destId="{7CFC0A53-9537-4520-B5E4-2C71EA713E96}" srcOrd="1" destOrd="0" presId="urn:microsoft.com/office/officeart/2005/8/layout/hierarchy1"/>
    <dgm:cxn modelId="{F59AA067-2667-4183-BB76-713516C0EA6C}" type="presParOf" srcId="{7CFC0A53-9537-4520-B5E4-2C71EA713E96}" destId="{3EBA8F98-9C7A-4642-A3B7-0CC30BCEEE5F}" srcOrd="0" destOrd="0" presId="urn:microsoft.com/office/officeart/2005/8/layout/hierarchy1"/>
    <dgm:cxn modelId="{7D133200-8E97-432D-AB72-8C6106E0C79F}" type="presParOf" srcId="{3EBA8F98-9C7A-4642-A3B7-0CC30BCEEE5F}" destId="{88021819-0362-4B0E-B51C-3AD0D8BE00EA}" srcOrd="0" destOrd="0" presId="urn:microsoft.com/office/officeart/2005/8/layout/hierarchy1"/>
    <dgm:cxn modelId="{B182E765-0B72-4CED-B17B-ED0E591D6723}" type="presParOf" srcId="{3EBA8F98-9C7A-4642-A3B7-0CC30BCEEE5F}" destId="{45E31E6C-98E9-4AC6-A1AE-5E1B12AC178E}" srcOrd="1" destOrd="0" presId="urn:microsoft.com/office/officeart/2005/8/layout/hierarchy1"/>
    <dgm:cxn modelId="{481A8E97-2FDE-4060-AC26-35A861082A14}" type="presParOf" srcId="{7CFC0A53-9537-4520-B5E4-2C71EA713E96}" destId="{205BA4BA-8F81-4304-80B6-E06799418F7D}" srcOrd="1" destOrd="0" presId="urn:microsoft.com/office/officeart/2005/8/layout/hierarchy1"/>
    <dgm:cxn modelId="{8B685EC6-7159-49FE-8E30-7EF1EBFF08DF}" type="presParOf" srcId="{411728A3-EF8B-4B2C-9DF3-F47B9B64AFC4}" destId="{7133C19A-A785-45FE-8DE4-5098C1EF3B17}" srcOrd="2" destOrd="0" presId="urn:microsoft.com/office/officeart/2005/8/layout/hierarchy1"/>
    <dgm:cxn modelId="{A31C1A3B-425E-4ABF-A3A3-D3E136BE098E}" type="presParOf" srcId="{7133C19A-A785-45FE-8DE4-5098C1EF3B17}" destId="{060B7635-B8BF-4D3A-8C0B-35851E91B591}" srcOrd="0" destOrd="0" presId="urn:microsoft.com/office/officeart/2005/8/layout/hierarchy1"/>
    <dgm:cxn modelId="{EA830CD2-B512-4B50-9CD0-1DC42796B9A9}" type="presParOf" srcId="{060B7635-B8BF-4D3A-8C0B-35851E91B591}" destId="{337D1E5E-8F0A-41B7-B4D6-7F77E7EC80A0}" srcOrd="0" destOrd="0" presId="urn:microsoft.com/office/officeart/2005/8/layout/hierarchy1"/>
    <dgm:cxn modelId="{8C1B4E32-06AF-400A-ADBD-40FFDB51C00D}" type="presParOf" srcId="{060B7635-B8BF-4D3A-8C0B-35851E91B591}" destId="{EA31515E-5C06-455F-BEB7-72FC6B31DD66}" srcOrd="1" destOrd="0" presId="urn:microsoft.com/office/officeart/2005/8/layout/hierarchy1"/>
    <dgm:cxn modelId="{A87E4F2B-E735-4474-9082-EC9D7F89EEB0}" type="presParOf" srcId="{7133C19A-A785-45FE-8DE4-5098C1EF3B17}" destId="{437DD2E3-1098-45D6-9B82-775459719235}" srcOrd="1" destOrd="0" presId="urn:microsoft.com/office/officeart/2005/8/layout/hierarchy1"/>
    <dgm:cxn modelId="{2601B54D-D1EC-4DE6-A17E-7C4B7D64067D}" type="presParOf" srcId="{411728A3-EF8B-4B2C-9DF3-F47B9B64AFC4}" destId="{CC7C254F-6EC6-4948-A11E-F131172CAA98}" srcOrd="3" destOrd="0" presId="urn:microsoft.com/office/officeart/2005/8/layout/hierarchy1"/>
    <dgm:cxn modelId="{0FEB0913-85BA-4F9C-92D0-08B533D552A3}" type="presParOf" srcId="{CC7C254F-6EC6-4948-A11E-F131172CAA98}" destId="{93CAD435-B66F-4A16-977A-2C7DAAB3C060}" srcOrd="0" destOrd="0" presId="urn:microsoft.com/office/officeart/2005/8/layout/hierarchy1"/>
    <dgm:cxn modelId="{B95F2631-B43E-4921-B7D6-D7E330E8477F}" type="presParOf" srcId="{93CAD435-B66F-4A16-977A-2C7DAAB3C060}" destId="{2A8D3EA3-5AE2-44A1-A78E-F76229C1ABB9}" srcOrd="0" destOrd="0" presId="urn:microsoft.com/office/officeart/2005/8/layout/hierarchy1"/>
    <dgm:cxn modelId="{0306459F-026A-4805-A87F-FEB4504C75DF}" type="presParOf" srcId="{93CAD435-B66F-4A16-977A-2C7DAAB3C060}" destId="{085A1D55-2686-432F-9B37-70CA7E814845}" srcOrd="1" destOrd="0" presId="urn:microsoft.com/office/officeart/2005/8/layout/hierarchy1"/>
    <dgm:cxn modelId="{7084BF68-CB1A-4CBC-89B1-15CBE4B79096}" type="presParOf" srcId="{CC7C254F-6EC6-4948-A11E-F131172CAA98}" destId="{2FC94590-B7E3-47EB-8BCA-BE9591EB33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70A28-6DD5-4DAC-889D-0DA617319A71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591410-21FD-4195-BAB6-C9D8FA507C3D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Collection: Performance assessments (TUG, 10mWT) and patient-reported outcomes (PROMIS-29, Majeed Pelvis Score).</a:t>
          </a:r>
        </a:p>
      </dsp:txBody>
      <dsp:txXfrm>
        <a:off x="288396" y="1634282"/>
        <a:ext cx="2117829" cy="1314957"/>
      </dsp:txXfrm>
    </dsp:sp>
    <dsp:sp modelId="{88021819-0362-4B0E-B51C-3AD0D8BE00EA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E31E6C-98E9-4AC6-A1AE-5E1B12AC178E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Sample Size: 1,000 patients.</a:t>
          </a:r>
        </a:p>
      </dsp:txBody>
      <dsp:txXfrm>
        <a:off x="2976857" y="1634282"/>
        <a:ext cx="2117829" cy="1314957"/>
      </dsp:txXfrm>
    </dsp:sp>
    <dsp:sp modelId="{337D1E5E-8F0A-41B7-B4D6-7F77E7EC80A0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31515E-5C06-455F-BEB7-72FC6B31DD66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Primary Outcomes: Return to work/activities, PROMIS-29 scores.</a:t>
          </a:r>
        </a:p>
      </dsp:txBody>
      <dsp:txXfrm>
        <a:off x="5665318" y="1634282"/>
        <a:ext cx="2117829" cy="1314957"/>
      </dsp:txXfrm>
    </dsp:sp>
    <dsp:sp modelId="{2A8D3EA3-5AE2-44A1-A78E-F76229C1ABB9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5A1D55-2686-432F-9B37-70CA7E814845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Secondary Outcomes: Fracture healing, pain, mobilization, complications, cost.</a:t>
          </a:r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963B8-2285-4163-9E72-FBF91802635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737B-7610-4DEA-A7B7-DCFD9DB4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Baseline Data: Only baseline data was used for the analysis due to the initial scope and time constraints of the project. This approach allowed for a focused evaluation of the immediate post-treatment outcomes without the complexity of longitudinal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Target Variable: The "complications since last visit" variable was used as the target variable because it directly measures the occurrence of complications, providing a clear and relevant outcome for predictive modeling. This aligns with the project's objective to compare the effectiveness of operative versus non-operative treatments in terms of patient complications.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9737B-7610-4DEA-A7B7-DCFD9DB42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E76-65D9-002A-77B0-AC700986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EDA98-57F8-DD76-298C-1F9FE8F86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18EB-A01D-DD82-0FC2-B6813C58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22CD-F8E0-081C-6243-A964A535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F7FD-A264-913D-C396-3B7F9627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DAF7-1110-9E0A-0184-26083357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D1040-F876-FB63-3564-F3F1925AC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0BCC-EA5F-BDE9-AF5C-0B681A1F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51E8-4C95-1316-EAF3-3BEFC8E8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0708-B39F-227E-7518-F06D77C0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58ECE-5467-1453-3A72-7AE6E27F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3454-49EC-8D7F-0F08-E527312B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1235-658F-9939-747C-530C6FF1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8167-B911-965B-C9C6-C639B3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29FB-AC50-6D91-9B92-AB66EF6C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9E79-F076-7AAD-874E-A38D6B75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208A-C012-4797-D81E-78E01D35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AF3C-96F4-1E91-541C-3F49B6FE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3E42-7FFC-E08F-B592-F6353E3B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B94B-38E8-FF97-3AE0-C6EC463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ADEE-7066-2A96-BEFA-E4CD6AE2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5B7E-71F8-7642-DC39-A702E117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3CD-8B25-16C4-6E52-34E3BA60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48BA-F0C0-702F-C738-2A92057E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6723-D673-8750-E1E3-7672B62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112-55FD-5842-6DA0-14A3F9D6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AE20-74CA-7FF9-BEFD-5FB7FB59D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1E9E2-8D78-672D-808D-BC65ED9E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B0796-6641-B288-DAE4-15CD9123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2673-B39F-00E9-9758-15815C3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8096-CDAF-0DD7-683F-954C63D9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A08-AA1E-D82D-4335-7A23F0B7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3052-62B7-50B8-C153-88CE7E11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EE59-B952-8AB9-B101-DDAA05C9A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30951-F559-A80A-4DAB-54FA5D23D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C32C8-E69D-E1C4-6A45-3C725F65C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74815-0D5E-5BF1-CD19-EA95B1ED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0B6DD-A302-CAF9-2714-0093DE43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EEAFC-4BE6-51D2-3DC7-CF4B62FC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09BE-179C-554B-21A4-26FB442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42C4A-A23B-4DF0-154B-6235915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11C64-964B-7F3F-9A98-03728D4A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5E31-58E4-8468-1C67-76DEA3DA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40B26-233F-C668-BA8E-45D7CD0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483A-FECF-089E-1E62-49A42EA9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CCDB-714E-FFA4-3A81-AB61FFE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134-6165-6D42-0EDC-3A90D2F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D9F-A85E-7233-D9A2-CA4E047C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CEB0F-EBEF-E480-66BE-782B9DF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D111-646F-674F-89E2-213AF2A3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C2FB4-8F8D-ABB6-DE28-469B7ECD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36B0-E444-BC77-6AFD-072A878D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D30-9FD2-B8A0-B05E-A4D4FD9A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20BAD-3746-4E93-D2CC-052882599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0EAA6-22D7-736A-2683-549FC91D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A7E52-DB79-B384-2625-E3221494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EA1A-55BD-63C7-B846-53E1219C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DD46-76D5-52F7-07FC-A5DD2A7A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FEE05-21E0-7B6B-41AA-74D64FDA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F8FD9-0B5C-55AB-FD7D-4EE535F4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A3F5-2EC2-20E6-8871-BE8C19A3A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200A8-E87A-4D57-B12C-63F12368D7F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D76-765C-F55F-D8F6-A4D5C3E1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E346-4207-DCD2-9199-75BFA112E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4BF65-4E3F-45F5-A51D-12749999F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37B6B-1436-DF60-4A72-6E6ED25B4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Outcomes of Operative vs. Non-Operative Treatments for Pelvic and Acetabular Fractures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B80B4-0E51-5742-7CD0-8AA9E164D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University of North Carolina at Charlotte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M.S. in Data Science and Business Analytics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DSBA 6400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Jameson Ellis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54767D-93AF-B05D-90B5-F7B3DC2A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54" y="2795451"/>
            <a:ext cx="2960914" cy="155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D6316-A8F1-8687-D1DF-8A8642C5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53" y="4349931"/>
            <a:ext cx="3677921" cy="14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9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68C1-5D83-0EBC-E795-AE8C7ED9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with a yellow and blue square&#10;&#10;AI-generated content may be incorrect.">
            <a:extLst>
              <a:ext uri="{FF2B5EF4-FFF2-40B4-BE49-F238E27FC236}">
                <a16:creationId xmlns:a16="http://schemas.microsoft.com/office/drawing/2014/main" id="{A648B28F-84BB-6415-0834-29684EE40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870627"/>
            <a:ext cx="5536001" cy="50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EA192-125E-03FD-0F60-9EEBA33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latin typeface="+mj-lt"/>
                <a:ea typeface="+mj-ea"/>
                <a:cs typeface="+mj-cs"/>
              </a:rPr>
              <a:t>Coefficients Interpretation</a:t>
            </a:r>
          </a:p>
        </p:txBody>
      </p:sp>
      <p:sp>
        <p:nvSpPr>
          <p:cNvPr id="42" name="Content Placeholder 33">
            <a:extLst>
              <a:ext uri="{FF2B5EF4-FFF2-40B4-BE49-F238E27FC236}">
                <a16:creationId xmlns:a16="http://schemas.microsoft.com/office/drawing/2014/main" id="{EFD93AA2-810E-329D-EBDF-9A14ECD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Females and older patients are less likely to experience complications.</a:t>
            </a:r>
          </a:p>
          <a:p>
            <a:r>
              <a:rPr lang="en-US" sz="1800" dirty="0"/>
              <a:t>Higher injury severity and comorbidity scores increase complication risks.</a:t>
            </a:r>
          </a:p>
          <a:p>
            <a:r>
              <a:rPr lang="en-US" sz="1800" dirty="0"/>
              <a:t>Multi-race and white races, and private insurance types reduce complication likelihood.</a:t>
            </a:r>
          </a:p>
          <a:p>
            <a:r>
              <a:rPr lang="en-US" sz="1800" dirty="0"/>
              <a:t>Independent living decreases the likelihood of complications.</a:t>
            </a:r>
          </a:p>
          <a:p>
            <a:r>
              <a:rPr lang="en-US" sz="1800" dirty="0"/>
              <a:t>Higher PROMIS-29 and Majeed scores increase the likelihood of complications.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72B711-9010-A14F-EC08-38E716C0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67" y="901032"/>
            <a:ext cx="3669103" cy="5116220"/>
          </a:xfrm>
          <a:prstGeom prst="rect">
            <a:avLst/>
          </a:prstGeom>
          <a:noFill/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5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420F2-FA6D-0B14-86EA-CCB0EDAC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Key Findings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B54D-8347-6180-3B74-DD1F8DA9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Operative vs. Non-Operative Treatments: Operative treatments have higher complication risks.</a:t>
            </a:r>
          </a:p>
          <a:p>
            <a:r>
              <a:rPr lang="en-US" sz="2000" dirty="0"/>
              <a:t>Key Factors: Age, sex, ISS score, CCI score, race, insurer, independent living status, fracture type, PROMIS-29 score, and Majeed score influence complications.</a:t>
            </a:r>
          </a:p>
          <a:p>
            <a:r>
              <a:rPr lang="en-US" sz="2000" dirty="0"/>
              <a:t>Clinical Implications: Tailoring treatment plans to individual profiles can reduce complications.</a:t>
            </a:r>
          </a:p>
          <a:p>
            <a:r>
              <a:rPr lang="en-US" sz="2000" dirty="0"/>
              <a:t>Impact on Patient Care: Understanding predictors helps improve recovery and reduce adverse outcomes.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3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B706-C5D6-CF47-BC4E-7A2968A4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Model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482E-6735-3B89-B46A-9847FA9A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Potential Improvements and Future Work: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Baseline Data: Include repeat analyses at multiple intervals to capture longitudinal trends.</a:t>
            </a:r>
          </a:p>
          <a:p>
            <a:r>
              <a:rPr lang="en-US" sz="1700" dirty="0"/>
              <a:t>Random Forest Model: Identify key predictors, handle non-linearity, and reduce overfitting.</a:t>
            </a:r>
          </a:p>
          <a:p>
            <a:r>
              <a:rPr lang="en-US" sz="1700" dirty="0"/>
              <a:t>Additional Models: Explore other machine learning models for better accuracy and robustness.</a:t>
            </a:r>
          </a:p>
          <a:p>
            <a:r>
              <a:rPr lang="en-US" sz="1700" dirty="0"/>
              <a:t>Evaluation Metrics: Current metrics are not great due to potential issues with the dataset.</a:t>
            </a:r>
          </a:p>
          <a:p>
            <a:r>
              <a:rPr lang="en-US" sz="1700" dirty="0"/>
              <a:t>Future Work: Determine complication rate and account for missing cases by checking the "final status form."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1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ABEF-9D71-EF32-8DC6-117DA11E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Questions and Comments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D6C7B-70E7-141F-FB9B-7A8B4B7BD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31" y="3017838"/>
            <a:ext cx="3124200" cy="3124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6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0F2C5-8BCF-22B6-D272-AA480703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C0F-D9B7-1715-B95E-3FB39561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Data Team: Special thanks to my mentor, Dr. Susan Odum, and her team for their invaluable guidance and support throughout this project.</a:t>
            </a:r>
          </a:p>
          <a:p>
            <a:r>
              <a:rPr lang="en-US" sz="2400"/>
              <a:t>MSKI Department: Appreciation to the MSKI department for allowing me to use their resources and facilities.</a:t>
            </a:r>
          </a:p>
          <a:p>
            <a:r>
              <a:rPr lang="en-US" sz="2400"/>
              <a:t>UNC Charlotte: Heartfelt thanks to all my professors and the faculty and staff in the M.S. in Data Science and Business Analytics program at UNC Charlotte for their continuous support and encouragement.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61561-A702-A041-8E30-58E29E69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2EC5-F059-3701-B899-9BE8ABF4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Objective: To utilize predictive analytics to evaluate and compare the outcomes of patients treated operatively versus non-operatively following pelvic and acetabular fractures.</a:t>
            </a:r>
          </a:p>
          <a:p>
            <a:r>
              <a:rPr lang="en-US" sz="2400"/>
              <a:t>Pelvic and acetabular fractures present significant challenges in treatment, and understanding the outcomes of different treatment approaches is crucial for optimizing patient care.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973F-D83A-2817-67C9-232E622A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Background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7A42-E3BF-2D8D-35F6-70BB1FE7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Pelvic Ring Injuries: Represent approximately 9% of all fractures from blunt trauma.</a:t>
            </a:r>
          </a:p>
          <a:p>
            <a:r>
              <a:rPr lang="en-US" sz="1800"/>
              <a:t>Challenges: Associated injuries can confound results; limited large, multicenter prospective studies.</a:t>
            </a:r>
          </a:p>
          <a:p>
            <a:r>
              <a:rPr lang="en-US" sz="1800"/>
              <a:t>Study Goals: Capture data on functional, clinical, and performance outcomes to optimize patient care.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veral types of fracture&#10;&#10;AI-generated content may be incorrect.">
            <a:extLst>
              <a:ext uri="{FF2B5EF4-FFF2-40B4-BE49-F238E27FC236}">
                <a16:creationId xmlns:a16="http://schemas.microsoft.com/office/drawing/2014/main" id="{BC4DC618-9AFF-E65C-D823-C41D551E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255515"/>
            <a:ext cx="4223252" cy="24072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D16-4060-C0EE-0817-B0201D18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59EC-AE96-FA35-A74F-6F2C070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Study Protocol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1A9D8-81E3-A221-D079-C2C60A172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1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11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988FF-CBFE-426B-EC78-594564C0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Project Plan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0AA1-933F-976C-827C-44FCE614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Data Acquisition and Management</a:t>
            </a:r>
          </a:p>
          <a:p>
            <a:r>
              <a:rPr lang="en-US" sz="2400"/>
              <a:t>Exploratory Data Analysis (EDA)</a:t>
            </a:r>
          </a:p>
          <a:p>
            <a:r>
              <a:rPr lang="en-US" sz="2400"/>
              <a:t>Predictive Analytics</a:t>
            </a:r>
          </a:p>
          <a:p>
            <a:r>
              <a:rPr lang="en-US" sz="2400"/>
              <a:t>Model Evaluation</a:t>
            </a:r>
          </a:p>
          <a:p>
            <a:r>
              <a:rPr lang="en-US" sz="2400"/>
              <a:t>Reporting and Presentation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4800A6-B0A0-E26C-D837-21335171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510" y="1785057"/>
            <a:ext cx="5814653" cy="31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3D01C-258D-669F-FB81-D3B3A4B5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77F-D16D-A0E5-3BCC-10910AB2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Exporting/Importing Data</a:t>
            </a:r>
          </a:p>
          <a:p>
            <a:r>
              <a:rPr lang="en-US" sz="2400" dirty="0"/>
              <a:t>Initial Cleanup</a:t>
            </a:r>
          </a:p>
          <a:p>
            <a:r>
              <a:rPr lang="en-US" sz="2400" dirty="0"/>
              <a:t>Investigating Missing Data</a:t>
            </a:r>
          </a:p>
          <a:p>
            <a:r>
              <a:rPr lang="en-US" sz="2400" dirty="0"/>
              <a:t>Creating Summary Tables</a:t>
            </a:r>
          </a:p>
          <a:p>
            <a:r>
              <a:rPr lang="en-US" sz="2400" dirty="0"/>
              <a:t>Identifying Unique Patients and Features</a:t>
            </a:r>
          </a:p>
          <a:p>
            <a:r>
              <a:rPr lang="en-US" sz="2400" dirty="0"/>
              <a:t>Checking Data Consistency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9175B-CE3F-83CC-7CCE-AB4FFDB4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5A46-0F07-64A5-8E63-850F3081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numCol="2" anchor="ctr">
            <a:normAutofit/>
          </a:bodyPr>
          <a:lstStyle/>
          <a:p>
            <a:r>
              <a:rPr lang="en-US" sz="1700" dirty="0"/>
              <a:t>Variables Chosen for the Model: </a:t>
            </a:r>
          </a:p>
          <a:p>
            <a:pPr lvl="1"/>
            <a:r>
              <a:rPr lang="en-US" sz="1200" dirty="0"/>
              <a:t>Gender</a:t>
            </a:r>
          </a:p>
          <a:p>
            <a:pPr lvl="1"/>
            <a:r>
              <a:rPr lang="en-US" sz="1200" dirty="0"/>
              <a:t>Age </a:t>
            </a:r>
          </a:p>
          <a:p>
            <a:pPr lvl="1"/>
            <a:r>
              <a:rPr lang="en-US" sz="1200" dirty="0"/>
              <a:t>Initial Definitive Treatment</a:t>
            </a:r>
          </a:p>
          <a:p>
            <a:pPr lvl="1"/>
            <a:r>
              <a:rPr lang="en-US" sz="1200" dirty="0"/>
              <a:t>Total Injury Severity Score (ISS)</a:t>
            </a:r>
          </a:p>
          <a:p>
            <a:pPr lvl="1"/>
            <a:r>
              <a:rPr lang="en-US" sz="1200" dirty="0"/>
              <a:t>Charleston Comorbidity Index (CCI)</a:t>
            </a:r>
          </a:p>
          <a:p>
            <a:pPr lvl="1"/>
            <a:r>
              <a:rPr lang="en-US" sz="1200" dirty="0"/>
              <a:t>Race</a:t>
            </a:r>
          </a:p>
          <a:p>
            <a:pPr lvl="1"/>
            <a:r>
              <a:rPr lang="en-US" sz="1200" dirty="0"/>
              <a:t>Insurer</a:t>
            </a:r>
          </a:p>
          <a:p>
            <a:pPr lvl="1"/>
            <a:r>
              <a:rPr lang="en-US" sz="1200" dirty="0"/>
              <a:t>Independent Living Status</a:t>
            </a:r>
          </a:p>
          <a:p>
            <a:pPr lvl="1"/>
            <a:r>
              <a:rPr lang="en-US" sz="1200" dirty="0"/>
              <a:t>Fracture Type</a:t>
            </a:r>
          </a:p>
          <a:p>
            <a:pPr lvl="1"/>
            <a:r>
              <a:rPr lang="en-US" sz="1200" dirty="0"/>
              <a:t>Total PROMIS-29 Score</a:t>
            </a:r>
          </a:p>
          <a:p>
            <a:pPr lvl="1"/>
            <a:r>
              <a:rPr lang="en-US" sz="1200" dirty="0"/>
              <a:t>Majeed Score</a:t>
            </a:r>
          </a:p>
          <a:p>
            <a:pPr lvl="1"/>
            <a:r>
              <a:rPr lang="en-US" sz="1200" dirty="0"/>
              <a:t>Complications Since Last Visit</a:t>
            </a:r>
          </a:p>
          <a:p>
            <a:r>
              <a:rPr lang="en-US" sz="1700" dirty="0"/>
              <a:t>Model Selection: Logistic regression for binary outcomes.</a:t>
            </a:r>
          </a:p>
          <a:p>
            <a:r>
              <a:rPr lang="en-US" sz="1700" dirty="0"/>
              <a:t>Data Splitting: 80-20 split for training and testing sets.</a:t>
            </a:r>
          </a:p>
          <a:p>
            <a:r>
              <a:rPr lang="en-US" sz="1700" dirty="0"/>
              <a:t>Model Training: Logistic regression model built and trained using training data.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4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39F09-8673-D226-9BAE-743C0FE8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1A60-EF44-0D5B-4C7F-5A1969E1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Evaluation Metrics:</a:t>
            </a:r>
          </a:p>
          <a:p>
            <a:pPr lvl="1"/>
            <a:r>
              <a:rPr lang="en-US" dirty="0"/>
              <a:t>Accuracy: 0.7731</a:t>
            </a:r>
          </a:p>
          <a:p>
            <a:pPr lvl="1"/>
            <a:r>
              <a:rPr lang="en-US" dirty="0"/>
              <a:t>Precision: 0.5904</a:t>
            </a:r>
          </a:p>
          <a:p>
            <a:pPr lvl="1"/>
            <a:r>
              <a:rPr lang="en-US" dirty="0"/>
              <a:t>Recall: 0.3485</a:t>
            </a:r>
          </a:p>
          <a:p>
            <a:pPr lvl="1"/>
            <a:r>
              <a:rPr lang="en-US" dirty="0"/>
              <a:t>F1 Score: 0.3193</a:t>
            </a:r>
          </a:p>
          <a:p>
            <a:pPr lvl="1"/>
            <a:r>
              <a:rPr lang="en-US" dirty="0"/>
              <a:t>ROC AUC Score: 0.5886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CD443-12BA-4971-E4F1-50321016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Visualizations:</a:t>
            </a:r>
          </a:p>
        </p:txBody>
      </p:sp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154A5BD8-3077-F894-2A78-C647B25F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r="1883" b="-5"/>
          <a:stretch/>
        </p:blipFill>
        <p:spPr>
          <a:xfrm>
            <a:off x="904492" y="772621"/>
            <a:ext cx="3292790" cy="2663137"/>
          </a:xfrm>
          <a:prstGeom prst="rect">
            <a:avLst/>
          </a:prstGeom>
        </p:spPr>
      </p:pic>
      <p:pic>
        <p:nvPicPr>
          <p:cNvPr id="7" name="Picture 6" descr="A graph of a positive rate&#10;&#10;AI-generated content may be incorrect.">
            <a:extLst>
              <a:ext uri="{FF2B5EF4-FFF2-40B4-BE49-F238E27FC236}">
                <a16:creationId xmlns:a16="http://schemas.microsoft.com/office/drawing/2014/main" id="{D7B46974-466D-4F90-AACC-4AE12ADD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6" b="-5"/>
          <a:stretch/>
        </p:blipFill>
        <p:spPr>
          <a:xfrm>
            <a:off x="4457293" y="772621"/>
            <a:ext cx="3292790" cy="2663137"/>
          </a:xfrm>
          <a:prstGeom prst="rect">
            <a:avLst/>
          </a:prstGeom>
        </p:spPr>
      </p:pic>
      <p:pic>
        <p:nvPicPr>
          <p:cNvPr id="5" name="Content Placeholder 4" descr="A graph of a positive rate&#10;&#10;AI-generated content may be incorrect.">
            <a:extLst>
              <a:ext uri="{FF2B5EF4-FFF2-40B4-BE49-F238E27FC236}">
                <a16:creationId xmlns:a16="http://schemas.microsoft.com/office/drawing/2014/main" id="{F2CDE304-CDEB-BEA5-724B-2D80D7710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6" b="-5"/>
          <a:stretch/>
        </p:blipFill>
        <p:spPr>
          <a:xfrm>
            <a:off x="8015984" y="772621"/>
            <a:ext cx="3292790" cy="2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736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Outcomes of Operative vs. Non-Operative Treatments for Pelvic and Acetabular Fractures</vt:lpstr>
      <vt:lpstr>Introduction</vt:lpstr>
      <vt:lpstr>Background and Significance</vt:lpstr>
      <vt:lpstr>Study Protocol</vt:lpstr>
      <vt:lpstr>Project Plan Outline</vt:lpstr>
      <vt:lpstr>Data Preparation</vt:lpstr>
      <vt:lpstr>Predictive Analytics</vt:lpstr>
      <vt:lpstr>Model Evaluation</vt:lpstr>
      <vt:lpstr>Visualizations:</vt:lpstr>
      <vt:lpstr>Confusion Matrix</vt:lpstr>
      <vt:lpstr>Coefficients Interpretation</vt:lpstr>
      <vt:lpstr>Key Findings and Implications</vt:lpstr>
      <vt:lpstr>Model Improvements</vt:lpstr>
      <vt:lpstr>Questions and Comments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Ellis, Tyrone J</dc:creator>
  <cp:lastModifiedBy>Ellis, Tyrone J</cp:lastModifiedBy>
  <cp:revision>17</cp:revision>
  <dcterms:created xsi:type="dcterms:W3CDTF">2025-04-24T22:26:26Z</dcterms:created>
  <dcterms:modified xsi:type="dcterms:W3CDTF">2025-05-02T12:20:27Z</dcterms:modified>
</cp:coreProperties>
</file>