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6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3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8038-5A95-A643-A3D4-87ABCE88466E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YouTube Video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Logistic Progression</a:t>
            </a:r>
          </a:p>
          <a:p>
            <a:r>
              <a:rPr lang="en-US" dirty="0" smtClean="0"/>
              <a:t>Jessica </a:t>
            </a:r>
            <a:r>
              <a:rPr lang="en-US" dirty="0" err="1" smtClean="0"/>
              <a:t>Ouyang</a:t>
            </a:r>
            <a:r>
              <a:rPr lang="en-US" dirty="0" smtClean="0"/>
              <a:t> and Joe Ellis</a:t>
            </a:r>
          </a:p>
          <a:p>
            <a:r>
              <a:rPr lang="en-US" dirty="0" smtClean="0"/>
              <a:t>NLP/ML/Web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90/10 Cross-Validation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a</a:t>
            </a:r>
            <a:r>
              <a:rPr lang="en-US" dirty="0" smtClean="0"/>
              <a:t>ccuracy over 100 test splits</a:t>
            </a:r>
          </a:p>
          <a:p>
            <a:pPr lvl="1"/>
            <a:r>
              <a:rPr lang="en-US" dirty="0" smtClean="0"/>
              <a:t>RBF SVM-Classification (lib-</a:t>
            </a:r>
            <a:r>
              <a:rPr lang="en-US" dirty="0" err="1" smtClean="0"/>
              <a:t>svm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Audio-Only Feature Classification</a:t>
            </a:r>
          </a:p>
          <a:p>
            <a:pPr lvl="1"/>
            <a:r>
              <a:rPr lang="en-US" dirty="0" smtClean="0"/>
              <a:t>3-way: 47% </a:t>
            </a:r>
          </a:p>
          <a:p>
            <a:pPr lvl="1"/>
            <a:r>
              <a:rPr lang="en-US" dirty="0" smtClean="0"/>
              <a:t>Binary: 62% </a:t>
            </a:r>
          </a:p>
          <a:p>
            <a:r>
              <a:rPr lang="en-US" dirty="0" smtClean="0"/>
              <a:t>Visual-Only Feature Classification</a:t>
            </a:r>
          </a:p>
          <a:p>
            <a:pPr lvl="1"/>
            <a:r>
              <a:rPr lang="en-US" dirty="0"/>
              <a:t>3-way: 53% </a:t>
            </a:r>
          </a:p>
          <a:p>
            <a:pPr lvl="1"/>
            <a:r>
              <a:rPr lang="en-US" dirty="0"/>
              <a:t>Binary: 63</a:t>
            </a:r>
            <a:r>
              <a:rPr lang="en-US" dirty="0" smtClean="0"/>
              <a:t>%</a:t>
            </a:r>
          </a:p>
          <a:p>
            <a:r>
              <a:rPr lang="en-US" dirty="0" smtClean="0"/>
              <a:t>Text-Only Feature Classification</a:t>
            </a:r>
          </a:p>
          <a:p>
            <a:pPr lvl="1"/>
            <a:r>
              <a:rPr lang="en-US" dirty="0" smtClean="0"/>
              <a:t>3-way: 33%</a:t>
            </a:r>
          </a:p>
          <a:p>
            <a:pPr lvl="1"/>
            <a:r>
              <a:rPr lang="en-US" dirty="0" smtClean="0"/>
              <a:t>Binary: 65%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Analyze Sentiment in YouTube Videos</a:t>
            </a:r>
          </a:p>
          <a:p>
            <a:pPr lvl="1"/>
            <a:r>
              <a:rPr lang="en-US" dirty="0" smtClean="0"/>
              <a:t>Automatic YouTube Downloader and Crawler</a:t>
            </a:r>
          </a:p>
          <a:p>
            <a:pPr lvl="1"/>
            <a:r>
              <a:rPr lang="en-US" dirty="0" smtClean="0"/>
              <a:t>Multimodal Features:</a:t>
            </a:r>
          </a:p>
          <a:p>
            <a:pPr lvl="2"/>
            <a:r>
              <a:rPr lang="en-US" dirty="0" smtClean="0"/>
              <a:t>Audio, Video, Transcript, Metadata/comments</a:t>
            </a:r>
          </a:p>
          <a:p>
            <a:pPr lvl="1"/>
            <a:r>
              <a:rPr lang="en-US" dirty="0" smtClean="0"/>
              <a:t>Classification Schemes:</a:t>
            </a:r>
          </a:p>
          <a:p>
            <a:pPr lvl="2"/>
            <a:r>
              <a:rPr lang="en-US" dirty="0" smtClean="0"/>
              <a:t>Single Modalities</a:t>
            </a:r>
          </a:p>
          <a:p>
            <a:pPr lvl="2"/>
            <a:r>
              <a:rPr lang="en-US" dirty="0" smtClean="0"/>
              <a:t>Combined-Modalities and Co-Training</a:t>
            </a:r>
          </a:p>
          <a:p>
            <a:r>
              <a:rPr lang="en-US" dirty="0" smtClean="0"/>
              <a:t>Sentiment Rich Data-set</a:t>
            </a:r>
          </a:p>
          <a:p>
            <a:pPr lvl="1"/>
            <a:r>
              <a:rPr lang="en-US" dirty="0" smtClean="0"/>
              <a:t>“React-To”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Downloader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Utility</a:t>
            </a:r>
          </a:p>
          <a:p>
            <a:pPr lvl="1"/>
            <a:r>
              <a:rPr lang="en-US" dirty="0" smtClean="0"/>
              <a:t>Leverage “</a:t>
            </a:r>
            <a:r>
              <a:rPr lang="en-US" dirty="0" err="1" smtClean="0"/>
              <a:t>youtube</a:t>
            </a:r>
            <a:r>
              <a:rPr lang="en-US" dirty="0" smtClean="0"/>
              <a:t>-dl” and Google-APIs</a:t>
            </a:r>
          </a:p>
          <a:p>
            <a:r>
              <a:rPr lang="en-US" dirty="0" smtClean="0"/>
              <a:t>Capabilities:</a:t>
            </a:r>
          </a:p>
          <a:p>
            <a:pPr lvl="1"/>
            <a:r>
              <a:rPr lang="en-US" dirty="0" smtClean="0"/>
              <a:t>Download comments, metadata, transcripts, and .mp4 formatted video</a:t>
            </a:r>
          </a:p>
          <a:p>
            <a:pPr lvl="1"/>
            <a:r>
              <a:rPr lang="en-US" dirty="0" smtClean="0"/>
              <a:t>Download all videos for…</a:t>
            </a:r>
          </a:p>
          <a:p>
            <a:pPr lvl="2"/>
            <a:r>
              <a:rPr lang="en-US" dirty="0" smtClean="0"/>
              <a:t>Search Query</a:t>
            </a:r>
          </a:p>
          <a:p>
            <a:pPr lvl="2"/>
            <a:r>
              <a:rPr lang="en-US" dirty="0" smtClean="0"/>
              <a:t>User </a:t>
            </a:r>
          </a:p>
          <a:p>
            <a:pPr lvl="2"/>
            <a:r>
              <a:rPr lang="en-US" dirty="0" smtClean="0"/>
              <a:t>Video ID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1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SHoUT</a:t>
            </a:r>
            <a:r>
              <a:rPr lang="en-US" dirty="0" smtClean="0"/>
              <a:t>” toolkit used to perform speaker </a:t>
            </a:r>
            <a:r>
              <a:rPr lang="en-US" dirty="0" err="1" smtClean="0"/>
              <a:t>diarization</a:t>
            </a:r>
            <a:r>
              <a:rPr lang="en-US" dirty="0" smtClean="0"/>
              <a:t> on the videos.</a:t>
            </a:r>
          </a:p>
          <a:p>
            <a:pPr lvl="1"/>
            <a:r>
              <a:rPr lang="en-US" dirty="0" smtClean="0"/>
              <a:t>Goal:  To create smaller videos with coherent sentiment</a:t>
            </a:r>
          </a:p>
          <a:p>
            <a:r>
              <a:rPr lang="en-US" dirty="0" smtClean="0"/>
              <a:t>Cut videos into shorter 5-10 second videos with only one speaker using </a:t>
            </a:r>
            <a:r>
              <a:rPr lang="en-US" dirty="0" err="1" smtClean="0"/>
              <a:t>ffmpeg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Cut transcripts based on overlap with cut videos.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Examples</a:t>
            </a:r>
            <a:endParaRPr lang="en-US" dirty="0"/>
          </a:p>
        </p:txBody>
      </p:sp>
      <p:pic>
        <p:nvPicPr>
          <p:cNvPr id="3" name="concat_vid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Detect faces within the video</a:t>
            </a:r>
          </a:p>
          <a:p>
            <a:pPr lvl="1"/>
            <a:r>
              <a:rPr lang="en-US" dirty="0" smtClean="0"/>
              <a:t>“Robust Real Time Face Detection” </a:t>
            </a:r>
            <a:r>
              <a:rPr lang="en-US" i="1" dirty="0" smtClean="0"/>
              <a:t>Viola, Jones 2013</a:t>
            </a:r>
          </a:p>
          <a:p>
            <a:r>
              <a:rPr lang="en-US" dirty="0" smtClean="0"/>
              <a:t>Detect landmarks on face area</a:t>
            </a:r>
          </a:p>
          <a:p>
            <a:pPr lvl="1"/>
            <a:r>
              <a:rPr lang="en-US" dirty="0" smtClean="0"/>
              <a:t>“Detector of Facial Landmarks using the output of Structured SVM”, </a:t>
            </a:r>
            <a:r>
              <a:rPr lang="en-US" i="1" dirty="0" err="1" smtClean="0"/>
              <a:t>Uricar</a:t>
            </a:r>
            <a:r>
              <a:rPr lang="en-US" i="1" dirty="0" smtClean="0"/>
              <a:t>, et al. 2012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Extract SIFT features from each landmark</a:t>
            </a:r>
          </a:p>
          <a:p>
            <a:pPr lvl="1"/>
            <a:r>
              <a:rPr lang="en-US" dirty="0" smtClean="0"/>
              <a:t>“Object Recognition from local scale invariant features”, </a:t>
            </a:r>
            <a:r>
              <a:rPr lang="en-US" i="1" dirty="0" smtClean="0"/>
              <a:t>Lowe 1999</a:t>
            </a:r>
          </a:p>
          <a:p>
            <a:r>
              <a:rPr lang="en-US" dirty="0" smtClean="0"/>
              <a:t>Track average motion of face per frame for video clip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Feature Extraction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3814998" cy="2317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1435" y="1693029"/>
            <a:ext cx="26727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Face Detection</a:t>
            </a:r>
          </a:p>
          <a:p>
            <a:pPr algn="ctr"/>
            <a:r>
              <a:rPr lang="en-US" sz="3200" dirty="0" smtClean="0"/>
              <a:t> and </a:t>
            </a:r>
          </a:p>
          <a:p>
            <a:pPr algn="ctr"/>
            <a:r>
              <a:rPr lang="en-US" sz="3200" dirty="0" smtClean="0"/>
              <a:t>Land-marking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25204" y="3734947"/>
            <a:ext cx="562780" cy="45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75" y="4347726"/>
            <a:ext cx="4304856" cy="2261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95535" y="5413607"/>
            <a:ext cx="4029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SIFT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6965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Energy Features</a:t>
            </a:r>
          </a:p>
          <a:p>
            <a:pPr lvl="1"/>
            <a:r>
              <a:rPr lang="en-US" dirty="0" smtClean="0"/>
              <a:t>Energy of signal below 250 Hz</a:t>
            </a:r>
          </a:p>
          <a:p>
            <a:pPr lvl="1"/>
            <a:r>
              <a:rPr lang="en-US" dirty="0" smtClean="0"/>
              <a:t>Energy of signal above 250 Hz</a:t>
            </a:r>
          </a:p>
          <a:p>
            <a:pPr lvl="1"/>
            <a:r>
              <a:rPr lang="en-US" dirty="0" smtClean="0"/>
              <a:t>Energy of total signal</a:t>
            </a:r>
          </a:p>
          <a:p>
            <a:r>
              <a:rPr lang="en-US" dirty="0" smtClean="0"/>
              <a:t>Pitch Features</a:t>
            </a:r>
          </a:p>
          <a:p>
            <a:pPr lvl="1"/>
            <a:r>
              <a:rPr lang="en-US" dirty="0" smtClean="0"/>
              <a:t>Fundamental Frequency below 1500Hz</a:t>
            </a:r>
          </a:p>
          <a:p>
            <a:pPr lvl="1"/>
            <a:r>
              <a:rPr lang="en-US" dirty="0" smtClean="0"/>
              <a:t>Fundamental Frequency above 1500Hz</a:t>
            </a:r>
          </a:p>
          <a:p>
            <a:pPr lvl="1"/>
            <a:r>
              <a:rPr lang="en-US" dirty="0" smtClean="0"/>
              <a:t>Fundamental Frequency of total signal</a:t>
            </a:r>
          </a:p>
          <a:p>
            <a:r>
              <a:rPr lang="en-US" dirty="0" smtClean="0"/>
              <a:t>Speech Features</a:t>
            </a:r>
          </a:p>
          <a:p>
            <a:pPr lvl="1"/>
            <a:r>
              <a:rPr lang="en-US" dirty="0" smtClean="0"/>
              <a:t>13 MFCC </a:t>
            </a:r>
            <a:r>
              <a:rPr lang="en-US" dirty="0" err="1" smtClean="0"/>
              <a:t>coeffients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[For each feature described below the mean, standard deviation, max and min across the frames for a video clip was extracted</a:t>
            </a:r>
            <a:r>
              <a:rPr lang="en-US" dirty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6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Feature Extractions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Based on NRC-</a:t>
            </a:r>
            <a:r>
              <a:rPr lang="en-US" dirty="0" smtClean="0"/>
              <a:t>Canada system from </a:t>
            </a:r>
            <a:r>
              <a:rPr lang="en-US" dirty="0" err="1" smtClean="0"/>
              <a:t>SemEval</a:t>
            </a:r>
            <a:r>
              <a:rPr lang="en-US" dirty="0" smtClean="0"/>
              <a:t> 2013</a:t>
            </a:r>
          </a:p>
          <a:p>
            <a:pPr lvl="1"/>
            <a:r>
              <a:rPr lang="en-US" dirty="0" smtClean="0"/>
              <a:t>Word </a:t>
            </a:r>
            <a:r>
              <a:rPr lang="en-US" dirty="0" err="1" smtClean="0"/>
              <a:t>ngrams</a:t>
            </a:r>
            <a:r>
              <a:rPr lang="en-US" dirty="0" smtClean="0"/>
              <a:t> (n from 1 to 5)</a:t>
            </a:r>
          </a:p>
          <a:p>
            <a:pPr lvl="1"/>
            <a:r>
              <a:rPr lang="en-US" dirty="0" smtClean="0"/>
              <a:t>Character </a:t>
            </a:r>
            <a:r>
              <a:rPr lang="en-US" dirty="0" err="1" smtClean="0"/>
              <a:t>ngrams</a:t>
            </a:r>
            <a:r>
              <a:rPr lang="en-US" dirty="0" smtClean="0"/>
              <a:t> (n from 3 to 5)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All-caps words</a:t>
            </a:r>
          </a:p>
          <a:p>
            <a:pPr lvl="1"/>
            <a:r>
              <a:rPr lang="en-US" dirty="0" smtClean="0"/>
              <a:t>Part of Speech tags	</a:t>
            </a:r>
          </a:p>
          <a:p>
            <a:pPr lvl="1"/>
            <a:r>
              <a:rPr lang="en-US" dirty="0" smtClean="0"/>
              <a:t>Lexicon scores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Exclamation points and question marks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Emoticons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Elongated words</a:t>
            </a:r>
          </a:p>
          <a:p>
            <a:pPr lvl="1"/>
            <a:r>
              <a:rPr lang="en-US" dirty="0" smtClean="0"/>
              <a:t>Twitter token clusters</a:t>
            </a:r>
          </a:p>
          <a:p>
            <a:pPr lvl="1"/>
            <a:r>
              <a:rPr lang="en-US" dirty="0" smtClean="0"/>
              <a:t>Negated contexts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36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363</Words>
  <Application>Microsoft Office PowerPoint</Application>
  <PresentationFormat>On-screen Show (4:3)</PresentationFormat>
  <Paragraphs>81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YouTube Video Sentiment Analysis</vt:lpstr>
      <vt:lpstr>Project Goals</vt:lpstr>
      <vt:lpstr>YouTube Downloader</vt:lpstr>
      <vt:lpstr>Pre-Processing</vt:lpstr>
      <vt:lpstr>Video Examples</vt:lpstr>
      <vt:lpstr>Visual Feature Extraction</vt:lpstr>
      <vt:lpstr>Visual Feature Extraction</vt:lpstr>
      <vt:lpstr>Audio Feature Extraction</vt:lpstr>
      <vt:lpstr>Text Feature Extractions</vt:lpstr>
      <vt:lpstr>Classification Results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 Sentiment Analysis</dc:title>
  <dc:creator>Joseph Ellis</dc:creator>
  <cp:lastModifiedBy>jellis</cp:lastModifiedBy>
  <cp:revision>83</cp:revision>
  <dcterms:created xsi:type="dcterms:W3CDTF">2013-12-08T21:05:46Z</dcterms:created>
  <dcterms:modified xsi:type="dcterms:W3CDTF">2013-12-09T13:07:18Z</dcterms:modified>
</cp:coreProperties>
</file>