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58" r:id="rId6"/>
    <p:sldId id="267" r:id="rId7"/>
    <p:sldId id="268" r:id="rId8"/>
    <p:sldId id="269" r:id="rId9"/>
    <p:sldId id="270" r:id="rId10"/>
    <p:sldId id="271" r:id="rId11"/>
    <p:sldId id="272" r:id="rId12"/>
    <p:sldId id="273" r:id="rId13"/>
    <p:sldId id="275" r:id="rId14"/>
    <p:sldId id="274"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9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1E6F03A-CE35-4A9D-B5FF-FFED13DAFE90}" type="datetimeFigureOut">
              <a:rPr lang="en-US" smtClean="0"/>
              <a:t>5/1/2013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516C93-7017-4998-A1CF-F05DC5A7BBD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E6F03A-CE35-4A9D-B5FF-FFED13DAFE90}" type="datetimeFigureOut">
              <a:rPr lang="en-US" smtClean="0"/>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16C93-7017-4998-A1CF-F05DC5A7BB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E6F03A-CE35-4A9D-B5FF-FFED13DAFE90}" type="datetimeFigureOut">
              <a:rPr lang="en-US" smtClean="0"/>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16C93-7017-4998-A1CF-F05DC5A7BB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1E6F03A-CE35-4A9D-B5FF-FFED13DAFE90}" type="datetimeFigureOut">
              <a:rPr lang="en-US" smtClean="0"/>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16C93-7017-4998-A1CF-F05DC5A7BBD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E6F03A-CE35-4A9D-B5FF-FFED13DAFE90}" type="datetimeFigureOut">
              <a:rPr lang="en-US" smtClean="0"/>
              <a:t>5/1/2013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516C93-7017-4998-A1CF-F05DC5A7BBD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E6F03A-CE35-4A9D-B5FF-FFED13DAFE90}" type="datetimeFigureOut">
              <a:rPr lang="en-US" smtClean="0"/>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16C93-7017-4998-A1CF-F05DC5A7BBD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1E6F03A-CE35-4A9D-B5FF-FFED13DAFE90}" type="datetimeFigureOut">
              <a:rPr lang="en-US" smtClean="0"/>
              <a:t>5/1/2013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516C93-7017-4998-A1CF-F05DC5A7BBD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E6F03A-CE35-4A9D-B5FF-FFED13DAFE90}" type="datetimeFigureOut">
              <a:rPr lang="en-US" smtClean="0"/>
              <a:t>5/1/2013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516C93-7017-4998-A1CF-F05DC5A7BB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6F03A-CE35-4A9D-B5FF-FFED13DAFE90}" type="datetimeFigureOut">
              <a:rPr lang="en-US" smtClean="0"/>
              <a:t>5/1/2013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516C93-7017-4998-A1CF-F05DC5A7BB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E6F03A-CE35-4A9D-B5FF-FFED13DAFE90}" type="datetimeFigureOut">
              <a:rPr lang="en-US" smtClean="0"/>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16C93-7017-4998-A1CF-F05DC5A7BBD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E6F03A-CE35-4A9D-B5FF-FFED13DAFE90}" type="datetimeFigureOut">
              <a:rPr lang="en-US" smtClean="0"/>
              <a:t>5/1/2013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6516C93-7017-4998-A1CF-F05DC5A7BBD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1E6F03A-CE35-4A9D-B5FF-FFED13DAFE90}" type="datetimeFigureOut">
              <a:rPr lang="en-US" smtClean="0"/>
              <a:t>5/1/2013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516C93-7017-4998-A1CF-F05DC5A7BBD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emf"/><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 Id="rId5" Type="http://schemas.openxmlformats.org/officeDocument/2006/relationships/image" Target="../media/image22.jp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Joe Ellis</a:t>
            </a:r>
          </a:p>
          <a:p>
            <a:r>
              <a:rPr lang="en-US" sz="1800" dirty="0" smtClean="0"/>
              <a:t>Relative Attributes Authors:</a:t>
            </a:r>
          </a:p>
          <a:p>
            <a:r>
              <a:rPr lang="en-US" sz="1800" dirty="0" smtClean="0"/>
              <a:t>Devi Parikh and Kristen </a:t>
            </a:r>
            <a:r>
              <a:rPr lang="en-US" sz="1800" dirty="0" err="1" smtClean="0"/>
              <a:t>Grauman</a:t>
            </a:r>
            <a:endParaRPr lang="en-US" sz="1800" dirty="0"/>
          </a:p>
        </p:txBody>
      </p:sp>
      <p:sp>
        <p:nvSpPr>
          <p:cNvPr id="2" name="Title 1"/>
          <p:cNvSpPr>
            <a:spLocks noGrp="1"/>
          </p:cNvSpPr>
          <p:nvPr>
            <p:ph type="ctrTitle"/>
          </p:nvPr>
        </p:nvSpPr>
        <p:spPr/>
        <p:txBody>
          <a:bodyPr/>
          <a:lstStyle/>
          <a:p>
            <a:r>
              <a:rPr lang="en-US" dirty="0" smtClean="0"/>
              <a:t>Relative Attributes </a:t>
            </a:r>
            <a:br>
              <a:rPr lang="en-US" dirty="0" smtClean="0"/>
            </a:br>
            <a:r>
              <a:rPr lang="en-US" sz="2800" dirty="0" smtClean="0"/>
              <a:t>Reproduction of Results</a:t>
            </a:r>
            <a:endParaRPr lang="en-US" sz="2800" dirty="0"/>
          </a:p>
        </p:txBody>
      </p:sp>
    </p:spTree>
    <p:extLst>
      <p:ext uri="{BB962C8B-B14F-4D97-AF65-F5344CB8AC3E}">
        <p14:creationId xmlns:p14="http://schemas.microsoft.com/office/powerpoint/2010/main" val="839859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Generative Framework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838200" y="1828800"/>
                <a:ext cx="7772400" cy="4800600"/>
              </a:xfrm>
            </p:spPr>
            <p:txBody>
              <a:bodyPr>
                <a:normAutofit fontScale="70000" lnSpcReduction="20000"/>
              </a:bodyPr>
              <a:lstStyle/>
              <a:p>
                <a:pPr lvl="0"/>
                <a:r>
                  <a:rPr lang="en-US" dirty="0"/>
                  <a:t>If </a:t>
                </a:r>
                <a14:m>
                  <m:oMath xmlns:m="http://schemas.openxmlformats.org/officeDocument/2006/math">
                    <m:sSubSup>
                      <m:sSubSupPr>
                        <m:ctrlPr>
                          <a:rPr lang="en-US" i="1"/>
                        </m:ctrlPr>
                      </m:sSubSupPr>
                      <m:e>
                        <m:r>
                          <a:rPr lang="en-US" i="1"/>
                          <m:t>𝑐</m:t>
                        </m:r>
                      </m:e>
                      <m:sub>
                        <m:r>
                          <a:rPr lang="en-US" i="1"/>
                          <m:t>𝑗</m:t>
                        </m:r>
                      </m:sub>
                      <m:sup>
                        <m:r>
                          <a:rPr lang="en-US" i="1"/>
                          <m:t>(</m:t>
                        </m:r>
                        <m:r>
                          <a:rPr lang="en-US" i="1"/>
                          <m:t>𝑢</m:t>
                        </m:r>
                        <m:r>
                          <a:rPr lang="en-US" i="1"/>
                          <m:t>)</m:t>
                        </m:r>
                      </m:sup>
                    </m:sSubSup>
                  </m:oMath>
                </a14:m>
                <a:r>
                  <a:rPr lang="en-US" dirty="0"/>
                  <a:t> is described as </a:t>
                </a:r>
                <a14:m>
                  <m:oMath xmlns:m="http://schemas.openxmlformats.org/officeDocument/2006/math">
                    <m:sSubSup>
                      <m:sSubSupPr>
                        <m:ctrlPr>
                          <a:rPr lang="en-US" i="1"/>
                        </m:ctrlPr>
                      </m:sSubSupPr>
                      <m:e>
                        <m:r>
                          <a:rPr lang="en-US" i="1"/>
                          <m:t>𝑐</m:t>
                        </m:r>
                      </m:e>
                      <m:sub>
                        <m:r>
                          <a:rPr lang="en-US" i="1"/>
                          <m:t>𝑖</m:t>
                        </m:r>
                      </m:sub>
                      <m:sup>
                        <m:r>
                          <a:rPr lang="en-US" i="1"/>
                          <m:t>(</m:t>
                        </m:r>
                        <m:r>
                          <a:rPr lang="en-US" i="1"/>
                          <m:t>𝑠</m:t>
                        </m:r>
                        <m:r>
                          <a:rPr lang="en-US" i="1"/>
                          <m:t>)</m:t>
                        </m:r>
                      </m:sup>
                    </m:sSubSup>
                  </m:oMath>
                </a14:m>
                <a:r>
                  <a:rPr lang="en-US" dirty="0"/>
                  <a:t> &gt; ­ </a:t>
                </a:r>
                <a14:m>
                  <m:oMath xmlns:m="http://schemas.openxmlformats.org/officeDocument/2006/math">
                    <m:sSubSup>
                      <m:sSubSupPr>
                        <m:ctrlPr>
                          <a:rPr lang="en-US" i="1"/>
                        </m:ctrlPr>
                      </m:sSubSupPr>
                      <m:e>
                        <m:r>
                          <a:rPr lang="en-US" i="1"/>
                          <m:t>𝑐</m:t>
                        </m:r>
                      </m:e>
                      <m:sub>
                        <m:r>
                          <a:rPr lang="en-US" i="1"/>
                          <m:t>𝑗</m:t>
                        </m:r>
                      </m:sub>
                      <m:sup>
                        <m:r>
                          <a:rPr lang="en-US" i="1"/>
                          <m:t>(</m:t>
                        </m:r>
                        <m:r>
                          <a:rPr lang="en-US" i="1"/>
                          <m:t>𝑢</m:t>
                        </m:r>
                        <m:r>
                          <a:rPr lang="en-US" i="1"/>
                          <m:t>)</m:t>
                        </m:r>
                      </m:sup>
                    </m:sSubSup>
                  </m:oMath>
                </a14:m>
                <a:r>
                  <a:rPr lang="en-US" dirty="0"/>
                  <a:t> &gt; </a:t>
                </a:r>
                <a14:m>
                  <m:oMath xmlns:m="http://schemas.openxmlformats.org/officeDocument/2006/math">
                    <m:sSubSup>
                      <m:sSubSupPr>
                        <m:ctrlPr>
                          <a:rPr lang="en-US" i="1"/>
                        </m:ctrlPr>
                      </m:sSubSupPr>
                      <m:e>
                        <m:r>
                          <a:rPr lang="en-US" i="1"/>
                          <m:t>𝑐</m:t>
                        </m:r>
                      </m:e>
                      <m:sub>
                        <m:r>
                          <a:rPr lang="en-US" i="1"/>
                          <m:t>𝑘</m:t>
                        </m:r>
                      </m:sub>
                      <m:sup>
                        <m:r>
                          <a:rPr lang="en-US" i="1"/>
                          <m:t>(</m:t>
                        </m:r>
                        <m:r>
                          <a:rPr lang="en-US" i="1"/>
                          <m:t>𝑠</m:t>
                        </m:r>
                        <m:r>
                          <a:rPr lang="en-US" i="1"/>
                          <m:t>)</m:t>
                        </m:r>
                      </m:sup>
                    </m:sSubSup>
                  </m:oMath>
                </a14:m>
                <a:r>
                  <a:rPr lang="en-US" dirty="0"/>
                  <a:t>, where </a:t>
                </a:r>
                <a14:m>
                  <m:oMath xmlns:m="http://schemas.openxmlformats.org/officeDocument/2006/math">
                    <m:sSubSup>
                      <m:sSubSupPr>
                        <m:ctrlPr>
                          <a:rPr lang="en-US" i="1"/>
                        </m:ctrlPr>
                      </m:sSubSupPr>
                      <m:e>
                        <m:r>
                          <a:rPr lang="en-US" i="1"/>
                          <m:t>𝑐</m:t>
                        </m:r>
                      </m:e>
                      <m:sub>
                        <m:r>
                          <a:rPr lang="en-US" i="1"/>
                          <m:t>𝑖</m:t>
                        </m:r>
                      </m:sub>
                      <m:sup>
                        <m:r>
                          <a:rPr lang="en-US" i="1"/>
                          <m:t>(</m:t>
                        </m:r>
                        <m:r>
                          <a:rPr lang="en-US" i="1"/>
                          <m:t>𝑠</m:t>
                        </m:r>
                        <m:r>
                          <a:rPr lang="en-US" i="1"/>
                          <m:t>)</m:t>
                        </m:r>
                      </m:sup>
                    </m:sSubSup>
                  </m:oMath>
                </a14:m>
                <a:r>
                  <a:rPr lang="en-US" dirty="0"/>
                  <a:t> and </a:t>
                </a:r>
                <a14:m>
                  <m:oMath xmlns:m="http://schemas.openxmlformats.org/officeDocument/2006/math">
                    <m:sSubSup>
                      <m:sSubSupPr>
                        <m:ctrlPr>
                          <a:rPr lang="en-US" i="1"/>
                        </m:ctrlPr>
                      </m:sSubSupPr>
                      <m:e>
                        <m:r>
                          <a:rPr lang="en-US" i="1"/>
                          <m:t>𝑐</m:t>
                        </m:r>
                      </m:e>
                      <m:sub>
                        <m:r>
                          <a:rPr lang="en-US" i="1"/>
                          <m:t>𝑘</m:t>
                        </m:r>
                      </m:sub>
                      <m:sup>
                        <m:r>
                          <a:rPr lang="en-US" i="1"/>
                          <m:t>(</m:t>
                        </m:r>
                        <m:r>
                          <a:rPr lang="en-US" i="1"/>
                          <m:t>𝑠</m:t>
                        </m:r>
                        <m:r>
                          <a:rPr lang="en-US" i="1"/>
                          <m:t>)</m:t>
                        </m:r>
                      </m:sup>
                    </m:sSubSup>
                  </m:oMath>
                </a14:m>
                <a:r>
                  <a:rPr lang="en-US" dirty="0"/>
                  <a:t> are seen categories, then we set the m-</a:t>
                </a:r>
                <a:r>
                  <a:rPr lang="en-US" dirty="0" err="1"/>
                  <a:t>th</a:t>
                </a:r>
                <a:r>
                  <a:rPr lang="en-US" dirty="0"/>
                  <a:t> component of the mean </a:t>
                </a:r>
                <a14:m>
                  <m:oMath xmlns:m="http://schemas.openxmlformats.org/officeDocument/2006/math">
                    <m:sSubSup>
                      <m:sSubSupPr>
                        <m:ctrlPr>
                          <a:rPr lang="en-US" i="1"/>
                        </m:ctrlPr>
                      </m:sSubSupPr>
                      <m:e>
                        <m:r>
                          <a:rPr lang="en-US" b="1" i="1"/>
                          <m:t>𝒖</m:t>
                        </m:r>
                      </m:e>
                      <m:sub>
                        <m:r>
                          <a:rPr lang="en-US" b="1" i="1"/>
                          <m:t>𝒋𝒎</m:t>
                        </m:r>
                      </m:sub>
                      <m:sup>
                        <m:r>
                          <a:rPr lang="en-US" i="1"/>
                          <m:t>(</m:t>
                        </m:r>
                        <m:r>
                          <a:rPr lang="en-US" i="1"/>
                          <m:t>𝑢</m:t>
                        </m:r>
                        <m:r>
                          <a:rPr lang="en-US" i="1"/>
                          <m:t>)</m:t>
                        </m:r>
                      </m:sup>
                    </m:sSubSup>
                  </m:oMath>
                </a14:m>
                <a:r>
                  <a:rPr lang="en-US" dirty="0"/>
                  <a:t> to  </a:t>
                </a:r>
                <a14:m>
                  <m:oMath xmlns:m="http://schemas.openxmlformats.org/officeDocument/2006/math">
                    <m:f>
                      <m:fPr>
                        <m:ctrlPr>
                          <a:rPr lang="en-US" i="1"/>
                        </m:ctrlPr>
                      </m:fPr>
                      <m:num>
                        <m:r>
                          <a:rPr lang="en-US" i="1"/>
                          <m:t>1</m:t>
                        </m:r>
                      </m:num>
                      <m:den>
                        <m:r>
                          <a:rPr lang="en-US" i="1"/>
                          <m:t>2</m:t>
                        </m:r>
                      </m:den>
                    </m:f>
                    <m:r>
                      <a:rPr lang="en-US" i="1"/>
                      <m:t>(</m:t>
                    </m:r>
                    <m:sSubSup>
                      <m:sSubSupPr>
                        <m:ctrlPr>
                          <a:rPr lang="en-US" i="1"/>
                        </m:ctrlPr>
                      </m:sSubSupPr>
                      <m:e>
                        <m:r>
                          <a:rPr lang="en-US" b="1" i="1"/>
                          <m:t>𝒖</m:t>
                        </m:r>
                      </m:e>
                      <m:sub>
                        <m:r>
                          <a:rPr lang="en-US" b="1" i="1"/>
                          <m:t>𝒊𝒎</m:t>
                        </m:r>
                      </m:sub>
                      <m:sup>
                        <m:d>
                          <m:dPr>
                            <m:ctrlPr>
                              <a:rPr lang="en-US" i="1"/>
                            </m:ctrlPr>
                          </m:dPr>
                          <m:e>
                            <m:r>
                              <a:rPr lang="en-US" i="1"/>
                              <m:t>𝑠</m:t>
                            </m:r>
                          </m:e>
                        </m:d>
                      </m:sup>
                    </m:sSubSup>
                    <m:r>
                      <a:rPr lang="en-US" i="1"/>
                      <m:t>+</m:t>
                    </m:r>
                    <m:sSubSup>
                      <m:sSubSupPr>
                        <m:ctrlPr>
                          <a:rPr lang="en-US" i="1"/>
                        </m:ctrlPr>
                      </m:sSubSupPr>
                      <m:e>
                        <m:r>
                          <a:rPr lang="en-US" b="1" i="1"/>
                          <m:t>𝒖</m:t>
                        </m:r>
                      </m:e>
                      <m:sub>
                        <m:r>
                          <a:rPr lang="en-US" b="1" i="1"/>
                          <m:t>𝒌𝒎</m:t>
                        </m:r>
                      </m:sub>
                      <m:sup>
                        <m:d>
                          <m:dPr>
                            <m:ctrlPr>
                              <a:rPr lang="en-US" i="1"/>
                            </m:ctrlPr>
                          </m:dPr>
                          <m:e>
                            <m:r>
                              <a:rPr lang="en-US" i="1"/>
                              <m:t>𝑠</m:t>
                            </m:r>
                          </m:e>
                        </m:d>
                      </m:sup>
                    </m:sSubSup>
                    <m:r>
                      <a:rPr lang="en-US" i="1"/>
                      <m:t>)</m:t>
                    </m:r>
                  </m:oMath>
                </a14:m>
                <a:r>
                  <a:rPr lang="en-US" dirty="0"/>
                  <a:t>.</a:t>
                </a:r>
              </a:p>
              <a:p>
                <a:pPr lvl="0"/>
                <a:endParaRPr lang="en-US" dirty="0" smtClean="0"/>
              </a:p>
              <a:p>
                <a:pPr lvl="0"/>
                <a:r>
                  <a:rPr lang="en-US" dirty="0" smtClean="0"/>
                  <a:t>If </a:t>
                </a:r>
                <a14:m>
                  <m:oMath xmlns:m="http://schemas.openxmlformats.org/officeDocument/2006/math">
                    <m:sSubSup>
                      <m:sSubSupPr>
                        <m:ctrlPr>
                          <a:rPr lang="en-US" i="1"/>
                        </m:ctrlPr>
                      </m:sSubSupPr>
                      <m:e>
                        <m:r>
                          <a:rPr lang="en-US" i="1"/>
                          <m:t>𝑐</m:t>
                        </m:r>
                      </m:e>
                      <m:sub>
                        <m:r>
                          <a:rPr lang="en-US" i="1"/>
                          <m:t>𝑗</m:t>
                        </m:r>
                      </m:sub>
                      <m:sup>
                        <m:r>
                          <a:rPr lang="en-US" i="1"/>
                          <m:t>(</m:t>
                        </m:r>
                        <m:r>
                          <a:rPr lang="en-US" i="1"/>
                          <m:t>𝑢</m:t>
                        </m:r>
                        <m:r>
                          <a:rPr lang="en-US" i="1"/>
                          <m:t>)</m:t>
                        </m:r>
                      </m:sup>
                    </m:sSubSup>
                  </m:oMath>
                </a14:m>
                <a:r>
                  <a:rPr lang="en-US" dirty="0"/>
                  <a:t> is described as </a:t>
                </a:r>
                <a14:m>
                  <m:oMath xmlns:m="http://schemas.openxmlformats.org/officeDocument/2006/math">
                    <m:sSubSup>
                      <m:sSubSupPr>
                        <m:ctrlPr>
                          <a:rPr lang="en-US" i="1"/>
                        </m:ctrlPr>
                      </m:sSubSupPr>
                      <m:e>
                        <m:r>
                          <a:rPr lang="en-US" i="1"/>
                          <m:t>𝑐</m:t>
                        </m:r>
                      </m:e>
                      <m:sub>
                        <m:r>
                          <a:rPr lang="en-US" i="1"/>
                          <m:t>𝑖</m:t>
                        </m:r>
                      </m:sub>
                      <m:sup>
                        <m:r>
                          <a:rPr lang="en-US" i="1"/>
                          <m:t>(</m:t>
                        </m:r>
                        <m:r>
                          <a:rPr lang="en-US" i="1"/>
                          <m:t>𝑠</m:t>
                        </m:r>
                        <m:r>
                          <a:rPr lang="en-US" i="1"/>
                          <m:t>)</m:t>
                        </m:r>
                      </m:sup>
                    </m:sSubSup>
                  </m:oMath>
                </a14:m>
                <a:r>
                  <a:rPr lang="en-US" dirty="0"/>
                  <a:t> &gt; ­ </a:t>
                </a:r>
                <a14:m>
                  <m:oMath xmlns:m="http://schemas.openxmlformats.org/officeDocument/2006/math">
                    <m:sSubSup>
                      <m:sSubSupPr>
                        <m:ctrlPr>
                          <a:rPr lang="en-US" i="1"/>
                        </m:ctrlPr>
                      </m:sSubSupPr>
                      <m:e>
                        <m:r>
                          <a:rPr lang="en-US" i="1"/>
                          <m:t>𝑐</m:t>
                        </m:r>
                      </m:e>
                      <m:sub>
                        <m:r>
                          <a:rPr lang="en-US" i="1"/>
                          <m:t>𝑗</m:t>
                        </m:r>
                      </m:sub>
                      <m:sup>
                        <m:r>
                          <a:rPr lang="en-US" i="1"/>
                          <m:t>(</m:t>
                        </m:r>
                        <m:r>
                          <a:rPr lang="en-US" i="1"/>
                          <m:t>𝑢</m:t>
                        </m:r>
                        <m:r>
                          <a:rPr lang="en-US" i="1"/>
                          <m:t>)</m:t>
                        </m:r>
                      </m:sup>
                    </m:sSubSup>
                  </m:oMath>
                </a14:m>
                <a:r>
                  <a:rPr lang="en-US" dirty="0"/>
                  <a:t>, we set </a:t>
                </a:r>
                <a14:m>
                  <m:oMath xmlns:m="http://schemas.openxmlformats.org/officeDocument/2006/math">
                    <m:sSubSup>
                      <m:sSubSupPr>
                        <m:ctrlPr>
                          <a:rPr lang="en-US" i="1"/>
                        </m:ctrlPr>
                      </m:sSubSupPr>
                      <m:e>
                        <m:r>
                          <a:rPr lang="en-US" b="1" i="1"/>
                          <m:t>𝒖</m:t>
                        </m:r>
                      </m:e>
                      <m:sub>
                        <m:r>
                          <a:rPr lang="en-US" b="1" i="1"/>
                          <m:t>𝒋𝒎</m:t>
                        </m:r>
                      </m:sub>
                      <m:sup>
                        <m:r>
                          <a:rPr lang="en-US" i="1"/>
                          <m:t>(</m:t>
                        </m:r>
                        <m:r>
                          <a:rPr lang="en-US" i="1"/>
                          <m:t>𝑢</m:t>
                        </m:r>
                        <m:r>
                          <a:rPr lang="en-US" i="1"/>
                          <m:t>)</m:t>
                        </m:r>
                      </m:sup>
                    </m:sSubSup>
                  </m:oMath>
                </a14:m>
                <a:r>
                  <a:rPr lang="en-US" dirty="0"/>
                  <a:t> to </a:t>
                </a:r>
                <a14:m>
                  <m:oMath xmlns:m="http://schemas.openxmlformats.org/officeDocument/2006/math">
                    <m:sSubSup>
                      <m:sSubSupPr>
                        <m:ctrlPr>
                          <a:rPr lang="en-US" i="1"/>
                        </m:ctrlPr>
                      </m:sSubSupPr>
                      <m:e>
                        <m:r>
                          <a:rPr lang="en-US" b="1" i="1"/>
                          <m:t>𝒖</m:t>
                        </m:r>
                      </m:e>
                      <m:sub>
                        <m:r>
                          <a:rPr lang="en-US" b="1" i="1"/>
                          <m:t>𝒊𝒎</m:t>
                        </m:r>
                      </m:sub>
                      <m:sup>
                        <m:d>
                          <m:dPr>
                            <m:ctrlPr>
                              <a:rPr lang="en-US" i="1"/>
                            </m:ctrlPr>
                          </m:dPr>
                          <m:e>
                            <m:r>
                              <a:rPr lang="en-US" i="1"/>
                              <m:t>𝑠</m:t>
                            </m:r>
                          </m:e>
                        </m:d>
                      </m:sup>
                    </m:sSubSup>
                    <m:r>
                      <a:rPr lang="en-US" i="1"/>
                      <m:t>− </m:t>
                    </m:r>
                    <m:sSub>
                      <m:sSubPr>
                        <m:ctrlPr>
                          <a:rPr lang="en-US" i="1"/>
                        </m:ctrlPr>
                      </m:sSubPr>
                      <m:e>
                        <m:r>
                          <a:rPr lang="en-US" i="1"/>
                          <m:t>𝑑</m:t>
                        </m:r>
                      </m:e>
                      <m:sub>
                        <m:r>
                          <a:rPr lang="en-US" i="1"/>
                          <m:t>𝑚</m:t>
                        </m:r>
                      </m:sub>
                    </m:sSub>
                  </m:oMath>
                </a14:m>
                <a:r>
                  <a:rPr lang="en-US" dirty="0"/>
                  <a:t>, where </a:t>
                </a:r>
                <a:r>
                  <a:rPr lang="en-US" i="1" dirty="0" err="1"/>
                  <a:t>d</a:t>
                </a:r>
                <a:r>
                  <a:rPr lang="en-US" i="1" baseline="-25000" dirty="0" err="1"/>
                  <a:t>m</a:t>
                </a:r>
                <a:r>
                  <a:rPr lang="en-US" dirty="0"/>
                  <a:t> is the average distance between the sorted mean ranking scores </a:t>
                </a:r>
                <a14:m>
                  <m:oMath xmlns:m="http://schemas.openxmlformats.org/officeDocument/2006/math">
                    <m:sSubSup>
                      <m:sSubSupPr>
                        <m:ctrlPr>
                          <a:rPr lang="en-US" i="1"/>
                        </m:ctrlPr>
                      </m:sSubSupPr>
                      <m:e>
                        <m:r>
                          <a:rPr lang="en-US" b="1" i="1"/>
                          <m:t>𝒖</m:t>
                        </m:r>
                      </m:e>
                      <m:sub>
                        <m:r>
                          <a:rPr lang="en-US" b="1" i="1"/>
                          <m:t>𝒊𝒎</m:t>
                        </m:r>
                      </m:sub>
                      <m:sup>
                        <m:d>
                          <m:dPr>
                            <m:ctrlPr>
                              <a:rPr lang="en-US" i="1"/>
                            </m:ctrlPr>
                          </m:dPr>
                          <m:e>
                            <m:r>
                              <a:rPr lang="en-US" i="1"/>
                              <m:t>𝑠</m:t>
                            </m:r>
                          </m:e>
                        </m:d>
                      </m:sup>
                    </m:sSubSup>
                  </m:oMath>
                </a14:m>
                <a:r>
                  <a:rPr lang="en-US" dirty="0"/>
                  <a:t>’s for seen classes for attribute </a:t>
                </a:r>
                <a:r>
                  <a:rPr lang="en-US" i="1" dirty="0"/>
                  <a:t>a</a:t>
                </a:r>
                <a:r>
                  <a:rPr lang="en-US" i="1" baseline="-25000" dirty="0"/>
                  <a:t>m</a:t>
                </a:r>
                <a:r>
                  <a:rPr lang="en-US" dirty="0"/>
                  <a:t>.  It is reasonable to expect the unseen class to be as far from the specified seen class as other seen classes tend to be from each other.</a:t>
                </a:r>
              </a:p>
              <a:p>
                <a:pPr lvl="0"/>
                <a:endParaRPr lang="en-US" dirty="0" smtClean="0"/>
              </a:p>
              <a:p>
                <a:pPr lvl="0"/>
                <a:r>
                  <a:rPr lang="en-US" dirty="0" smtClean="0"/>
                  <a:t> </a:t>
                </a:r>
                <a:r>
                  <a:rPr lang="en-US" dirty="0"/>
                  <a:t>Similarly, if </a:t>
                </a:r>
                <a14:m>
                  <m:oMath xmlns:m="http://schemas.openxmlformats.org/officeDocument/2006/math">
                    <m:sSubSup>
                      <m:sSubSupPr>
                        <m:ctrlPr>
                          <a:rPr lang="en-US" i="1"/>
                        </m:ctrlPr>
                      </m:sSubSupPr>
                      <m:e>
                        <m:r>
                          <a:rPr lang="en-US" i="1"/>
                          <m:t>𝑐</m:t>
                        </m:r>
                      </m:e>
                      <m:sub>
                        <m:r>
                          <a:rPr lang="en-US" i="1"/>
                          <m:t>𝑗</m:t>
                        </m:r>
                      </m:sub>
                      <m:sup>
                        <m:r>
                          <a:rPr lang="en-US" i="1"/>
                          <m:t>(</m:t>
                        </m:r>
                        <m:r>
                          <a:rPr lang="en-US" i="1"/>
                          <m:t>𝑢</m:t>
                        </m:r>
                        <m:r>
                          <a:rPr lang="en-US" i="1"/>
                          <m:t>)</m:t>
                        </m:r>
                      </m:sup>
                    </m:sSubSup>
                  </m:oMath>
                </a14:m>
                <a:r>
                  <a:rPr lang="en-US" dirty="0"/>
                  <a:t> is described as ­ </a:t>
                </a:r>
                <a14:m>
                  <m:oMath xmlns:m="http://schemas.openxmlformats.org/officeDocument/2006/math">
                    <m:sSubSup>
                      <m:sSubSupPr>
                        <m:ctrlPr>
                          <a:rPr lang="en-US" i="1"/>
                        </m:ctrlPr>
                      </m:sSubSupPr>
                      <m:e>
                        <m:r>
                          <a:rPr lang="en-US" i="1"/>
                          <m:t>𝑐</m:t>
                        </m:r>
                      </m:e>
                      <m:sub>
                        <m:r>
                          <a:rPr lang="en-US" i="1"/>
                          <m:t>𝑗</m:t>
                        </m:r>
                      </m:sub>
                      <m:sup>
                        <m:r>
                          <a:rPr lang="en-US" i="1"/>
                          <m:t>(</m:t>
                        </m:r>
                        <m:r>
                          <a:rPr lang="en-US" i="1"/>
                          <m:t>𝑢</m:t>
                        </m:r>
                        <m:r>
                          <a:rPr lang="en-US" i="1"/>
                          <m:t>)</m:t>
                        </m:r>
                      </m:sup>
                    </m:sSubSup>
                  </m:oMath>
                </a14:m>
                <a:r>
                  <a:rPr lang="en-US" dirty="0"/>
                  <a:t> &gt; </a:t>
                </a:r>
                <a14:m>
                  <m:oMath xmlns:m="http://schemas.openxmlformats.org/officeDocument/2006/math">
                    <m:sSubSup>
                      <m:sSubSupPr>
                        <m:ctrlPr>
                          <a:rPr lang="en-US" i="1"/>
                        </m:ctrlPr>
                      </m:sSubSupPr>
                      <m:e>
                        <m:r>
                          <a:rPr lang="en-US" i="1"/>
                          <m:t>𝑐</m:t>
                        </m:r>
                      </m:e>
                      <m:sub>
                        <m:r>
                          <a:rPr lang="en-US" i="1"/>
                          <m:t>𝑘</m:t>
                        </m:r>
                      </m:sub>
                      <m:sup>
                        <m:r>
                          <a:rPr lang="en-US" i="1"/>
                          <m:t>(</m:t>
                        </m:r>
                        <m:r>
                          <a:rPr lang="en-US" i="1"/>
                          <m:t>𝑠</m:t>
                        </m:r>
                        <m:r>
                          <a:rPr lang="en-US" i="1"/>
                          <m:t>)</m:t>
                        </m:r>
                      </m:sup>
                    </m:sSubSup>
                  </m:oMath>
                </a14:m>
                <a:r>
                  <a:rPr lang="en-US" dirty="0"/>
                  <a:t>, we set </a:t>
                </a:r>
                <a14:m>
                  <m:oMath xmlns:m="http://schemas.openxmlformats.org/officeDocument/2006/math">
                    <m:sSubSup>
                      <m:sSubSupPr>
                        <m:ctrlPr>
                          <a:rPr lang="en-US" i="1"/>
                        </m:ctrlPr>
                      </m:sSubSupPr>
                      <m:e>
                        <m:r>
                          <a:rPr lang="en-US" b="1" i="1"/>
                          <m:t>𝒖</m:t>
                        </m:r>
                      </m:e>
                      <m:sub>
                        <m:r>
                          <a:rPr lang="en-US" b="1" i="1"/>
                          <m:t>𝒋𝒎</m:t>
                        </m:r>
                      </m:sub>
                      <m:sup>
                        <m:r>
                          <a:rPr lang="en-US" i="1"/>
                          <m:t>(</m:t>
                        </m:r>
                        <m:r>
                          <a:rPr lang="en-US" i="1"/>
                          <m:t>𝑢</m:t>
                        </m:r>
                        <m:r>
                          <a:rPr lang="en-US" i="1"/>
                          <m:t>)</m:t>
                        </m:r>
                      </m:sup>
                    </m:sSubSup>
                  </m:oMath>
                </a14:m>
                <a:r>
                  <a:rPr lang="en-US" dirty="0"/>
                  <a:t> to </a:t>
                </a:r>
                <a14:m>
                  <m:oMath xmlns:m="http://schemas.openxmlformats.org/officeDocument/2006/math">
                    <m:sSubSup>
                      <m:sSubSupPr>
                        <m:ctrlPr>
                          <a:rPr lang="en-US" i="1"/>
                        </m:ctrlPr>
                      </m:sSubSupPr>
                      <m:e>
                        <m:r>
                          <a:rPr lang="en-US" b="1" i="1"/>
                          <m:t>𝒖</m:t>
                        </m:r>
                      </m:e>
                      <m:sub>
                        <m:r>
                          <a:rPr lang="en-US" b="1" i="1"/>
                          <m:t>𝒌𝒎</m:t>
                        </m:r>
                      </m:sub>
                      <m:sup>
                        <m:d>
                          <m:dPr>
                            <m:ctrlPr>
                              <a:rPr lang="en-US" i="1"/>
                            </m:ctrlPr>
                          </m:dPr>
                          <m:e>
                            <m:r>
                              <a:rPr lang="en-US" i="1"/>
                              <m:t>𝑠</m:t>
                            </m:r>
                          </m:e>
                        </m:d>
                      </m:sup>
                    </m:sSubSup>
                    <m:r>
                      <a:rPr lang="en-US" i="1"/>
                      <m:t>− </m:t>
                    </m:r>
                    <m:sSub>
                      <m:sSubPr>
                        <m:ctrlPr>
                          <a:rPr lang="en-US" i="1"/>
                        </m:ctrlPr>
                      </m:sSubPr>
                      <m:e>
                        <m:r>
                          <a:rPr lang="en-US" i="1"/>
                          <m:t>𝑑</m:t>
                        </m:r>
                      </m:e>
                      <m:sub>
                        <m:r>
                          <a:rPr lang="en-US" i="1"/>
                          <m:t>𝑚</m:t>
                        </m:r>
                      </m:sub>
                    </m:sSub>
                  </m:oMath>
                </a14:m>
                <a:r>
                  <a:rPr lang="en-US" dirty="0"/>
                  <a:t>.</a:t>
                </a:r>
              </a:p>
              <a:p>
                <a:pPr lvl="0"/>
                <a:endParaRPr lang="en-US" dirty="0" smtClean="0"/>
              </a:p>
              <a:p>
                <a:pPr lvl="0"/>
                <a:r>
                  <a:rPr lang="en-US" dirty="0" smtClean="0"/>
                  <a:t>If </a:t>
                </a:r>
                <a:r>
                  <a:rPr lang="en-US" i="1" dirty="0"/>
                  <a:t>a</a:t>
                </a:r>
                <a:r>
                  <a:rPr lang="en-US" i="1" baseline="-25000" dirty="0"/>
                  <a:t>m</a:t>
                </a:r>
                <a:r>
                  <a:rPr lang="en-US" dirty="0"/>
                  <a:t> is not used to describe  </a:t>
                </a:r>
                <a14:m>
                  <m:oMath xmlns:m="http://schemas.openxmlformats.org/officeDocument/2006/math">
                    <m:sSubSup>
                      <m:sSubSupPr>
                        <m:ctrlPr>
                          <a:rPr lang="en-US" i="1"/>
                        </m:ctrlPr>
                      </m:sSubSupPr>
                      <m:e>
                        <m:r>
                          <a:rPr lang="en-US" i="1"/>
                          <m:t>𝑐</m:t>
                        </m:r>
                      </m:e>
                      <m:sub>
                        <m:r>
                          <a:rPr lang="en-US" i="1"/>
                          <m:t>𝑗</m:t>
                        </m:r>
                      </m:sub>
                      <m:sup>
                        <m:r>
                          <a:rPr lang="en-US" i="1"/>
                          <m:t>(</m:t>
                        </m:r>
                        <m:r>
                          <a:rPr lang="en-US" i="1"/>
                          <m:t>𝑢</m:t>
                        </m:r>
                        <m:r>
                          <a:rPr lang="en-US" i="1"/>
                          <m:t>)</m:t>
                        </m:r>
                      </m:sup>
                    </m:sSubSup>
                  </m:oMath>
                </a14:m>
                <a:r>
                  <a:rPr lang="en-US" dirty="0"/>
                  <a:t>, we set </a:t>
                </a:r>
                <a14:m>
                  <m:oMath xmlns:m="http://schemas.openxmlformats.org/officeDocument/2006/math">
                    <m:sSubSup>
                      <m:sSubSupPr>
                        <m:ctrlPr>
                          <a:rPr lang="en-US" i="1"/>
                        </m:ctrlPr>
                      </m:sSubSupPr>
                      <m:e>
                        <m:r>
                          <a:rPr lang="en-US" b="1" i="1"/>
                          <m:t>𝒖</m:t>
                        </m:r>
                      </m:e>
                      <m:sub>
                        <m:r>
                          <a:rPr lang="en-US" b="1" i="1"/>
                          <m:t>𝒋𝒎</m:t>
                        </m:r>
                      </m:sub>
                      <m:sup>
                        <m:r>
                          <a:rPr lang="en-US" i="1"/>
                          <m:t>(</m:t>
                        </m:r>
                        <m:r>
                          <a:rPr lang="en-US" i="1"/>
                          <m:t>𝑢</m:t>
                        </m:r>
                        <m:r>
                          <a:rPr lang="en-US" i="1"/>
                          <m:t>)</m:t>
                        </m:r>
                      </m:sup>
                    </m:sSubSup>
                  </m:oMath>
                </a14:m>
                <a:r>
                  <a:rPr lang="en-US" dirty="0"/>
                  <a:t> to be the mean across all training image ranks for </a:t>
                </a:r>
                <a:r>
                  <a:rPr lang="en-US" i="1" dirty="0"/>
                  <a:t>a</a:t>
                </a:r>
                <a:r>
                  <a:rPr lang="en-US" i="1" baseline="-25000" dirty="0"/>
                  <a:t>m</a:t>
                </a:r>
                <a:r>
                  <a:rPr lang="en-US" baseline="-25000" dirty="0"/>
                  <a:t>, </a:t>
                </a:r>
                <a:r>
                  <a:rPr lang="en-US" dirty="0"/>
                  <a:t>and the </a:t>
                </a:r>
                <a:r>
                  <a:rPr lang="en-US" i="1" dirty="0"/>
                  <a:t>m</a:t>
                </a:r>
                <a:r>
                  <a:rPr lang="en-US" dirty="0"/>
                  <a:t>-</a:t>
                </a:r>
                <a:r>
                  <a:rPr lang="en-US" dirty="0" err="1"/>
                  <a:t>th</a:t>
                </a:r>
                <a:r>
                  <a:rPr lang="en-US" dirty="0"/>
                  <a:t> diagonal entry of </a:t>
                </a:r>
                <a14:m>
                  <m:oMath xmlns:m="http://schemas.openxmlformats.org/officeDocument/2006/math">
                    <m:sSubSup>
                      <m:sSubSupPr>
                        <m:ctrlPr>
                          <a:rPr lang="en-US" i="1"/>
                        </m:ctrlPr>
                      </m:sSubSupPr>
                      <m:e>
                        <m:r>
                          <a:rPr lang="en-US" b="1" i="1"/>
                          <m:t>𝚺</m:t>
                        </m:r>
                      </m:e>
                      <m:sub>
                        <m:r>
                          <a:rPr lang="en-US" i="1"/>
                          <m:t>𝑗</m:t>
                        </m:r>
                      </m:sub>
                      <m:sup>
                        <m:r>
                          <a:rPr lang="en-US" i="1"/>
                          <m:t>(</m:t>
                        </m:r>
                        <m:r>
                          <a:rPr lang="en-US" i="1"/>
                          <m:t>𝑢</m:t>
                        </m:r>
                        <m:r>
                          <a:rPr lang="en-US" i="1"/>
                          <m:t>)</m:t>
                        </m:r>
                      </m:sup>
                    </m:sSubSup>
                  </m:oMath>
                </a14:m>
                <a:r>
                  <a:rPr lang="en-US" dirty="0"/>
                  <a:t> to be the same.</a:t>
                </a:r>
              </a:p>
              <a:p>
                <a:pPr lvl="0"/>
                <a:endParaRPr lang="en-US" dirty="0" smtClean="0"/>
              </a:p>
              <a:p>
                <a:pPr lvl="0"/>
                <a:r>
                  <a:rPr lang="en-US" dirty="0" smtClean="0"/>
                  <a:t>In </a:t>
                </a:r>
                <a:r>
                  <a:rPr lang="en-US" dirty="0"/>
                  <a:t>the first three cases, we simply set </a:t>
                </a:r>
                <a14:m>
                  <m:oMath xmlns:m="http://schemas.openxmlformats.org/officeDocument/2006/math">
                    <m:sSubSup>
                      <m:sSubSupPr>
                        <m:ctrlPr>
                          <a:rPr lang="en-US" i="1"/>
                        </m:ctrlPr>
                      </m:sSubSupPr>
                      <m:e>
                        <m:r>
                          <a:rPr lang="en-US" b="1" i="1"/>
                          <m:t>𝚺</m:t>
                        </m:r>
                      </m:e>
                      <m:sub>
                        <m:r>
                          <a:rPr lang="en-US" i="1"/>
                          <m:t>𝑗</m:t>
                        </m:r>
                      </m:sub>
                      <m:sup>
                        <m:r>
                          <a:rPr lang="en-US" i="1"/>
                          <m:t>(</m:t>
                        </m:r>
                        <m:r>
                          <a:rPr lang="en-US" i="1"/>
                          <m:t>𝑢</m:t>
                        </m:r>
                        <m:r>
                          <a:rPr lang="en-US" i="1"/>
                          <m:t>)</m:t>
                        </m:r>
                      </m:sup>
                    </m:sSubSup>
                    <m:r>
                      <a:rPr lang="en-US" i="1"/>
                      <m:t>=</m:t>
                    </m:r>
                    <m:f>
                      <m:fPr>
                        <m:ctrlPr>
                          <a:rPr lang="en-US" i="1"/>
                        </m:ctrlPr>
                      </m:fPr>
                      <m:num>
                        <m:r>
                          <a:rPr lang="en-US" i="1"/>
                          <m:t>1</m:t>
                        </m:r>
                      </m:num>
                      <m:den>
                        <m:r>
                          <a:rPr lang="en-US" i="1"/>
                          <m:t>𝑆</m:t>
                        </m:r>
                      </m:den>
                    </m:f>
                    <m:nary>
                      <m:naryPr>
                        <m:chr m:val="∑"/>
                        <m:limLoc m:val="undOvr"/>
                        <m:ctrlPr>
                          <a:rPr lang="en-US" i="1"/>
                        </m:ctrlPr>
                      </m:naryPr>
                      <m:sub>
                        <m:r>
                          <a:rPr lang="en-US" i="1"/>
                          <m:t>𝑖</m:t>
                        </m:r>
                        <m:r>
                          <a:rPr lang="en-US" i="1"/>
                          <m:t>=1</m:t>
                        </m:r>
                      </m:sub>
                      <m:sup>
                        <m:r>
                          <a:rPr lang="en-US" i="1"/>
                          <m:t>𝑆</m:t>
                        </m:r>
                      </m:sup>
                      <m:e>
                        <m:sSubSup>
                          <m:sSubSupPr>
                            <m:ctrlPr>
                              <a:rPr lang="en-US" i="1"/>
                            </m:ctrlPr>
                          </m:sSubSupPr>
                          <m:e>
                            <m:r>
                              <a:rPr lang="en-US" b="1" i="1"/>
                              <m:t>𝚺</m:t>
                            </m:r>
                          </m:e>
                          <m:sub>
                            <m:r>
                              <a:rPr lang="en-US" i="1"/>
                              <m:t>𝑖</m:t>
                            </m:r>
                          </m:sub>
                          <m:sup>
                            <m:r>
                              <a:rPr lang="en-US" i="1"/>
                              <m:t>(</m:t>
                            </m:r>
                            <m:r>
                              <a:rPr lang="en-US" i="1"/>
                              <m:t>𝑠</m:t>
                            </m:r>
                            <m:r>
                              <a:rPr lang="en-US" i="1"/>
                              <m:t>)</m:t>
                            </m:r>
                          </m:sup>
                        </m:sSubSup>
                      </m:e>
                    </m:nary>
                  </m:oMath>
                </a14:m>
                <a:r>
                  <a:rPr lang="en-US" dirty="0"/>
                  <a: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838200" y="1828800"/>
                <a:ext cx="7772400" cy="4800600"/>
              </a:xfrm>
              <a:blipFill rotWithShape="1">
                <a:blip r:embed="rId2"/>
                <a:stretch>
                  <a:fillRect l="-235" t="-508" r="-392" b="-6218"/>
                </a:stretch>
              </a:blipFill>
            </p:spPr>
            <p:txBody>
              <a:bodyPr/>
              <a:lstStyle/>
              <a:p>
                <a:r>
                  <a:rPr lang="en-US">
                    <a:noFill/>
                  </a:rPr>
                  <a:t> </a:t>
                </a:r>
              </a:p>
            </p:txBody>
          </p:sp>
        </mc:Fallback>
      </mc:AlternateContent>
    </p:spTree>
    <p:extLst>
      <p:ext uri="{BB962C8B-B14F-4D97-AF65-F5344CB8AC3E}">
        <p14:creationId xmlns:p14="http://schemas.microsoft.com/office/powerpoint/2010/main" val="4003302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 y="76200"/>
            <a:ext cx="8991600" cy="670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237" y="1428750"/>
            <a:ext cx="5343525" cy="4000500"/>
          </a:xfrm>
          <a:prstGeom prst="rect">
            <a:avLst/>
          </a:prstGeom>
        </p:spPr>
      </p:pic>
    </p:spTree>
    <p:extLst>
      <p:ext uri="{BB962C8B-B14F-4D97-AF65-F5344CB8AC3E}">
        <p14:creationId xmlns:p14="http://schemas.microsoft.com/office/powerpoint/2010/main" val="3212952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lstStyle/>
          <a:p>
            <a:r>
              <a:rPr lang="en-US" dirty="0" smtClean="0"/>
              <a:t>Complete Pipeline 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63208"/>
            <a:ext cx="3886200" cy="2914650"/>
          </a:xfrm>
          <a:prstGeom prst="rect">
            <a:avLst/>
          </a:prstGeom>
          <a:ln>
            <a:solidFill>
              <a:schemeClr val="accent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963208"/>
            <a:ext cx="3893820" cy="2914650"/>
          </a:xfrm>
          <a:prstGeom prst="rect">
            <a:avLst/>
          </a:prstGeom>
          <a:ln>
            <a:solidFill>
              <a:schemeClr val="accent1"/>
            </a:solidFill>
          </a:ln>
        </p:spPr>
      </p:pic>
    </p:spTree>
    <p:extLst>
      <p:ext uri="{BB962C8B-B14F-4D97-AF65-F5344CB8AC3E}">
        <p14:creationId xmlns:p14="http://schemas.microsoft.com/office/powerpoint/2010/main" val="3438832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well can we classify Unseen Classes?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57325"/>
            <a:ext cx="5334000" cy="3943350"/>
          </a:xfrm>
          <a:prstGeom prst="rect">
            <a:avLst/>
          </a:prstGeom>
        </p:spPr>
      </p:pic>
    </p:spTree>
    <p:extLst>
      <p:ext uri="{BB962C8B-B14F-4D97-AF65-F5344CB8AC3E}">
        <p14:creationId xmlns:p14="http://schemas.microsoft.com/office/powerpoint/2010/main" val="2475821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 Correspondence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Currently in Email Correspondence with the Author</a:t>
            </a:r>
          </a:p>
          <a:p>
            <a:pPr lvl="1"/>
            <a:r>
              <a:rPr lang="en-US" dirty="0" smtClean="0"/>
              <a:t>She like my implementation and thought that everything was done properly</a:t>
            </a:r>
          </a:p>
          <a:p>
            <a:pPr lvl="1"/>
            <a:r>
              <a:rPr lang="en-US" dirty="0" smtClean="0"/>
              <a:t>Discussed Training Scheme Implementation</a:t>
            </a:r>
          </a:p>
          <a:p>
            <a:pPr lvl="1"/>
            <a:r>
              <a:rPr lang="en-US" dirty="0"/>
              <a:t>“In our experiments, we randomly picked a total of 3000 constraints from all possible constraints</a:t>
            </a:r>
            <a:r>
              <a:rPr lang="en-US" dirty="0" smtClean="0"/>
              <a:t>.”</a:t>
            </a:r>
          </a:p>
          <a:p>
            <a:pPr lvl="2"/>
            <a:r>
              <a:rPr lang="en-US" dirty="0" smtClean="0"/>
              <a:t>This needs to be tested</a:t>
            </a:r>
          </a:p>
          <a:p>
            <a:endParaRPr lang="en-US" dirty="0" smtClean="0"/>
          </a:p>
          <a:p>
            <a:r>
              <a:rPr lang="en-US" dirty="0" smtClean="0"/>
              <a:t>Offered to link to my implementation from the paper website.</a:t>
            </a:r>
          </a:p>
          <a:p>
            <a:pPr lvl="1"/>
            <a:r>
              <a:rPr lang="en-US" dirty="0" smtClean="0"/>
              <a:t>There is no current open-source implementation of their experiments</a:t>
            </a:r>
            <a:endParaRPr lang="en-US" dirty="0"/>
          </a:p>
          <a:p>
            <a:pPr lvl="2"/>
            <a:endParaRPr lang="en-US" dirty="0"/>
          </a:p>
        </p:txBody>
      </p:sp>
    </p:spTree>
    <p:extLst>
      <p:ext uri="{BB962C8B-B14F-4D97-AF65-F5344CB8AC3E}">
        <p14:creationId xmlns:p14="http://schemas.microsoft.com/office/powerpoint/2010/main" val="3628000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sz="quarter" idx="1"/>
          </p:nvPr>
        </p:nvSpPr>
        <p:spPr/>
        <p:txBody>
          <a:bodyPr/>
          <a:lstStyle/>
          <a:p>
            <a:r>
              <a:rPr lang="en-US" dirty="0" smtClean="0"/>
              <a:t>VITAL portions of the experiments performed in “Relative Attributes”, are not properly detailed in the paper.</a:t>
            </a:r>
          </a:p>
          <a:p>
            <a:endParaRPr lang="en-US" dirty="0"/>
          </a:p>
          <a:p>
            <a:r>
              <a:rPr lang="en-US" dirty="0" smtClean="0"/>
              <a:t>The Zero-Shot Learning Framework performs poorly</a:t>
            </a:r>
          </a:p>
          <a:p>
            <a:pPr lvl="1"/>
            <a:r>
              <a:rPr lang="en-US" dirty="0" smtClean="0"/>
              <a:t>This result is cleverly hidden within the graphs that are presented in the paper.</a:t>
            </a:r>
            <a:endParaRPr lang="en-US" dirty="0"/>
          </a:p>
          <a:p>
            <a:endParaRPr lang="en-US" dirty="0" smtClean="0"/>
          </a:p>
          <a:p>
            <a:r>
              <a:rPr lang="en-US" dirty="0" smtClean="0"/>
              <a:t>Reproduction is HARD WORK</a:t>
            </a:r>
            <a:endParaRPr lang="en-US" dirty="0"/>
          </a:p>
        </p:txBody>
      </p:sp>
    </p:spTree>
    <p:extLst>
      <p:ext uri="{BB962C8B-B14F-4D97-AF65-F5344CB8AC3E}">
        <p14:creationId xmlns:p14="http://schemas.microsoft.com/office/powerpoint/2010/main" val="2624702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32060"/>
            <a:ext cx="5991225" cy="4755213"/>
          </a:xfrm>
          <a:prstGeom prst="rect">
            <a:avLst/>
          </a:prstGeom>
        </p:spPr>
      </p:pic>
    </p:spTree>
    <p:extLst>
      <p:ext uri="{BB962C8B-B14F-4D97-AF65-F5344CB8AC3E}">
        <p14:creationId xmlns:p14="http://schemas.microsoft.com/office/powerpoint/2010/main" val="1224814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Ranking Function </a:t>
            </a:r>
            <a:r>
              <a:rPr lang="en-US" dirty="0" smtClean="0"/>
              <a:t>Constraints</a:t>
            </a:r>
            <a:endParaRPr lang="en-US" dirty="0" smtClean="0"/>
          </a:p>
          <a:p>
            <a:endParaRPr lang="en-US" dirty="0"/>
          </a:p>
          <a:p>
            <a:endParaRPr lang="en-US" dirty="0" smtClean="0"/>
          </a:p>
          <a:p>
            <a:endParaRPr lang="en-US" dirty="0" smtClean="0"/>
          </a:p>
          <a:p>
            <a:r>
              <a:rPr lang="en-US" dirty="0" smtClean="0"/>
              <a:t>Relaxed Optimization Problem</a:t>
            </a:r>
          </a:p>
        </p:txBody>
      </p:sp>
      <p:pic>
        <p:nvPicPr>
          <p:cNvPr id="4" name="Picture 3" descr="Screen Shot 2013-02-06 at 8.04.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467" y="2057400"/>
            <a:ext cx="4050506" cy="1066800"/>
          </a:xfrm>
          <a:prstGeom prst="rect">
            <a:avLst/>
          </a:prstGeom>
        </p:spPr>
      </p:pic>
      <p:pic>
        <p:nvPicPr>
          <p:cNvPr id="6" name="Picture 5" descr="Screen Shot 2013-02-06 at 8.08.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4038600"/>
            <a:ext cx="6086231" cy="2260600"/>
          </a:xfrm>
          <a:prstGeom prst="rect">
            <a:avLst/>
          </a:prstGeom>
        </p:spPr>
      </p:pic>
    </p:spTree>
    <p:extLst>
      <p:ext uri="{BB962C8B-B14F-4D97-AF65-F5344CB8AC3E}">
        <p14:creationId xmlns:p14="http://schemas.microsoft.com/office/powerpoint/2010/main" val="4158819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Classification vs. Approach</a:t>
            </a:r>
            <a:endParaRPr lang="en-US" dirty="0"/>
          </a:p>
        </p:txBody>
      </p:sp>
      <p:pic>
        <p:nvPicPr>
          <p:cNvPr id="4" name="Picture 3"/>
          <p:cNvPicPr>
            <a:picLocks noChangeAspect="1"/>
          </p:cNvPicPr>
          <p:nvPr/>
        </p:nvPicPr>
        <p:blipFill>
          <a:blip r:embed="rId2"/>
          <a:stretch>
            <a:fillRect/>
          </a:stretch>
        </p:blipFill>
        <p:spPr>
          <a:xfrm>
            <a:off x="1295400" y="2133600"/>
            <a:ext cx="6546034" cy="3263900"/>
          </a:xfrm>
          <a:prstGeom prst="rect">
            <a:avLst/>
          </a:prstGeom>
        </p:spPr>
      </p:pic>
    </p:spTree>
    <p:extLst>
      <p:ext uri="{BB962C8B-B14F-4D97-AF65-F5344CB8AC3E}">
        <p14:creationId xmlns:p14="http://schemas.microsoft.com/office/powerpoint/2010/main" val="3410332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Reproduction Process Pipeline</a:t>
            </a:r>
            <a:endParaRPr lang="en-US" dirty="0"/>
          </a:p>
        </p:txBody>
      </p:sp>
      <p:sp>
        <p:nvSpPr>
          <p:cNvPr id="3" name="Content Placeholder 2"/>
          <p:cNvSpPr>
            <a:spLocks noGrp="1"/>
          </p:cNvSpPr>
          <p:nvPr>
            <p:ph sz="quarter" idx="1"/>
          </p:nvPr>
        </p:nvSpPr>
        <p:spPr/>
        <p:txBody>
          <a:bodyPr>
            <a:normAutofit fontScale="92500" lnSpcReduction="20000"/>
          </a:bodyPr>
          <a:lstStyle/>
          <a:p>
            <a:pPr marL="514350" indent="-514350">
              <a:buFont typeface="+mj-lt"/>
              <a:buAutoNum type="arabicPeriod"/>
            </a:pPr>
            <a:r>
              <a:rPr lang="en-US" b="1" dirty="0" smtClean="0"/>
              <a:t>Extract features descriptors from images</a:t>
            </a:r>
          </a:p>
          <a:p>
            <a:pPr marL="788670" lvl="1" indent="-514350">
              <a:buFont typeface="+mj-lt"/>
              <a:buAutoNum type="arabicPeriod"/>
            </a:pPr>
            <a:r>
              <a:rPr lang="en-US" dirty="0" smtClean="0"/>
              <a:t>GIST and Normalized LAB color </a:t>
            </a:r>
            <a:r>
              <a:rPr lang="en-US" dirty="0" smtClean="0"/>
              <a:t>histogram</a:t>
            </a:r>
          </a:p>
          <a:p>
            <a:pPr marL="514350" indent="-514350">
              <a:buFont typeface="+mj-lt"/>
              <a:buAutoNum type="arabicPeriod"/>
            </a:pPr>
            <a:endParaRPr lang="en-US" b="1" dirty="0" smtClean="0"/>
          </a:p>
          <a:p>
            <a:pPr marL="514350" indent="-514350">
              <a:buFont typeface="+mj-lt"/>
              <a:buAutoNum type="arabicPeriod"/>
            </a:pPr>
            <a:r>
              <a:rPr lang="en-US" b="1" dirty="0" smtClean="0"/>
              <a:t>Train </a:t>
            </a:r>
            <a:r>
              <a:rPr lang="en-US" b="1" dirty="0"/>
              <a:t>ranking function</a:t>
            </a:r>
          </a:p>
          <a:p>
            <a:pPr marL="788670" lvl="1" indent="-514350">
              <a:buFont typeface="+mj-lt"/>
              <a:buAutoNum type="alphaUcPeriod"/>
            </a:pPr>
            <a:r>
              <a:rPr lang="en-US" dirty="0"/>
              <a:t>Augment </a:t>
            </a:r>
            <a:r>
              <a:rPr lang="en-US" dirty="0" err="1"/>
              <a:t>RankSVM</a:t>
            </a:r>
            <a:r>
              <a:rPr lang="en-US" dirty="0"/>
              <a:t> to take into account similarity </a:t>
            </a:r>
            <a:r>
              <a:rPr lang="en-US" dirty="0" smtClean="0"/>
              <a:t>ranks</a:t>
            </a:r>
            <a:endParaRPr lang="en-US" dirty="0" smtClean="0"/>
          </a:p>
          <a:p>
            <a:pPr marL="514350" indent="-514350">
              <a:buFont typeface="+mj-lt"/>
              <a:buAutoNum type="arabicPeriod"/>
            </a:pPr>
            <a:endParaRPr lang="en-US" b="1" dirty="0" smtClean="0"/>
          </a:p>
          <a:p>
            <a:pPr marL="514350" indent="-514350">
              <a:buFont typeface="+mj-lt"/>
              <a:buAutoNum type="arabicPeriod"/>
            </a:pPr>
            <a:r>
              <a:rPr lang="en-US" b="1" dirty="0" smtClean="0"/>
              <a:t>Choose </a:t>
            </a:r>
            <a:r>
              <a:rPr lang="en-US" b="1" dirty="0" smtClean="0"/>
              <a:t>training images and pairings </a:t>
            </a:r>
          </a:p>
          <a:p>
            <a:pPr marL="788670" lvl="1" indent="-514350">
              <a:buFont typeface="+mj-lt"/>
              <a:buAutoNum type="alphaUcPeriod"/>
            </a:pPr>
            <a:r>
              <a:rPr lang="en-US" dirty="0" smtClean="0"/>
              <a:t>Automatically choose random category pairings</a:t>
            </a:r>
          </a:p>
          <a:p>
            <a:pPr marL="788670" lvl="1" indent="-514350">
              <a:buFont typeface="+mj-lt"/>
              <a:buAutoNum type="alphaUcPeriod"/>
            </a:pPr>
            <a:r>
              <a:rPr lang="en-US" dirty="0" smtClean="0"/>
              <a:t>Pick training images to train the ranking function from pairings</a:t>
            </a:r>
          </a:p>
          <a:p>
            <a:pPr marL="514350" indent="-514350">
              <a:buFont typeface="+mj-lt"/>
              <a:buAutoNum type="arabicPeriod"/>
            </a:pPr>
            <a:endParaRPr lang="en-US" b="1" dirty="0" smtClean="0"/>
          </a:p>
          <a:p>
            <a:pPr marL="514350" indent="-514350">
              <a:buFont typeface="+mj-lt"/>
              <a:buAutoNum type="arabicPeriod"/>
            </a:pPr>
            <a:r>
              <a:rPr lang="en-US" b="1" dirty="0" smtClean="0"/>
              <a:t>Build </a:t>
            </a:r>
            <a:r>
              <a:rPr lang="en-US" b="1" dirty="0" smtClean="0"/>
              <a:t>generative probability model for class ranks</a:t>
            </a:r>
          </a:p>
          <a:p>
            <a:pPr marL="788670" lvl="1" indent="-514350">
              <a:buFont typeface="+mj-lt"/>
              <a:buAutoNum type="alphaUcPeriod"/>
            </a:pPr>
            <a:r>
              <a:rPr lang="en-US" dirty="0" smtClean="0"/>
              <a:t>Solve for the distributions of unseen classes given seen classes distributions</a:t>
            </a:r>
          </a:p>
          <a:p>
            <a:pPr marL="788670" lvl="1" indent="-514350">
              <a:buFont typeface="+mj-lt"/>
              <a:buAutoNum type="alphaUcPeriod"/>
            </a:pPr>
            <a:endParaRPr lang="en-US" dirty="0" smtClean="0"/>
          </a:p>
          <a:p>
            <a:pPr marL="788670" lvl="1" indent="-514350">
              <a:buFont typeface="+mj-lt"/>
              <a:buAutoNum type="alphaU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125583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Feature </a:t>
            </a:r>
            <a:r>
              <a:rPr lang="en-US" dirty="0" smtClean="0"/>
              <a:t>Extraction</a:t>
            </a:r>
            <a:endParaRPr lang="en-US" dirty="0"/>
          </a:p>
        </p:txBody>
      </p:sp>
      <p:grpSp>
        <p:nvGrpSpPr>
          <p:cNvPr id="8" name="Group 7"/>
          <p:cNvGrpSpPr/>
          <p:nvPr/>
        </p:nvGrpSpPr>
        <p:grpSpPr>
          <a:xfrm>
            <a:off x="4876800" y="1764812"/>
            <a:ext cx="4038600" cy="2570121"/>
            <a:chOff x="4800600" y="1764812"/>
            <a:chExt cx="4038600" cy="2570121"/>
          </a:xfrm>
        </p:grpSpPr>
        <p:sp>
          <p:nvSpPr>
            <p:cNvPr id="21" name="Rounded Rectangle 20"/>
            <p:cNvSpPr/>
            <p:nvPr/>
          </p:nvSpPr>
          <p:spPr>
            <a:xfrm>
              <a:off x="4800600" y="1764812"/>
              <a:ext cx="4038600" cy="2570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Normalized Color Histogram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533" y="2287551"/>
              <a:ext cx="2389668" cy="1792251"/>
            </a:xfrm>
            <a:prstGeom prst="rect">
              <a:avLst/>
            </a:prstGeom>
          </p:spPr>
        </p:pic>
      </p:grpSp>
      <p:grpSp>
        <p:nvGrpSpPr>
          <p:cNvPr id="9" name="Group 8"/>
          <p:cNvGrpSpPr/>
          <p:nvPr/>
        </p:nvGrpSpPr>
        <p:grpSpPr>
          <a:xfrm>
            <a:off x="228600" y="1781746"/>
            <a:ext cx="4038600" cy="2570121"/>
            <a:chOff x="381000" y="1773279"/>
            <a:chExt cx="4038600" cy="2570121"/>
          </a:xfrm>
        </p:grpSpPr>
        <p:sp>
          <p:nvSpPr>
            <p:cNvPr id="7" name="Rounded Rectangle 6"/>
            <p:cNvSpPr/>
            <p:nvPr/>
          </p:nvSpPr>
          <p:spPr>
            <a:xfrm>
              <a:off x="381000" y="1773279"/>
              <a:ext cx="4038600" cy="2570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GIST</a:t>
              </a:r>
              <a:endParaRPr lang="en-US" dirty="0"/>
            </a:p>
          </p:txBody>
        </p:sp>
        <p:pic>
          <p:nvPicPr>
            <p:cNvPr id="1028" name="Picture 4" descr="http://people.csail.mit.edu/torralba/code/spatialenvelope/Beach7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70" y="2287551"/>
              <a:ext cx="91206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eople.csail.mit.edu/torralba/code/spatialenvelope/Mon49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8230" y="2287551"/>
              <a:ext cx="91207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people.csail.mit.edu/torralba/code/spatialenvelope/Forest53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300" y="2287551"/>
              <a:ext cx="91207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people.csail.mit.edu/torralba/code/spatialenvelope/Field10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12370" y="2287551"/>
              <a:ext cx="91207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people.csail.mit.edu/torralba/code/spatialenvelope/Street396.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6160" y="3193484"/>
              <a:ext cx="91207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http://people.csail.mit.edu/torralba/code/spatialenvelope/City44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88260" y="3193484"/>
              <a:ext cx="91206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http://people.csail.mit.edu/torralba/code/spatialenvelope/Building63.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00320" y="3193484"/>
              <a:ext cx="91206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http://people.csail.mit.edu/torralba/code/spatialenvelope/Highway197.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12380" y="3193484"/>
              <a:ext cx="91206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2552700" y="4944533"/>
            <a:ext cx="4038600" cy="1233489"/>
            <a:chOff x="2524099" y="4710111"/>
            <a:chExt cx="4038600" cy="1233489"/>
          </a:xfrm>
        </p:grpSpPr>
        <p:sp>
          <p:nvSpPr>
            <p:cNvPr id="22" name="Rounded Rectangle 21"/>
            <p:cNvSpPr/>
            <p:nvPr/>
          </p:nvSpPr>
          <p:spPr>
            <a:xfrm>
              <a:off x="2524099" y="4710111"/>
              <a:ext cx="4038600" cy="1233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Reproducibility Results</a:t>
              </a:r>
            </a:p>
          </p:txBody>
        </p:sp>
        <p:pic>
          <p:nvPicPr>
            <p:cNvPr id="20" name="Picture 19"/>
            <p:cNvPicPr/>
            <p:nvPr/>
          </p:nvPicPr>
          <p:blipFill>
            <a:blip r:embed="rId11">
              <a:extLst>
                <a:ext uri="{28A0092B-C50C-407E-A947-70E740481C1C}">
                  <a14:useLocalDpi xmlns:a14="http://schemas.microsoft.com/office/drawing/2010/main" val="0"/>
                </a:ext>
              </a:extLst>
            </a:blip>
            <a:srcRect/>
            <a:stretch>
              <a:fillRect/>
            </a:stretch>
          </p:blipFill>
          <p:spPr bwMode="auto">
            <a:xfrm>
              <a:off x="2824136" y="5257800"/>
              <a:ext cx="3438525" cy="428625"/>
            </a:xfrm>
            <a:prstGeom prst="rect">
              <a:avLst/>
            </a:prstGeom>
            <a:solidFill>
              <a:schemeClr val="bg1"/>
            </a:solidFill>
            <a:ln>
              <a:noFill/>
            </a:ln>
          </p:spPr>
        </p:pic>
      </p:grpSp>
    </p:spTree>
    <p:extLst>
      <p:ext uri="{BB962C8B-B14F-4D97-AF65-F5344CB8AC3E}">
        <p14:creationId xmlns:p14="http://schemas.microsoft.com/office/powerpoint/2010/main" val="130980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RankSVM</a:t>
            </a:r>
            <a:r>
              <a:rPr lang="en-US" dirty="0" smtClean="0"/>
              <a:t> Implementation</a:t>
            </a:r>
            <a:endParaRPr lang="en-US" dirty="0"/>
          </a:p>
        </p:txBody>
      </p:sp>
      <p:sp>
        <p:nvSpPr>
          <p:cNvPr id="6" name="Rounded Rectangle 5"/>
          <p:cNvSpPr/>
          <p:nvPr/>
        </p:nvSpPr>
        <p:spPr>
          <a:xfrm>
            <a:off x="457200" y="1642532"/>
            <a:ext cx="3810000" cy="2396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RankSVM</a:t>
            </a:r>
            <a:r>
              <a:rPr lang="en-US" dirty="0" smtClean="0"/>
              <a:t> with Similarity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256" y="2133600"/>
            <a:ext cx="1791888" cy="1786145"/>
          </a:xfrm>
          <a:prstGeom prst="rect">
            <a:avLst/>
          </a:prstGeom>
        </p:spPr>
      </p:pic>
      <p:cxnSp>
        <p:nvCxnSpPr>
          <p:cNvPr id="9" name="Straight Arrow Connector 8"/>
          <p:cNvCxnSpPr/>
          <p:nvPr/>
        </p:nvCxnSpPr>
        <p:spPr>
          <a:xfrm>
            <a:off x="4267200" y="4038599"/>
            <a:ext cx="838200" cy="533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5139267" y="4953000"/>
            <a:ext cx="3810000" cy="1714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Reproducibility Performance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954" y="5562600"/>
            <a:ext cx="3476625" cy="638175"/>
          </a:xfrm>
          <a:prstGeom prst="rect">
            <a:avLst/>
          </a:prstGeom>
          <a:solidFill>
            <a:schemeClr val="bg1"/>
          </a:solidFill>
          <a:ln>
            <a:noFill/>
          </a:ln>
          <a:effectLst/>
        </p:spPr>
      </p:pic>
    </p:spTree>
    <p:extLst>
      <p:ext uri="{BB962C8B-B14F-4D97-AF65-F5344CB8AC3E}">
        <p14:creationId xmlns:p14="http://schemas.microsoft.com/office/powerpoint/2010/main" val="3221943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Train Scheme</a:t>
            </a:r>
            <a:endParaRPr lang="en-US" dirty="0"/>
          </a:p>
        </p:txBody>
      </p:sp>
      <p:sp>
        <p:nvSpPr>
          <p:cNvPr id="3" name="Rounded Rectangle 2"/>
          <p:cNvSpPr/>
          <p:nvPr/>
        </p:nvSpPr>
        <p:spPr>
          <a:xfrm>
            <a:off x="304800" y="1642532"/>
            <a:ext cx="8610600" cy="247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u="sng" dirty="0" smtClean="0"/>
              <a:t>Train Scheme Description</a:t>
            </a:r>
          </a:p>
          <a:p>
            <a:pPr algn="ctr"/>
            <a:r>
              <a:rPr lang="en-US" sz="2400" i="1" dirty="0" smtClean="0"/>
              <a:t>“Unless </a:t>
            </a:r>
            <a:r>
              <a:rPr lang="en-US" sz="2400" i="1" dirty="0"/>
              <a:t>speciﬁed, we use 2 unseen and 6 seen categories. To train the ranking functions, we use 4 category pairs among seen categories, and unseen categories are described relative to the two closest seen categories for each attribute (one stronger, one weaker). We use 30 training images per class, and the rest </a:t>
            </a:r>
            <a:r>
              <a:rPr lang="en-US" sz="2400" i="1" dirty="0" smtClean="0"/>
              <a:t>for testing”</a:t>
            </a:r>
            <a:endParaRPr lang="en-US" sz="2400" dirty="0" smtClean="0"/>
          </a:p>
          <a:p>
            <a:pPr algn="ctr"/>
            <a:endParaRPr lang="en-US" sz="2400" dirty="0"/>
          </a:p>
        </p:txBody>
      </p:sp>
      <p:sp>
        <p:nvSpPr>
          <p:cNvPr id="4" name="Rounded Rectangle 3"/>
          <p:cNvSpPr/>
          <p:nvPr/>
        </p:nvSpPr>
        <p:spPr>
          <a:xfrm>
            <a:off x="1295400" y="4250267"/>
            <a:ext cx="6553200" cy="247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t>OSR Relative Ordering</a:t>
            </a:r>
            <a:endParaRPr lang="en-US" sz="2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24012" y="4876799"/>
            <a:ext cx="5895975" cy="1685925"/>
          </a:xfrm>
          <a:prstGeom prst="rect">
            <a:avLst/>
          </a:prstGeom>
          <a:solidFill>
            <a:schemeClr val="bg1"/>
          </a:solidFill>
          <a:ln>
            <a:noFill/>
          </a:ln>
        </p:spPr>
      </p:pic>
    </p:spTree>
    <p:extLst>
      <p:ext uri="{BB962C8B-B14F-4D97-AF65-F5344CB8AC3E}">
        <p14:creationId xmlns:p14="http://schemas.microsoft.com/office/powerpoint/2010/main" val="10919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4267200" cy="3154680"/>
          </a:xfrm>
          <a:prstGeom prst="rect">
            <a:avLst/>
          </a:prstGeom>
          <a:ln>
            <a:solidFill>
              <a:schemeClr val="accent1"/>
            </a:solidFill>
          </a:ln>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69333"/>
            <a:ext cx="4267200" cy="3154680"/>
          </a:xfrm>
          <a:prstGeom prst="rect">
            <a:avLst/>
          </a:prstGeom>
          <a:ln>
            <a:solidFill>
              <a:schemeClr val="accent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3542460"/>
            <a:ext cx="4267200" cy="3154680"/>
          </a:xfrm>
          <a:prstGeom prst="rect">
            <a:avLst/>
          </a:prstGeom>
          <a:ln>
            <a:solidFill>
              <a:schemeClr val="accent1"/>
            </a:solidFill>
          </a:ln>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3542460"/>
            <a:ext cx="4267200" cy="3200400"/>
          </a:xfrm>
          <a:prstGeom prst="rect">
            <a:avLst/>
          </a:prstGeom>
          <a:ln w="25400">
            <a:solidFill>
              <a:schemeClr val="tx1"/>
            </a:solidFill>
          </a:ln>
        </p:spPr>
      </p:pic>
    </p:spTree>
    <p:extLst>
      <p:ext uri="{BB962C8B-B14F-4D97-AF65-F5344CB8AC3E}">
        <p14:creationId xmlns:p14="http://schemas.microsoft.com/office/powerpoint/2010/main" val="1470338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538</TotalTime>
  <Words>642</Words>
  <Application>Microsoft Office PowerPoint</Application>
  <PresentationFormat>On-screen Show (4:3)</PresentationFormat>
  <Paragraphs>66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Relative Attributes  Reproduction of Results</vt:lpstr>
      <vt:lpstr>Motivation</vt:lpstr>
      <vt:lpstr>Approach</vt:lpstr>
      <vt:lpstr>SVM Classification vs. Approach</vt:lpstr>
      <vt:lpstr>Reproduction Process Pipeline</vt:lpstr>
      <vt:lpstr>1. Feature Extraction</vt:lpstr>
      <vt:lpstr>2. RankSVM Implementation</vt:lpstr>
      <vt:lpstr>3. Train Scheme</vt:lpstr>
      <vt:lpstr>PowerPoint Presentation</vt:lpstr>
      <vt:lpstr>4. Generative Framework</vt:lpstr>
      <vt:lpstr>PowerPoint Presentation</vt:lpstr>
      <vt:lpstr>Complete Pipeline Results</vt:lpstr>
      <vt:lpstr>How well can we classify Unseen Classes?</vt:lpstr>
      <vt:lpstr>Author Correspondence</vt:lpstr>
      <vt:lpstr>Final Thoughts</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Relative Attributes  Reproduction of Results</dc:title>
  <dc:creator>jellis</dc:creator>
  <cp:lastModifiedBy>jellis</cp:lastModifiedBy>
  <cp:revision>103</cp:revision>
  <dcterms:created xsi:type="dcterms:W3CDTF">2013-03-13T12:46:10Z</dcterms:created>
  <dcterms:modified xsi:type="dcterms:W3CDTF">2013-05-01T19:23:08Z</dcterms:modified>
</cp:coreProperties>
</file>