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drawings/drawing13.xml" ContentType="application/vnd.openxmlformats-officedocument.drawingml.chartshapes+xml"/>
  <Override PartName="/ppt/charts/chart27.xml" ContentType="application/vnd.openxmlformats-officedocument.drawingml.chart+xml"/>
  <Override PartName="/ppt/charts/style1.xml" ContentType="application/vnd.ms-office.chartstyle+xml"/>
  <Override PartName="/ppt/charts/colors1.xml" ContentType="application/vnd.ms-office.chartcolorstyle+xml"/>
  <Override PartName="/ppt/charts/chart28.xml" ContentType="application/vnd.openxmlformats-officedocument.drawingml.chart+xml"/>
  <Override PartName="/ppt/charts/chart29.xml" ContentType="application/vnd.openxmlformats-officedocument.drawingml.chart+xml"/>
  <Override PartName="/ppt/notesSlides/notesSlide10.xml" ContentType="application/vnd.openxmlformats-officedocument.presentationml.notesSlide+xml"/>
  <Override PartName="/ppt/charts/chart30.xml" ContentType="application/vnd.openxmlformats-officedocument.drawingml.chart+xml"/>
  <Override PartName="/ppt/drawings/drawing14.xml" ContentType="application/vnd.openxmlformats-officedocument.drawingml.chartshapes+xml"/>
  <Override PartName="/ppt/notesSlides/notesSlide11.xml" ContentType="application/vnd.openxmlformats-officedocument.presentationml.notesSlide+xml"/>
  <Override PartName="/ppt/charts/chart31.xml" ContentType="application/vnd.openxmlformats-officedocument.drawingml.chart+xml"/>
  <Override PartName="/ppt/notesSlides/notesSlide12.xml" ContentType="application/vnd.openxmlformats-officedocument.presentationml.notesSlide+xml"/>
  <Override PartName="/ppt/charts/chart32.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9"/>
  </p:notesMasterIdLst>
  <p:handoutMasterIdLst>
    <p:handoutMasterId r:id="rId70"/>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700" r:id="rId48"/>
    <p:sldId id="701" r:id="rId49"/>
    <p:sldId id="643" r:id="rId50"/>
    <p:sldId id="645" r:id="rId51"/>
    <p:sldId id="647" r:id="rId52"/>
    <p:sldId id="615" r:id="rId53"/>
    <p:sldId id="608" r:id="rId54"/>
    <p:sldId id="678" r:id="rId55"/>
    <p:sldId id="677" r:id="rId56"/>
    <p:sldId id="699" r:id="rId57"/>
    <p:sldId id="698" r:id="rId58"/>
    <p:sldId id="648" r:id="rId59"/>
    <p:sldId id="649" r:id="rId60"/>
    <p:sldId id="672" r:id="rId61"/>
    <p:sldId id="650" r:id="rId62"/>
    <p:sldId id="656" r:id="rId63"/>
    <p:sldId id="673" r:id="rId64"/>
    <p:sldId id="687" r:id="rId65"/>
    <p:sldId id="676" r:id="rId66"/>
    <p:sldId id="596" r:id="rId67"/>
    <p:sldId id="659" r:id="rId68"/>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3233CC"/>
    <a:srgbClr val="DEE8F3"/>
    <a:srgbClr val="4F81BD"/>
    <a:srgbClr val="DDE7F2"/>
    <a:srgbClr val="FFC003"/>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60"/>
    <p:restoredTop sz="94685"/>
  </p:normalViewPr>
  <p:slideViewPr>
    <p:cSldViewPr snapToGrid="0">
      <p:cViewPr varScale="1">
        <p:scale>
          <a:sx n="137" d="100"/>
          <a:sy n="137" d="100"/>
        </p:scale>
        <p:origin x="200" y="140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8/10/relationships/authors" Target="authors.xml"/><Relationship Id="rId7" Type="http://schemas.openxmlformats.org/officeDocument/2006/relationships/slide" Target="slides/slide3.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1.xml"/><Relationship Id="rId1" Type="http://schemas.microsoft.com/office/2011/relationships/chartStyle" Target="style1.xml"/></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2" Type="http://schemas.openxmlformats.org/officeDocument/2006/relationships/chartUserShapes" Target="../drawings/drawing14.xml"/><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0.12</c:v>
                </c:pt>
                <c:pt idx="2">
                  <c:v>0.03</c:v>
                </c:pt>
                <c:pt idx="3">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7.0000000000000007E-2</c:v>
                </c:pt>
                <c:pt idx="2">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3"/>
          <c:order val="0"/>
          <c:tx>
            <c:strRef>
              <c:f>Sheet1!$E$1</c:f>
              <c:strCache>
                <c:ptCount val="1"/>
                <c:pt idx="0">
                  <c:v>Q3 2024
(N=19)</c:v>
                </c:pt>
              </c:strCache>
            </c:strRef>
          </c:tx>
          <c:spPr>
            <a:solidFill>
              <a:schemeClr val="tx1"/>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Sheet1!$E$2:$E$13</c:f>
              <c:numCache>
                <c:formatCode>0%</c:formatCode>
                <c:ptCount val="12"/>
                <c:pt idx="0">
                  <c:v>0.10526315789473684</c:v>
                </c:pt>
                <c:pt idx="1">
                  <c:v>5.2631578947368418E-2</c:v>
                </c:pt>
                <c:pt idx="7">
                  <c:v>5.2631578947368418E-2</c:v>
                </c:pt>
                <c:pt idx="8">
                  <c:v>5.2631578947368418E-2</c:v>
                </c:pt>
                <c:pt idx="9">
                  <c:v>5.2631578947368418E-2</c:v>
                </c:pt>
                <c:pt idx="10">
                  <c:v>0.10526315789473684</c:v>
                </c:pt>
                <c:pt idx="11">
                  <c:v>0.57894736842105265</c:v>
                </c:pt>
              </c:numCache>
            </c:numRef>
          </c:val>
          <c:extLst>
            <c:ext xmlns:c16="http://schemas.microsoft.com/office/drawing/2014/chart" uri="{C3380CC4-5D6E-409C-BE32-E72D297353CC}">
              <c16:uniqueId val="{00000001-6163-4778-97B3-26D9A30AFC35}"/>
            </c:ext>
          </c:extLst>
        </c:ser>
        <c:ser>
          <c:idx val="2"/>
          <c:order val="1"/>
          <c:tx>
            <c:strRef>
              <c:f>Sheet1!$D$1</c:f>
              <c:strCache>
                <c:ptCount val="1"/>
                <c:pt idx="0">
                  <c:v>Q2 2024
(N=44)</c:v>
                </c:pt>
              </c:strCache>
            </c:strRef>
          </c:tx>
          <c:spPr>
            <a:solidFill>
              <a:srgbClr val="00CC99"/>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Sheet1!$D$2:$D$13</c:f>
              <c:numCache>
                <c:formatCode>0%</c:formatCode>
                <c:ptCount val="12"/>
                <c:pt idx="0">
                  <c:v>0.11363636363636363</c:v>
                </c:pt>
                <c:pt idx="1">
                  <c:v>6.8181818181818177E-2</c:v>
                </c:pt>
                <c:pt idx="4">
                  <c:v>2.2727272727272731E-2</c:v>
                </c:pt>
                <c:pt idx="5">
                  <c:v>9.0909090909090925E-2</c:v>
                </c:pt>
                <c:pt idx="6">
                  <c:v>0.18181818181818185</c:v>
                </c:pt>
                <c:pt idx="8">
                  <c:v>2.2727272727272731E-2</c:v>
                </c:pt>
                <c:pt idx="11">
                  <c:v>0.5</c:v>
                </c:pt>
              </c:numCache>
            </c:numRef>
          </c:val>
          <c:extLst>
            <c:ext xmlns:c16="http://schemas.microsoft.com/office/drawing/2014/chart" uri="{C3380CC4-5D6E-409C-BE32-E72D297353CC}">
              <c16:uniqueId val="{00000002-1A54-4880-A35A-174B4980565E}"/>
            </c:ext>
          </c:extLst>
        </c:ser>
        <c:ser>
          <c:idx val="1"/>
          <c:order val="2"/>
          <c:tx>
            <c:strRef>
              <c:f>Sheet1!$C$1</c:f>
              <c:strCache>
                <c:ptCount val="1"/>
                <c:pt idx="0">
                  <c:v>Q1 2024
(N=12)</c:v>
                </c:pt>
              </c:strCache>
            </c:strRef>
          </c:tx>
          <c:spPr>
            <a:solidFill>
              <a:srgbClr val="3233CC"/>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0.11134420658704727"/>
                  <c:y val="-2.873563218390802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7.2791201995779153E-2"/>
                      <c:h val="2.6954022988505751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Sheet1!$C$2:$C$13</c:f>
              <c:numCache>
                <c:formatCode>0%</c:formatCode>
                <c:ptCount val="12"/>
                <c:pt idx="0">
                  <c:v>0.17</c:v>
                </c:pt>
                <c:pt idx="1">
                  <c:v>0.17</c:v>
                </c:pt>
                <c:pt idx="3">
                  <c:v>0.08</c:v>
                </c:pt>
                <c:pt idx="7">
                  <c:v>0.08</c:v>
                </c:pt>
                <c:pt idx="11">
                  <c:v>0.5</c:v>
                </c:pt>
              </c:numCache>
            </c:numRef>
          </c:val>
          <c:extLst>
            <c:ext xmlns:c16="http://schemas.microsoft.com/office/drawing/2014/chart" uri="{C3380CC4-5D6E-409C-BE32-E72D297353CC}">
              <c16:uniqueId val="{00000001-1A54-4880-A35A-174B4980565E}"/>
            </c:ext>
          </c:extLst>
        </c:ser>
        <c:ser>
          <c:idx val="0"/>
          <c:order val="3"/>
          <c:tx>
            <c:strRef>
              <c:f>Sheet1!$B$1</c:f>
              <c:strCache>
                <c:ptCount val="1"/>
                <c:pt idx="0">
                  <c:v>Q4 2023
(N=28)</c:v>
                </c:pt>
              </c:strCache>
            </c:strRef>
          </c:tx>
          <c:spPr>
            <a:solidFill>
              <a:srgbClr val="FFC000"/>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Sheet1!$B$2:$B$13</c:f>
              <c:numCache>
                <c:formatCode>0%</c:formatCode>
                <c:ptCount val="12"/>
                <c:pt idx="1">
                  <c:v>0.04</c:v>
                </c:pt>
                <c:pt idx="2">
                  <c:v>3.5714285714285712E-2</c:v>
                </c:pt>
                <c:pt idx="3">
                  <c:v>3.5714285714285712E-2</c:v>
                </c:pt>
                <c:pt idx="4">
                  <c:v>7.1428571428571425E-2</c:v>
                </c:pt>
                <c:pt idx="6">
                  <c:v>0.10714285714285714</c:v>
                </c:pt>
                <c:pt idx="8">
                  <c:v>0.2857142857142857</c:v>
                </c:pt>
                <c:pt idx="10">
                  <c:v>3.5714285714285712E-2</c:v>
                </c:pt>
                <c:pt idx="11">
                  <c:v>0.39285714285714285</c:v>
                </c:pt>
              </c:numCache>
            </c:numRef>
          </c:val>
          <c:extLst>
            <c:ext xmlns:c16="http://schemas.microsoft.com/office/drawing/2014/chart" uri="{C3380CC4-5D6E-409C-BE32-E72D297353CC}">
              <c16:uniqueId val="{00000000-1A54-4880-A35A-174B4980565E}"/>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3"/>
          <c:order val="0"/>
          <c:tx>
            <c:strRef>
              <c:f>Sheet1!$E$1</c:f>
              <c:strCache>
                <c:ptCount val="1"/>
                <c:pt idx="0">
                  <c:v>Q3 2024
(N=19)</c:v>
                </c:pt>
              </c:strCache>
            </c:strRef>
          </c:tx>
          <c:spPr>
            <a:solidFill>
              <a:schemeClr val="accent4"/>
            </a:solidFill>
            <a:ln>
              <a:noFill/>
            </a:ln>
            <a:effectLst/>
          </c:spPr>
          <c:invertIfNegative val="0"/>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Sheet1!$E$2:$E$13</c:f>
              <c:numCache>
                <c:formatCode>0%</c:formatCode>
                <c:ptCount val="12"/>
                <c:pt idx="0">
                  <c:v>0.10526315789473684</c:v>
                </c:pt>
                <c:pt idx="1">
                  <c:v>5.2631578947368418E-2</c:v>
                </c:pt>
                <c:pt idx="7">
                  <c:v>5.2631578947368418E-2</c:v>
                </c:pt>
                <c:pt idx="8">
                  <c:v>5.2631578947368418E-2</c:v>
                </c:pt>
                <c:pt idx="9">
                  <c:v>5.2631578947368418E-2</c:v>
                </c:pt>
                <c:pt idx="10">
                  <c:v>0.10526315789473684</c:v>
                </c:pt>
                <c:pt idx="11">
                  <c:v>0.57894736842105265</c:v>
                </c:pt>
              </c:numCache>
            </c:numRef>
          </c:val>
          <c:extLst>
            <c:ext xmlns:c16="http://schemas.microsoft.com/office/drawing/2014/chart" uri="{C3380CC4-5D6E-409C-BE32-E72D297353CC}">
              <c16:uniqueId val="{00000003-93F9-1C4F-9D23-974C7E27ACC2}"/>
            </c:ext>
          </c:extLst>
        </c:ser>
        <c:ser>
          <c:idx val="2"/>
          <c:order val="1"/>
          <c:tx>
            <c:strRef>
              <c:f>Sheet1!$D$1</c:f>
              <c:strCache>
                <c:ptCount val="1"/>
                <c:pt idx="0">
                  <c:v>Q2 2024
(N=44)</c:v>
                </c:pt>
              </c:strCache>
            </c:strRef>
          </c:tx>
          <c:spPr>
            <a:solidFill>
              <a:schemeClr val="accent3"/>
            </a:solidFill>
            <a:ln>
              <a:noFill/>
            </a:ln>
            <a:effectLst/>
          </c:spPr>
          <c:invertIfNegative val="0"/>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Sheet1!$D$2:$D$13</c:f>
              <c:numCache>
                <c:formatCode>0%</c:formatCode>
                <c:ptCount val="12"/>
                <c:pt idx="0">
                  <c:v>0.11363636363636363</c:v>
                </c:pt>
                <c:pt idx="1">
                  <c:v>6.8181818181818177E-2</c:v>
                </c:pt>
                <c:pt idx="4">
                  <c:v>2.2727272727272731E-2</c:v>
                </c:pt>
                <c:pt idx="5">
                  <c:v>9.0909090909090925E-2</c:v>
                </c:pt>
                <c:pt idx="6">
                  <c:v>0.18181818181818185</c:v>
                </c:pt>
                <c:pt idx="8">
                  <c:v>2.2727272727272731E-2</c:v>
                </c:pt>
                <c:pt idx="11">
                  <c:v>0.5</c:v>
                </c:pt>
              </c:numCache>
            </c:numRef>
          </c:val>
          <c:extLst>
            <c:ext xmlns:c16="http://schemas.microsoft.com/office/drawing/2014/chart" uri="{C3380CC4-5D6E-409C-BE32-E72D297353CC}">
              <c16:uniqueId val="{00000002-93F9-1C4F-9D23-974C7E27ACC2}"/>
            </c:ext>
          </c:extLst>
        </c:ser>
        <c:ser>
          <c:idx val="1"/>
          <c:order val="2"/>
          <c:tx>
            <c:strRef>
              <c:f>Sheet1!$C$1</c:f>
              <c:strCache>
                <c:ptCount val="1"/>
                <c:pt idx="0">
                  <c:v>Q1 2024
(N=12)</c:v>
                </c:pt>
              </c:strCache>
            </c:strRef>
          </c:tx>
          <c:spPr>
            <a:solidFill>
              <a:schemeClr val="accent2"/>
            </a:solidFill>
            <a:ln>
              <a:noFill/>
            </a:ln>
            <a:effectLst/>
          </c:spPr>
          <c:invertIfNegative val="0"/>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Sheet1!$C$2:$C$13</c:f>
              <c:numCache>
                <c:formatCode>0%</c:formatCode>
                <c:ptCount val="12"/>
                <c:pt idx="0">
                  <c:v>0.17</c:v>
                </c:pt>
                <c:pt idx="1">
                  <c:v>0.17</c:v>
                </c:pt>
                <c:pt idx="3">
                  <c:v>0.08</c:v>
                </c:pt>
                <c:pt idx="7">
                  <c:v>0.08</c:v>
                </c:pt>
                <c:pt idx="11">
                  <c:v>0.5</c:v>
                </c:pt>
              </c:numCache>
            </c:numRef>
          </c:val>
          <c:extLst>
            <c:ext xmlns:c16="http://schemas.microsoft.com/office/drawing/2014/chart" uri="{C3380CC4-5D6E-409C-BE32-E72D297353CC}">
              <c16:uniqueId val="{00000001-93F9-1C4F-9D23-974C7E27ACC2}"/>
            </c:ext>
          </c:extLst>
        </c:ser>
        <c:ser>
          <c:idx val="0"/>
          <c:order val="3"/>
          <c:tx>
            <c:strRef>
              <c:f>Sheet1!$B$1</c:f>
              <c:strCache>
                <c:ptCount val="1"/>
                <c:pt idx="0">
                  <c:v>Q4 2023
(N=28)</c:v>
                </c:pt>
              </c:strCache>
            </c:strRef>
          </c:tx>
          <c:spPr>
            <a:solidFill>
              <a:schemeClr val="accent1"/>
            </a:solidFill>
            <a:ln>
              <a:noFill/>
            </a:ln>
            <a:effectLst/>
          </c:spPr>
          <c:invertIfNegative val="0"/>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Sheet1!$B$2:$B$13</c:f>
              <c:numCache>
                <c:formatCode>0%</c:formatCode>
                <c:ptCount val="12"/>
                <c:pt idx="1">
                  <c:v>0.04</c:v>
                </c:pt>
                <c:pt idx="2">
                  <c:v>3.5714285714285712E-2</c:v>
                </c:pt>
                <c:pt idx="3">
                  <c:v>3.5714285714285712E-2</c:v>
                </c:pt>
                <c:pt idx="4">
                  <c:v>7.1428571428571425E-2</c:v>
                </c:pt>
                <c:pt idx="6">
                  <c:v>0.10714285714285714</c:v>
                </c:pt>
                <c:pt idx="8">
                  <c:v>0.2857142857142857</c:v>
                </c:pt>
                <c:pt idx="10">
                  <c:v>3.5714285714285712E-2</c:v>
                </c:pt>
                <c:pt idx="11">
                  <c:v>0.39285714285714285</c:v>
                </c:pt>
              </c:numCache>
            </c:numRef>
          </c:val>
          <c:extLst>
            <c:ext xmlns:c16="http://schemas.microsoft.com/office/drawing/2014/chart" uri="{C3380CC4-5D6E-409C-BE32-E72D297353CC}">
              <c16:uniqueId val="{00000000-93F9-1C4F-9D23-974C7E27ACC2}"/>
            </c:ext>
          </c:extLst>
        </c:ser>
        <c:dLbls>
          <c:showLegendKey val="0"/>
          <c:showVal val="0"/>
          <c:showCatName val="0"/>
          <c:showSerName val="0"/>
          <c:showPercent val="0"/>
          <c:showBubbleSize val="0"/>
        </c:dLbls>
        <c:gapWidth val="182"/>
        <c:axId val="123387792"/>
        <c:axId val="180449904"/>
      </c:barChart>
      <c:catAx>
        <c:axId val="123387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449904"/>
        <c:crosses val="autoZero"/>
        <c:auto val="1"/>
        <c:lblAlgn val="ctr"/>
        <c:lblOffset val="100"/>
        <c:noMultiLvlLbl val="0"/>
      </c:catAx>
      <c:valAx>
        <c:axId val="1804499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8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4.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13071044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01033007"/>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81902820"/>
              </p:ext>
            </p:extLst>
          </p:nvPr>
        </p:nvGraphicFramePr>
        <p:xfrm>
          <a:off x="514654" y="1981200"/>
          <a:ext cx="5714692" cy="3992072"/>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dirty="0">
                          <a:solidFill>
                            <a:srgbClr val="000000"/>
                          </a:solidFill>
                          <a:effectLst/>
                          <a:latin typeface="+mn-lt"/>
                        </a:rPr>
                        <a:t>Saving energy and/or water</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dirty="0">
                          <a:solidFill>
                            <a:srgbClr val="000000"/>
                          </a:solidFill>
                          <a:effectLst/>
                          <a:latin typeface="+mn-lt"/>
                        </a:rPr>
                        <a:t>Participating in/using renewable energy</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dirty="0">
                          <a:solidFill>
                            <a:srgbClr val="000000"/>
                          </a:solidFill>
                          <a:effectLst/>
                          <a:latin typeface="+mn-lt"/>
                        </a:rPr>
                        <a:t>Using less energy and/or water</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dirty="0">
                          <a:solidFill>
                            <a:srgbClr val="000000"/>
                          </a:solidFill>
                          <a:effectLst/>
                          <a:latin typeface="+mn-lt"/>
                        </a:rPr>
                        <a:t>Knowing I am doing my part for the planet</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dirty="0">
                          <a:solidFill>
                            <a:srgbClr val="000000"/>
                          </a:solidFill>
                          <a:effectLst/>
                          <a:latin typeface="+mn-lt"/>
                        </a:rPr>
                        <a:t>Feeling more comfortable in my home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dirty="0">
                          <a:solidFill>
                            <a:srgbClr val="000000"/>
                          </a:solidFill>
                          <a:effectLst/>
                          <a:latin typeface="+mn-lt"/>
                        </a:rPr>
                        <a:t>Setting my thermostat at a higher temperature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0"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19243669"/>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F03D9-907F-F856-D3C8-F00CB8991860}"/>
            </a:ext>
          </a:extLst>
        </p:cNvPr>
        <p:cNvGrpSpPr/>
        <p:nvPr/>
      </p:nvGrpSpPr>
      <p:grpSpPr>
        <a:xfrm>
          <a:off x="0" y="0"/>
          <a:ext cx="0" cy="0"/>
          <a:chOff x="0" y="0"/>
          <a:chExt cx="0" cy="0"/>
        </a:xfrm>
      </p:grpSpPr>
      <p:sp>
        <p:nvSpPr>
          <p:cNvPr id="23554" name="Rectangle 2">
            <a:extLst>
              <a:ext uri="{FF2B5EF4-FFF2-40B4-BE49-F238E27FC236}">
                <a16:creationId xmlns:a16="http://schemas.microsoft.com/office/drawing/2014/main" id="{06369049-2B6C-2585-02BC-7DAC20DCE9A8}"/>
              </a:ext>
            </a:extLst>
          </p:cNvPr>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a:extLst>
              <a:ext uri="{FF2B5EF4-FFF2-40B4-BE49-F238E27FC236}">
                <a16:creationId xmlns:a16="http://schemas.microsoft.com/office/drawing/2014/main" id="{CD1572A9-87DD-867E-B109-97E3EBB81559}"/>
              </a:ext>
            </a:extLst>
          </p:cNvPr>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a:extLst>
              <a:ext uri="{FF2B5EF4-FFF2-40B4-BE49-F238E27FC236}">
                <a16:creationId xmlns:a16="http://schemas.microsoft.com/office/drawing/2014/main" id="{0852E9A3-D58C-C635-A096-5ED4F1EF1114}"/>
              </a:ext>
            </a:extLst>
          </p:cNvPr>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a:extLst>
              <a:ext uri="{FF2B5EF4-FFF2-40B4-BE49-F238E27FC236}">
                <a16:creationId xmlns:a16="http://schemas.microsoft.com/office/drawing/2014/main" id="{916C1FAC-2176-309C-8921-7E63E480449C}"/>
              </a:ext>
            </a:extLst>
          </p:cNvPr>
          <p:cNvGraphicFramePr>
            <a:graphicFrameLocks noGrp="1"/>
          </p:cNvGraphicFramePr>
          <p:nvPr>
            <p:ph idx="1"/>
            <p:extLst>
              <p:ext uri="{D42A27DB-BD31-4B8C-83A1-F6EECF244321}">
                <p14:modId xmlns:p14="http://schemas.microsoft.com/office/powerpoint/2010/main" val="2571604535"/>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AD181C2-945B-50A4-1661-699D48E57D8C}"/>
              </a:ext>
            </a:extLst>
          </p:cNvPr>
          <p:cNvSpPr txBox="1"/>
          <p:nvPr/>
        </p:nvSpPr>
        <p:spPr>
          <a:xfrm>
            <a:off x="3505200" y="281940"/>
            <a:ext cx="3078480" cy="923330"/>
          </a:xfrm>
          <a:prstGeom prst="rect">
            <a:avLst/>
          </a:prstGeom>
          <a:solidFill>
            <a:srgbClr val="FF0000"/>
          </a:solidFill>
        </p:spPr>
        <p:txBody>
          <a:bodyPr wrap="square" rtlCol="0">
            <a:spAutoFit/>
          </a:bodyPr>
          <a:lstStyle/>
          <a:p>
            <a:r>
              <a:rPr lang="en-US" sz="5400" dirty="0"/>
              <a:t>TESTING</a:t>
            </a:r>
          </a:p>
        </p:txBody>
      </p:sp>
    </p:spTree>
    <p:extLst>
      <p:ext uri="{BB962C8B-B14F-4D97-AF65-F5344CB8AC3E}">
        <p14:creationId xmlns:p14="http://schemas.microsoft.com/office/powerpoint/2010/main" val="1264205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828D8-463F-93D9-A2A2-76624736C2B6}"/>
            </a:ext>
          </a:extLst>
        </p:cNvPr>
        <p:cNvGrpSpPr/>
        <p:nvPr/>
      </p:nvGrpSpPr>
      <p:grpSpPr>
        <a:xfrm>
          <a:off x="0" y="0"/>
          <a:ext cx="0" cy="0"/>
          <a:chOff x="0" y="0"/>
          <a:chExt cx="0" cy="0"/>
        </a:xfrm>
      </p:grpSpPr>
      <p:sp>
        <p:nvSpPr>
          <p:cNvPr id="23554" name="Rectangle 2">
            <a:extLst>
              <a:ext uri="{FF2B5EF4-FFF2-40B4-BE49-F238E27FC236}">
                <a16:creationId xmlns:a16="http://schemas.microsoft.com/office/drawing/2014/main" id="{015D3612-0FF1-E252-8996-9473F864DD0B}"/>
              </a:ext>
            </a:extLst>
          </p:cNvPr>
          <p:cNvSpPr>
            <a:spLocks noGrp="1" noChangeArrowheads="1"/>
          </p:cNvSpPr>
          <p:nvPr>
            <p:ph type="title"/>
          </p:nvPr>
        </p:nvSpPr>
        <p:spPr/>
        <p:txBody>
          <a:bodyPr/>
          <a:lstStyle/>
          <a:p>
            <a:r>
              <a:rPr lang="en-US" altLang="en-US" dirty="0">
                <a:cs typeface="Geneva"/>
              </a:rPr>
              <a:t>Communication Regarding Low Income Weatherization</a:t>
            </a:r>
            <a:endParaRPr lang="en-US" altLang="en-US" dirty="0"/>
          </a:p>
        </p:txBody>
      </p:sp>
      <p:sp>
        <p:nvSpPr>
          <p:cNvPr id="23555" name="Slide Number Placeholder 7">
            <a:extLst>
              <a:ext uri="{FF2B5EF4-FFF2-40B4-BE49-F238E27FC236}">
                <a16:creationId xmlns:a16="http://schemas.microsoft.com/office/drawing/2014/main" id="{DED2EAB1-64AF-9E4F-C985-5E7D14D10331}"/>
              </a:ext>
            </a:extLst>
          </p:cNvPr>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a:extLst>
              <a:ext uri="{FF2B5EF4-FFF2-40B4-BE49-F238E27FC236}">
                <a16:creationId xmlns:a16="http://schemas.microsoft.com/office/drawing/2014/main" id="{3B64D513-3E54-8256-5AD8-E03D2CF5A15F}"/>
              </a:ext>
            </a:extLst>
          </p:cNvPr>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sp>
        <p:nvSpPr>
          <p:cNvPr id="3" name="TextBox 2">
            <a:extLst>
              <a:ext uri="{FF2B5EF4-FFF2-40B4-BE49-F238E27FC236}">
                <a16:creationId xmlns:a16="http://schemas.microsoft.com/office/drawing/2014/main" id="{72F15E7D-6F56-7CD4-5C4B-0F735EEF7E9C}"/>
              </a:ext>
            </a:extLst>
          </p:cNvPr>
          <p:cNvSpPr txBox="1"/>
          <p:nvPr/>
        </p:nvSpPr>
        <p:spPr>
          <a:xfrm>
            <a:off x="3769567" y="363894"/>
            <a:ext cx="2761862" cy="1077218"/>
          </a:xfrm>
          <a:prstGeom prst="rect">
            <a:avLst/>
          </a:prstGeom>
          <a:solidFill>
            <a:srgbClr val="FF0000"/>
          </a:solidFill>
        </p:spPr>
        <p:txBody>
          <a:bodyPr wrap="square" rtlCol="0">
            <a:spAutoFit/>
          </a:bodyPr>
          <a:lstStyle/>
          <a:p>
            <a:r>
              <a:rPr lang="en-US" sz="3200" dirty="0"/>
              <a:t>START WITH NEW CHART</a:t>
            </a:r>
          </a:p>
        </p:txBody>
      </p:sp>
      <p:sp>
        <p:nvSpPr>
          <p:cNvPr id="5" name="Text Placeholder 4">
            <a:extLst>
              <a:ext uri="{FF2B5EF4-FFF2-40B4-BE49-F238E27FC236}">
                <a16:creationId xmlns:a16="http://schemas.microsoft.com/office/drawing/2014/main" id="{C4FA96DC-96F1-E8EC-AC8A-55CE0C9D895B}"/>
              </a:ext>
            </a:extLst>
          </p:cNvPr>
          <p:cNvSpPr>
            <a:spLocks noGrp="1"/>
          </p:cNvSpPr>
          <p:nvPr>
            <p:ph type="body" sz="half" idx="1"/>
          </p:nvPr>
        </p:nvSpPr>
        <p:spPr/>
        <p:txBody>
          <a:bodyPr/>
          <a:lstStyle/>
          <a:p>
            <a:endParaRPr lang="en-US"/>
          </a:p>
        </p:txBody>
      </p:sp>
      <p:graphicFrame>
        <p:nvGraphicFramePr>
          <p:cNvPr id="6" name="Chart 5">
            <a:extLst>
              <a:ext uri="{FF2B5EF4-FFF2-40B4-BE49-F238E27FC236}">
                <a16:creationId xmlns:a16="http://schemas.microsoft.com/office/drawing/2014/main" id="{65F0FEAD-AEF2-AECF-840C-D7D3DCA1AC4C}"/>
              </a:ext>
            </a:extLst>
          </p:cNvPr>
          <p:cNvGraphicFramePr/>
          <p:nvPr>
            <p:extLst>
              <p:ext uri="{D42A27DB-BD31-4B8C-83A1-F6EECF244321}">
                <p14:modId xmlns:p14="http://schemas.microsoft.com/office/powerpoint/2010/main" val="1280185675"/>
              </p:ext>
            </p:extLst>
          </p:nvPr>
        </p:nvGraphicFramePr>
        <p:xfrm>
          <a:off x="438539" y="1441112"/>
          <a:ext cx="6092890" cy="6686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8319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50</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61</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2608075089"/>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63</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64</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29960</TotalTime>
  <Words>5088</Words>
  <Application>Microsoft Macintosh PowerPoint</Application>
  <PresentationFormat>On-screen Show (4:3)</PresentationFormat>
  <Paragraphs>1523</Paragraphs>
  <Slides>64</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Communication Regarding Low Income Weatherization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14</cp:revision>
  <cp:lastPrinted>2024-11-19T11:53:05Z</cp:lastPrinted>
  <dcterms:created xsi:type="dcterms:W3CDTF">2004-11-29T14:50:58Z</dcterms:created>
  <dcterms:modified xsi:type="dcterms:W3CDTF">2025-07-13T14:17:02Z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