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charts/chart3.xml" ContentType="application/vnd.openxmlformats-officedocument.drawingml.chart+xml"/>
  <Override PartName="/ppt/drawings/drawing2.xml" ContentType="application/vnd.openxmlformats-officedocument.drawingml.chartshape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drawings/drawing3.xml" ContentType="application/vnd.openxmlformats-officedocument.drawingml.chartshapes+xml"/>
  <Override PartName="/ppt/charts/chart10.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1.xml" ContentType="application/vnd.openxmlformats-officedocument.drawingml.chart+xml"/>
  <Override PartName="/ppt/drawings/drawing4.xml" ContentType="application/vnd.openxmlformats-officedocument.drawingml.chartshapes+xml"/>
  <Override PartName="/ppt/charts/chart12.xml" ContentType="application/vnd.openxmlformats-officedocument.drawingml.chart+xml"/>
  <Override PartName="/ppt/drawings/drawing5.xml" ContentType="application/vnd.openxmlformats-officedocument.drawingml.chartshapes+xml"/>
  <Override PartName="/ppt/charts/chart13.xml" ContentType="application/vnd.openxmlformats-officedocument.drawingml.chart+xml"/>
  <Override PartName="/ppt/drawings/drawing6.xml" ContentType="application/vnd.openxmlformats-officedocument.drawingml.chartshapes+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drawings/drawing7.xml" ContentType="application/vnd.openxmlformats-officedocument.drawingml.chartshapes+xml"/>
  <Override PartName="/ppt/charts/chart17.xml" ContentType="application/vnd.openxmlformats-officedocument.drawingml.chart+xml"/>
  <Override PartName="/ppt/drawings/drawing8.xml" ContentType="application/vnd.openxmlformats-officedocument.drawingml.chartshapes+xml"/>
  <Override PartName="/ppt/charts/chart18.xml" ContentType="application/vnd.openxmlformats-officedocument.drawingml.chart+xml"/>
  <Override PartName="/ppt/drawings/drawing9.xml" ContentType="application/vnd.openxmlformats-officedocument.drawingml.chartshapes+xml"/>
  <Override PartName="/ppt/charts/chart19.xml" ContentType="application/vnd.openxmlformats-officedocument.drawingml.chart+xml"/>
  <Override PartName="/ppt/notesSlides/notesSlide7.xml" ContentType="application/vnd.openxmlformats-officedocument.presentationml.notesSlide+xml"/>
  <Override PartName="/ppt/charts/chart20.xml" ContentType="application/vnd.openxmlformats-officedocument.drawingml.chart+xml"/>
  <Override PartName="/ppt/notesSlides/notesSlide8.xml" ContentType="application/vnd.openxmlformats-officedocument.presentationml.notesSlide+xml"/>
  <Override PartName="/ppt/charts/chart21.xml" ContentType="application/vnd.openxmlformats-officedocument.drawingml.chart+xml"/>
  <Override PartName="/ppt/charts/chart22.xml" ContentType="application/vnd.openxmlformats-officedocument.drawingml.chart+xml"/>
  <Override PartName="/ppt/drawings/drawing10.xml" ContentType="application/vnd.openxmlformats-officedocument.drawingml.chartshapes+xml"/>
  <Override PartName="/ppt/charts/chart23.xml" ContentType="application/vnd.openxmlformats-officedocument.drawingml.chart+xml"/>
  <Override PartName="/ppt/drawings/drawing11.xml" ContentType="application/vnd.openxmlformats-officedocument.drawingml.chartshapes+xml"/>
  <Override PartName="/ppt/charts/chart24.xml" ContentType="application/vnd.openxmlformats-officedocument.drawingml.chart+xml"/>
  <Override PartName="/ppt/notesSlides/notesSlide9.xml" ContentType="application/vnd.openxmlformats-officedocument.presentationml.notesSlide+xml"/>
  <Override PartName="/ppt/charts/chart25.xml" ContentType="application/vnd.openxmlformats-officedocument.drawingml.chart+xml"/>
  <Override PartName="/ppt/drawings/drawing12.xml" ContentType="application/vnd.openxmlformats-officedocument.drawingml.chartshapes+xml"/>
  <Override PartName="/ppt/charts/chart26.xml" ContentType="application/vnd.openxmlformats-officedocument.drawingml.chart+xml"/>
  <Override PartName="/ppt/charts/chart27.xml" ContentType="application/vnd.openxmlformats-officedocument.drawingml.chart+xml"/>
  <Override PartName="/ppt/notesSlides/notesSlide10.xml" ContentType="application/vnd.openxmlformats-officedocument.presentationml.notesSlide+xml"/>
  <Override PartName="/ppt/charts/chart28.xml" ContentType="application/vnd.openxmlformats-officedocument.drawingml.chart+xml"/>
  <Override PartName="/ppt/drawings/drawing13.xml" ContentType="application/vnd.openxmlformats-officedocument.drawingml.chartshapes+xml"/>
  <Override PartName="/ppt/notesSlides/notesSlide11.xml" ContentType="application/vnd.openxmlformats-officedocument.presentationml.notesSlide+xml"/>
  <Override PartName="/ppt/charts/chart29.xml" ContentType="application/vnd.openxmlformats-officedocument.drawingml.chart+xml"/>
  <Override PartName="/ppt/notesSlides/notesSlide12.xml" ContentType="application/vnd.openxmlformats-officedocument.presentationml.notesSlide+xml"/>
  <Override PartName="/ppt/charts/chart30.xml" ContentType="application/vnd.openxmlformats-officedocument.drawingml.chart+xml"/>
  <Override PartName="/ppt/comments/modernComment_254_66F63346.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3"/>
    <a:srgbClr val="4F81BD"/>
    <a:srgbClr val="DDE7F2"/>
    <a:srgbClr val="FFC003"/>
    <a:srgbClr val="00CC99"/>
    <a:srgbClr val="3233CC"/>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36"/>
    <p:restoredTop sz="94694"/>
  </p:normalViewPr>
  <p:slideViewPr>
    <p:cSldViewPr snapToGrid="0">
      <p:cViewPr varScale="1">
        <p:scale>
          <a:sx n="74" d="100"/>
          <a:sy n="74" d="100"/>
        </p:scale>
        <p:origin x="168" y="1336"/>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microsoft.com/office/2018/10/relationships/authors" Target="author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2" Type="http://schemas.openxmlformats.org/officeDocument/2006/relationships/chartUserShapes" Target="../drawings/drawing6.xml"/><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2" Type="http://schemas.openxmlformats.org/officeDocument/2006/relationships/chartUserShapes" Target="../drawings/drawing7.xml"/><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2" Type="http://schemas.openxmlformats.org/officeDocument/2006/relationships/chartUserShapes" Target="../drawings/drawing8.xml"/><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2" Type="http://schemas.openxmlformats.org/officeDocument/2006/relationships/chartUserShapes" Target="../drawings/drawing9.xml"/><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2" Type="http://schemas.openxmlformats.org/officeDocument/2006/relationships/chartUserShapes" Target="../drawings/drawing10.xml"/><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2" Type="http://schemas.openxmlformats.org/officeDocument/2006/relationships/chartUserShapes" Target="../drawings/drawing11.xml"/><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2" Type="http://schemas.openxmlformats.org/officeDocument/2006/relationships/chartUserShapes" Target="../drawings/drawing12.xml"/><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2" Type="http://schemas.openxmlformats.org/officeDocument/2006/relationships/chartUserShapes" Target="../drawings/drawing13.xml"/><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0.21</c:v>
                </c:pt>
                <c:pt idx="1">
                  <c:v>0.75</c:v>
                </c:pt>
                <c:pt idx="2">
                  <c:v>0.04</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8.3333333333333315E-2</c:v>
                </c:pt>
                <c:pt idx="1">
                  <c:v>0.91666666666666652</c:v>
                </c:pt>
                <c:pt idx="2">
                  <c:v>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0.25</c:v>
                </c:pt>
                <c:pt idx="1">
                  <c:v>0.75</c:v>
                </c:pt>
                <c:pt idx="2">
                  <c:v>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Sheet1!$E$2:$E$4</c:f>
              <c:numCache>
                <c:formatCode>0%</c:formatCode>
                <c:ptCount val="3"/>
                <c:pt idx="0">
                  <c:v>0.15789473684210525</c:v>
                </c:pt>
                <c:pt idx="1">
                  <c:v>0.84210526315789469</c:v>
                </c:pt>
                <c:pt idx="2">
                  <c:v>0</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0.96</c:v>
                </c:pt>
                <c:pt idx="1">
                  <c:v>0.04</c:v>
                </c:pt>
                <c:pt idx="2">
                  <c:v>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c:v>
                </c:pt>
                <c:pt idx="1">
                  <c:v>0</c:v>
                </c:pt>
                <c:pt idx="2">
                  <c:v>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Q2 2024
(N=44)</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c:v>
                </c:pt>
                <c:pt idx="1">
                  <c:v>0</c:v>
                </c:pt>
                <c:pt idx="2">
                  <c:v>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Q3 2024
(N=19)</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Sheet1!$E$2:$E$4</c:f>
              <c:numCache>
                <c:formatCode>0%</c:formatCode>
                <c:ptCount val="3"/>
                <c:pt idx="0">
                  <c:v>1</c:v>
                </c:pt>
                <c:pt idx="1">
                  <c:v>0</c:v>
                </c:pt>
                <c:pt idx="2">
                  <c:v>0</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8.3333333333333315E-2</c:v>
                </c:pt>
                <c:pt idx="2">
                  <c:v>9.0909090909090925E-2</c:v>
                </c:pt>
                <c:pt idx="3">
                  <c:v>5.2631578947368397E-2</c:v>
                </c:pt>
                <c:pt idx="4">
                  <c:v>0.04</c:v>
                </c:pt>
                <c:pt idx="5">
                  <c:v>8.3333333333333315E-2</c:v>
                </c:pt>
                <c:pt idx="6">
                  <c:v>2.2727272727272731E-2</c:v>
                </c:pt>
                <c:pt idx="7">
                  <c:v>5.2631578947368418E-2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8.3333333333333315E-2</c:v>
                </c:pt>
                <c:pt idx="2">
                  <c:v>0.13636363636363635</c:v>
                </c:pt>
                <c:pt idx="3">
                  <c:v>0.10526315789473684</c:v>
                </c:pt>
                <c:pt idx="4">
                  <c:v>7.0000000000000007E-2</c:v>
                </c:pt>
                <c:pt idx="5">
                  <c:v>8.3333333333333315E-2</c:v>
                </c:pt>
                <c:pt idx="6">
                  <c:v>9.0909090909090925E-2</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0.70454545454545459</c:v>
                </c:pt>
                <c:pt idx="3">
                  <c:v>0.73684210526315785</c:v>
                </c:pt>
                <c:pt idx="4">
                  <c:v>0.79</c:v>
                </c:pt>
                <c:pt idx="5">
                  <c:v>0.75</c:v>
                </c:pt>
                <c:pt idx="6">
                  <c:v>0.86363636363636365</c:v>
                </c:pt>
                <c:pt idx="7">
                  <c:v>0.84210526315789469</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0.91</c:v>
                </c:pt>
                <c:pt idx="2">
                  <c:v>0.92999999999999994</c:v>
                </c:pt>
                <c:pt idx="3">
                  <c:v>0.9</c:v>
                </c:pt>
                <c:pt idx="4">
                  <c:v>0.9</c:v>
                </c:pt>
                <c:pt idx="5">
                  <c:v>0.91</c:v>
                </c:pt>
                <c:pt idx="6">
                  <c:v>0.97</c:v>
                </c:pt>
                <c:pt idx="7">
                  <c:v>0.89</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4" formatCode="0%">
                  <c:v>7.0000000000000007E-2</c:v>
                </c:pt>
                <c:pt idx="5" formatCode="0%">
                  <c:v>0.16666666666666663</c:v>
                </c:pt>
                <c:pt idx="6" formatCode="0%">
                  <c:v>2.2727272727272731E-2</c:v>
                </c:pt>
                <c:pt idx="7" formatCode="0%">
                  <c:v>5.2631578947368418E-2</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0.25</c:v>
                </c:pt>
                <c:pt idx="2">
                  <c:v>0.11363636363636363</c:v>
                </c:pt>
                <c:pt idx="3">
                  <c:v>5.2631578947368418E-2</c:v>
                </c:pt>
                <c:pt idx="4">
                  <c:v>0.18</c:v>
                </c:pt>
                <c:pt idx="5">
                  <c:v>8.3333333333333315E-2</c:v>
                </c:pt>
                <c:pt idx="6">
                  <c:v>9.0909090909090925E-2</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0.68</c:v>
                </c:pt>
                <c:pt idx="1">
                  <c:v>0.67</c:v>
                </c:pt>
                <c:pt idx="2">
                  <c:v>0.86363636363636365</c:v>
                </c:pt>
                <c:pt idx="3">
                  <c:v>0.78947368421052633</c:v>
                </c:pt>
                <c:pt idx="4">
                  <c:v>0.71</c:v>
                </c:pt>
                <c:pt idx="5">
                  <c:v>0.75</c:v>
                </c:pt>
                <c:pt idx="6">
                  <c:v>0.86363636363636365</c:v>
                </c:pt>
                <c:pt idx="7">
                  <c:v>0.84210526315789469</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0.8600000000000001</c:v>
                </c:pt>
                <c:pt idx="1">
                  <c:v>0.92</c:v>
                </c:pt>
                <c:pt idx="2">
                  <c:v>0.97</c:v>
                </c:pt>
                <c:pt idx="3">
                  <c:v>0.84000000000000008</c:v>
                </c:pt>
                <c:pt idx="4">
                  <c:v>0.96</c:v>
                </c:pt>
                <c:pt idx="5">
                  <c:v>1</c:v>
                </c:pt>
                <c:pt idx="6">
                  <c:v>0.97</c:v>
                </c:pt>
                <c:pt idx="7">
                  <c:v>0.89</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0.08</c:v>
                </c:pt>
                <c:pt idx="2">
                  <c:v>2.2727272727272731E-2</c:v>
                </c:pt>
                <c:pt idx="3">
                  <c:v>0.10526315789473684</c:v>
                </c:pt>
                <c:pt idx="4">
                  <c:v>0.04</c:v>
                </c:pt>
                <c:pt idx="6">
                  <c:v>2.2727272727272731E-2</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9.0909090909090925E-2</c:v>
                </c:pt>
                <c:pt idx="3" formatCode="0%">
                  <c:v>5.2631578947368418E-2</c:v>
                </c:pt>
                <c:pt idx="4" formatCode="0%">
                  <c:v>0.14000000000000001</c:v>
                </c:pt>
                <c:pt idx="5" formatCode="0%">
                  <c:v>0.17</c:v>
                </c:pt>
                <c:pt idx="6" formatCode="0%">
                  <c:v>6.8181818181818177E-2</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0.79545454545454553</c:v>
                </c:pt>
                <c:pt idx="3">
                  <c:v>0.78947368421052633</c:v>
                </c:pt>
                <c:pt idx="4">
                  <c:v>0.64</c:v>
                </c:pt>
                <c:pt idx="5">
                  <c:v>0.75</c:v>
                </c:pt>
                <c:pt idx="6">
                  <c:v>0.86363636363636365</c:v>
                </c:pt>
                <c:pt idx="7">
                  <c:v>0.84210526315789469</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0.83</c:v>
                </c:pt>
                <c:pt idx="2">
                  <c:v>0.91</c:v>
                </c:pt>
                <c:pt idx="3">
                  <c:v>0.95000000000000007</c:v>
                </c:pt>
                <c:pt idx="4">
                  <c:v>0.82000000000000006</c:v>
                </c:pt>
                <c:pt idx="5">
                  <c:v>0.92</c:v>
                </c:pt>
                <c:pt idx="6">
                  <c:v>0.95</c:v>
                </c:pt>
                <c:pt idx="7">
                  <c:v>0.84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0.10714285714285714</c:v>
                </c:pt>
                <c:pt idx="2">
                  <c:v>0.39285714285714285</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0.33333333333333326</c:v>
                </c:pt>
                <c:pt idx="1">
                  <c:v>8.3333333333333315E-2</c:v>
                </c:pt>
                <c:pt idx="2">
                  <c:v>0.58333333333333337</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0.3636363636363637</c:v>
                </c:pt>
                <c:pt idx="1">
                  <c:v>0</c:v>
                </c:pt>
                <c:pt idx="2">
                  <c:v>0.63636363636363635</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Q3 2024
(N=19)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0.47368421052631576</c:v>
                </c:pt>
                <c:pt idx="1">
                  <c:v>0</c:v>
                </c:pt>
                <c:pt idx="2">
                  <c:v>0.52631578947368418</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(n=17)</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0.77</c:v>
                </c:pt>
                <c:pt idx="1">
                  <c:v>0.24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(n=5)</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0.8</c:v>
                </c:pt>
                <c:pt idx="1">
                  <c:v>0.2</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Q2 2024
(n=16)</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c:v>
                </c:pt>
                <c:pt idx="1">
                  <c:v>0.06</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Q3 2024
(n=9)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0.66666666666666663</c:v>
                </c:pt>
                <c:pt idx="1">
                  <c:v>0.33333333333333331</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2" formatCode="0%">
                  <c:v>2.2727272727272731E-2</c:v>
                </c:pt>
                <c:pt idx="3" formatCode="0%">
                  <c:v>0.10526315789473684</c:v>
                </c:pt>
                <c:pt idx="4" formatCode="0%">
                  <c:v>7.0000000000000007E-2</c:v>
                </c:pt>
                <c:pt idx="5" formatCode="0%">
                  <c:v>0.08</c:v>
                </c:pt>
                <c:pt idx="7" formatCode="0%">
                  <c:v>0.10526315789473684</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6.8181818181818177E-2</c:v>
                </c:pt>
                <c:pt idx="4" formatCode="0%">
                  <c:v>0.18</c:v>
                </c:pt>
                <c:pt idx="6" formatCode="0%">
                  <c:v>4.5454545454545463E-2</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0.92</c:v>
                </c:pt>
                <c:pt idx="2">
                  <c:v>0.90909090909090906</c:v>
                </c:pt>
                <c:pt idx="3">
                  <c:v>0.84210526315789469</c:v>
                </c:pt>
                <c:pt idx="4">
                  <c:v>0.68</c:v>
                </c:pt>
                <c:pt idx="5">
                  <c:v>0.83</c:v>
                </c:pt>
                <c:pt idx="6">
                  <c:v>0.93181818181818177</c:v>
                </c:pt>
                <c:pt idx="7">
                  <c:v>0.78947368421052633</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0.93</c:v>
                </c:pt>
                <c:pt idx="1">
                  <c:v>0.92</c:v>
                </c:pt>
                <c:pt idx="2">
                  <c:v>1</c:v>
                </c:pt>
                <c:pt idx="3">
                  <c:v>0.95</c:v>
                </c:pt>
                <c:pt idx="4">
                  <c:v>0.93</c:v>
                </c:pt>
                <c:pt idx="5">
                  <c:v>0.90999999999999992</c:v>
                </c:pt>
                <c:pt idx="6">
                  <c:v>0.98000000000000009</c:v>
                </c:pt>
                <c:pt idx="7">
                  <c:v>0.9</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General"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2" formatCode="0%">
                  <c:v>2.2727272727272731E-2</c:v>
                </c:pt>
                <c:pt idx="3" formatCode="0%">
                  <c:v>0.10526315789473684</c:v>
                </c:pt>
                <c:pt idx="6" formatCode="0%">
                  <c:v>2.2727272727272731E-2</c:v>
                </c:pt>
                <c:pt idx="7" formatCode="0%">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0.11</c:v>
                </c:pt>
                <c:pt idx="1">
                  <c:v>0.08</c:v>
                </c:pt>
                <c:pt idx="2">
                  <c:v>4.5454545454545463E-2</c:v>
                </c:pt>
                <c:pt idx="4">
                  <c:v>0.11</c:v>
                </c:pt>
                <c:pt idx="5">
                  <c:v>0.08</c:v>
                </c:pt>
                <c:pt idx="6">
                  <c:v>6.8181818181818177E-2</c:v>
                </c:pt>
                <c:pt idx="7">
                  <c:v>5.2631578947368418E-2</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0.75</c:v>
                </c:pt>
                <c:pt idx="2">
                  <c:v>0.90909090909090906</c:v>
                </c:pt>
                <c:pt idx="3">
                  <c:v>0.78947368421052633</c:v>
                </c:pt>
                <c:pt idx="4">
                  <c:v>0.82</c:v>
                </c:pt>
                <c:pt idx="5">
                  <c:v>0.83</c:v>
                </c:pt>
                <c:pt idx="6">
                  <c:v>0.88636363636363646</c:v>
                </c:pt>
                <c:pt idx="7">
                  <c:v>0.78947368421052633</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0.94000000000000006</c:v>
                </c:pt>
                <c:pt idx="1">
                  <c:v>0.83</c:v>
                </c:pt>
                <c:pt idx="2">
                  <c:v>0.98</c:v>
                </c:pt>
                <c:pt idx="3">
                  <c:v>0.9</c:v>
                </c:pt>
                <c:pt idx="4">
                  <c:v>0.92999999999999994</c:v>
                </c:pt>
                <c:pt idx="5">
                  <c:v>0.90999999999999992</c:v>
                </c:pt>
                <c:pt idx="6">
                  <c:v>0.98</c:v>
                </c:pt>
                <c:pt idx="7">
                  <c:v>0.95000000000000007</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General</c:formatCode>
                <c:ptCount val="4"/>
                <c:pt idx="0" formatCode="0%">
                  <c:v>0.12</c:v>
                </c:pt>
                <c:pt idx="2" formatCode="0%">
                  <c:v>0.03</c:v>
                </c:pt>
                <c:pt idx="3" formatCode="0%">
                  <c:v>0.10526315789473684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0.12</c:v>
                </c:pt>
                <c:pt idx="1">
                  <c:v>0.06</c:v>
                </c:pt>
                <c:pt idx="2">
                  <c:v>0.08</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0.73</c:v>
                </c:pt>
                <c:pt idx="1">
                  <c:v>0.81</c:v>
                </c:pt>
                <c:pt idx="2">
                  <c:v>0.85</c:v>
                </c:pt>
                <c:pt idx="3">
                  <c:v>0.84210526315789469</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0.97</c:v>
                </c:pt>
                <c:pt idx="1">
                  <c:v>0.87000000000000011</c:v>
                </c:pt>
                <c:pt idx="2">
                  <c:v>0.96</c:v>
                </c:pt>
                <c:pt idx="3">
                  <c:v>0.95</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0.35714285714285715</c:v>
                </c:pt>
                <c:pt idx="1">
                  <c:v>0.14285714285714285</c:v>
                </c:pt>
                <c:pt idx="2">
                  <c:v>0.5</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0.5</c:v>
                </c:pt>
                <c:pt idx="1">
                  <c:v>8.3333333333333315E-2</c:v>
                </c:pt>
                <c:pt idx="2">
                  <c:v>0.41666666666666674</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0.15909090909090909</c:v>
                </c:pt>
                <c:pt idx="1">
                  <c:v>2.2727272727272731E-2</c:v>
                </c:pt>
                <c:pt idx="2">
                  <c:v>0.81818181818181834</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Q3 2024
(N=19)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0.36842105263157893</c:v>
                </c:pt>
                <c:pt idx="1">
                  <c:v>5.2631578947368418E-2</c:v>
                </c:pt>
                <c:pt idx="2">
                  <c:v>0.57894736842105265</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0.04</c:v>
                </c:pt>
                <c:pt idx="1">
                  <c:v>0.08</c:v>
                </c:pt>
                <c:pt idx="2">
                  <c:v>4.5454545454545463E-2</c:v>
                </c:pt>
                <c:pt idx="3">
                  <c:v>5.2631578947368418E-2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0" formatCode="0%">
                  <c:v>7.0000000000000007E-2</c:v>
                </c:pt>
                <c:pt idx="2" formatCode="0%">
                  <c:v>4.5454545454545463E-2</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0.82</c:v>
                </c:pt>
                <c:pt idx="1">
                  <c:v>0.83</c:v>
                </c:pt>
                <c:pt idx="2">
                  <c:v>0.86363636363636365</c:v>
                </c:pt>
                <c:pt idx="3">
                  <c:v>0.94736842105263153</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0.92999999999999994</c:v>
                </c:pt>
                <c:pt idx="1">
                  <c:v>0.90999999999999992</c:v>
                </c:pt>
                <c:pt idx="2">
                  <c:v>0.96</c:v>
                </c:pt>
                <c:pt idx="3">
                  <c:v>1</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Q4 2023
(n=14)</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0.5714285714285714</c:v>
                </c:pt>
                <c:pt idx="1">
                  <c:v>0.2857142857142857</c:v>
                </c:pt>
                <c:pt idx="2">
                  <c:v>0.14000000000000001</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(n=7)</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0.8571428571428571</c:v>
                </c:pt>
                <c:pt idx="1">
                  <c:v>0.14285714285714285</c:v>
                </c:pt>
                <c:pt idx="2">
                  <c:v>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Q2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Q3 2024
(n=8)</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0.875</c:v>
                </c:pt>
                <c:pt idx="1">
                  <c:v>0.125</c:v>
                </c:pt>
                <c:pt idx="2">
                  <c:v>0</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c:v>
                </c:pt>
                <c:pt idx="1">
                  <c:v>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c:v>
                </c:pt>
                <c:pt idx="1">
                  <c:v>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1</c:v>
                </c:pt>
                <c:pt idx="1">
                  <c:v>0</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0.94736842105263153</c:v>
                </c:pt>
                <c:pt idx="1">
                  <c:v>5.2631578947368418E-2</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0.11</c:v>
                </c:pt>
                <c:pt idx="1">
                  <c:v>0.33333333333333326</c:v>
                </c:pt>
                <c:pt idx="2">
                  <c:v>9.0909090909090925E-2</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0.11</c:v>
                </c:pt>
                <c:pt idx="1">
                  <c:v>8.3333333333333315E-2</c:v>
                </c:pt>
                <c:pt idx="2">
                  <c:v>0.11363636363636363</c:v>
                </c:pt>
                <c:pt idx="3">
                  <c:v>0.1111111111111111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c:v>
                </c:pt>
                <c:pt idx="1">
                  <c:v>0.41666666666666674</c:v>
                </c:pt>
                <c:pt idx="2">
                  <c:v>0.52272727272727271</c:v>
                </c:pt>
                <c:pt idx="3">
                  <c:v>0.55555555555555558</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0.72</c:v>
                </c:pt>
                <c:pt idx="1">
                  <c:v>0.83000000000000007</c:v>
                </c:pt>
                <c:pt idx="2">
                  <c:v>0.72</c:v>
                </c:pt>
                <c:pt idx="3">
                  <c:v>0.67</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38291930613936415"/>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0.14000000000000001</c:v>
                </c:pt>
                <c:pt idx="1">
                  <c:v>0.17</c:v>
                </c:pt>
                <c:pt idx="3">
                  <c:v>0.10526315789473684</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0.11</c:v>
                </c:pt>
                <c:pt idx="2">
                  <c:v>2.2727272727272731E-2</c:v>
                </c:pt>
                <c:pt idx="3">
                  <c:v>0.10526315789473684</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0.25</c:v>
                </c:pt>
                <c:pt idx="1">
                  <c:v>0.08</c:v>
                </c:pt>
                <c:pt idx="2">
                  <c:v>0.27272727272727271</c:v>
                </c:pt>
                <c:pt idx="3">
                  <c:v>0.15789473684210525</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0.5</c:v>
                </c:pt>
                <c:pt idx="1">
                  <c:v>0.25</c:v>
                </c:pt>
                <c:pt idx="2">
                  <c:v>0.29000000000000004</c:v>
                </c:pt>
                <c:pt idx="3">
                  <c:v>0.38</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29772482387070043"/>
          <c:y val="2.137310269368508E-2"/>
          <c:w val="0.4825433662897400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0.11</c:v>
                </c:pt>
                <c:pt idx="1">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2">
                  <c:v>6.8181818181818177E-2</c:v>
                </c:pt>
                <c:pt idx="3">
                  <c:v>5.2631578947368418E-2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c:v>
                </c:pt>
                <c:pt idx="1">
                  <c:v>0.33</c:v>
                </c:pt>
                <c:pt idx="2">
                  <c:v>0.47727272727272729</c:v>
                </c:pt>
                <c:pt idx="3">
                  <c:v>0.36842105263157893</c:v>
                </c:pt>
              </c:numCache>
            </c:numRef>
          </c:val>
          <c:extLst>
            <c:ext xmlns:c16="http://schemas.microsoft.com/office/drawing/2014/chart" uri="{C3380CC4-5D6E-409C-BE32-E72D297353CC}">
              <c16:uniqueId val="{00000002-D709-46B7-8D5F-DCA6F61C30BE}"/>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0.61</c:v>
                </c:pt>
                <c:pt idx="1">
                  <c:v>0.5</c:v>
                </c:pt>
                <c:pt idx="2">
                  <c:v>0.55000000000000004</c:v>
                </c:pt>
                <c:pt idx="3">
                  <c:v>0.42</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Q3 2024
(N=19)</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Sheet1!$B$2:$B$12</c:f>
              <c:numCache>
                <c:formatCode>0%</c:formatCode>
                <c:ptCount val="11"/>
                <c:pt idx="0">
                  <c:v>0.10526315789473684</c:v>
                </c:pt>
                <c:pt idx="1">
                  <c:v>5.2631578947368418E-2</c:v>
                </c:pt>
                <c:pt idx="7">
                  <c:v>5.2631578947368418E-2</c:v>
                </c:pt>
                <c:pt idx="8">
                  <c:v>5.2631578947368418E-2</c:v>
                </c:pt>
                <c:pt idx="9">
                  <c:v>5.2631578947368418E-2</c:v>
                </c:pt>
                <c:pt idx="10">
                  <c:v>0.10526315789473684</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Q2 2024
(N=44)</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Sheet1!$C$2:$C$12</c:f>
              <c:numCache>
                <c:formatCode>0%</c:formatCode>
                <c:ptCount val="11"/>
                <c:pt idx="0">
                  <c:v>0.11363636363636363</c:v>
                </c:pt>
                <c:pt idx="1">
                  <c:v>6.8181818181818177E-2</c:v>
                </c:pt>
                <c:pt idx="4">
                  <c:v>2.2727272727272731E-2</c:v>
                </c:pt>
                <c:pt idx="5">
                  <c:v>9.0909090909090925E-2</c:v>
                </c:pt>
                <c:pt idx="6">
                  <c:v>0.18181818181818185</c:v>
                </c:pt>
                <c:pt idx="8">
                  <c:v>2.2727272727272731E-2</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Q1 2024
(N=12)</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Sheet1!$D$2:$D$12</c:f>
              <c:numCache>
                <c:formatCode>0%</c:formatCode>
                <c:ptCount val="11"/>
                <c:pt idx="0">
                  <c:v>0.17</c:v>
                </c:pt>
                <c:pt idx="1">
                  <c:v>0.17</c:v>
                </c:pt>
                <c:pt idx="3">
                  <c:v>0.08</c:v>
                </c:pt>
                <c:pt idx="7">
                  <c:v>0.08</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Q4 2023
(N=28)</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Sheet1!$E$2:$E$12</c:f>
              <c:numCache>
                <c:formatCode>0%</c:formatCode>
                <c:ptCount val="11"/>
                <c:pt idx="1">
                  <c:v>0.04</c:v>
                </c:pt>
                <c:pt idx="2">
                  <c:v>3.5714285714285712E-2</c:v>
                </c:pt>
                <c:pt idx="3">
                  <c:v>3.5714285714285712E-2</c:v>
                </c:pt>
                <c:pt idx="4">
                  <c:v>7.1428571428571425E-2</c:v>
                </c:pt>
                <c:pt idx="6">
                  <c:v>0.10714285714285714</c:v>
                </c:pt>
                <c:pt idx="8">
                  <c:v>0.2857142857142857</c:v>
                </c:pt>
                <c:pt idx="10">
                  <c:v>3.5714285714285712E-2</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Sheet1!$B$2:$B$12</c:f>
              <c:numCache>
                <c:formatCode>0%</c:formatCode>
                <c:ptCount val="11"/>
                <c:pt idx="0">
                  <c:v>0.32</c:v>
                </c:pt>
                <c:pt idx="1">
                  <c:v>0.14000000000000001</c:v>
                </c:pt>
                <c:pt idx="2">
                  <c:v>7.0000000000000007E-2</c:v>
                </c:pt>
                <c:pt idx="6">
                  <c:v>0.04</c:v>
                </c:pt>
                <c:pt idx="7">
                  <c:v>0.04</c:v>
                </c:pt>
                <c:pt idx="9">
                  <c:v>0.64</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Q1 2024
(N=12)</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Sheet1!$C$2:$C$12</c:f>
              <c:numCache>
                <c:formatCode>0%</c:formatCode>
                <c:ptCount val="11"/>
                <c:pt idx="0">
                  <c:v>0.17</c:v>
                </c:pt>
                <c:pt idx="1">
                  <c:v>0.42</c:v>
                </c:pt>
                <c:pt idx="2">
                  <c:v>0.08</c:v>
                </c:pt>
                <c:pt idx="8">
                  <c:v>0.08</c:v>
                </c:pt>
                <c:pt idx="9">
                  <c:v>0.17</c:v>
                </c:pt>
                <c:pt idx="10">
                  <c:v>0.08</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Q2 2024
(N=44)</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Sheet1!$D$2:$D$12</c:f>
              <c:numCache>
                <c:formatCode>0%</c:formatCode>
                <c:ptCount val="11"/>
                <c:pt idx="0">
                  <c:v>0.22727272727272727</c:v>
                </c:pt>
                <c:pt idx="1">
                  <c:v>0.29545454545454547</c:v>
                </c:pt>
                <c:pt idx="2">
                  <c:v>0.25</c:v>
                </c:pt>
                <c:pt idx="3">
                  <c:v>6.8181818181818177E-2</c:v>
                </c:pt>
                <c:pt idx="6">
                  <c:v>2.2727272727272731E-2</c:v>
                </c:pt>
                <c:pt idx="7">
                  <c:v>2.2727272727272731E-2</c:v>
                </c:pt>
                <c:pt idx="9">
                  <c:v>0.11363636363636363</c:v>
                </c:pt>
                <c:pt idx="10">
                  <c:v>2.2727272727272728E-2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Q3 2024
(N=19)</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Sheet1!$E$2:$E$12</c:f>
              <c:numCache>
                <c:formatCode>0%</c:formatCode>
                <c:ptCount val="11"/>
                <c:pt idx="0">
                  <c:v>0.36842105263157893</c:v>
                </c:pt>
                <c:pt idx="1">
                  <c:v>5.2631578947368418E-2</c:v>
                </c:pt>
                <c:pt idx="2">
                  <c:v>5.2631578947368418E-2</c:v>
                </c:pt>
                <c:pt idx="3">
                  <c:v>5.2631578947368418E-2</c:v>
                </c:pt>
                <c:pt idx="4">
                  <c:v>5.2631578947368418E-2</c:v>
                </c:pt>
                <c:pt idx="5">
                  <c:v>5.2631578947368418E-2</c:v>
                </c:pt>
                <c:pt idx="9">
                  <c:v>0.31578947368421051</c:v>
                </c:pt>
                <c:pt idx="10">
                  <c:v>0.05</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Sheet1!$B$2:$B$7</c:f>
              <c:numCache>
                <c:formatCode>0%</c:formatCode>
                <c:ptCount val="6"/>
                <c:pt idx="0">
                  <c:v>0.43</c:v>
                </c:pt>
                <c:pt idx="1">
                  <c:v>0.28999999999999998</c:v>
                </c:pt>
                <c:pt idx="2">
                  <c:v>0.21</c:v>
                </c:pt>
                <c:pt idx="3">
                  <c:v>0.18</c:v>
                </c:pt>
                <c:pt idx="4">
                  <c:v>0.04</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Q1 2024
(N=12)</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Sheet1!$C$2:$C$7</c:f>
              <c:numCache>
                <c:formatCode>0%</c:formatCode>
                <c:ptCount val="6"/>
                <c:pt idx="0">
                  <c:v>0.75</c:v>
                </c:pt>
                <c:pt idx="1">
                  <c:v>0.25</c:v>
                </c:pt>
                <c:pt idx="2">
                  <c:v>0.17</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Q2 2024
(N=44)</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Sheet1!$D$2:$D$7</c:f>
              <c:numCache>
                <c:formatCode>0%</c:formatCode>
                <c:ptCount val="6"/>
                <c:pt idx="0">
                  <c:v>0.70454545454545459</c:v>
                </c:pt>
                <c:pt idx="1">
                  <c:v>0.15909090909090909</c:v>
                </c:pt>
                <c:pt idx="2">
                  <c:v>0.13636363636363635</c:v>
                </c:pt>
                <c:pt idx="3">
                  <c:v>0.11363636363636363</c:v>
                </c:pt>
                <c:pt idx="5">
                  <c:v>2.2727272727272731E-2</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Sheet1!$E$2:$E$7</c:f>
              <c:numCache>
                <c:formatCode>0%</c:formatCode>
                <c:ptCount val="6"/>
                <c:pt idx="0">
                  <c:v>0.63157894736842102</c:v>
                </c:pt>
                <c:pt idx="1">
                  <c:v>0.31578947368421051</c:v>
                </c:pt>
                <c:pt idx="2">
                  <c:v>0.21052631578947367</c:v>
                </c:pt>
                <c:pt idx="3">
                  <c:v>0.10526315789473684</c:v>
                </c:pt>
                <c:pt idx="5">
                  <c:v>5.2631578947368418E-2</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0.28000000000000003</c:v>
                </c:pt>
                <c:pt idx="1">
                  <c:v>0.08</c:v>
                </c:pt>
                <c:pt idx="2">
                  <c:v>0.11363636363636363</c:v>
                </c:pt>
                <c:pt idx="3">
                  <c:v>0.36842105263157893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0.18</c:v>
                </c:pt>
                <c:pt idx="1">
                  <c:v>0.08</c:v>
                </c:pt>
                <c:pt idx="2">
                  <c:v>0.20454545454545459</c:v>
                </c:pt>
                <c:pt idx="3">
                  <c:v>5.2631578947368418E-2</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0.39</c:v>
                </c:pt>
                <c:pt idx="1">
                  <c:v>0.67</c:v>
                </c:pt>
                <c:pt idx="2">
                  <c:v>0.56818181818181823</c:v>
                </c:pt>
                <c:pt idx="3">
                  <c:v>0.47368421052631576</c:v>
                </c:pt>
              </c:numCache>
            </c:numRef>
          </c:val>
          <c:extLst>
            <c:ext xmlns:c16="http://schemas.microsoft.com/office/drawing/2014/chart" uri="{C3380CC4-5D6E-409C-BE32-E72D297353CC}">
              <c16:uniqueId val="{00000003-3743-46B7-9453-554D3F76B7F0}"/>
            </c:ext>
          </c:extLst>
        </c:ser>
        <c:ser>
          <c:idx val="3"/>
          <c:order val="3"/>
          <c:tx>
            <c:strRef>
              <c:f>Sheet1!$E$1</c:f>
              <c:strCache>
                <c:ptCount val="1"/>
                <c:pt idx="0">
                  <c:v>sum of displayed values</c:v>
                </c:pt>
              </c:strCache>
            </c:strRef>
          </c:tx>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0.85000000000000009</c:v>
                </c:pt>
                <c:pt idx="1">
                  <c:v>0.83000000000000007</c:v>
                </c:pt>
                <c:pt idx="2">
                  <c:v>0.87999999999999989</c:v>
                </c:pt>
                <c:pt idx="3">
                  <c:v>0.8899999999999999</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1">
                  <c:v>0.11</c:v>
                </c:pt>
                <c:pt idx="2">
                  <c:v>0.32</c:v>
                </c:pt>
                <c:pt idx="3">
                  <c:v>7.0000000000000007E-2</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General</c:formatCode>
                <c:ptCount val="4"/>
                <c:pt idx="0" formatCode="0%">
                  <c:v>0.5</c:v>
                </c:pt>
                <c:pt idx="2" formatCode="0%">
                  <c:v>0.25</c:v>
                </c:pt>
                <c:pt idx="3" formatCode="0%">
                  <c:v>0.25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0.43181818181818182</c:v>
                </c:pt>
                <c:pt idx="1">
                  <c:v>0.18181818181818185</c:v>
                </c:pt>
                <c:pt idx="2">
                  <c:v>0.20454545454545459</c:v>
                </c:pt>
                <c:pt idx="3">
                  <c:v>0.18181818181818185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0.42105263157894735</c:v>
                </c:pt>
                <c:pt idx="1">
                  <c:v>0.15789473684210525</c:v>
                </c:pt>
                <c:pt idx="2">
                  <c:v>0.10526315789473684</c:v>
                </c:pt>
                <c:pt idx="3">
                  <c:v>0.31578947368421051</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1">
                  <c:v>8.3333333333333315E-2</c:v>
                </c:pt>
                <c:pt idx="2">
                  <c:v>9.0909090909090925E-2</c:v>
                </c:pt>
                <c:pt idx="3">
                  <c:v>0.10526315789473684</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0.14000000000000001</c:v>
                </c:pt>
                <c:pt idx="1">
                  <c:v>8.3333333333333315E-2</c:v>
                </c:pt>
                <c:pt idx="2">
                  <c:v>2.2727272727272731E-2</c:v>
                </c:pt>
                <c:pt idx="3">
                  <c:v>0.10526315789473684</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0.56999999999999995</c:v>
                </c:pt>
                <c:pt idx="1">
                  <c:v>0.58333333333333337</c:v>
                </c:pt>
                <c:pt idx="2">
                  <c:v>0.61363636363636365</c:v>
                </c:pt>
                <c:pt idx="3">
                  <c:v>0.47368421052631576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0.71</c:v>
                </c:pt>
                <c:pt idx="1">
                  <c:v>0.74</c:v>
                </c:pt>
                <c:pt idx="2">
                  <c:v>0.72</c:v>
                </c:pt>
                <c:pt idx="3">
                  <c:v>0.69</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0.43</c:v>
                </c:pt>
                <c:pt idx="2">
                  <c:v>0.14000000000000001</c:v>
                </c:pt>
                <c:pt idx="3">
                  <c:v>0.25</c:v>
                </c:pt>
                <c:pt idx="4">
                  <c:v>0.14000000000000001</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1">
                  <c:v>0.17</c:v>
                </c:pt>
                <c:pt idx="3">
                  <c:v>0.33</c:v>
                </c:pt>
                <c:pt idx="4">
                  <c:v>0.42</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Q2 2024
(N=44)</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0">
                  <c:v>2.2727272727272731E-2</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Q3 2024
(N=19)</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0.10526315789473684</c:v>
                </c:pt>
                <c:pt idx="2">
                  <c:v>0.31578947368421051</c:v>
                </c:pt>
                <c:pt idx="3">
                  <c:v>0.31578947368421051</c:v>
                </c:pt>
                <c:pt idx="4">
                  <c:v>0.10526315789473684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c:v>
                </c:pt>
                <c:pt idx="1">
                  <c:v>10</c:v>
                </c:pt>
                <c:pt idx="2">
                  <c:v>9</c:v>
                </c:pt>
                <c:pt idx="3">
                  <c:v>6</c:v>
                </c:pt>
                <c:pt idx="4">
                  <c:v>0</c:v>
                </c:pt>
                <c:pt idx="5">
                  <c:v>0</c:v>
                </c:pt>
                <c:pt idx="6">
                  <c:v>6</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c:v>
                </c:pt>
                <c:pt idx="1">
                  <c:v>3</c:v>
                </c:pt>
                <c:pt idx="2">
                  <c:v>3</c:v>
                </c:pt>
                <c:pt idx="3">
                  <c:v>4</c:v>
                </c:pt>
                <c:pt idx="4">
                  <c:v>0</c:v>
                </c:pt>
                <c:pt idx="5">
                  <c:v>2</c:v>
                </c:pt>
                <c:pt idx="6">
                  <c:v>2</c:v>
                </c:pt>
                <c:pt idx="7">
                  <c:v>8</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Q2 2024
(N=44)</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0</c:v>
                </c:pt>
                <c:pt idx="1">
                  <c:v>12</c:v>
                </c:pt>
                <c:pt idx="2">
                  <c:v>18</c:v>
                </c:pt>
                <c:pt idx="3">
                  <c:v>13</c:v>
                </c:pt>
                <c:pt idx="4">
                  <c:v>0</c:v>
                </c:pt>
                <c:pt idx="5">
                  <c:v>8</c:v>
                </c:pt>
                <c:pt idx="6">
                  <c:v>4</c:v>
                </c:pt>
                <c:pt idx="7">
                  <c:v>31</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1</c:v>
                </c:pt>
                <c:pt idx="1">
                  <c:v>5</c:v>
                </c:pt>
                <c:pt idx="2">
                  <c:v>10</c:v>
                </c:pt>
                <c:pt idx="3">
                  <c:v>3</c:v>
                </c:pt>
                <c:pt idx="4">
                  <c:v>2</c:v>
                </c:pt>
                <c:pt idx="5">
                  <c:v>2</c:v>
                </c:pt>
                <c:pt idx="6">
                  <c:v>2</c:v>
                </c:pt>
                <c:pt idx="7">
                  <c:v>13</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2</c:v>
                </c:pt>
                <c:pt idx="1">
                  <c:v>5</c:v>
                </c:pt>
                <c:pt idx="2">
                  <c:v>9</c:v>
                </c:pt>
                <c:pt idx="3">
                  <c:v>10</c:v>
                </c:pt>
                <c:pt idx="4">
                  <c:v>15</c:v>
                </c:pt>
                <c:pt idx="5">
                  <c:v>7</c:v>
                </c:pt>
                <c:pt idx="6">
                  <c:v>0</c:v>
                </c:pt>
                <c:pt idx="7">
                  <c:v>5</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c:v>
                </c:pt>
                <c:pt idx="1">
                  <c:v>2</c:v>
                </c:pt>
                <c:pt idx="2">
                  <c:v>5</c:v>
                </c:pt>
                <c:pt idx="3">
                  <c:v>5</c:v>
                </c:pt>
                <c:pt idx="4">
                  <c:v>3</c:v>
                </c:pt>
                <c:pt idx="5">
                  <c:v>4</c:v>
                </c:pt>
                <c:pt idx="6">
                  <c:v>0</c:v>
                </c:pt>
                <c:pt idx="7">
                  <c:v>3</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Q2 2024
(N=44)</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2</c:v>
                </c:pt>
                <c:pt idx="1">
                  <c:v>10</c:v>
                </c:pt>
                <c:pt idx="2">
                  <c:v>9</c:v>
                </c:pt>
                <c:pt idx="3">
                  <c:v>18</c:v>
                </c:pt>
                <c:pt idx="4">
                  <c:v>24</c:v>
                </c:pt>
                <c:pt idx="5">
                  <c:v>11</c:v>
                </c:pt>
                <c:pt idx="6">
                  <c:v>1</c:v>
                </c:pt>
                <c:pt idx="7">
                  <c:v>7</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4</c:v>
                </c:pt>
                <c:pt idx="1">
                  <c:v>5</c:v>
                </c:pt>
                <c:pt idx="2">
                  <c:v>3</c:v>
                </c:pt>
                <c:pt idx="3">
                  <c:v>7</c:v>
                </c:pt>
                <c:pt idx="4">
                  <c:v>9</c:v>
                </c:pt>
                <c:pt idx="5">
                  <c:v>6</c:v>
                </c:pt>
                <c:pt idx="6">
                  <c:v>1</c:v>
                </c:pt>
                <c:pt idx="7">
                  <c:v>3</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6</c:v>
                </c:pt>
                <c:pt idx="1">
                  <c:v>12</c:v>
                </c:pt>
                <c:pt idx="2">
                  <c:v>1</c:v>
                </c:pt>
                <c:pt idx="3">
                  <c:v>8</c:v>
                </c:pt>
                <c:pt idx="4">
                  <c:v>17</c:v>
                </c:pt>
                <c:pt idx="5">
                  <c:v>6</c:v>
                </c:pt>
                <c:pt idx="6">
                  <c:v>1</c:v>
                </c:pt>
                <c:pt idx="7">
                  <c:v>1</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4</c:v>
                </c:pt>
                <c:pt idx="1">
                  <c:v>5</c:v>
                </c:pt>
                <c:pt idx="2">
                  <c:v>1</c:v>
                </c:pt>
                <c:pt idx="3">
                  <c:v>0</c:v>
                </c:pt>
                <c:pt idx="4">
                  <c:v>10</c:v>
                </c:pt>
                <c:pt idx="5">
                  <c:v>0</c:v>
                </c:pt>
                <c:pt idx="6">
                  <c:v>2</c:v>
                </c:pt>
                <c:pt idx="7">
                  <c:v>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8</c:v>
                </c:pt>
                <c:pt idx="1">
                  <c:v>16</c:v>
                </c:pt>
                <c:pt idx="2">
                  <c:v>10</c:v>
                </c:pt>
                <c:pt idx="3">
                  <c:v>9</c:v>
                </c:pt>
                <c:pt idx="4">
                  <c:v>34</c:v>
                </c:pt>
                <c:pt idx="5">
                  <c:v>7</c:v>
                </c:pt>
                <c:pt idx="6">
                  <c:v>0</c:v>
                </c:pt>
                <c:pt idx="7">
                  <c:v>1</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Q3 2024
(N=19)</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1</c:v>
                </c:pt>
                <c:pt idx="1">
                  <c:v>14</c:v>
                </c:pt>
                <c:pt idx="2">
                  <c:v>1</c:v>
                </c:pt>
                <c:pt idx="3">
                  <c:v>3</c:v>
                </c:pt>
                <c:pt idx="4">
                  <c:v>15</c:v>
                </c:pt>
                <c:pt idx="5">
                  <c:v>4</c:v>
                </c:pt>
                <c:pt idx="6">
                  <c:v>0</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8</c:v>
                </c:pt>
                <c:pt idx="1">
                  <c:v>9</c:v>
                </c:pt>
                <c:pt idx="2">
                  <c:v>1</c:v>
                </c:pt>
                <c:pt idx="3">
                  <c:v>9</c:v>
                </c:pt>
                <c:pt idx="4">
                  <c:v>17</c:v>
                </c:pt>
                <c:pt idx="5">
                  <c:v>7</c:v>
                </c:pt>
                <c:pt idx="6">
                  <c:v>0</c:v>
                </c:pt>
                <c:pt idx="7">
                  <c:v>3</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c:v>
                </c:pt>
                <c:pt idx="1">
                  <c:v>5</c:v>
                </c:pt>
                <c:pt idx="2">
                  <c:v>0</c:v>
                </c:pt>
                <c:pt idx="3">
                  <c:v>6</c:v>
                </c:pt>
                <c:pt idx="4">
                  <c:v>5</c:v>
                </c:pt>
                <c:pt idx="5">
                  <c:v>4</c:v>
                </c:pt>
                <c:pt idx="6">
                  <c:v>0</c:v>
                </c:pt>
                <c:pt idx="7">
                  <c:v>2</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11</c:v>
                </c:pt>
                <c:pt idx="1">
                  <c:v>11</c:v>
                </c:pt>
                <c:pt idx="2">
                  <c:v>1</c:v>
                </c:pt>
                <c:pt idx="3">
                  <c:v>21</c:v>
                </c:pt>
                <c:pt idx="4">
                  <c:v>29</c:v>
                </c:pt>
                <c:pt idx="5">
                  <c:v>6</c:v>
                </c:pt>
                <c:pt idx="6">
                  <c:v>2</c:v>
                </c:pt>
                <c:pt idx="7">
                  <c:v>6</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7</c:v>
                </c:pt>
                <c:pt idx="1">
                  <c:v>5</c:v>
                </c:pt>
                <c:pt idx="2">
                  <c:v>0</c:v>
                </c:pt>
                <c:pt idx="3">
                  <c:v>7</c:v>
                </c:pt>
                <c:pt idx="4">
                  <c:v>13</c:v>
                </c:pt>
                <c:pt idx="5">
                  <c:v>2</c:v>
                </c:pt>
                <c:pt idx="6">
                  <c:v>1</c:v>
                </c:pt>
                <c:pt idx="7">
                  <c:v>2</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12</c:v>
                </c:pt>
                <c:pt idx="1">
                  <c:v>7</c:v>
                </c:pt>
                <c:pt idx="2">
                  <c:v>0</c:v>
                </c:pt>
                <c:pt idx="3">
                  <c:v>7</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3</c:v>
                </c:pt>
                <c:pt idx="1">
                  <c:v>2</c:v>
                </c:pt>
                <c:pt idx="2">
                  <c:v>0</c:v>
                </c:pt>
                <c:pt idx="3">
                  <c:v>6</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17</c:v>
                </c:pt>
                <c:pt idx="1">
                  <c:v>12</c:v>
                </c:pt>
                <c:pt idx="2">
                  <c:v>4</c:v>
                </c:pt>
                <c:pt idx="3">
                  <c:v>9</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9</c:v>
                </c:pt>
                <c:pt idx="1">
                  <c:v>5</c:v>
                </c:pt>
                <c:pt idx="2">
                  <c:v>0</c:v>
                </c:pt>
                <c:pt idx="3">
                  <c:v>5</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General</c:formatCode>
                <c:ptCount val="4"/>
                <c:pt idx="0" formatCode="0%">
                  <c:v>0.04</c:v>
                </c:pt>
                <c:pt idx="2" formatCode="0%">
                  <c:v>6.8181818181818177E-2</c:v>
                </c:pt>
                <c:pt idx="3" formatCode="0%">
                  <c:v>5.2631578947368418E-2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0" formatCode="0%">
                  <c:v>7.0000000000000007E-2</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0.75</c:v>
                </c:pt>
                <c:pt idx="1">
                  <c:v>0.92</c:v>
                </c:pt>
                <c:pt idx="2">
                  <c:v>0.93181818181818177</c:v>
                </c:pt>
                <c:pt idx="3">
                  <c:v>0.89473684210526316</c:v>
                </c:pt>
              </c:numCache>
            </c:numRef>
          </c:val>
          <c:extLst>
            <c:ext xmlns:c16="http://schemas.microsoft.com/office/drawing/2014/chart" uri="{C3380CC4-5D6E-409C-BE32-E72D297353CC}">
              <c16:uniqueId val="{00000003-33C6-46D0-A451-9992BB76C127}"/>
            </c:ext>
          </c:extLst>
        </c:ser>
        <c:ser>
          <c:idx val="3"/>
          <c:order val="3"/>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0.86</c:v>
                </c:pt>
                <c:pt idx="1">
                  <c:v>0.92</c:v>
                </c:pt>
                <c:pt idx="2">
                  <c:v>1</c:v>
                </c:pt>
                <c:pt idx="3">
                  <c:v>0.94736842105263164</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microsoft.com/office/2018/10/relationships/comments" Target="../comments/modernComment_254_66F63346.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lang="en-US" altLang="en-US" sz="2800" dirty="0">
                <a:solidFill>
                  <a:schemeClr val="bg1"/>
                </a:solidFill>
                <a:latin typeface="Arial" panose="020B0604020202020204" pitchFamily="34" charset="0"/>
              </a:rPr>
              <a:t>Low Income Weatherization Survey</a:t>
            </a:r>
            <a:br>
              <a:rPr lang="en-US" altLang="en-US" sz="2800" dirty="0">
                <a:solidFill>
                  <a:schemeClr val="bg1"/>
                </a:solidFill>
                <a:latin typeface="Arial" panose="020B0604020202020204" pitchFamily="34" charset="0"/>
              </a:rPr>
            </a:br>
            <a:r>
              <a:rPr lang="en-US" altLang="en-US" sz="2800" dirty="0">
                <a:solidFill>
                  <a:schemeClr val="bg1"/>
                </a:solidFill>
                <a:latin typeface="Arial" panose="020B0604020202020204" pitchFamily="34" charset="0"/>
              </a:rPr>
              <a:t>FY2024 Q3</a:t>
            </a:r>
            <a:br>
              <a:rPr lang="en-US" altLang="en-US" sz="2800" dirty="0">
                <a:solidFill>
                  <a:schemeClr val="bg1"/>
                </a:solidFill>
                <a:latin typeface="Arial" panose="020B0604020202020204" pitchFamily="34" charset="0"/>
              </a:rPr>
            </a:br>
            <a:br>
              <a:rPr lang="en-US" altLang="en-US" sz="1600" dirty="0">
                <a:solidFill>
                  <a:schemeClr val="bg1"/>
                </a:solidFill>
                <a:latin typeface="Univers 49 Light Ultra Condense" charset="0"/>
              </a:rPr>
            </a:br>
            <a:r>
              <a:rPr lang="en-US" altLang="en-US" sz="1600" dirty="0">
                <a:solidFill>
                  <a:schemeClr val="bg1"/>
                </a:solidFill>
                <a:latin typeface="Univers 49 Light Ultra Condense" charset="0"/>
              </a:rPr>
              <a:t>November</a:t>
            </a:r>
            <a:r>
              <a:rPr lang="en-US" altLang="en-US" sz="1600" b="1" dirty="0">
                <a:solidFill>
                  <a:schemeClr val="bg1"/>
                </a:solidFill>
                <a:latin typeface="Univers 49 Light Ultra Condense" charset="0"/>
              </a:rPr>
              <a:t> 2024</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907070991"/>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663460597"/>
              </p:ext>
            </p:extLst>
          </p:nvPr>
        </p:nvGraphicFramePr>
        <p:xfrm>
          <a:off x="334716" y="1989658"/>
          <a:ext cx="5894633" cy="3224300"/>
        </p:xfrm>
        <a:graphic>
          <a:graphicData uri="http://schemas.openxmlformats.org/drawingml/2006/table">
            <a:tbl>
              <a:tblPr firstRow="1" lastRow="1">
                <a:tableStyleId>{5C22544A-7EE6-4342-B048-85BDC9FD1C3A}</a:tableStyleId>
              </a:tblPr>
              <a:tblGrid>
                <a:gridCol w="1857725">
                  <a:extLst>
                    <a:ext uri="{9D8B030D-6E8A-4147-A177-3AD203B41FA5}">
                      <a16:colId xmlns:a16="http://schemas.microsoft.com/office/drawing/2014/main" val="20000"/>
                    </a:ext>
                  </a:extLst>
                </a:gridCol>
                <a:gridCol w="1009227">
                  <a:extLst>
                    <a:ext uri="{9D8B030D-6E8A-4147-A177-3AD203B41FA5}">
                      <a16:colId xmlns:a16="http://schemas.microsoft.com/office/drawing/2014/main" val="20002"/>
                    </a:ext>
                  </a:extLst>
                </a:gridCol>
                <a:gridCol w="1009227">
                  <a:extLst>
                    <a:ext uri="{9D8B030D-6E8A-4147-A177-3AD203B41FA5}">
                      <a16:colId xmlns:a16="http://schemas.microsoft.com/office/drawing/2014/main" val="20003"/>
                    </a:ext>
                  </a:extLst>
                </a:gridCol>
                <a:gridCol w="1009227">
                  <a:extLst>
                    <a:ext uri="{9D8B030D-6E8A-4147-A177-3AD203B41FA5}">
                      <a16:colId xmlns:a16="http://schemas.microsoft.com/office/drawing/2014/main" val="20004"/>
                    </a:ext>
                  </a:extLst>
                </a:gridCol>
                <a:gridCol w="1009227">
                  <a:extLst>
                    <a:ext uri="{9D8B030D-6E8A-4147-A177-3AD203B41FA5}">
                      <a16:colId xmlns:a16="http://schemas.microsoft.com/office/drawing/2014/main" val="2012633291"/>
                    </a:ext>
                  </a:extLst>
                </a:gridCol>
              </a:tblGrid>
              <a:tr h="551613">
                <a:tc>
                  <a:txBody>
                    <a:bodyPr/>
                    <a:lstStyle/>
                    <a:p>
                      <a:pPr algn="ctr"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9243" marR="9243" marT="9243"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8868">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Better communication</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368374"/>
                  </a:ext>
                </a:extLst>
              </a:tr>
              <a:tr h="489557">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Complete all promised work</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848510540"/>
                  </a:ext>
                </a:extLst>
              </a:tr>
              <a:tr h="489557">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More oversight of repairs</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433516"/>
                  </a:ext>
                </a:extLst>
              </a:tr>
              <a:tr h="489557">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Do work correctly the first time</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153161596"/>
                  </a:ext>
                </a:extLst>
              </a:tr>
              <a:tr h="489557">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Other</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3"/>
                  </a:ext>
                </a:extLst>
              </a:tr>
              <a:tr h="415591">
                <a:tc>
                  <a:txBody>
                    <a:bodyPr/>
                    <a:lstStyle/>
                    <a:p>
                      <a:pPr algn="l" rtl="0" fontAlgn="ctr"/>
                      <a:r>
                        <a:rPr lang="en-US" sz="1300" b="1" i="0" u="none" strike="noStrike" dirty="0">
                          <a:solidFill>
                            <a:srgbClr val="FFFFFF"/>
                          </a:solidFill>
                          <a:effectLst/>
                          <a:latin typeface="Tahoma" panose="020B0604030504040204" pitchFamily="34" charset="0"/>
                        </a:rPr>
                        <a:t>Base:</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a:t>
                      </a:r>
                    </a:p>
                  </a:txBody>
                  <a:tcPr marL="9525" marR="9525" marT="9525" marB="0" anchor="ctr">
                    <a:solidFill>
                      <a:srgbClr val="4F81BD"/>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 name="Table 1"/>
          <p:cNvGraphicFramePr>
            <a:graphicFrameLocks noGrp="1"/>
          </p:cNvGraphicFramePr>
          <p:nvPr>
            <p:extLst>
              <p:ext uri="{D42A27DB-BD31-4B8C-83A1-F6EECF244321}">
                <p14:modId xmlns:p14="http://schemas.microsoft.com/office/powerpoint/2010/main" val="247400223"/>
              </p:ext>
            </p:extLst>
          </p:nvPr>
        </p:nvGraphicFramePr>
        <p:xfrm>
          <a:off x="381000" y="1828800"/>
          <a:ext cx="5848350" cy="1600200"/>
        </p:xfrm>
        <a:graphic>
          <a:graphicData uri="http://schemas.openxmlformats.org/drawingml/2006/table">
            <a:tbl>
              <a:tblPr firstRow="1" lastRow="1">
                <a:tableStyleId>{93296810-A885-4BE3-A3E7-6D5BEEA58F35}</a:tableStyleId>
              </a:tblPr>
              <a:tblGrid>
                <a:gridCol w="1843138">
                  <a:extLst>
                    <a:ext uri="{9D8B030D-6E8A-4147-A177-3AD203B41FA5}">
                      <a16:colId xmlns:a16="http://schemas.microsoft.com/office/drawing/2014/main" val="20000"/>
                    </a:ext>
                  </a:extLst>
                </a:gridCol>
                <a:gridCol w="1001303">
                  <a:extLst>
                    <a:ext uri="{9D8B030D-6E8A-4147-A177-3AD203B41FA5}">
                      <a16:colId xmlns:a16="http://schemas.microsoft.com/office/drawing/2014/main" val="20002"/>
                    </a:ext>
                  </a:extLst>
                </a:gridCol>
                <a:gridCol w="1001303">
                  <a:extLst>
                    <a:ext uri="{9D8B030D-6E8A-4147-A177-3AD203B41FA5}">
                      <a16:colId xmlns:a16="http://schemas.microsoft.com/office/drawing/2014/main" val="20003"/>
                    </a:ext>
                  </a:extLst>
                </a:gridCol>
                <a:gridCol w="1001303">
                  <a:extLst>
                    <a:ext uri="{9D8B030D-6E8A-4147-A177-3AD203B41FA5}">
                      <a16:colId xmlns:a16="http://schemas.microsoft.com/office/drawing/2014/main" val="20004"/>
                    </a:ext>
                  </a:extLst>
                </a:gridCol>
                <a:gridCol w="1001303">
                  <a:extLst>
                    <a:ext uri="{9D8B030D-6E8A-4147-A177-3AD203B41FA5}">
                      <a16:colId xmlns:a16="http://schemas.microsoft.com/office/drawing/2014/main" val="3355876319"/>
                    </a:ext>
                  </a:extLst>
                </a:gridCol>
              </a:tblGrid>
              <a:tr h="646934">
                <a:tc>
                  <a:txBody>
                    <a:bodyPr/>
                    <a:lstStyle/>
                    <a:p>
                      <a:pPr algn="l" fontAlgn="b"/>
                      <a:r>
                        <a:rPr lang="en-US" sz="1300" u="none" strike="noStrike" dirty="0">
                          <a:effectLst/>
                          <a:latin typeface="+mj-lt"/>
                        </a:rPr>
                        <a:t> </a:t>
                      </a:r>
                      <a:endParaRPr lang="en-US" sz="1300" b="1" i="0" u="none" strike="noStrike" dirty="0">
                        <a:solidFill>
                          <a:srgbClr val="FFFFFF"/>
                        </a:solidFill>
                        <a:effectLst/>
                        <a:latin typeface="+mj-lt"/>
                      </a:endParaRPr>
                    </a:p>
                  </a:txBody>
                  <a:tcPr marL="9243" marR="9243" marT="9243" marB="0" anchor="b">
                    <a:solidFill>
                      <a:srgbClr val="4F81BD"/>
                    </a:solidFill>
                  </a:tcPr>
                </a:tc>
                <a:tc>
                  <a:txBody>
                    <a:bodyPr/>
                    <a:lstStyle/>
                    <a:p>
                      <a:pPr algn="ctr" fontAlgn="ctr"/>
                      <a:r>
                        <a:rPr lang="en-US" sz="1300" b="1" i="0" u="none" strike="noStrike" dirty="0">
                          <a:solidFill>
                            <a:srgbClr val="FFFFFF"/>
                          </a:solidFill>
                          <a:effectLst/>
                          <a:latin typeface="+mn-lt"/>
                        </a:rPr>
                        <a:t>Q4 2023</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Q1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Q2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Q3 2024</a:t>
                      </a:r>
                    </a:p>
                  </a:txBody>
                  <a:tcPr marL="9243" marR="9243" marT="9243" marB="0" anchor="ctr">
                    <a:solidFill>
                      <a:srgbClr val="4F81BD"/>
                    </a:solidFill>
                  </a:tcPr>
                </a:tc>
                <a:extLst>
                  <a:ext uri="{0D108BD9-81ED-4DB2-BD59-A6C34878D82A}">
                    <a16:rowId xmlns:a16="http://schemas.microsoft.com/office/drawing/2014/main" val="10000"/>
                  </a:ext>
                </a:extLst>
              </a:tr>
              <a:tr h="573755">
                <a:tc>
                  <a:txBody>
                    <a:bodyPr/>
                    <a:lstStyle/>
                    <a:p>
                      <a:pPr algn="l" fontAlgn="ctr"/>
                      <a:r>
                        <a:rPr lang="en-US" sz="1300" b="0" i="0" u="none" strike="noStrike" dirty="0">
                          <a:solidFill>
                            <a:srgbClr val="000000"/>
                          </a:solidFill>
                          <a:effectLst/>
                          <a:latin typeface="+mj-lt"/>
                        </a:rPr>
                        <a:t>It would basically put them out</a:t>
                      </a:r>
                    </a:p>
                  </a:txBody>
                  <a:tcPr marL="83188" marR="9243" marT="9243" marB="0" anchor="ctr">
                    <a:solidFill>
                      <a:srgbClr val="DCE6F1"/>
                    </a:solidFill>
                  </a:tcPr>
                </a:tc>
                <a:tc>
                  <a:txBody>
                    <a:bodyPr/>
                    <a:lstStyle/>
                    <a:p>
                      <a:pPr algn="ctr" fontAlgn="ctr"/>
                      <a:r>
                        <a:rPr lang="en-US" sz="1300" b="0" i="0" u="none" strike="noStrike">
                          <a:solidFill>
                            <a:srgbClr val="000000"/>
                          </a:solidFill>
                          <a:effectLst/>
                          <a:latin typeface="+mj-lt"/>
                        </a:rPr>
                        <a:t>1</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extLst>
                  <a:ext uri="{0D108BD9-81ED-4DB2-BD59-A6C34878D82A}">
                    <a16:rowId xmlns:a16="http://schemas.microsoft.com/office/drawing/2014/main" val="1157951883"/>
                  </a:ext>
                </a:extLst>
              </a:tr>
              <a:tr h="379511">
                <a:tc>
                  <a:txBody>
                    <a:bodyPr/>
                    <a:lstStyle/>
                    <a:p>
                      <a:pPr algn="l" fontAlgn="ctr"/>
                      <a:r>
                        <a:rPr lang="en-US" sz="1300" u="none" strike="noStrike">
                          <a:effectLst/>
                        </a:rPr>
                        <a:t>Base:</a:t>
                      </a:r>
                      <a:endParaRPr lang="en-US" sz="1300" b="1" i="0" u="none" strike="noStrike">
                        <a:solidFill>
                          <a:srgbClr val="FFFFFF"/>
                        </a:solidFill>
                        <a:effectLst/>
                        <a:latin typeface="Calibri" panose="020F0502020204030204" pitchFamily="34" charset="0"/>
                      </a:endParaRPr>
                    </a:p>
                  </a:txBody>
                  <a:tcPr marL="83188" marR="9243" marT="9243" marB="0" anchor="ctr">
                    <a:solidFill>
                      <a:srgbClr val="4F81BD"/>
                    </a:solidFill>
                  </a:tcPr>
                </a:tc>
                <a:tc>
                  <a:txBody>
                    <a:bodyPr/>
                    <a:lstStyle/>
                    <a:p>
                      <a:pPr algn="ctr" fontAlgn="ctr"/>
                      <a:r>
                        <a:rPr lang="en-US" sz="1300" b="1" i="0" u="none" strike="noStrike">
                          <a:solidFill>
                            <a:srgbClr val="FFFFFF"/>
                          </a:solidFill>
                          <a:effectLst/>
                          <a:latin typeface="+mj-lt"/>
                        </a:rPr>
                        <a:t>1</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 name="Table 1"/>
          <p:cNvGraphicFramePr>
            <a:graphicFrameLocks noGrp="1"/>
          </p:cNvGraphicFramePr>
          <p:nvPr>
            <p:extLst>
              <p:ext uri="{D42A27DB-BD31-4B8C-83A1-F6EECF244321}">
                <p14:modId xmlns:p14="http://schemas.microsoft.com/office/powerpoint/2010/main" val="3454110741"/>
              </p:ext>
            </p:extLst>
          </p:nvPr>
        </p:nvGraphicFramePr>
        <p:xfrm>
          <a:off x="381000" y="1524000"/>
          <a:ext cx="6019800" cy="5814452"/>
        </p:xfrm>
        <a:graphic>
          <a:graphicData uri="http://schemas.openxmlformats.org/drawingml/2006/table">
            <a:tbl>
              <a:tblPr firstRow="1" lastRow="1">
                <a:tableStyleId>{93296810-A885-4BE3-A3E7-6D5BEEA58F35}</a:tableStyleId>
              </a:tblPr>
              <a:tblGrid>
                <a:gridCol w="2006600">
                  <a:extLst>
                    <a:ext uri="{9D8B030D-6E8A-4147-A177-3AD203B41FA5}">
                      <a16:colId xmlns:a16="http://schemas.microsoft.com/office/drawing/2014/main" val="20000"/>
                    </a:ext>
                  </a:extLst>
                </a:gridCol>
                <a:gridCol w="10033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gridCol w="1003300">
                  <a:extLst>
                    <a:ext uri="{9D8B030D-6E8A-4147-A177-3AD203B41FA5}">
                      <a16:colId xmlns:a16="http://schemas.microsoft.com/office/drawing/2014/main" val="20004"/>
                    </a:ext>
                  </a:extLst>
                </a:gridCol>
                <a:gridCol w="1003300">
                  <a:extLst>
                    <a:ext uri="{9D8B030D-6E8A-4147-A177-3AD203B41FA5}">
                      <a16:colId xmlns:a16="http://schemas.microsoft.com/office/drawing/2014/main" val="350061851"/>
                    </a:ext>
                  </a:extLst>
                </a:gridCol>
              </a:tblGrid>
              <a:tr h="496190">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0F6FC6"/>
                    </a:solidFill>
                  </a:tcPr>
                </a:tc>
                <a:extLst>
                  <a:ext uri="{0D108BD9-81ED-4DB2-BD59-A6C34878D82A}">
                    <a16:rowId xmlns:a16="http://schemas.microsoft.com/office/drawing/2014/main" val="10000"/>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Nothing/no changes needed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2257028205"/>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Replace doors, windows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202549590"/>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Increase water, energy saving options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744547542"/>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Promote, advertise more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622875174"/>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Use more skilled contractors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3519279437"/>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Faster response, shorter wait times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341306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More communication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8"/>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Have more repair options available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Enroll more people in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379926693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Follow-up, Supervise contractor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83074461"/>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Do not know</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432197978"/>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45832486"/>
                  </a:ext>
                </a:extLst>
              </a:tr>
              <a:tr h="356039">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261770027"/>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3812599148"/>
              </p:ext>
            </p:extLst>
          </p:nvPr>
        </p:nvGraphicFramePr>
        <p:xfrm>
          <a:off x="327486" y="2438400"/>
          <a:ext cx="6073314" cy="3694005"/>
        </p:xfrm>
        <a:graphic>
          <a:graphicData uri="http://schemas.openxmlformats.org/drawingml/2006/table">
            <a:tbl>
              <a:tblPr firstRow="1" lastRow="1">
                <a:tableStyleId>{93296810-A885-4BE3-A3E7-6D5BEEA58F35}</a:tableStyleId>
              </a:tblPr>
              <a:tblGrid>
                <a:gridCol w="2265809">
                  <a:extLst>
                    <a:ext uri="{9D8B030D-6E8A-4147-A177-3AD203B41FA5}">
                      <a16:colId xmlns:a16="http://schemas.microsoft.com/office/drawing/2014/main" val="20000"/>
                    </a:ext>
                  </a:extLst>
                </a:gridCol>
                <a:gridCol w="944087">
                  <a:extLst>
                    <a:ext uri="{9D8B030D-6E8A-4147-A177-3AD203B41FA5}">
                      <a16:colId xmlns:a16="http://schemas.microsoft.com/office/drawing/2014/main" val="20002"/>
                    </a:ext>
                  </a:extLst>
                </a:gridCol>
                <a:gridCol w="944087">
                  <a:extLst>
                    <a:ext uri="{9D8B030D-6E8A-4147-A177-3AD203B41FA5}">
                      <a16:colId xmlns:a16="http://schemas.microsoft.com/office/drawing/2014/main" val="20003"/>
                    </a:ext>
                  </a:extLst>
                </a:gridCol>
                <a:gridCol w="944087">
                  <a:extLst>
                    <a:ext uri="{9D8B030D-6E8A-4147-A177-3AD203B41FA5}">
                      <a16:colId xmlns:a16="http://schemas.microsoft.com/office/drawing/2014/main" val="784343411"/>
                    </a:ext>
                  </a:extLst>
                </a:gridCol>
                <a:gridCol w="975244">
                  <a:extLst>
                    <a:ext uri="{9D8B030D-6E8A-4147-A177-3AD203B41FA5}">
                      <a16:colId xmlns:a16="http://schemas.microsoft.com/office/drawing/2014/main" val="3436777026"/>
                    </a:ext>
                  </a:extLst>
                </a:gridCol>
              </a:tblGrid>
              <a:tr h="377522">
                <a:tc>
                  <a:txBody>
                    <a:bodyPr/>
                    <a:lstStyle/>
                    <a:p>
                      <a:pPr algn="l" rtl="0" fontAlgn="ctr"/>
                      <a:r>
                        <a:rPr lang="en-US" sz="1800" b="0" i="0" u="none" strike="noStrike" dirty="0">
                          <a:solidFill>
                            <a:srgbClr val="000000"/>
                          </a:solidFill>
                          <a:effectLst/>
                          <a:latin typeface="Arial" panose="020B0604020202020204" pitchFamily="34" charset="0"/>
                        </a:rPr>
                        <a:t>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6186">
                <a:tc>
                  <a:txBody>
                    <a:bodyPr/>
                    <a:lstStyle/>
                    <a:p>
                      <a:pPr algn="l" rtl="0" fontAlgn="ctr"/>
                      <a:r>
                        <a:rPr lang="en-US" sz="1300" b="0" i="0" u="none" strike="noStrike" dirty="0">
                          <a:solidFill>
                            <a:srgbClr val="000000"/>
                          </a:solidFill>
                          <a:effectLst/>
                          <a:latin typeface="Tahoma" panose="020B0604030504040204" pitchFamily="34" charset="0"/>
                        </a:rPr>
                        <a:t>Cleaned up mess, repaired damage they caused</a:t>
                      </a:r>
                    </a:p>
                  </a:txBody>
                  <a:tcPr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979853261"/>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Inform me of what is being repaired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125510728"/>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Followed up, reviewed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110329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Complete work correctly</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804038"/>
                  </a:ext>
                </a:extLst>
              </a:tr>
              <a:tr h="539680">
                <a:tc>
                  <a:txBody>
                    <a:bodyPr/>
                    <a:lstStyle/>
                    <a:p>
                      <a:pPr algn="l" rtl="0" fontAlgn="ctr"/>
                      <a:r>
                        <a:rPr lang="en-US" sz="1300" b="0" i="0" u="none" strike="noStrike" dirty="0">
                          <a:solidFill>
                            <a:srgbClr val="000000"/>
                          </a:solidFill>
                          <a:effectLst/>
                          <a:latin typeface="Tahoma" panose="020B0604030504040204" pitchFamily="34" charset="0"/>
                        </a:rPr>
                        <a:t>Complete work, return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46884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Nothing</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4025179378"/>
                  </a:ext>
                </a:extLst>
              </a:tr>
              <a:tr h="376186">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r>
              <a:rPr lang="en-US" altLang="en-US" sz="1800" dirty="0">
                <a:ea typeface="Geneva"/>
                <a:cs typeface="Geneva"/>
              </a:rPr>
              <a:t>Customers’ overall satisfaction with Austin Energy’s </a:t>
            </a:r>
            <a:r>
              <a:rPr lang="en-US" altLang="en-US" sz="1800" u="sng" dirty="0">
                <a:ea typeface="Geneva"/>
                <a:cs typeface="Geneva"/>
              </a:rPr>
              <a:t>Weatherization Program</a:t>
            </a:r>
            <a:r>
              <a:rPr lang="en-US" altLang="en-US" sz="1800" dirty="0">
                <a:ea typeface="Geneva"/>
                <a:cs typeface="Geneva"/>
              </a:rPr>
              <a:t> remained favorable</a:t>
            </a:r>
            <a:r>
              <a:rPr lang="en-US" altLang="en-US" sz="1800" dirty="0">
                <a:cs typeface="Geneva"/>
              </a:rPr>
              <a:t> with a score of 100% for Q3 2024.</a:t>
            </a:r>
            <a:endParaRPr lang="en-US" altLang="en-US" sz="1600" dirty="0">
              <a:ea typeface="Geneva"/>
              <a:cs typeface="Geneva"/>
            </a:endParaRPr>
          </a:p>
          <a:p>
            <a:pPr>
              <a:defRPr/>
            </a:pPr>
            <a:r>
              <a:rPr lang="en-US" altLang="en-US" sz="1800" dirty="0">
                <a:ea typeface="Geneva"/>
                <a:cs typeface="Geneva"/>
              </a:rPr>
              <a:t>Overall satisfaction level with </a:t>
            </a:r>
            <a:r>
              <a:rPr lang="en-US" altLang="en-US" sz="1800" u="sng" dirty="0">
                <a:ea typeface="Geneva"/>
                <a:cs typeface="Geneva"/>
              </a:rPr>
              <a:t>Austin Energy</a:t>
            </a:r>
            <a:r>
              <a:rPr lang="en-US" altLang="en-US" sz="1800" dirty="0">
                <a:ea typeface="Geneva"/>
                <a:cs typeface="Geneva"/>
              </a:rPr>
              <a:t> improved to 90% in Q3 2024 from 89% in Q2 2024. </a:t>
            </a:r>
            <a:endParaRPr lang="en-US" altLang="en-US" sz="1600" dirty="0">
              <a:ea typeface="Geneva"/>
              <a:cs typeface="Geneva"/>
            </a:endParaRPr>
          </a:p>
          <a:p>
            <a:pPr>
              <a:defRPr/>
            </a:pPr>
            <a:r>
              <a:rPr lang="en-US" altLang="en-US" sz="1800" dirty="0">
                <a:ea typeface="Geneva"/>
                <a:cs typeface="Geneva"/>
              </a:rPr>
              <a:t>Customers indicated a need for the program and home weatherization assistance. </a:t>
            </a:r>
          </a:p>
          <a:p>
            <a:pPr>
              <a:defRPr/>
            </a:pPr>
            <a:r>
              <a:rPr lang="en-US" altLang="en-US" sz="1800" dirty="0">
                <a:ea typeface="Geneva"/>
                <a:cs typeface="Geneva"/>
              </a:rPr>
              <a:t>100% of customers would recommend this program to a friend or family member.</a:t>
            </a:r>
          </a:p>
          <a:p>
            <a:pPr>
              <a:defRPr/>
            </a:pPr>
            <a:r>
              <a:rPr lang="en-US" altLang="en-US" sz="1800" dirty="0">
                <a:cs typeface="Geneva"/>
              </a:rPr>
              <a:t>67% of customers appeared to have a high level of understanding when it comes to their utility bill and energy savings. </a:t>
            </a:r>
            <a:endParaRPr lang="en-US" altLang="en-US" sz="1800" dirty="0">
              <a:solidFill>
                <a:srgbClr val="FF0000"/>
              </a:solidFill>
              <a:cs typeface="Geneva"/>
            </a:endParaRPr>
          </a:p>
          <a:p>
            <a:pPr lvl="1">
              <a:defRPr/>
            </a:pPr>
            <a:endParaRPr lang="en-US" altLang="en-US" dirty="0">
              <a:solidFill>
                <a:srgbClr val="FF0000"/>
              </a:solidFill>
              <a:cs typeface="Geneva"/>
            </a:endParaRPr>
          </a:p>
          <a:p>
            <a:pPr>
              <a:defRPr/>
            </a:pPr>
            <a:endParaRPr lang="en-US" altLang="en-US" sz="1800" dirty="0">
              <a:solidFill>
                <a:srgbClr val="FF0000"/>
              </a:solidFill>
              <a:ea typeface="Geneva"/>
              <a:cs typeface="Geneva"/>
            </a:endParaRP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133129105"/>
              </p:ext>
            </p:extLst>
          </p:nvPr>
        </p:nvGraphicFramePr>
        <p:xfrm>
          <a:off x="514655" y="2495656"/>
          <a:ext cx="5708065" cy="2648347"/>
        </p:xfrm>
        <a:graphic>
          <a:graphicData uri="http://schemas.openxmlformats.org/drawingml/2006/table">
            <a:tbl>
              <a:tblPr firstRow="1" lastRow="1">
                <a:tableStyleId>{93296810-A885-4BE3-A3E7-6D5BEEA58F35}</a:tableStyleId>
              </a:tblPr>
              <a:tblGrid>
                <a:gridCol w="1897312">
                  <a:extLst>
                    <a:ext uri="{9D8B030D-6E8A-4147-A177-3AD203B41FA5}">
                      <a16:colId xmlns:a16="http://schemas.microsoft.com/office/drawing/2014/main" val="20000"/>
                    </a:ext>
                  </a:extLst>
                </a:gridCol>
                <a:gridCol w="916585">
                  <a:extLst>
                    <a:ext uri="{9D8B030D-6E8A-4147-A177-3AD203B41FA5}">
                      <a16:colId xmlns:a16="http://schemas.microsoft.com/office/drawing/2014/main" val="2563655304"/>
                    </a:ext>
                  </a:extLst>
                </a:gridCol>
                <a:gridCol w="936801">
                  <a:extLst>
                    <a:ext uri="{9D8B030D-6E8A-4147-A177-3AD203B41FA5}">
                      <a16:colId xmlns:a16="http://schemas.microsoft.com/office/drawing/2014/main" val="20002"/>
                    </a:ext>
                  </a:extLst>
                </a:gridCol>
                <a:gridCol w="1015525">
                  <a:extLst>
                    <a:ext uri="{9D8B030D-6E8A-4147-A177-3AD203B41FA5}">
                      <a16:colId xmlns:a16="http://schemas.microsoft.com/office/drawing/2014/main" val="20003"/>
                    </a:ext>
                  </a:extLst>
                </a:gridCol>
                <a:gridCol w="941842">
                  <a:extLst>
                    <a:ext uri="{9D8B030D-6E8A-4147-A177-3AD203B41FA5}">
                      <a16:colId xmlns:a16="http://schemas.microsoft.com/office/drawing/2014/main" val="2871987320"/>
                    </a:ext>
                  </a:extLst>
                </a:gridCol>
              </a:tblGrid>
              <a:tr h="592504">
                <a:tc>
                  <a:txBody>
                    <a:bodyPr/>
                    <a:lstStyle/>
                    <a:p>
                      <a:pPr algn="l"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Q4 2023</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Q1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Q2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Q3 2024</a:t>
                      </a:r>
                    </a:p>
                  </a:txBody>
                  <a:tcPr marL="8667" marR="8667" marT="8667" marB="0" anchor="ctr">
                    <a:solidFill>
                      <a:srgbClr val="4F81BD"/>
                    </a:solidFill>
                  </a:tcPr>
                </a:tc>
                <a:extLst>
                  <a:ext uri="{0D108BD9-81ED-4DB2-BD59-A6C34878D82A}">
                    <a16:rowId xmlns:a16="http://schemas.microsoft.com/office/drawing/2014/main" val="10000"/>
                  </a:ext>
                </a:extLst>
              </a:tr>
              <a:tr h="592504">
                <a:tc>
                  <a:txBody>
                    <a:bodyPr/>
                    <a:lstStyle/>
                    <a:p>
                      <a:pPr algn="l" fontAlgn="ctr"/>
                      <a:r>
                        <a:rPr lang="en-US" sz="1300" b="0" i="0" u="none" strike="noStrike" dirty="0">
                          <a:solidFill>
                            <a:srgbClr val="000000"/>
                          </a:solidFill>
                          <a:effectLst/>
                          <a:latin typeface="+mj-lt"/>
                        </a:rPr>
                        <a:t>Improve communication</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3425647790"/>
                  </a:ext>
                </a:extLst>
              </a:tr>
              <a:tr h="592504">
                <a:tc>
                  <a:txBody>
                    <a:bodyPr/>
                    <a:lstStyle/>
                    <a:p>
                      <a:pPr algn="l" fontAlgn="ctr"/>
                      <a:r>
                        <a:rPr lang="en-US" sz="1300" u="none" strike="noStrike">
                          <a:effectLst/>
                          <a:latin typeface="+mj-lt"/>
                        </a:rPr>
                        <a:t>Follow</a:t>
                      </a:r>
                      <a:r>
                        <a:rPr lang="en-US" sz="1300" u="none" strike="noStrike" baseline="0">
                          <a:effectLst/>
                          <a:latin typeface="+mj-lt"/>
                        </a:rPr>
                        <a:t> up after a few months to check on work performed</a:t>
                      </a:r>
                      <a:endParaRPr lang="en-US" sz="1300" b="0" i="0" u="none" strike="noStrike">
                        <a:solidFill>
                          <a:srgbClr val="000000"/>
                        </a:solidFill>
                        <a:effectLst/>
                        <a:latin typeface="+mj-lt"/>
                      </a:endParaRP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4</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2765865942"/>
                  </a:ext>
                </a:extLst>
              </a:tr>
              <a:tr h="592504">
                <a:tc>
                  <a:txBody>
                    <a:bodyPr/>
                    <a:lstStyle/>
                    <a:p>
                      <a:pPr algn="l" fontAlgn="ctr"/>
                      <a:r>
                        <a:rPr lang="en-US" sz="1300" b="0" i="0" u="none" strike="noStrike" dirty="0">
                          <a:solidFill>
                            <a:srgbClr val="000000"/>
                          </a:solidFill>
                          <a:effectLst/>
                          <a:latin typeface="+mj-lt"/>
                        </a:rPr>
                        <a:t>Other</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extLst>
                  <a:ext uri="{0D108BD9-81ED-4DB2-BD59-A6C34878D82A}">
                    <a16:rowId xmlns:a16="http://schemas.microsoft.com/office/drawing/2014/main" val="1033881852"/>
                  </a:ext>
                </a:extLst>
              </a:tr>
              <a:tr h="267808">
                <a:tc>
                  <a:txBody>
                    <a:bodyPr/>
                    <a:lstStyle/>
                    <a:p>
                      <a:pPr algn="l" fontAlgn="ctr"/>
                      <a:r>
                        <a:rPr lang="en-US" sz="1300" u="none" strike="noStrike" dirty="0">
                          <a:effectLst/>
                        </a:rPr>
                        <a:t>Base: </a:t>
                      </a:r>
                      <a:endParaRPr lang="en-US" sz="1300" b="1" i="0" u="none" strike="noStrike" dirty="0">
                        <a:solidFill>
                          <a:srgbClr val="FFFFFF"/>
                        </a:solidFill>
                        <a:effectLst/>
                        <a:latin typeface="Calibri" panose="020F0502020204030204" pitchFamily="34" charset="0"/>
                      </a:endParaRPr>
                    </a:p>
                  </a:txBody>
                  <a:tcPr marL="78006"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4</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1596574338"/>
              </p:ext>
            </p:extLst>
          </p:nvPr>
        </p:nvGraphicFramePr>
        <p:xfrm>
          <a:off x="381000" y="1600200"/>
          <a:ext cx="5924551" cy="5698826"/>
        </p:xfrm>
        <a:graphic>
          <a:graphicData uri="http://schemas.openxmlformats.org/drawingml/2006/table">
            <a:tbl>
              <a:tblPr firstRow="1" lastRow="1">
                <a:tableStyleId>{93296810-A885-4BE3-A3E7-6D5BEEA58F35}</a:tableStyleId>
              </a:tblPr>
              <a:tblGrid>
                <a:gridCol w="2200583">
                  <a:extLst>
                    <a:ext uri="{9D8B030D-6E8A-4147-A177-3AD203B41FA5}">
                      <a16:colId xmlns:a16="http://schemas.microsoft.com/office/drawing/2014/main" val="20000"/>
                    </a:ext>
                  </a:extLst>
                </a:gridCol>
                <a:gridCol w="930992">
                  <a:extLst>
                    <a:ext uri="{9D8B030D-6E8A-4147-A177-3AD203B41FA5}">
                      <a16:colId xmlns:a16="http://schemas.microsoft.com/office/drawing/2014/main" val="20002"/>
                    </a:ext>
                  </a:extLst>
                </a:gridCol>
                <a:gridCol w="930992">
                  <a:extLst>
                    <a:ext uri="{9D8B030D-6E8A-4147-A177-3AD203B41FA5}">
                      <a16:colId xmlns:a16="http://schemas.microsoft.com/office/drawing/2014/main" val="20003"/>
                    </a:ext>
                  </a:extLst>
                </a:gridCol>
                <a:gridCol w="930992">
                  <a:extLst>
                    <a:ext uri="{9D8B030D-6E8A-4147-A177-3AD203B41FA5}">
                      <a16:colId xmlns:a16="http://schemas.microsoft.com/office/drawing/2014/main" val="20004"/>
                    </a:ext>
                  </a:extLst>
                </a:gridCol>
                <a:gridCol w="930992">
                  <a:extLst>
                    <a:ext uri="{9D8B030D-6E8A-4147-A177-3AD203B41FA5}">
                      <a16:colId xmlns:a16="http://schemas.microsoft.com/office/drawing/2014/main" val="2698876094"/>
                    </a:ext>
                  </a:extLst>
                </a:gridCol>
              </a:tblGrid>
              <a:tr h="457200">
                <a:tc>
                  <a:txBody>
                    <a:bodyPr/>
                    <a:lstStyle/>
                    <a:p>
                      <a:pPr algn="l" rtl="0" fontAlgn="b"/>
                      <a:r>
                        <a:rPr lang="en-US" sz="12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Satisfied with work, no complaints </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15</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23</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extLst>
                  <a:ext uri="{0D108BD9-81ED-4DB2-BD59-A6C34878D82A}">
                    <a16:rowId xmlns:a16="http://schemas.microsoft.com/office/drawing/2014/main" val="1757420798"/>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Nothing/no changes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DE7F2"/>
                    </a:solidFill>
                  </a:tcPr>
                </a:tc>
                <a:extLst>
                  <a:ext uri="{0D108BD9-81ED-4DB2-BD59-A6C34878D82A}">
                    <a16:rowId xmlns:a16="http://schemas.microsoft.com/office/drawing/2014/main" val="1543039307"/>
                  </a:ext>
                </a:extLst>
              </a:tr>
              <a:tr h="328343">
                <a:tc>
                  <a:txBody>
                    <a:bodyPr/>
                    <a:lstStyle/>
                    <a:p>
                      <a:pPr algn="l" rtl="0" fontAlgn="t"/>
                      <a:r>
                        <a:rPr lang="en-US" sz="1300" b="0" i="0" u="none" strike="noStrike" dirty="0">
                          <a:solidFill>
                            <a:srgbClr val="000000"/>
                          </a:solidFill>
                          <a:effectLst/>
                          <a:latin typeface="Tahoma" panose="020B0604030504040204" pitchFamily="34" charset="0"/>
                        </a:rPr>
                        <a:t>Patient, kind, nice, friendly, caring, polite employee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782520871"/>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Professional</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005387302"/>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Quick, punctual</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938350649"/>
                  </a:ext>
                </a:extLst>
              </a:tr>
              <a:tr h="328343">
                <a:tc>
                  <a:txBody>
                    <a:bodyPr/>
                    <a:lstStyle/>
                    <a:p>
                      <a:pPr algn="l" rtl="0" fontAlgn="t"/>
                      <a:r>
                        <a:rPr lang="en-US" sz="1300" b="0" i="0" u="none" strike="noStrike" dirty="0">
                          <a:solidFill>
                            <a:srgbClr val="000000"/>
                          </a:solidFill>
                          <a:effectLst/>
                          <a:latin typeface="Tahoma" panose="020B0604030504040204" pitchFamily="34" charset="0"/>
                        </a:rPr>
                        <a:t>Did not leave area clean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888271279"/>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They should talk to homeowner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539509554"/>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Provided helpful information, knowledgeable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070445705"/>
                  </a:ext>
                </a:extLst>
              </a:tr>
              <a:tr h="328343">
                <a:tc>
                  <a:txBody>
                    <a:bodyPr/>
                    <a:lstStyle/>
                    <a:p>
                      <a:pPr algn="l" rtl="0" fontAlgn="t"/>
                      <a:r>
                        <a:rPr lang="en-US" sz="1300" b="0" i="0" u="none" strike="noStrike" dirty="0">
                          <a:solidFill>
                            <a:srgbClr val="000000"/>
                          </a:solidFill>
                          <a:effectLst/>
                          <a:latin typeface="Tahoma" panose="020B0604030504040204" pitchFamily="34" charset="0"/>
                        </a:rPr>
                        <a:t>Appreciate program, service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05627683"/>
                  </a:ext>
                </a:extLst>
              </a:tr>
              <a:tr h="328343">
                <a:tc>
                  <a:txBody>
                    <a:bodyPr/>
                    <a:lstStyle/>
                    <a:p>
                      <a:pPr algn="l" rtl="0" fontAlgn="t"/>
                      <a:r>
                        <a:rPr lang="en-US" sz="1300" b="0" i="0" u="none" strike="noStrike" dirty="0">
                          <a:solidFill>
                            <a:srgbClr val="000000"/>
                          </a:solidFill>
                          <a:effectLst/>
                          <a:latin typeface="Tahoma" panose="020B0604030504040204" pitchFamily="34" charset="0"/>
                        </a:rPr>
                        <a:t>Incomplete job, items or issues not addressed</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262713180"/>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Not knowledgeable/not done properly</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63798215"/>
                  </a:ext>
                </a:extLst>
              </a:tr>
              <a:tr h="328343">
                <a:tc>
                  <a:txBody>
                    <a:bodyPr/>
                    <a:lstStyle/>
                    <a:p>
                      <a:pPr algn="l" rtl="0" fontAlgn="t"/>
                      <a:r>
                        <a:rPr lang="en-US" sz="1300" b="0" i="0" u="none" strike="noStrike" dirty="0">
                          <a:solidFill>
                            <a:srgbClr val="000000"/>
                          </a:solidFill>
                          <a:effectLst/>
                          <a:latin typeface="Tahoma" panose="020B0604030504040204" pitchFamily="34" charset="0"/>
                        </a:rPr>
                        <a:t>Good communication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90498375"/>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8343">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28 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50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57885736"/>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Level of Understanding with </a:t>
            </a:r>
            <a:br>
              <a:rPr lang="en-US" altLang="en-US" dirty="0">
                <a:ea typeface="MS PGothic" panose="020B0600070205080204" pitchFamily="34" charset="-128"/>
              </a:rPr>
            </a:br>
            <a:r>
              <a:rPr lang="en-US" altLang="en-US" dirty="0">
                <a:ea typeface="MS PGothic" panose="020B0600070205080204" pitchFamily="34" charset="-128"/>
              </a:rPr>
              <a:t>Utility Bill and Energy Savings </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851175235"/>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graphicFrame>
        <p:nvGraphicFramePr>
          <p:cNvPr id="6" name="Table 5"/>
          <p:cNvGraphicFramePr>
            <a:graphicFrameLocks noGrp="1"/>
          </p:cNvGraphicFramePr>
          <p:nvPr>
            <p:extLst>
              <p:ext uri="{D42A27DB-BD31-4B8C-83A1-F6EECF244321}">
                <p14:modId xmlns:p14="http://schemas.microsoft.com/office/powerpoint/2010/main" val="1217800057"/>
              </p:ext>
            </p:extLst>
          </p:nvPr>
        </p:nvGraphicFramePr>
        <p:xfrm>
          <a:off x="514654" y="1981200"/>
          <a:ext cx="5714692" cy="3922864"/>
        </p:xfrm>
        <a:graphic>
          <a:graphicData uri="http://schemas.openxmlformats.org/drawingml/2006/table">
            <a:tbl>
              <a:tblPr firstRow="1" lastRow="1">
                <a:tableStyleId>{93296810-A885-4BE3-A3E7-6D5BEEA58F35}</a:tableStyleId>
              </a:tblPr>
              <a:tblGrid>
                <a:gridCol w="2328208">
                  <a:extLst>
                    <a:ext uri="{9D8B030D-6E8A-4147-A177-3AD203B41FA5}">
                      <a16:colId xmlns:a16="http://schemas.microsoft.com/office/drawing/2014/main" val="20000"/>
                    </a:ext>
                  </a:extLst>
                </a:gridCol>
                <a:gridCol w="846621">
                  <a:extLst>
                    <a:ext uri="{9D8B030D-6E8A-4147-A177-3AD203B41FA5}">
                      <a16:colId xmlns:a16="http://schemas.microsoft.com/office/drawing/2014/main" val="3459671709"/>
                    </a:ext>
                  </a:extLst>
                </a:gridCol>
                <a:gridCol w="846621">
                  <a:extLst>
                    <a:ext uri="{9D8B030D-6E8A-4147-A177-3AD203B41FA5}">
                      <a16:colId xmlns:a16="http://schemas.microsoft.com/office/drawing/2014/main" val="20002"/>
                    </a:ext>
                  </a:extLst>
                </a:gridCol>
                <a:gridCol w="846621">
                  <a:extLst>
                    <a:ext uri="{9D8B030D-6E8A-4147-A177-3AD203B41FA5}">
                      <a16:colId xmlns:a16="http://schemas.microsoft.com/office/drawing/2014/main" val="20003"/>
                    </a:ext>
                  </a:extLst>
                </a:gridCol>
                <a:gridCol w="846621">
                  <a:extLst>
                    <a:ext uri="{9D8B030D-6E8A-4147-A177-3AD203B41FA5}">
                      <a16:colId xmlns:a16="http://schemas.microsoft.com/office/drawing/2014/main" val="2870613696"/>
                    </a:ext>
                  </a:extLst>
                </a:gridCol>
              </a:tblGrid>
              <a:tr h="457200">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1161">
                <a:tc>
                  <a:txBody>
                    <a:bodyPr/>
                    <a:lstStyle/>
                    <a:p>
                      <a:pPr algn="l" rtl="0" fontAlgn="ctr"/>
                      <a:r>
                        <a:rPr lang="en-US" sz="1300" b="0" i="0" u="none" strike="noStrike" dirty="0">
                          <a:solidFill>
                            <a:srgbClr val="000000"/>
                          </a:solidFill>
                          <a:effectLst/>
                          <a:latin typeface="+mn-lt"/>
                        </a:rPr>
                        <a:t>Saving money on my utility bill</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25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34</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19</a:t>
                      </a:r>
                    </a:p>
                  </a:txBody>
                  <a:tcPr marL="9525" marR="9525" marT="9525" marB="0" anchor="ctr">
                    <a:solidFill>
                      <a:srgbClr val="DCE6F1"/>
                    </a:solidFill>
                  </a:tcPr>
                </a:tc>
                <a:extLst>
                  <a:ext uri="{0D108BD9-81ED-4DB2-BD59-A6C34878D82A}">
                    <a16:rowId xmlns:a16="http://schemas.microsoft.com/office/drawing/2014/main" val="892133304"/>
                  </a:ext>
                </a:extLst>
              </a:tr>
              <a:tr h="371161">
                <a:tc>
                  <a:txBody>
                    <a:bodyPr/>
                    <a:lstStyle/>
                    <a:p>
                      <a:pPr algn="l" rtl="0" fontAlgn="ctr"/>
                      <a:r>
                        <a:rPr lang="en-US" sz="1300" b="0" i="0" u="none" strike="noStrike">
                          <a:solidFill>
                            <a:srgbClr val="000000"/>
                          </a:solidFill>
                          <a:effectLst/>
                          <a:latin typeface="+mn-lt"/>
                        </a:rPr>
                        <a:t>Saving energy and/or water</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6</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3808832803"/>
                  </a:ext>
                </a:extLst>
              </a:tr>
              <a:tr h="371161">
                <a:tc>
                  <a:txBody>
                    <a:bodyPr/>
                    <a:lstStyle/>
                    <a:p>
                      <a:pPr algn="l" rtl="0" fontAlgn="ctr"/>
                      <a:r>
                        <a:rPr lang="en-US" sz="1300" b="0" i="0" u="none" strike="noStrike">
                          <a:solidFill>
                            <a:srgbClr val="000000"/>
                          </a:solidFill>
                          <a:effectLst/>
                          <a:latin typeface="+mn-lt"/>
                        </a:rPr>
                        <a:t>Participating in/using renewable energy</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1504449725"/>
                  </a:ext>
                </a:extLst>
              </a:tr>
              <a:tr h="371161">
                <a:tc>
                  <a:txBody>
                    <a:bodyPr/>
                    <a:lstStyle/>
                    <a:p>
                      <a:pPr algn="l" rtl="0" fontAlgn="ctr"/>
                      <a:r>
                        <a:rPr lang="en-US" sz="1300" b="0" i="0" u="none" strike="noStrike">
                          <a:solidFill>
                            <a:srgbClr val="000000"/>
                          </a:solidFill>
                          <a:effectLst/>
                          <a:latin typeface="+mn-lt"/>
                        </a:rPr>
                        <a:t>Using less energy and/or water</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7</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1368525732"/>
                  </a:ext>
                </a:extLst>
              </a:tr>
              <a:tr h="371161">
                <a:tc>
                  <a:txBody>
                    <a:bodyPr/>
                    <a:lstStyle/>
                    <a:p>
                      <a:pPr algn="l" rtl="0" fontAlgn="ctr"/>
                      <a:r>
                        <a:rPr lang="en-US" sz="1300" b="0" i="0" u="none" strike="noStrike">
                          <a:solidFill>
                            <a:srgbClr val="000000"/>
                          </a:solidFill>
                          <a:effectLst/>
                          <a:latin typeface="+mn-lt"/>
                        </a:rPr>
                        <a:t>Knowing I am doing my part for the planet</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3767035061"/>
                  </a:ext>
                </a:extLst>
              </a:tr>
              <a:tr h="371161">
                <a:tc>
                  <a:txBody>
                    <a:bodyPr/>
                    <a:lstStyle/>
                    <a:p>
                      <a:pPr algn="l" rtl="0" fontAlgn="ctr"/>
                      <a:r>
                        <a:rPr lang="en-US" sz="1300" b="0" i="0" u="none" strike="noStrike">
                          <a:solidFill>
                            <a:srgbClr val="000000"/>
                          </a:solidFill>
                          <a:effectLst/>
                          <a:latin typeface="+mn-lt"/>
                        </a:rPr>
                        <a:t>Feeling more comfortable in my home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16</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5</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8</a:t>
                      </a:r>
                    </a:p>
                  </a:txBody>
                  <a:tcPr marL="9525" marR="9525" marT="9525" marB="0" anchor="ctr">
                    <a:solidFill>
                      <a:srgbClr val="DCE6F1"/>
                    </a:solidFill>
                  </a:tcPr>
                </a:tc>
                <a:extLst>
                  <a:ext uri="{0D108BD9-81ED-4DB2-BD59-A6C34878D82A}">
                    <a16:rowId xmlns:a16="http://schemas.microsoft.com/office/drawing/2014/main" val="1265294911"/>
                  </a:ext>
                </a:extLst>
              </a:tr>
              <a:tr h="371161">
                <a:tc>
                  <a:txBody>
                    <a:bodyPr/>
                    <a:lstStyle/>
                    <a:p>
                      <a:pPr algn="l" rtl="0" fontAlgn="ctr"/>
                      <a:r>
                        <a:rPr lang="en-US" sz="1300" b="0" i="0" u="none" strike="noStrike">
                          <a:solidFill>
                            <a:srgbClr val="000000"/>
                          </a:solidFill>
                          <a:effectLst/>
                          <a:latin typeface="+mn-lt"/>
                        </a:rPr>
                        <a:t>Setting my thermostat at a higher temperature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0</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7</a:t>
                      </a:r>
                    </a:p>
                  </a:txBody>
                  <a:tcPr marL="9525" marR="9525" marT="9525" marB="0" anchor="ctr">
                    <a:solidFill>
                      <a:srgbClr val="DCE6F1"/>
                    </a:solidFill>
                  </a:tcPr>
                </a:tc>
                <a:extLst>
                  <a:ext uri="{0D108BD9-81ED-4DB2-BD59-A6C34878D82A}">
                    <a16:rowId xmlns:a16="http://schemas.microsoft.com/office/drawing/2014/main" val="10007"/>
                  </a:ext>
                </a:extLst>
              </a:tr>
              <a:tr h="371161">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n-lt"/>
                        </a:rPr>
                        <a:t>2</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j-lt"/>
                        </a:rPr>
                        <a:t>0</a:t>
                      </a:r>
                    </a:p>
                  </a:txBody>
                  <a:tcPr marL="9525" marR="9525" marT="9525" marB="0" anchor="ctr">
                    <a:solidFill>
                      <a:srgbClr val="DCE6F1"/>
                    </a:solidFill>
                  </a:tcPr>
                </a:tc>
                <a:extLst>
                  <a:ext uri="{0D108BD9-81ED-4DB2-BD59-A6C34878D82A}">
                    <a16:rowId xmlns:a16="http://schemas.microsoft.com/office/drawing/2014/main" val="2889111066"/>
                  </a:ext>
                </a:extLst>
              </a:tr>
              <a:tr h="357960">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915063031"/>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 name="Table 1"/>
          <p:cNvGraphicFramePr>
            <a:graphicFrameLocks noGrp="1"/>
          </p:cNvGraphicFramePr>
          <p:nvPr>
            <p:extLst>
              <p:ext uri="{D42A27DB-BD31-4B8C-83A1-F6EECF244321}">
                <p14:modId xmlns:p14="http://schemas.microsoft.com/office/powerpoint/2010/main" val="697100517"/>
              </p:ext>
            </p:extLst>
          </p:nvPr>
        </p:nvGraphicFramePr>
        <p:xfrm>
          <a:off x="381000" y="1086583"/>
          <a:ext cx="6172201" cy="7189013"/>
        </p:xfrm>
        <a:graphic>
          <a:graphicData uri="http://schemas.openxmlformats.org/drawingml/2006/table">
            <a:tbl>
              <a:tblPr firstRow="1" lastRow="1">
                <a:tableStyleId>{5C22544A-7EE6-4342-B048-85BDC9FD1C3A}</a:tableStyleId>
              </a:tblPr>
              <a:tblGrid>
                <a:gridCol w="2192756">
                  <a:extLst>
                    <a:ext uri="{9D8B030D-6E8A-4147-A177-3AD203B41FA5}">
                      <a16:colId xmlns:a16="http://schemas.microsoft.com/office/drawing/2014/main" val="20000"/>
                    </a:ext>
                  </a:extLst>
                </a:gridCol>
                <a:gridCol w="893345">
                  <a:extLst>
                    <a:ext uri="{9D8B030D-6E8A-4147-A177-3AD203B41FA5}">
                      <a16:colId xmlns:a16="http://schemas.microsoft.com/office/drawing/2014/main" val="20002"/>
                    </a:ext>
                  </a:extLst>
                </a:gridCol>
                <a:gridCol w="974558">
                  <a:extLst>
                    <a:ext uri="{9D8B030D-6E8A-4147-A177-3AD203B41FA5}">
                      <a16:colId xmlns:a16="http://schemas.microsoft.com/office/drawing/2014/main" val="20003"/>
                    </a:ext>
                  </a:extLst>
                </a:gridCol>
                <a:gridCol w="974558">
                  <a:extLst>
                    <a:ext uri="{9D8B030D-6E8A-4147-A177-3AD203B41FA5}">
                      <a16:colId xmlns:a16="http://schemas.microsoft.com/office/drawing/2014/main" val="20004"/>
                    </a:ext>
                  </a:extLst>
                </a:gridCol>
                <a:gridCol w="1136984">
                  <a:extLst>
                    <a:ext uri="{9D8B030D-6E8A-4147-A177-3AD203B41FA5}">
                      <a16:colId xmlns:a16="http://schemas.microsoft.com/office/drawing/2014/main" val="2269961492"/>
                    </a:ext>
                  </a:extLst>
                </a:gridCol>
              </a:tblGrid>
              <a:tr h="398397">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Solar screens/panels</a:t>
                      </a:r>
                    </a:p>
                  </a:txBody>
                  <a:tcPr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extLst>
                  <a:ext uri="{0D108BD9-81ED-4DB2-BD59-A6C34878D82A}">
                    <a16:rowId xmlns:a16="http://schemas.microsoft.com/office/drawing/2014/main" val="1399447181"/>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windows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7</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4</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11</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704980873"/>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appliances</a:t>
                      </a:r>
                    </a:p>
                  </a:txBody>
                  <a:tcPr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extLst>
                  <a:ext uri="{0D108BD9-81ED-4DB2-BD59-A6C34878D82A}">
                    <a16:rowId xmlns:a16="http://schemas.microsoft.com/office/drawing/2014/main" val="2206356197"/>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Lower rates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933928347"/>
                  </a:ext>
                </a:extLst>
              </a:tr>
              <a:tr h="379883">
                <a:tc>
                  <a:txBody>
                    <a:bodyPr/>
                    <a:lstStyle/>
                    <a:p>
                      <a:pPr algn="l" rtl="0" fontAlgn="t"/>
                      <a:r>
                        <a:rPr lang="en-US" sz="1300" b="0" i="0" u="none" strike="noStrike" dirty="0">
                          <a:solidFill>
                            <a:srgbClr val="000000"/>
                          </a:solidFill>
                          <a:effectLst/>
                          <a:latin typeface="Tahoma" panose="020B0604030504040204" pitchFamily="34" charset="0"/>
                        </a:rPr>
                        <a:t>Better quality materials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760650777"/>
                  </a:ext>
                </a:extLst>
              </a:tr>
              <a:tr h="462149">
                <a:tc>
                  <a:txBody>
                    <a:bodyPr/>
                    <a:lstStyle/>
                    <a:p>
                      <a:pPr algn="l" rtl="0" fontAlgn="t"/>
                      <a:r>
                        <a:rPr lang="en-US" sz="1300" b="0" i="0" u="none" strike="noStrike" dirty="0">
                          <a:solidFill>
                            <a:srgbClr val="000000"/>
                          </a:solidFill>
                          <a:effectLst/>
                          <a:latin typeface="Tahoma" panose="020B0604030504040204" pitchFamily="34" charset="0"/>
                        </a:rPr>
                        <a:t>Show ways to lower energy costs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699953785"/>
                  </a:ext>
                </a:extLst>
              </a:tr>
              <a:tr h="482142">
                <a:tc>
                  <a:txBody>
                    <a:bodyPr/>
                    <a:lstStyle/>
                    <a:p>
                      <a:pPr algn="l" rtl="0" fontAlgn="ctr"/>
                      <a:r>
                        <a:rPr lang="en-US" sz="1300" b="0" i="0" u="none" strike="noStrike" dirty="0">
                          <a:solidFill>
                            <a:srgbClr val="000000"/>
                          </a:solidFill>
                          <a:effectLst/>
                          <a:latin typeface="Tahoma" panose="020B0604030504040204" pitchFamily="34" charset="0"/>
                        </a:rPr>
                        <a:t>Provide insulation</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33633366"/>
                  </a:ext>
                </a:extLst>
              </a:tr>
              <a:tr h="592949">
                <a:tc>
                  <a:txBody>
                    <a:bodyPr/>
                    <a:lstStyle/>
                    <a:p>
                      <a:pPr algn="l" rtl="0" fontAlgn="b"/>
                      <a:r>
                        <a:rPr lang="en-US" sz="1300" b="0" i="0" u="none" strike="noStrike" dirty="0">
                          <a:solidFill>
                            <a:srgbClr val="000000"/>
                          </a:solidFill>
                          <a:effectLst/>
                          <a:latin typeface="Tahoma" panose="020B0604030504040204" pitchFamily="34" charset="0"/>
                        </a:rPr>
                        <a:t>Replace, repair doors</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24247233"/>
                  </a:ext>
                </a:extLst>
              </a:tr>
              <a:tr h="448967">
                <a:tc>
                  <a:txBody>
                    <a:bodyPr/>
                    <a:lstStyle/>
                    <a:p>
                      <a:pPr algn="l" rtl="0" fontAlgn="b"/>
                      <a:r>
                        <a:rPr lang="en-US" sz="1300" b="0" i="0" u="none" strike="noStrike" dirty="0">
                          <a:solidFill>
                            <a:srgbClr val="000000"/>
                          </a:solidFill>
                          <a:effectLst/>
                          <a:latin typeface="Tahoma" panose="020B0604030504040204" pitchFamily="34" charset="0"/>
                        </a:rPr>
                        <a:t>Replace, repair roof</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78544420"/>
                  </a:ext>
                </a:extLst>
              </a:tr>
              <a:tr h="361371">
                <a:tc>
                  <a:txBody>
                    <a:bodyPr/>
                    <a:lstStyle/>
                    <a:p>
                      <a:pPr algn="l" rtl="0" fontAlgn="ctr"/>
                      <a:r>
                        <a:rPr lang="en-US" sz="1300" b="0" i="0" u="none" strike="noStrike" dirty="0">
                          <a:solidFill>
                            <a:srgbClr val="000000"/>
                          </a:solidFill>
                          <a:effectLst/>
                          <a:latin typeface="Tahoma" panose="020B0604030504040204" pitchFamily="34" charset="0"/>
                        </a:rPr>
                        <a:t>Help provide more material (thermostat, etc.)</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59597829"/>
                  </a:ext>
                </a:extLst>
              </a:tr>
              <a:tr h="448967">
                <a:tc>
                  <a:txBody>
                    <a:bodyPr/>
                    <a:lstStyle/>
                    <a:p>
                      <a:pPr algn="l" rtl="0" fontAlgn="ctr"/>
                      <a:r>
                        <a:rPr lang="en-US" sz="1300" b="0" i="0" u="none" strike="noStrike" dirty="0">
                          <a:solidFill>
                            <a:srgbClr val="000000"/>
                          </a:solidFill>
                          <a:effectLst/>
                          <a:latin typeface="Tahoma" panose="020B0604030504040204" pitchFamily="34" charset="0"/>
                        </a:rPr>
                        <a:t>Repair non-energy efficiency related issues</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3256">
                <a:tc>
                  <a:txBody>
                    <a:bodyPr/>
                    <a:lstStyle/>
                    <a:p>
                      <a:pPr algn="l" rtl="0" fontAlgn="t"/>
                      <a:r>
                        <a:rPr lang="en-US" sz="1300" b="0" i="0" u="none" strike="noStrike" dirty="0">
                          <a:solidFill>
                            <a:srgbClr val="000000"/>
                          </a:solidFill>
                          <a:effectLst/>
                          <a:latin typeface="Tahoma" panose="020B0604030504040204" pitchFamily="34" charset="0"/>
                        </a:rPr>
                        <a:t>Better quality workmanship, better quality repair</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5"/>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Pay bill for me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6"/>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Nothing/no suggestions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3458681381"/>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Do not know, unsure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23256">
                <a:tc>
                  <a:txBody>
                    <a:bodyPr/>
                    <a:lstStyle/>
                    <a:p>
                      <a:pPr algn="l" rtl="0" fontAlgn="b"/>
                      <a:r>
                        <a:rPr lang="en-US" sz="1300" b="0" i="0" u="none" strike="noStrike" dirty="0">
                          <a:solidFill>
                            <a:srgbClr val="000000"/>
                          </a:solidFill>
                          <a:effectLst/>
                          <a:latin typeface="Tahoma" panose="020B0604030504040204" pitchFamily="34" charset="0"/>
                        </a:rPr>
                        <a:t>All other</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CE6F1"/>
                    </a:solidFill>
                  </a:tcPr>
                </a:tc>
                <a:extLst>
                  <a:ext uri="{0D108BD9-81ED-4DB2-BD59-A6C34878D82A}">
                    <a16:rowId xmlns:a16="http://schemas.microsoft.com/office/drawing/2014/main" val="4055152175"/>
                  </a:ext>
                </a:extLst>
              </a:tr>
              <a:tr h="35255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 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defRPr/>
            </a:pPr>
            <a:r>
              <a:rPr lang="en-US" altLang="en-US" sz="1800" dirty="0">
                <a:cs typeface="Geneva"/>
              </a:rPr>
              <a:t>Overall satisfaction score with energy savings was 50% in Q3 2024, up from 29% in Q2 2024.</a:t>
            </a:r>
          </a:p>
          <a:p>
            <a:pPr marL="0" indent="0">
              <a:buNone/>
              <a:defRPr/>
            </a:pPr>
            <a:endParaRPr lang="en-US" altLang="en-US" sz="1800" dirty="0">
              <a:cs typeface="Geneva"/>
            </a:endParaRPr>
          </a:p>
          <a:p>
            <a:pPr>
              <a:defRPr/>
            </a:pPr>
            <a:r>
              <a:rPr lang="en-US" altLang="en-US" sz="1800" dirty="0">
                <a:cs typeface="Geneva"/>
              </a:rPr>
              <a:t>Contractor and customer service ratings remained relatively high for all attributes. </a:t>
            </a:r>
          </a:p>
          <a:p>
            <a:pPr>
              <a:defRPr/>
            </a:pPr>
            <a:endParaRPr lang="en-US" altLang="en-US" sz="1800" dirty="0">
              <a:cs typeface="Geneva"/>
            </a:endParaRPr>
          </a:p>
          <a:p>
            <a:pPr>
              <a:defRPr/>
            </a:pPr>
            <a:r>
              <a:rPr lang="en-US" altLang="en-US" sz="1800" dirty="0">
                <a:ea typeface="Geneva"/>
                <a:cs typeface="Geneva"/>
              </a:rPr>
              <a:t>Customers appeared to be satisfied with the follow-up phone calls and indicated that the Austin Energy staff member/contractor did an overall good job on the work done at their homes. </a:t>
            </a:r>
          </a:p>
          <a:p>
            <a:pPr>
              <a:buSzPct val="130000"/>
              <a:buFont typeface="Arial" panose="020B0604020202020204" pitchFamily="34" charset="0"/>
              <a:buChar char="•"/>
              <a:defRPr/>
            </a:pPr>
            <a:endParaRPr lang="en-US" altLang="en-US" sz="1800" dirty="0">
              <a:ea typeface="Geneva"/>
              <a:cs typeface="Geneva"/>
            </a:endParaRPr>
          </a:p>
          <a:p>
            <a:pPr>
              <a:buSzPct val="130000"/>
              <a:buFont typeface="Arial" panose="020B0604020202020204" pitchFamily="34" charset="0"/>
              <a:buChar char="•"/>
              <a:defRPr/>
            </a:pPr>
            <a:r>
              <a:rPr lang="en-US" altLang="en-US" sz="1800" dirty="0">
                <a:ea typeface="Geneva"/>
                <a:cs typeface="Geneva"/>
              </a:rPr>
              <a:t>For this quarter, Austin Energy’s website, friends, family, and word of mouth, as well as utility bill inserts were the top responses for how customers first learned about the weatherization program. </a:t>
            </a:r>
          </a:p>
          <a:p>
            <a:pPr lvl="1">
              <a:buFont typeface="Courier New" panose="02070309020205020404" pitchFamily="49" charset="0"/>
              <a:buChar char="­"/>
              <a:defRPr/>
            </a:pPr>
            <a:endParaRPr lang="en-US" altLang="en-US" sz="1600" dirty="0">
              <a:ea typeface="Geneva"/>
              <a:cs typeface="Geneva"/>
            </a:endParaRPr>
          </a:p>
          <a:p>
            <a:pPr>
              <a:defRPr/>
            </a:pPr>
            <a:r>
              <a:rPr lang="en-US" altLang="en-US" sz="1800" dirty="0">
                <a:ea typeface="Geneva"/>
                <a:cs typeface="Geneva"/>
              </a:rPr>
              <a:t>For this quarter, due to the small sample size, none of the changes can be deemed significant.</a:t>
            </a:r>
          </a:p>
          <a:p>
            <a:pPr>
              <a:defRPr/>
            </a:pPr>
            <a:endParaRPr lang="en-US" altLang="en-US" sz="1600" dirty="0">
              <a:cs typeface="Geneva"/>
            </a:endParaRP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11557513"/>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 name="Table 1"/>
          <p:cNvGraphicFramePr>
            <a:graphicFrameLocks noGrp="1"/>
          </p:cNvGraphicFramePr>
          <p:nvPr>
            <p:extLst>
              <p:ext uri="{D42A27DB-BD31-4B8C-83A1-F6EECF244321}">
                <p14:modId xmlns:p14="http://schemas.microsoft.com/office/powerpoint/2010/main" val="1615829155"/>
              </p:ext>
            </p:extLst>
          </p:nvPr>
        </p:nvGraphicFramePr>
        <p:xfrm>
          <a:off x="514654" y="2133600"/>
          <a:ext cx="5886145" cy="3348527"/>
        </p:xfrm>
        <a:graphic>
          <a:graphicData uri="http://schemas.openxmlformats.org/drawingml/2006/table">
            <a:tbl>
              <a:tblPr firstRow="1" lastRow="1">
                <a:tableStyleId>{5C22544A-7EE6-4342-B048-85BDC9FD1C3A}</a:tableStyleId>
              </a:tblPr>
              <a:tblGrid>
                <a:gridCol w="1916870">
                  <a:extLst>
                    <a:ext uri="{9D8B030D-6E8A-4147-A177-3AD203B41FA5}">
                      <a16:colId xmlns:a16="http://schemas.microsoft.com/office/drawing/2014/main" val="20000"/>
                    </a:ext>
                  </a:extLst>
                </a:gridCol>
                <a:gridCol w="992319">
                  <a:extLst>
                    <a:ext uri="{9D8B030D-6E8A-4147-A177-3AD203B41FA5}">
                      <a16:colId xmlns:a16="http://schemas.microsoft.com/office/drawing/2014/main" val="20002"/>
                    </a:ext>
                  </a:extLst>
                </a:gridCol>
                <a:gridCol w="992319">
                  <a:extLst>
                    <a:ext uri="{9D8B030D-6E8A-4147-A177-3AD203B41FA5}">
                      <a16:colId xmlns:a16="http://schemas.microsoft.com/office/drawing/2014/main" val="20003"/>
                    </a:ext>
                  </a:extLst>
                </a:gridCol>
                <a:gridCol w="993932">
                  <a:extLst>
                    <a:ext uri="{9D8B030D-6E8A-4147-A177-3AD203B41FA5}">
                      <a16:colId xmlns:a16="http://schemas.microsoft.com/office/drawing/2014/main" val="20004"/>
                    </a:ext>
                  </a:extLst>
                </a:gridCol>
                <a:gridCol w="990705">
                  <a:extLst>
                    <a:ext uri="{9D8B030D-6E8A-4147-A177-3AD203B41FA5}">
                      <a16:colId xmlns:a16="http://schemas.microsoft.com/office/drawing/2014/main" val="2566572812"/>
                    </a:ext>
                  </a:extLst>
                </a:gridCol>
              </a:tblGrid>
              <a:tr h="561461">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Do not know, not familiar with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336350518"/>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More communication, more information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90213363"/>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Increase energy savings, lower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788132141"/>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Assistance with paying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268249362"/>
                  </a:ext>
                </a:extLst>
              </a:tr>
              <a:tr h="332090">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30011011"/>
                  </a:ext>
                </a:extLst>
              </a:tr>
              <a:tr h="46178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6</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9</a:t>
                      </a:r>
                    </a:p>
                  </a:txBody>
                  <a:tcPr marL="9525" marR="9525" marT="9525" marB="0" anchor="ctr">
                    <a:solidFill>
                      <a:srgbClr val="4F81BD"/>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615007050"/>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4194435650"/>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 name="Table 1"/>
          <p:cNvGraphicFramePr>
            <a:graphicFrameLocks noGrp="1"/>
          </p:cNvGraphicFramePr>
          <p:nvPr>
            <p:extLst>
              <p:ext uri="{D42A27DB-BD31-4B8C-83A1-F6EECF244321}">
                <p14:modId xmlns:p14="http://schemas.microsoft.com/office/powerpoint/2010/main" val="1352759580"/>
              </p:ext>
            </p:extLst>
          </p:nvPr>
        </p:nvGraphicFramePr>
        <p:xfrm>
          <a:off x="304800" y="1958310"/>
          <a:ext cx="6324600" cy="4673703"/>
        </p:xfrm>
        <a:graphic>
          <a:graphicData uri="http://schemas.openxmlformats.org/drawingml/2006/table">
            <a:tbl>
              <a:tblPr firstRow="1" lastRow="1">
                <a:tableStyleId>{5C22544A-7EE6-4342-B048-85BDC9FD1C3A}</a:tableStyleId>
              </a:tblPr>
              <a:tblGrid>
                <a:gridCol w="2286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953889752"/>
                    </a:ext>
                  </a:extLst>
                </a:gridCol>
              </a:tblGrid>
              <a:tr h="495114">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576623">
                <a:tc>
                  <a:txBody>
                    <a:bodyPr/>
                    <a:lstStyle/>
                    <a:p>
                      <a:pPr algn="l" rtl="0" fontAlgn="ctr"/>
                      <a:r>
                        <a:rPr lang="en-US" sz="1300" b="0" i="0" u="none" strike="noStrike">
                          <a:solidFill>
                            <a:srgbClr val="000000"/>
                          </a:solidFill>
                          <a:effectLst/>
                          <a:latin typeface="Tahoma" panose="020B0604030504040204" pitchFamily="34" charset="0"/>
                        </a:rPr>
                        <a:t>Any new programs or recaps of old programs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27</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174803507"/>
                  </a:ext>
                </a:extLst>
              </a:tr>
              <a:tr h="576623">
                <a:tc>
                  <a:txBody>
                    <a:bodyPr/>
                    <a:lstStyle/>
                    <a:p>
                      <a:pPr algn="l" rtl="0" fontAlgn="ctr"/>
                      <a:r>
                        <a:rPr lang="en-US" sz="1300" b="0" i="0" u="none" strike="noStrike">
                          <a:solidFill>
                            <a:srgbClr val="000000"/>
                          </a:solidFill>
                          <a:effectLst/>
                          <a:latin typeface="Tahoma" panose="020B0604030504040204" pitchFamily="34" charset="0"/>
                        </a:rPr>
                        <a:t>Usage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4</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560512973"/>
                  </a:ext>
                </a:extLst>
              </a:tr>
              <a:tr h="441819">
                <a:tc>
                  <a:txBody>
                    <a:bodyPr/>
                    <a:lstStyle/>
                    <a:p>
                      <a:pPr algn="l" rtl="0" fontAlgn="ctr"/>
                      <a:r>
                        <a:rPr lang="en-US" sz="1300" b="0" i="0" u="none" strike="noStrike">
                          <a:solidFill>
                            <a:srgbClr val="000000"/>
                          </a:solidFill>
                          <a:effectLst/>
                          <a:latin typeface="Tahoma" panose="020B0604030504040204" pitchFamily="34" charset="0"/>
                        </a:rPr>
                        <a:t>Tips on reducing energy and water costs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8</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879668846"/>
                  </a:ext>
                </a:extLst>
              </a:tr>
              <a:tr h="290115">
                <a:tc>
                  <a:txBody>
                    <a:bodyPr/>
                    <a:lstStyle/>
                    <a:p>
                      <a:pPr algn="l" rtl="0" fontAlgn="ctr"/>
                      <a:r>
                        <a:rPr lang="en-US" sz="1300" b="0" i="0" u="none" strike="noStrike">
                          <a:solidFill>
                            <a:srgbClr val="000000"/>
                          </a:solidFill>
                          <a:effectLst/>
                          <a:latin typeface="Tahoma" panose="020B0604030504040204" pitchFamily="34" charset="0"/>
                        </a:rPr>
                        <a:t>General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000666848"/>
                  </a:ext>
                </a:extLst>
              </a:tr>
              <a:tr h="290115">
                <a:tc>
                  <a:txBody>
                    <a:bodyPr/>
                    <a:lstStyle/>
                    <a:p>
                      <a:pPr algn="l" rtl="0" fontAlgn="ctr"/>
                      <a:r>
                        <a:rPr lang="en-US" sz="1300" b="0" i="0" u="none" strike="noStrike">
                          <a:solidFill>
                            <a:srgbClr val="000000"/>
                          </a:solidFill>
                          <a:effectLst/>
                          <a:latin typeface="Tahoma" panose="020B0604030504040204" pitchFamily="34" charset="0"/>
                        </a:rPr>
                        <a:t>Power outages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425576171"/>
                  </a:ext>
                </a:extLst>
              </a:tr>
              <a:tr h="439414">
                <a:tc>
                  <a:txBody>
                    <a:bodyPr/>
                    <a:lstStyle/>
                    <a:p>
                      <a:pPr algn="l" rtl="0" fontAlgn="ctr"/>
                      <a:r>
                        <a:rPr lang="en-US" sz="1300" b="0" i="0" u="none" strike="noStrike">
                          <a:solidFill>
                            <a:srgbClr val="000000"/>
                          </a:solidFill>
                          <a:effectLst/>
                          <a:latin typeface="Tahoma" panose="020B0604030504040204" pitchFamily="34" charset="0"/>
                        </a:rPr>
                        <a:t>Rate changes</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37979615"/>
                  </a:ext>
                </a:extLst>
              </a:tr>
              <a:tr h="290115">
                <a:tc>
                  <a:txBody>
                    <a:bodyPr/>
                    <a:lstStyle/>
                    <a:p>
                      <a:pPr algn="l" rtl="0" fontAlgn="ctr"/>
                      <a:r>
                        <a:rPr lang="en-US" sz="1300" b="0" i="0" u="none" strike="noStrike">
                          <a:solidFill>
                            <a:srgbClr val="000000"/>
                          </a:solidFill>
                          <a:effectLst/>
                          <a:latin typeface="Tahoma" panose="020B0604030504040204" pitchFamily="34" charset="0"/>
                        </a:rPr>
                        <a:t>Anything useful</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8140906"/>
                  </a:ext>
                </a:extLst>
              </a:tr>
              <a:tr h="290115">
                <a:tc>
                  <a:txBody>
                    <a:bodyPr/>
                    <a:lstStyle/>
                    <a:p>
                      <a:pPr algn="l" rtl="0" fontAlgn="ctr"/>
                      <a:r>
                        <a:rPr lang="en-US" sz="1300" b="0" i="0" u="none" strike="noStrike">
                          <a:solidFill>
                            <a:srgbClr val="000000"/>
                          </a:solidFill>
                          <a:effectLst/>
                          <a:latin typeface="Tahoma" panose="020B0604030504040204" pitchFamily="34" charset="0"/>
                        </a:rPr>
                        <a:t>All other</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601317910"/>
                  </a:ext>
                </a:extLst>
              </a:tr>
              <a:tr h="290115">
                <a:tc>
                  <a:txBody>
                    <a:bodyPr/>
                    <a:lstStyle/>
                    <a:p>
                      <a:pPr algn="l" rtl="0" fontAlgn="ctr"/>
                      <a:r>
                        <a:rPr lang="en-US" sz="1300" b="0" i="0" u="none" strike="noStrike">
                          <a:solidFill>
                            <a:srgbClr val="000000"/>
                          </a:solidFill>
                          <a:effectLst/>
                          <a:latin typeface="Tahoma" panose="020B0604030504040204" pitchFamily="34" charset="0"/>
                        </a:rPr>
                        <a:t>No complaints, nothing</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7"/>
                  </a:ext>
                </a:extLst>
              </a:tr>
              <a:tr h="290115">
                <a:tc>
                  <a:txBody>
                    <a:bodyPr/>
                    <a:lstStyle/>
                    <a:p>
                      <a:pPr algn="l" rtl="0" fontAlgn="ctr"/>
                      <a:r>
                        <a:rPr lang="en-US" sz="1300" b="0" i="0" u="none" strike="noStrike">
                          <a:solidFill>
                            <a:srgbClr val="000000"/>
                          </a:solidFill>
                          <a:effectLst/>
                          <a:latin typeface="Tahoma" panose="020B0604030504040204" pitchFamily="34" charset="0"/>
                        </a:rPr>
                        <a:t>Do not know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86174405"/>
                  </a:ext>
                </a:extLst>
              </a:tr>
              <a:tr h="403420">
                <a:tc>
                  <a:txBody>
                    <a:bodyPr/>
                    <a:lstStyle/>
                    <a:p>
                      <a:pPr algn="l" rtl="0" fontAlgn="ctr"/>
                      <a:r>
                        <a:rPr lang="en-US" sz="1300" b="1" i="0" u="none" strike="noStrike">
                          <a:solidFill>
                            <a:srgbClr val="FFFFFF"/>
                          </a:solidFill>
                          <a:effectLst/>
                          <a:latin typeface="Tahoma" panose="020B0604030504040204" pitchFamily="34" charset="0"/>
                        </a:rPr>
                        <a:t>Base: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611207392"/>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2335588587"/>
              </p:ext>
            </p:extLst>
          </p:nvPr>
        </p:nvGraphicFramePr>
        <p:xfrm>
          <a:off x="514654" y="1296536"/>
          <a:ext cx="5886145" cy="6813845"/>
        </p:xfrm>
        <a:graphic>
          <a:graphicData uri="http://schemas.openxmlformats.org/drawingml/2006/table">
            <a:tbl>
              <a:tblPr firstRow="1" la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408126">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Pass</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2387274723"/>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Perfect program for somebody who can afford the upgrades</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30853157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Relieving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174395123"/>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The program is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45915391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Very useful</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33574110"/>
                  </a:ext>
                </a:extLst>
              </a:tr>
              <a:tr h="319778">
                <a:tc>
                  <a:txBody>
                    <a:bodyPr/>
                    <a:lstStyle/>
                    <a:p>
                      <a:pPr algn="l" rtl="0" fontAlgn="t"/>
                      <a:r>
                        <a:rPr lang="en-US" sz="1200" b="0" i="0" u="none" strike="noStrike" dirty="0">
                          <a:solidFill>
                            <a:srgbClr val="000000"/>
                          </a:solidFill>
                          <a:effectLst/>
                          <a:latin typeface="Tahoma" panose="020B0604030504040204" pitchFamily="34" charset="0"/>
                        </a:rPr>
                        <a:t>Weatherization assistance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443192731"/>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Amazing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Cost efficient home weatherization improvement.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Free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 0% </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Justifiable</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 changes, stay the same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Patients on the waiting list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Program is good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Really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Surreal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Try to get enrolled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Valuable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Very functional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None/nothing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55%</a:t>
                      </a:r>
                    </a:p>
                  </a:txBody>
                  <a:tcPr marL="9525" marR="9525" marT="9525" marB="0" anchor="ctr">
                    <a:solidFill>
                      <a:srgbClr val="DCE6F1"/>
                    </a:solidFill>
                  </a:tcPr>
                </a:tc>
                <a:extLst>
                  <a:ext uri="{0D108BD9-81ED-4DB2-BD59-A6C34878D82A}">
                    <a16:rowId xmlns:a16="http://schemas.microsoft.com/office/drawing/2014/main" val="262367458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Don’t know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221625">
                <a:tc>
                  <a:txBody>
                    <a:bodyPr/>
                    <a:lstStyle/>
                    <a:p>
                      <a:pPr algn="l" rtl="0" fontAlgn="b"/>
                      <a:r>
                        <a:rPr lang="en-US" sz="12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2603236547"/>
                  </a:ext>
                </a:extLst>
              </a:tr>
              <a:tr h="24827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115034165"/>
              </p:ext>
            </p:extLst>
          </p:nvPr>
        </p:nvGraphicFramePr>
        <p:xfrm>
          <a:off x="383726" y="2057400"/>
          <a:ext cx="5845624" cy="1656740"/>
        </p:xfrm>
        <a:graphic>
          <a:graphicData uri="http://schemas.openxmlformats.org/drawingml/2006/table">
            <a:tbl>
              <a:tblPr firstRow="1" lastRow="1">
                <a:tableStyleId>{5C22544A-7EE6-4342-B048-85BDC9FD1C3A}</a:tableStyleId>
              </a:tblPr>
              <a:tblGrid>
                <a:gridCol w="1532890">
                  <a:extLst>
                    <a:ext uri="{9D8B030D-6E8A-4147-A177-3AD203B41FA5}">
                      <a16:colId xmlns:a16="http://schemas.microsoft.com/office/drawing/2014/main" val="20000"/>
                    </a:ext>
                  </a:extLst>
                </a:gridCol>
                <a:gridCol w="902784">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0">
                  <a:extLst>
                    <a:ext uri="{9D8B030D-6E8A-4147-A177-3AD203B41FA5}">
                      <a16:colId xmlns:a16="http://schemas.microsoft.com/office/drawing/2014/main" val="309755922"/>
                    </a:ext>
                  </a:extLst>
                </a:gridCol>
              </a:tblGrid>
              <a:tr h="457200">
                <a:tc>
                  <a:txBody>
                    <a:bodyPr/>
                    <a:lstStyle/>
                    <a:p>
                      <a:pPr algn="ctr" fontAlgn="ctr"/>
                      <a:r>
                        <a:rPr lang="en-US" sz="1200" u="none" strike="noStrike" dirty="0">
                          <a:effectLst/>
                        </a:rPr>
                        <a:t>Gender</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97332">
                <a:tc>
                  <a:txBody>
                    <a:bodyPr/>
                    <a:lstStyle/>
                    <a:p>
                      <a:pPr algn="l" fontAlgn="ctr"/>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32%</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33%</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46%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1"/>
                  </a:ext>
                </a:extLst>
              </a:tr>
              <a:tr h="304800">
                <a:tc>
                  <a:txBody>
                    <a:bodyPr/>
                    <a:lstStyle/>
                    <a:p>
                      <a:pPr algn="l" fontAlgn="ctr"/>
                      <a:r>
                        <a:rPr lang="en-US" sz="1200" u="none" strike="noStrike">
                          <a:effectLst/>
                        </a:rPr>
                        <a:t>Female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64%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50%</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63%</a:t>
                      </a:r>
                    </a:p>
                  </a:txBody>
                  <a:tcPr marL="9525" marR="9525" marT="9525" marB="0" anchor="ctr">
                    <a:solidFill>
                      <a:srgbClr val="DCE6F1"/>
                    </a:solidFill>
                  </a:tcPr>
                </a:tc>
                <a:extLst>
                  <a:ext uri="{0D108BD9-81ED-4DB2-BD59-A6C34878D82A}">
                    <a16:rowId xmlns:a16="http://schemas.microsoft.com/office/drawing/2014/main" val="10002"/>
                  </a:ext>
                </a:extLst>
              </a:tr>
              <a:tr h="304800">
                <a:tc>
                  <a:txBody>
                    <a:bodyPr/>
                    <a:lstStyle/>
                    <a:p>
                      <a:pPr marL="0" algn="l" defTabSz="914400" rtl="0" eaLnBrk="1" fontAlgn="ctr" latinLnBrk="0" hangingPunct="1"/>
                      <a:r>
                        <a:rPr lang="en-US" sz="1200" u="none" strike="noStrike" kern="1200">
                          <a:solidFill>
                            <a:schemeClr val="dk1"/>
                          </a:solidFill>
                          <a:effectLst/>
                          <a:latin typeface="+mn-lt"/>
                          <a:ea typeface="+mn-ea"/>
                          <a:cs typeface="+mn-cs"/>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959310255"/>
                  </a:ext>
                </a:extLst>
              </a:tr>
              <a:tr h="292608">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32910447"/>
              </p:ext>
            </p:extLst>
          </p:nvPr>
        </p:nvGraphicFramePr>
        <p:xfrm>
          <a:off x="383726" y="3962400"/>
          <a:ext cx="5845625" cy="2598833"/>
        </p:xfrm>
        <a:graphic>
          <a:graphicData uri="http://schemas.openxmlformats.org/drawingml/2006/table">
            <a:tbl>
              <a:tblPr firstRow="1" lastRow="1">
                <a:tableStyleId>{5C22544A-7EE6-4342-B048-85BDC9FD1C3A}</a:tableStyleId>
              </a:tblPr>
              <a:tblGrid>
                <a:gridCol w="1521274">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1">
                  <a:extLst>
                    <a:ext uri="{9D8B030D-6E8A-4147-A177-3AD203B41FA5}">
                      <a16:colId xmlns:a16="http://schemas.microsoft.com/office/drawing/2014/main" val="1767870716"/>
                    </a:ext>
                  </a:extLst>
                </a:gridCol>
              </a:tblGrid>
              <a:tr h="457200">
                <a:tc>
                  <a:txBody>
                    <a:bodyPr/>
                    <a:lstStyle/>
                    <a:p>
                      <a:pPr algn="ctr" fontAlgn="ctr"/>
                      <a:r>
                        <a:rPr lang="en-US" sz="1200" u="none" strike="noStrike" dirty="0">
                          <a:effectLst/>
                        </a:rPr>
                        <a:t>Age</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63740">
                <a:tc>
                  <a:txBody>
                    <a:bodyPr/>
                    <a:lstStyle/>
                    <a:p>
                      <a:pPr algn="l" fontAlgn="ctr"/>
                      <a:r>
                        <a:rPr lang="en-US" sz="1200" b="0" i="0" u="none" strike="noStrike">
                          <a:solidFill>
                            <a:srgbClr val="000000"/>
                          </a:solidFill>
                          <a:effectLst/>
                          <a:latin typeface="+mn-lt"/>
                        </a:rPr>
                        <a:t>18 to 24</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extLst>
                  <a:ext uri="{0D108BD9-81ED-4DB2-BD59-A6C34878D82A}">
                    <a16:rowId xmlns:a16="http://schemas.microsoft.com/office/drawing/2014/main" val="743809597"/>
                  </a:ext>
                </a:extLst>
              </a:tr>
              <a:tr h="263740">
                <a:tc>
                  <a:txBody>
                    <a:bodyPr/>
                    <a:lstStyle/>
                    <a:p>
                      <a:pPr algn="l" fontAlgn="ctr"/>
                      <a:r>
                        <a:rPr lang="en-US" sz="1200" u="none" strike="noStrike">
                          <a:effectLst/>
                        </a:rPr>
                        <a:t>25 to 34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2"/>
                  </a:ext>
                </a:extLst>
              </a:tr>
              <a:tr h="263740">
                <a:tc>
                  <a:txBody>
                    <a:bodyPr/>
                    <a:lstStyle/>
                    <a:p>
                      <a:pPr algn="l" fontAlgn="ctr"/>
                      <a:r>
                        <a:rPr lang="en-US" sz="1200" u="none" strike="noStrike">
                          <a:effectLst/>
                        </a:rPr>
                        <a:t>35 to 44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42%</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003"/>
                  </a:ext>
                </a:extLst>
              </a:tr>
              <a:tr h="263740">
                <a:tc>
                  <a:txBody>
                    <a:bodyPr/>
                    <a:lstStyle/>
                    <a:p>
                      <a:pPr algn="l" fontAlgn="ctr"/>
                      <a:r>
                        <a:rPr lang="en-US" sz="1200" u="none" strike="noStrike">
                          <a:effectLst/>
                        </a:rPr>
                        <a:t>45 to 54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23%</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4"/>
                  </a:ext>
                </a:extLst>
              </a:tr>
              <a:tr h="263740">
                <a:tc>
                  <a:txBody>
                    <a:bodyPr/>
                    <a:lstStyle/>
                    <a:p>
                      <a:pPr algn="l" fontAlgn="ctr"/>
                      <a:r>
                        <a:rPr lang="en-US" sz="1200" u="none" strike="noStrike">
                          <a:effectLst/>
                        </a:rPr>
                        <a:t>55 to 64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16%</a:t>
                      </a:r>
                    </a:p>
                  </a:txBody>
                  <a:tcPr marL="9525" marR="9525" marT="9525" marB="0" anchor="ctr">
                    <a:solidFill>
                      <a:srgbClr val="DCE6F1"/>
                    </a:solidFill>
                  </a:tcPr>
                </a:tc>
                <a:extLst>
                  <a:ext uri="{0D108BD9-81ED-4DB2-BD59-A6C34878D82A}">
                    <a16:rowId xmlns:a16="http://schemas.microsoft.com/office/drawing/2014/main" val="10005"/>
                  </a:ext>
                </a:extLst>
              </a:tr>
              <a:tr h="263740">
                <a:tc>
                  <a:txBody>
                    <a:bodyPr/>
                    <a:lstStyle/>
                    <a:p>
                      <a:pPr algn="l" fontAlgn="ctr"/>
                      <a:r>
                        <a:rPr lang="en-US" sz="1200" u="none" strike="noStrike">
                          <a:effectLst/>
                        </a:rPr>
                        <a:t>65 years or older</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43%</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7"/>
                  </a:ext>
                </a:extLst>
              </a:tr>
              <a:tr h="263740">
                <a:tc>
                  <a:txBody>
                    <a:bodyPr/>
                    <a:lstStyle/>
                    <a:p>
                      <a:pPr algn="l" fontAlgn="ctr"/>
                      <a:r>
                        <a:rPr lang="en-US" sz="1200" b="0" i="0" u="none" strike="noStrike" dirty="0">
                          <a:solidFill>
                            <a:srgbClr val="000000"/>
                          </a:solidFill>
                          <a:effectLst/>
                          <a:latin typeface="+mn-lt"/>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2268362044"/>
                  </a:ext>
                </a:extLst>
              </a:tr>
              <a:tr h="295453">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4" name="Table 3"/>
          <p:cNvGraphicFramePr>
            <a:graphicFrameLocks noGrp="1"/>
          </p:cNvGraphicFramePr>
          <p:nvPr>
            <p:extLst>
              <p:ext uri="{D42A27DB-BD31-4B8C-83A1-F6EECF244321}">
                <p14:modId xmlns:p14="http://schemas.microsoft.com/office/powerpoint/2010/main" val="2680854448"/>
              </p:ext>
            </p:extLst>
          </p:nvPr>
        </p:nvGraphicFramePr>
        <p:xfrm>
          <a:off x="381000" y="1405719"/>
          <a:ext cx="5706881" cy="2674095"/>
        </p:xfrm>
        <a:graphic>
          <a:graphicData uri="http://schemas.openxmlformats.org/drawingml/2006/table">
            <a:tbl>
              <a:tblPr firstRow="1" lastRow="1">
                <a:tableStyleId>{5C22544A-7EE6-4342-B048-85BDC9FD1C3A}</a:tableStyleId>
              </a:tblPr>
              <a:tblGrid>
                <a:gridCol w="1595565">
                  <a:extLst>
                    <a:ext uri="{9D8B030D-6E8A-4147-A177-3AD203B41FA5}">
                      <a16:colId xmlns:a16="http://schemas.microsoft.com/office/drawing/2014/main" val="20000"/>
                    </a:ext>
                  </a:extLst>
                </a:gridCol>
                <a:gridCol w="1027829">
                  <a:extLst>
                    <a:ext uri="{9D8B030D-6E8A-4147-A177-3AD203B41FA5}">
                      <a16:colId xmlns:a16="http://schemas.microsoft.com/office/drawing/2014/main" val="20002"/>
                    </a:ext>
                  </a:extLst>
                </a:gridCol>
                <a:gridCol w="1027829">
                  <a:extLst>
                    <a:ext uri="{9D8B030D-6E8A-4147-A177-3AD203B41FA5}">
                      <a16:colId xmlns:a16="http://schemas.microsoft.com/office/drawing/2014/main" val="20003"/>
                    </a:ext>
                  </a:extLst>
                </a:gridCol>
                <a:gridCol w="1027829">
                  <a:extLst>
                    <a:ext uri="{9D8B030D-6E8A-4147-A177-3AD203B41FA5}">
                      <a16:colId xmlns:a16="http://schemas.microsoft.com/office/drawing/2014/main" val="20004"/>
                    </a:ext>
                  </a:extLst>
                </a:gridCol>
                <a:gridCol w="1027829">
                  <a:extLst>
                    <a:ext uri="{9D8B030D-6E8A-4147-A177-3AD203B41FA5}">
                      <a16:colId xmlns:a16="http://schemas.microsoft.com/office/drawing/2014/main" val="2210063126"/>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Ethnicity</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African American</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393453625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White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53%</a:t>
                      </a:r>
                    </a:p>
                  </a:txBody>
                  <a:tcPr marL="9525" marR="9525" marT="9525" marB="0" anchor="ctr">
                    <a:solidFill>
                      <a:srgbClr val="DCE6F1"/>
                    </a:solidFill>
                  </a:tcPr>
                </a:tc>
                <a:extLst>
                  <a:ext uri="{0D108BD9-81ED-4DB2-BD59-A6C34878D82A}">
                    <a16:rowId xmlns:a16="http://schemas.microsoft.com/office/drawing/2014/main" val="901745913"/>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Hispanic</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76448652"/>
                  </a:ext>
                </a:extLst>
              </a:tr>
              <a:tr h="300905">
                <a:tc>
                  <a:txBody>
                    <a:bodyPr/>
                    <a:lstStyle/>
                    <a:p>
                      <a:pPr algn="l" fontAlgn="t"/>
                      <a:r>
                        <a:rPr lang="en-US" sz="1200" b="0" i="0" u="none" strike="noStrike" dirty="0">
                          <a:solidFill>
                            <a:srgbClr val="264A60"/>
                          </a:solidFill>
                          <a:effectLst/>
                          <a:latin typeface="Arial" panose="020B0604020202020204" pitchFamily="34" charset="0"/>
                        </a:rPr>
                        <a:t>Aleutian, Eskimo, or American Indian</a:t>
                      </a:r>
                    </a:p>
                  </a:txBody>
                  <a:tcPr marR="9525" marT="9525" marB="0">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651295377"/>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Two or more races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424743877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10"/>
                  </a:ext>
                </a:extLst>
              </a:tr>
              <a:tr h="33708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894503354"/>
              </p:ext>
            </p:extLst>
          </p:nvPr>
        </p:nvGraphicFramePr>
        <p:xfrm>
          <a:off x="355493" y="1297190"/>
          <a:ext cx="5873857" cy="2779218"/>
        </p:xfrm>
        <a:graphic>
          <a:graphicData uri="http://schemas.openxmlformats.org/drawingml/2006/table">
            <a:tbl>
              <a:tblPr firstRow="1" lastRow="1">
                <a:tableStyleId>{5C22544A-7EE6-4342-B048-85BDC9FD1C3A}</a:tableStyleId>
              </a:tblPr>
              <a:tblGrid>
                <a:gridCol w="1765059">
                  <a:extLst>
                    <a:ext uri="{9D8B030D-6E8A-4147-A177-3AD203B41FA5}">
                      <a16:colId xmlns:a16="http://schemas.microsoft.com/office/drawing/2014/main" val="20000"/>
                    </a:ext>
                  </a:extLst>
                </a:gridCol>
                <a:gridCol w="992781">
                  <a:extLst>
                    <a:ext uri="{9D8B030D-6E8A-4147-A177-3AD203B41FA5}">
                      <a16:colId xmlns:a16="http://schemas.microsoft.com/office/drawing/2014/main" val="20002"/>
                    </a:ext>
                  </a:extLst>
                </a:gridCol>
                <a:gridCol w="992781">
                  <a:extLst>
                    <a:ext uri="{9D8B030D-6E8A-4147-A177-3AD203B41FA5}">
                      <a16:colId xmlns:a16="http://schemas.microsoft.com/office/drawing/2014/main" val="20003"/>
                    </a:ext>
                  </a:extLst>
                </a:gridCol>
                <a:gridCol w="994043">
                  <a:extLst>
                    <a:ext uri="{9D8B030D-6E8A-4147-A177-3AD203B41FA5}">
                      <a16:colId xmlns:a16="http://schemas.microsoft.com/office/drawing/2014/main" val="20004"/>
                    </a:ext>
                  </a:extLst>
                </a:gridCol>
                <a:gridCol w="1129193">
                  <a:extLst>
                    <a:ext uri="{9D8B030D-6E8A-4147-A177-3AD203B41FA5}">
                      <a16:colId xmlns:a16="http://schemas.microsoft.com/office/drawing/2014/main" val="3623192165"/>
                    </a:ext>
                  </a:extLst>
                </a:gridCol>
              </a:tblGrid>
              <a:tr h="468408">
                <a:tc>
                  <a:txBody>
                    <a:bodyPr/>
                    <a:lstStyle/>
                    <a:p>
                      <a:pPr algn="ctr" rtl="0" fontAlgn="ctr"/>
                      <a:r>
                        <a:rPr lang="en-US" sz="1200" b="1" i="0" u="none" strike="noStrike" dirty="0">
                          <a:solidFill>
                            <a:srgbClr val="FFFFFF"/>
                          </a:solidFill>
                          <a:effectLst/>
                          <a:latin typeface="Tahoma" panose="020B0604030504040204" pitchFamily="34" charset="0"/>
                        </a:rPr>
                        <a:t>Education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Some high school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0703783"/>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Graduated high school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Some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37%</a:t>
                      </a:r>
                    </a:p>
                  </a:txBody>
                  <a:tcPr marL="9525" marR="9525" marT="9525" marB="0" anchor="ctr">
                    <a:solidFill>
                      <a:srgbClr val="DCE6F1"/>
                    </a:solidFill>
                  </a:tcPr>
                </a:tc>
                <a:extLst>
                  <a:ext uri="{0D108BD9-81ED-4DB2-BD59-A6C34878D82A}">
                    <a16:rowId xmlns:a16="http://schemas.microsoft.com/office/drawing/2014/main" val="10003"/>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Graduated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4"/>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Post-graduate work</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extLst>
                  <a:ext uri="{0D108BD9-81ED-4DB2-BD59-A6C34878D82A}">
                    <a16:rowId xmlns:a16="http://schemas.microsoft.com/office/drawing/2014/main" val="10005"/>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63666">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9720314"/>
              </p:ext>
            </p:extLst>
          </p:nvPr>
        </p:nvGraphicFramePr>
        <p:xfrm>
          <a:off x="286848" y="4587644"/>
          <a:ext cx="5942501" cy="2364587"/>
        </p:xfrm>
        <a:graphic>
          <a:graphicData uri="http://schemas.openxmlformats.org/drawingml/2006/table">
            <a:tbl>
              <a:tblPr firstRow="1" lastRow="1">
                <a:tableStyleId>{5C22544A-7EE6-4342-B048-85BDC9FD1C3A}</a:tableStyleId>
              </a:tblPr>
              <a:tblGrid>
                <a:gridCol w="1814178">
                  <a:extLst>
                    <a:ext uri="{9D8B030D-6E8A-4147-A177-3AD203B41FA5}">
                      <a16:colId xmlns:a16="http://schemas.microsoft.com/office/drawing/2014/main" val="20000"/>
                    </a:ext>
                  </a:extLst>
                </a:gridCol>
                <a:gridCol w="1005142">
                  <a:extLst>
                    <a:ext uri="{9D8B030D-6E8A-4147-A177-3AD203B41FA5}">
                      <a16:colId xmlns:a16="http://schemas.microsoft.com/office/drawing/2014/main" val="20002"/>
                    </a:ext>
                  </a:extLst>
                </a:gridCol>
                <a:gridCol w="1012122">
                  <a:extLst>
                    <a:ext uri="{9D8B030D-6E8A-4147-A177-3AD203B41FA5}">
                      <a16:colId xmlns:a16="http://schemas.microsoft.com/office/drawing/2014/main" val="20003"/>
                    </a:ext>
                  </a:extLst>
                </a:gridCol>
                <a:gridCol w="991182">
                  <a:extLst>
                    <a:ext uri="{9D8B030D-6E8A-4147-A177-3AD203B41FA5}">
                      <a16:colId xmlns:a16="http://schemas.microsoft.com/office/drawing/2014/main" val="20004"/>
                    </a:ext>
                  </a:extLst>
                </a:gridCol>
                <a:gridCol w="1119877">
                  <a:extLst>
                    <a:ext uri="{9D8B030D-6E8A-4147-A177-3AD203B41FA5}">
                      <a16:colId xmlns:a16="http://schemas.microsoft.com/office/drawing/2014/main" val="773117181"/>
                    </a:ext>
                  </a:extLst>
                </a:gridCol>
              </a:tblGrid>
              <a:tr h="719935">
                <a:tc>
                  <a:txBody>
                    <a:bodyPr/>
                    <a:lstStyle/>
                    <a:p>
                      <a:pPr algn="ctr" rtl="0" fontAlgn="ctr"/>
                      <a:r>
                        <a:rPr lang="en-US" sz="1200" b="1" i="0" u="none" strike="noStrike" dirty="0">
                          <a:solidFill>
                            <a:srgbClr val="FFFFFF"/>
                          </a:solidFill>
                          <a:effectLst/>
                          <a:latin typeface="Tahoma" panose="020B0604030504040204" pitchFamily="34" charset="0"/>
                        </a:rPr>
                        <a:t>Have Anyone Under the Age of 18 Living In Home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Yes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No</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84%</a:t>
                      </a:r>
                    </a:p>
                  </a:txBody>
                  <a:tcPr marL="9525" marR="9525" marT="9525" marB="0" anchor="ctr">
                    <a:solidFill>
                      <a:srgbClr val="DCE6F1"/>
                    </a:solidFill>
                  </a:tcPr>
                </a:tc>
                <a:extLst>
                  <a:ext uri="{0D108BD9-81ED-4DB2-BD59-A6C34878D82A}">
                    <a16:rowId xmlns:a16="http://schemas.microsoft.com/office/drawing/2014/main" val="10002"/>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2771392051"/>
                  </a:ext>
                </a:extLst>
              </a:tr>
              <a:tr h="447160">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71851422"/>
              </p:ext>
            </p:extLst>
          </p:nvPr>
        </p:nvGraphicFramePr>
        <p:xfrm>
          <a:off x="187452" y="1035767"/>
          <a:ext cx="6041896" cy="3342005"/>
        </p:xfrm>
        <a:graphic>
          <a:graphicData uri="http://schemas.openxmlformats.org/drawingml/2006/table">
            <a:tbl>
              <a:tblPr firstRow="1" lastRow="1">
                <a:tableStyleId>{5C22544A-7EE6-4342-B048-85BDC9FD1C3A}</a:tableStyleId>
              </a:tblPr>
              <a:tblGrid>
                <a:gridCol w="2073492">
                  <a:extLst>
                    <a:ext uri="{9D8B030D-6E8A-4147-A177-3AD203B41FA5}">
                      <a16:colId xmlns:a16="http://schemas.microsoft.com/office/drawing/2014/main" val="20000"/>
                    </a:ext>
                  </a:extLst>
                </a:gridCol>
                <a:gridCol w="992101">
                  <a:extLst>
                    <a:ext uri="{9D8B030D-6E8A-4147-A177-3AD203B41FA5}">
                      <a16:colId xmlns:a16="http://schemas.microsoft.com/office/drawing/2014/main" val="20002"/>
                    </a:ext>
                  </a:extLst>
                </a:gridCol>
                <a:gridCol w="992101">
                  <a:extLst>
                    <a:ext uri="{9D8B030D-6E8A-4147-A177-3AD203B41FA5}">
                      <a16:colId xmlns:a16="http://schemas.microsoft.com/office/drawing/2014/main" val="20003"/>
                    </a:ext>
                  </a:extLst>
                </a:gridCol>
                <a:gridCol w="992101">
                  <a:extLst>
                    <a:ext uri="{9D8B030D-6E8A-4147-A177-3AD203B41FA5}">
                      <a16:colId xmlns:a16="http://schemas.microsoft.com/office/drawing/2014/main" val="20004"/>
                    </a:ext>
                  </a:extLst>
                </a:gridCol>
                <a:gridCol w="992101">
                  <a:extLst>
                    <a:ext uri="{9D8B030D-6E8A-4147-A177-3AD203B41FA5}">
                      <a16:colId xmlns:a16="http://schemas.microsoft.com/office/drawing/2014/main" val="166502759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Residence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Less than 1 year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557364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to 2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4"/>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5"/>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10006"/>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8"/>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9"/>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70245687"/>
              </p:ext>
            </p:extLst>
          </p:nvPr>
        </p:nvGraphicFramePr>
        <p:xfrm>
          <a:off x="193314" y="5039753"/>
          <a:ext cx="6036036" cy="2584393"/>
        </p:xfrm>
        <a:graphic>
          <a:graphicData uri="http://schemas.openxmlformats.org/drawingml/2006/table">
            <a:tbl>
              <a:tblPr firstRow="1" lastRow="1">
                <a:tableStyleId>{5C22544A-7EE6-4342-B048-85BDC9FD1C3A}</a:tableStyleId>
              </a:tblPr>
              <a:tblGrid>
                <a:gridCol w="2071480">
                  <a:extLst>
                    <a:ext uri="{9D8B030D-6E8A-4147-A177-3AD203B41FA5}">
                      <a16:colId xmlns:a16="http://schemas.microsoft.com/office/drawing/2014/main" val="20000"/>
                    </a:ext>
                  </a:extLst>
                </a:gridCol>
                <a:gridCol w="991139">
                  <a:extLst>
                    <a:ext uri="{9D8B030D-6E8A-4147-A177-3AD203B41FA5}">
                      <a16:colId xmlns:a16="http://schemas.microsoft.com/office/drawing/2014/main" val="20002"/>
                    </a:ext>
                  </a:extLst>
                </a:gridCol>
                <a:gridCol w="991139">
                  <a:extLst>
                    <a:ext uri="{9D8B030D-6E8A-4147-A177-3AD203B41FA5}">
                      <a16:colId xmlns:a16="http://schemas.microsoft.com/office/drawing/2014/main" val="20003"/>
                    </a:ext>
                  </a:extLst>
                </a:gridCol>
                <a:gridCol w="991139">
                  <a:extLst>
                    <a:ext uri="{9D8B030D-6E8A-4147-A177-3AD203B41FA5}">
                      <a16:colId xmlns:a16="http://schemas.microsoft.com/office/drawing/2014/main" val="20004"/>
                    </a:ext>
                  </a:extLst>
                </a:gridCol>
                <a:gridCol w="991139">
                  <a:extLst>
                    <a:ext uri="{9D8B030D-6E8A-4147-A177-3AD203B41FA5}">
                      <a16:colId xmlns:a16="http://schemas.microsoft.com/office/drawing/2014/main" val="166939003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Austin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5"/>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53%</a:t>
                      </a:r>
                    </a:p>
                  </a:txBody>
                  <a:tcPr marL="9525" marR="9525" marT="9525" marB="0" anchor="ctr">
                    <a:solidFill>
                      <a:srgbClr val="DCE6F1"/>
                    </a:solidFill>
                  </a:tcPr>
                </a:tc>
                <a:extLst>
                  <a:ext uri="{0D108BD9-81ED-4DB2-BD59-A6C34878D82A}">
                    <a16:rowId xmlns:a16="http://schemas.microsoft.com/office/drawing/2014/main" val="10006"/>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1363044449"/>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3864361388"/>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 name="Table 1"/>
          <p:cNvGraphicFramePr>
            <a:graphicFrameLocks noGrp="1"/>
          </p:cNvGraphicFramePr>
          <p:nvPr>
            <p:extLst>
              <p:ext uri="{D42A27DB-BD31-4B8C-83A1-F6EECF244321}">
                <p14:modId xmlns:p14="http://schemas.microsoft.com/office/powerpoint/2010/main" val="3512472753"/>
              </p:ext>
            </p:extLst>
          </p:nvPr>
        </p:nvGraphicFramePr>
        <p:xfrm>
          <a:off x="381000" y="1590719"/>
          <a:ext cx="5980122" cy="5047407"/>
        </p:xfrm>
        <a:graphic>
          <a:graphicData uri="http://schemas.openxmlformats.org/drawingml/2006/table">
            <a:tbl>
              <a:tblPr firstRow="1" lastRow="1">
                <a:tableStyleId>{5C22544A-7EE6-4342-B048-85BDC9FD1C3A}</a:tableStyleId>
              </a:tblPr>
              <a:tblGrid>
                <a:gridCol w="1820038">
                  <a:extLst>
                    <a:ext uri="{9D8B030D-6E8A-4147-A177-3AD203B41FA5}">
                      <a16:colId xmlns:a16="http://schemas.microsoft.com/office/drawing/2014/main" val="20000"/>
                    </a:ext>
                  </a:extLst>
                </a:gridCol>
                <a:gridCol w="1040021">
                  <a:extLst>
                    <a:ext uri="{9D8B030D-6E8A-4147-A177-3AD203B41FA5}">
                      <a16:colId xmlns:a16="http://schemas.microsoft.com/office/drawing/2014/main" val="20002"/>
                    </a:ext>
                  </a:extLst>
                </a:gridCol>
                <a:gridCol w="1040021">
                  <a:extLst>
                    <a:ext uri="{9D8B030D-6E8A-4147-A177-3AD203B41FA5}">
                      <a16:colId xmlns:a16="http://schemas.microsoft.com/office/drawing/2014/main" val="20003"/>
                    </a:ext>
                  </a:extLst>
                </a:gridCol>
                <a:gridCol w="1040021">
                  <a:extLst>
                    <a:ext uri="{9D8B030D-6E8A-4147-A177-3AD203B41FA5}">
                      <a16:colId xmlns:a16="http://schemas.microsoft.com/office/drawing/2014/main" val="20004"/>
                    </a:ext>
                  </a:extLst>
                </a:gridCol>
                <a:gridCol w="1040021">
                  <a:extLst>
                    <a:ext uri="{9D8B030D-6E8A-4147-A177-3AD203B41FA5}">
                      <a16:colId xmlns:a16="http://schemas.microsoft.com/office/drawing/2014/main" val="1414853991"/>
                    </a:ext>
                  </a:extLst>
                </a:gridCol>
              </a:tblGrid>
              <a:tr h="525708">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606701">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Good number</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931651740"/>
                  </a:ext>
                </a:extLst>
              </a:tr>
              <a:tr h="606701">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Over advertisement of the program</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1149986">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There are more things being high priority like cutting down the trees, so they don't damage the power lines</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96363711"/>
                  </a:ext>
                </a:extLst>
              </a:tr>
              <a:tr h="1060603">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It’s important for folks who need it, not for those who don’t</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506293839"/>
                  </a:ext>
                </a:extLst>
              </a:tr>
              <a:tr h="700890">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Don't know</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45396702"/>
                  </a:ext>
                </a:extLst>
              </a:tr>
              <a:tr h="396818">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Base:</a:t>
                      </a:r>
                    </a:p>
                  </a:txBody>
                  <a:tcPr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2</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1</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2</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0</a:t>
                      </a:r>
                    </a:p>
                  </a:txBody>
                  <a:tcPr marL="9525" marR="9525" marT="9525" marB="0" anchor="ctr">
                    <a:solidFill>
                      <a:srgbClr val="4F81B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0D050B2-3251-403C-968B-F8C9227395F9}">
  <ds:schemaRefs>
    <ds:schemaRef ds:uri="http://schemas.microsoft.com/sharepoint/v3/contenttype/forms"/>
  </ds:schemaRefs>
</ds:datastoreItem>
</file>

<file path=customXml/itemProps3.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12611</TotalTime>
  <Words>4980</Words>
  <Application>Microsoft Macintosh PowerPoint</Application>
  <PresentationFormat>On-screen Show (4:3)</PresentationFormat>
  <Paragraphs>1458</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12</cp:revision>
  <cp:lastPrinted>2024-11-19T11:53:05Z</cp:lastPrinted>
  <dcterms:created xsi:type="dcterms:W3CDTF">2004-11-29T14:50:58Z</dcterms:created>
  <dcterms:modified xsi:type="dcterms:W3CDTF">2025-07-02T11:14:59Z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