
<file path=[Content_Types].xml><?xml version="1.0" encoding="utf-8"?>
<Types xmlns="http://schemas.openxmlformats.org/package/2006/content-types">
  <Default Extension="emf" ContentType="image/x-emf"/>
  <Default Extension="gif" ContentType="image/gif"/>
  <Default Extension="rels" ContentType="application/vnd.openxmlformats-package.relationships+xml"/>
  <Default Extension="xlsx" ContentType="application/vnd.openxmlformats-officedocument.spreadsheetml.sheet"/>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authors.xml" ContentType="application/vnd.ms-powerpoint.authors+xml"/>
  <Override PartName="/ppt/charts/chart1.xml" ContentType="application/vnd.openxmlformats-officedocument.drawingml.chart+xml"/>
  <Override PartName="/ppt/charts/chart10.xml" ContentType="application/vnd.openxmlformats-officedocument.drawingml.chart+xml"/>
  <Override PartName="/ppt/charts/chart11.xml" ContentType="application/vnd.openxmlformats-officedocument.drawingml.chart+xml"/>
  <Override PartName="/ppt/charts/chart12.xml" ContentType="application/vnd.openxmlformats-officedocument.drawingml.chart+xml"/>
  <Override PartName="/ppt/charts/chart13.xml" ContentType="application/vnd.openxmlformats-officedocument.drawingml.chart+xml"/>
  <Override PartName="/ppt/charts/chart14.xml" ContentType="application/vnd.openxmlformats-officedocument.drawingml.chart+xml"/>
  <Override PartName="/ppt/charts/chart15.xml" ContentType="application/vnd.openxmlformats-officedocument.drawingml.chart+xml"/>
  <Override PartName="/ppt/charts/chart16.xml" ContentType="application/vnd.openxmlformats-officedocument.drawingml.chart+xml"/>
  <Override PartName="/ppt/charts/chart17.xml" ContentType="application/vnd.openxmlformats-officedocument.drawingml.chart+xml"/>
  <Override PartName="/ppt/charts/chart18.xml" ContentType="application/vnd.openxmlformats-officedocument.drawingml.chart+xml"/>
  <Override PartName="/ppt/charts/chart19.xml" ContentType="application/vnd.openxmlformats-officedocument.drawingml.chart+xml"/>
  <Override PartName="/ppt/charts/chart2.xml" ContentType="application/vnd.openxmlformats-officedocument.drawingml.chart+xml"/>
  <Override PartName="/ppt/charts/chart20.xml" ContentType="application/vnd.openxmlformats-officedocument.drawingml.chart+xml"/>
  <Override PartName="/ppt/charts/chart21.xml" ContentType="application/vnd.openxmlformats-officedocument.drawingml.chart+xml"/>
  <Override PartName="/ppt/charts/chart22.xml" ContentType="application/vnd.openxmlformats-officedocument.drawingml.chart+xml"/>
  <Override PartName="/ppt/charts/chart23.xml" ContentType="application/vnd.openxmlformats-officedocument.drawingml.chart+xml"/>
  <Override PartName="/ppt/charts/chart24.xml" ContentType="application/vnd.openxmlformats-officedocument.drawingml.chart+xml"/>
  <Override PartName="/ppt/charts/chart25.xml" ContentType="application/vnd.openxmlformats-officedocument.drawingml.chart+xml"/>
  <Override PartName="/ppt/charts/chart26.xml" ContentType="application/vnd.openxmlformats-officedocument.drawingml.chart+xml"/>
  <Override PartName="/ppt/charts/chart27.xml" ContentType="application/vnd.openxmlformats-officedocument.drawingml.chart+xml"/>
  <Override PartName="/ppt/charts/chart28.xml" ContentType="application/vnd.openxmlformats-officedocument.drawingml.chart+xml"/>
  <Override PartName="/ppt/charts/chart29.xml" ContentType="application/vnd.openxmlformats-officedocument.drawingml.chart+xml"/>
  <Override PartName="/ppt/charts/chart3.xml" ContentType="application/vnd.openxmlformats-officedocument.drawingml.chart+xml"/>
  <Override PartName="/ppt/charts/chart30.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comments/modernComment_254_66F63346.xml" ContentType="application/vnd.ms-powerpoint.comments+xml"/>
  <Override PartName="/ppt/drawings/drawing1.xml" ContentType="application/vnd.openxmlformats-officedocument.drawingml.chartshapes+xml"/>
  <Override PartName="/ppt/drawings/drawing10.xml" ContentType="application/vnd.openxmlformats-officedocument.drawingml.chartshapes+xml"/>
  <Override PartName="/ppt/drawings/drawing11.xml" ContentType="application/vnd.openxmlformats-officedocument.drawingml.chartshapes+xml"/>
  <Override PartName="/ppt/drawings/drawing12.xml" ContentType="application/vnd.openxmlformats-officedocument.drawingml.chartshapes+xml"/>
  <Override PartName="/ppt/drawings/drawing13.xml" ContentType="application/vnd.openxmlformats-officedocument.drawingml.chartshapes+xml"/>
  <Override PartName="/ppt/drawings/drawing2.xml" ContentType="application/vnd.openxmlformats-officedocument.drawingml.chartshapes+xml"/>
  <Override PartName="/ppt/drawings/drawing3.xml" ContentType="application/vnd.openxmlformats-officedocument.drawingml.chartshapes+xml"/>
  <Override PartName="/ppt/drawings/drawing4.xml" ContentType="application/vnd.openxmlformats-officedocument.drawingml.chartshapes+xml"/>
  <Override PartName="/ppt/drawings/drawing5.xml" ContentType="application/vnd.openxmlformats-officedocument.drawingml.chartshapes+xml"/>
  <Override PartName="/ppt/drawings/drawing6.xml" ContentType="application/vnd.openxmlformats-officedocument.drawingml.chartshapes+xml"/>
  <Override PartName="/ppt/drawings/drawing7.xml" ContentType="application/vnd.openxmlformats-officedocument.drawingml.chartshapes+xml"/>
  <Override PartName="/ppt/drawings/drawing8.xml" ContentType="application/vnd.openxmlformats-officedocument.drawingml.chartshapes+xml"/>
  <Override PartName="/ppt/drawings/drawing9.xml" ContentType="application/vnd.openxmlformats-officedocument.drawingml.chartshap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8" r:id="rId4"/>
  </p:sldMasterIdLst>
  <p:notesMasterIdLst>
    <p:notesMasterId r:id="rId67"/>
  </p:notesMasterIdLst>
  <p:handoutMasterIdLst>
    <p:handoutMasterId r:id="rId68"/>
  </p:handoutMasterIdLst>
  <p:sldIdLst>
    <p:sldId id="474" r:id="rId5"/>
    <p:sldId id="689" r:id="rId6"/>
    <p:sldId id="662" r:id="rId7"/>
    <p:sldId id="661" r:id="rId8"/>
    <p:sldId id="616" r:id="rId9"/>
    <p:sldId id="617" r:id="rId10"/>
    <p:sldId id="690" r:id="rId11"/>
    <p:sldId id="619" r:id="rId12"/>
    <p:sldId id="620" r:id="rId13"/>
    <p:sldId id="691" r:id="rId14"/>
    <p:sldId id="680" r:id="rId15"/>
    <p:sldId id="686" r:id="rId16"/>
    <p:sldId id="682" r:id="rId17"/>
    <p:sldId id="683" r:id="rId18"/>
    <p:sldId id="695" r:id="rId19"/>
    <p:sldId id="622" r:id="rId20"/>
    <p:sldId id="696" r:id="rId21"/>
    <p:sldId id="624" r:id="rId22"/>
    <p:sldId id="625" r:id="rId23"/>
    <p:sldId id="626" r:id="rId24"/>
    <p:sldId id="694" r:id="rId25"/>
    <p:sldId id="628" r:id="rId26"/>
    <p:sldId id="629" r:id="rId27"/>
    <p:sldId id="693" r:id="rId28"/>
    <p:sldId id="664" r:id="rId29"/>
    <p:sldId id="665" r:id="rId30"/>
    <p:sldId id="630" r:id="rId31"/>
    <p:sldId id="631" r:id="rId32"/>
    <p:sldId id="632" r:id="rId33"/>
    <p:sldId id="666" r:id="rId34"/>
    <p:sldId id="684" r:id="rId35"/>
    <p:sldId id="668" r:id="rId36"/>
    <p:sldId id="633" r:id="rId37"/>
    <p:sldId id="634" r:id="rId38"/>
    <p:sldId id="685" r:id="rId39"/>
    <p:sldId id="669" r:id="rId40"/>
    <p:sldId id="670" r:id="rId41"/>
    <p:sldId id="636" r:id="rId42"/>
    <p:sldId id="637" r:id="rId43"/>
    <p:sldId id="638" r:id="rId44"/>
    <p:sldId id="639" r:id="rId45"/>
    <p:sldId id="640" r:id="rId46"/>
    <p:sldId id="697" r:id="rId47"/>
    <p:sldId id="643" r:id="rId48"/>
    <p:sldId id="645" r:id="rId49"/>
    <p:sldId id="647" r:id="rId50"/>
    <p:sldId id="615" r:id="rId51"/>
    <p:sldId id="608" r:id="rId52"/>
    <p:sldId id="678" r:id="rId53"/>
    <p:sldId id="677" r:id="rId54"/>
    <p:sldId id="699" r:id="rId55"/>
    <p:sldId id="698" r:id="rId56"/>
    <p:sldId id="648" r:id="rId57"/>
    <p:sldId id="649" r:id="rId58"/>
    <p:sldId id="672" r:id="rId59"/>
    <p:sldId id="650" r:id="rId60"/>
    <p:sldId id="656" r:id="rId61"/>
    <p:sldId id="673" r:id="rId62"/>
    <p:sldId id="687" r:id="rId63"/>
    <p:sldId id="676" r:id="rId64"/>
    <p:sldId id="596" r:id="rId65"/>
    <p:sldId id="659" r:id="rId66"/>
  </p:sldIdLst>
  <p:sldSz cx="6858000" cy="9144000" type="screen4x3"/>
  <p:notesSz cx="9296400" cy="7010400"/>
  <p:defaultTextStyle>
    <a:defPPr>
      <a:defRPr lang="en-US"/>
    </a:defPPr>
    <a:lvl1pPr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5pPr>
    <a:lvl6pPr marL="2286000" algn="l" defTabSz="914400" rtl="0" eaLnBrk="1" latinLnBrk="0" hangingPunct="1">
      <a:defRPr sz="1400" kern="1200">
        <a:solidFill>
          <a:schemeClr val="tx1"/>
        </a:solidFill>
        <a:latin typeface="Tahoma" panose="020B0604030504040204" pitchFamily="34" charset="0"/>
        <a:ea typeface="+mn-ea"/>
        <a:cs typeface="+mn-cs"/>
      </a:defRPr>
    </a:lvl6pPr>
    <a:lvl7pPr marL="2743200" algn="l" defTabSz="914400" rtl="0" eaLnBrk="1" latinLnBrk="0" hangingPunct="1">
      <a:defRPr sz="1400" kern="1200">
        <a:solidFill>
          <a:schemeClr val="tx1"/>
        </a:solidFill>
        <a:latin typeface="Tahoma" panose="020B0604030504040204" pitchFamily="34" charset="0"/>
        <a:ea typeface="+mn-ea"/>
        <a:cs typeface="+mn-cs"/>
      </a:defRPr>
    </a:lvl7pPr>
    <a:lvl8pPr marL="3200400" algn="l" defTabSz="914400" rtl="0" eaLnBrk="1" latinLnBrk="0" hangingPunct="1">
      <a:defRPr sz="1400" kern="1200">
        <a:solidFill>
          <a:schemeClr val="tx1"/>
        </a:solidFill>
        <a:latin typeface="Tahoma" panose="020B0604030504040204" pitchFamily="34" charset="0"/>
        <a:ea typeface="+mn-ea"/>
        <a:cs typeface="+mn-cs"/>
      </a:defRPr>
    </a:lvl8pPr>
    <a:lvl9pPr marL="3657600" algn="l" defTabSz="914400" rtl="0" eaLnBrk="1" latinLnBrk="0" hangingPunct="1">
      <a:defRPr sz="1400" kern="1200">
        <a:solidFill>
          <a:schemeClr val="tx1"/>
        </a:solidFill>
        <a:latin typeface="Tahoma" panose="020B0604030504040204" pitchFamily="34" charset="0"/>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 uri="{2D200454-40CA-4A62-9FC3-DE9A4176ACB9}">
      <p15:notesGuideLst xmlns:p15="http://schemas.microsoft.com/office/powerpoint/2012/main">
        <p15:guide id="1" orient="horz" pos="2205" userDrawn="1">
          <p15:clr>
            <a:srgbClr val="A4A3A4"/>
          </p15:clr>
        </p15:guide>
        <p15:guide id="2" pos="2924" userDrawn="1">
          <p15:clr>
            <a:srgbClr val="A4A3A4"/>
          </p15:clr>
        </p15:guide>
        <p15:guide id="3" orient="horz" pos="2208" userDrawn="1">
          <p15:clr>
            <a:srgbClr val="A4A3A4"/>
          </p15:clr>
        </p15:guide>
        <p15:guide id="4" pos="2929" userDrawn="1">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67A16604-D201-06CE-DBDB-10CEC180544C}" name="pat escalona" initials="pe" userId="9d691d3bd590836a"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EE8F3"/>
    <a:srgbClr val="4F81BD"/>
    <a:srgbClr val="DDE7F2"/>
    <a:srgbClr val="FFC003"/>
    <a:srgbClr val="00CC99"/>
    <a:srgbClr val="3233CC"/>
    <a:srgbClr val="00CC9A"/>
    <a:srgbClr val="FFC000"/>
    <a:srgbClr val="0F6FC6"/>
    <a:srgbClr val="92D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EA0C28D-1679-5B46-A457-EFDD3CED51B1}" v="39" dt="2024-11-23T12:53:53.00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636"/>
    <p:restoredTop sz="94694"/>
  </p:normalViewPr>
  <p:slideViewPr>
    <p:cSldViewPr snapToGrid="0">
      <p:cViewPr varScale="1">
        <p:scale>
          <a:sx n="74" d="100"/>
          <a:sy n="74" d="100"/>
        </p:scale>
        <p:origin x="168" y="1336"/>
      </p:cViewPr>
      <p:guideLst>
        <p:guide orient="horz" pos="2880"/>
        <p:guide pos="2160"/>
      </p:guideLst>
    </p:cSldViewPr>
  </p:slideViewPr>
  <p:notesTextViewPr>
    <p:cViewPr>
      <p:scale>
        <a:sx n="1" d="1"/>
        <a:sy n="1" d="1"/>
      </p:scale>
      <p:origin x="0" y="0"/>
    </p:cViewPr>
  </p:notesTextViewPr>
  <p:notesViewPr>
    <p:cSldViewPr snapToGrid="0">
      <p:cViewPr varScale="1">
        <p:scale>
          <a:sx n="66" d="100"/>
          <a:sy n="66" d="100"/>
        </p:scale>
        <p:origin x="0" y="0"/>
      </p:cViewPr>
      <p:guideLst>
        <p:guide orient="horz" pos="2205"/>
        <p:guide pos="2924"/>
        <p:guide orient="horz" pos="2208"/>
        <p:guide pos="2929"/>
      </p:guideLst>
    </p:cSldViewPr>
  </p:notes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Relationship Id="rId40" Type="http://schemas.openxmlformats.org/officeDocument/2006/relationships/slide" Target="slides/slide36.xml"/><Relationship Id="rId41" Type="http://schemas.openxmlformats.org/officeDocument/2006/relationships/slide" Target="slides/slide37.xml"/><Relationship Id="rId42" Type="http://schemas.openxmlformats.org/officeDocument/2006/relationships/slide" Target="slides/slide38.xml"/><Relationship Id="rId43" Type="http://schemas.openxmlformats.org/officeDocument/2006/relationships/slide" Target="slides/slide39.xml"/><Relationship Id="rId44" Type="http://schemas.openxmlformats.org/officeDocument/2006/relationships/slide" Target="slides/slide40.xml"/><Relationship Id="rId45" Type="http://schemas.openxmlformats.org/officeDocument/2006/relationships/slide" Target="slides/slide41.xml"/><Relationship Id="rId46" Type="http://schemas.openxmlformats.org/officeDocument/2006/relationships/slide" Target="slides/slide42.xml"/><Relationship Id="rId47" Type="http://schemas.openxmlformats.org/officeDocument/2006/relationships/slide" Target="slides/slide43.xml"/><Relationship Id="rId48" Type="http://schemas.openxmlformats.org/officeDocument/2006/relationships/slide" Target="slides/slide44.xml"/><Relationship Id="rId49" Type="http://schemas.openxmlformats.org/officeDocument/2006/relationships/slide" Target="slides/slide45.xml"/><Relationship Id="rId50" Type="http://schemas.openxmlformats.org/officeDocument/2006/relationships/slide" Target="slides/slide46.xml"/><Relationship Id="rId51" Type="http://schemas.openxmlformats.org/officeDocument/2006/relationships/slide" Target="slides/slide47.xml"/><Relationship Id="rId52" Type="http://schemas.openxmlformats.org/officeDocument/2006/relationships/slide" Target="slides/slide48.xml"/><Relationship Id="rId53" Type="http://schemas.openxmlformats.org/officeDocument/2006/relationships/slide" Target="slides/slide49.xml"/><Relationship Id="rId54" Type="http://schemas.openxmlformats.org/officeDocument/2006/relationships/slide" Target="slides/slide50.xml"/><Relationship Id="rId55" Type="http://schemas.openxmlformats.org/officeDocument/2006/relationships/slide" Target="slides/slide51.xml"/><Relationship Id="rId56" Type="http://schemas.openxmlformats.org/officeDocument/2006/relationships/slide" Target="slides/slide52.xml"/><Relationship Id="rId57" Type="http://schemas.openxmlformats.org/officeDocument/2006/relationships/slide" Target="slides/slide53.xml"/><Relationship Id="rId58" Type="http://schemas.openxmlformats.org/officeDocument/2006/relationships/slide" Target="slides/slide54.xml"/><Relationship Id="rId59" Type="http://schemas.openxmlformats.org/officeDocument/2006/relationships/slide" Target="slides/slide55.xml"/><Relationship Id="rId60" Type="http://schemas.openxmlformats.org/officeDocument/2006/relationships/slide" Target="slides/slide56.xml"/><Relationship Id="rId61" Type="http://schemas.openxmlformats.org/officeDocument/2006/relationships/slide" Target="slides/slide57.xml"/><Relationship Id="rId62" Type="http://schemas.openxmlformats.org/officeDocument/2006/relationships/slide" Target="slides/slide58.xml"/><Relationship Id="rId63" Type="http://schemas.openxmlformats.org/officeDocument/2006/relationships/slide" Target="slides/slide59.xml"/><Relationship Id="rId64" Type="http://schemas.openxmlformats.org/officeDocument/2006/relationships/slide" Target="slides/slide60.xml"/><Relationship Id="rId65" Type="http://schemas.openxmlformats.org/officeDocument/2006/relationships/slide" Target="slides/slide61.xml"/><Relationship Id="rId66" Type="http://schemas.openxmlformats.org/officeDocument/2006/relationships/slide" Target="slides/slide62.xml"/><Relationship Id="rId67" Type="http://schemas.openxmlformats.org/officeDocument/2006/relationships/notesMaster" Target="notesMasters/notesMaster1.xml"/><Relationship Id="rId68" Type="http://schemas.openxmlformats.org/officeDocument/2006/relationships/handoutMaster" Target="handoutMasters/handoutMaster1.xml"/><Relationship Id="rId69" Type="http://schemas.openxmlformats.org/officeDocument/2006/relationships/presProps" Target="presProps.xml"/><Relationship Id="rId70" Type="http://schemas.openxmlformats.org/officeDocument/2006/relationships/viewProps" Target="viewProps.xml"/><Relationship Id="rId71" Type="http://schemas.openxmlformats.org/officeDocument/2006/relationships/theme" Target="theme/theme1.xml"/><Relationship Id="rId72" Type="http://schemas.openxmlformats.org/officeDocument/2006/relationships/tableStyles" Target="tableStyles.xml"/><Relationship Id="rId73" Type="http://schemas.microsoft.com/office/2015/10/relationships/revisionInfo" Target="revisionInfo.xml"/><Relationship Id="rId74" Type="http://schemas.microsoft.com/office/2018/10/relationships/authors" Target="author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Worksheet10.xlsx"/><Relationship Id="rId2" Type="http://schemas.openxmlformats.org/officeDocument/2006/relationships/chartUserShapes" Target="../drawings/drawing4.xml"/></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Worksheet11.xlsx"/><Relationship Id="rId2" Type="http://schemas.openxmlformats.org/officeDocument/2006/relationships/chartUserShapes" Target="../drawings/drawing5.xml"/></Relationships>
</file>

<file path=ppt/charts/_rels/chart13.xml.rels><?xml version='1.0' encoding='UTF-8' standalone='yes'?>
<Relationships xmlns="http://schemas.openxmlformats.org/package/2006/relationships"><Relationship Id="rId1" Type="http://schemas.openxmlformats.org/officeDocument/2006/relationships/package" Target="../embeddings/Microsoft_Excel_Worksheet12.xlsx"/><Relationship Id="rId2" Type="http://schemas.openxmlformats.org/officeDocument/2006/relationships/chartUserShapes" Target="../drawings/drawing6.xml"/></Relationships>
</file>

<file path=ppt/charts/_rels/chart14.xml.rels><?xml version='1.0' encoding='UTF-8' standalone='yes'?>
<Relationships xmlns="http://schemas.openxmlformats.org/package/2006/relationships"><Relationship Id="rId1" Type="http://schemas.openxmlformats.org/officeDocument/2006/relationships/package" Target="../embeddings/Microsoft_Excel_Worksheet13.xlsx"/></Relationships>
</file>

<file path=ppt/charts/_rels/chart15.xml.rels><?xml version='1.0' encoding='UTF-8' standalone='yes'?>
<Relationships xmlns="http://schemas.openxmlformats.org/package/2006/relationships"><Relationship Id="rId1" Type="http://schemas.openxmlformats.org/officeDocument/2006/relationships/package" Target="../embeddings/Microsoft_Excel_Worksheet14.xlsx"/></Relationships>
</file>

<file path=ppt/charts/_rels/chart16.xml.rels><?xml version='1.0' encoding='UTF-8' standalone='yes'?>
<Relationships xmlns="http://schemas.openxmlformats.org/package/2006/relationships"><Relationship Id="rId1" Type="http://schemas.openxmlformats.org/officeDocument/2006/relationships/package" Target="../embeddings/Microsoft_Excel_Worksheet15.xlsx"/><Relationship Id="rId2" Type="http://schemas.openxmlformats.org/officeDocument/2006/relationships/chartUserShapes" Target="../drawings/drawing7.xml"/></Relationships>
</file>

<file path=ppt/charts/_rels/chart17.xml.rels><?xml version='1.0' encoding='UTF-8' standalone='yes'?>
<Relationships xmlns="http://schemas.openxmlformats.org/package/2006/relationships"><Relationship Id="rId1" Type="http://schemas.openxmlformats.org/officeDocument/2006/relationships/package" Target="../embeddings/Microsoft_Excel_Worksheet16.xlsx"/><Relationship Id="rId2" Type="http://schemas.openxmlformats.org/officeDocument/2006/relationships/chartUserShapes" Target="../drawings/drawing8.xml"/></Relationships>
</file>

<file path=ppt/charts/_rels/chart18.xml.rels><?xml version='1.0' encoding='UTF-8' standalone='yes'?>
<Relationships xmlns="http://schemas.openxmlformats.org/package/2006/relationships"><Relationship Id="rId1" Type="http://schemas.openxmlformats.org/officeDocument/2006/relationships/package" Target="../embeddings/Microsoft_Excel_Worksheet17.xlsx"/><Relationship Id="rId2" Type="http://schemas.openxmlformats.org/officeDocument/2006/relationships/chartUserShapes" Target="../drawings/drawing9.xml"/></Relationships>
</file>

<file path=ppt/charts/_rels/chart19.xml.rels><?xml version='1.0' encoding='UTF-8' standalone='yes'?>
<Relationships xmlns="http://schemas.openxmlformats.org/package/2006/relationships"><Relationship Id="rId1" Type="http://schemas.openxmlformats.org/officeDocument/2006/relationships/package" Target="../embeddings/Microsoft_Excel_Worksheet18.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 Id="rId2" Type="http://schemas.openxmlformats.org/officeDocument/2006/relationships/chartUserShapes" Target="../drawings/drawing1.xml"/></Relationships>
</file>

<file path=ppt/charts/_rels/chart20.xml.rels><?xml version='1.0' encoding='UTF-8' standalone='yes'?>
<Relationships xmlns="http://schemas.openxmlformats.org/package/2006/relationships"><Relationship Id="rId1" Type="http://schemas.openxmlformats.org/officeDocument/2006/relationships/package" Target="../embeddings/Microsoft_Excel_Worksheet19.xlsx"/></Relationships>
</file>

<file path=ppt/charts/_rels/chart21.xml.rels><?xml version='1.0' encoding='UTF-8' standalone='yes'?>
<Relationships xmlns="http://schemas.openxmlformats.org/package/2006/relationships"><Relationship Id="rId1" Type="http://schemas.openxmlformats.org/officeDocument/2006/relationships/package" Target="../embeddings/Microsoft_Excel_Worksheet20.xlsx"/></Relationships>
</file>

<file path=ppt/charts/_rels/chart22.xml.rels><?xml version='1.0' encoding='UTF-8' standalone='yes'?>
<Relationships xmlns="http://schemas.openxmlformats.org/package/2006/relationships"><Relationship Id="rId1" Type="http://schemas.openxmlformats.org/officeDocument/2006/relationships/package" Target="../embeddings/Microsoft_Excel_Worksheet21.xlsx"/><Relationship Id="rId2" Type="http://schemas.openxmlformats.org/officeDocument/2006/relationships/chartUserShapes" Target="../drawings/drawing10.xml"/></Relationships>
</file>

<file path=ppt/charts/_rels/chart23.xml.rels><?xml version='1.0' encoding='UTF-8' standalone='yes'?>
<Relationships xmlns="http://schemas.openxmlformats.org/package/2006/relationships"><Relationship Id="rId1" Type="http://schemas.openxmlformats.org/officeDocument/2006/relationships/package" Target="../embeddings/Microsoft_Excel_Worksheet22.xlsx"/><Relationship Id="rId2" Type="http://schemas.openxmlformats.org/officeDocument/2006/relationships/chartUserShapes" Target="../drawings/drawing11.xml"/></Relationships>
</file>

<file path=ppt/charts/_rels/chart24.xml.rels><?xml version='1.0' encoding='UTF-8' standalone='yes'?>
<Relationships xmlns="http://schemas.openxmlformats.org/package/2006/relationships"><Relationship Id="rId1" Type="http://schemas.openxmlformats.org/officeDocument/2006/relationships/package" Target="../embeddings/Microsoft_Excel_Worksheet23.xlsx"/></Relationships>
</file>

<file path=ppt/charts/_rels/chart25.xml.rels><?xml version='1.0' encoding='UTF-8' standalone='yes'?>
<Relationships xmlns="http://schemas.openxmlformats.org/package/2006/relationships"><Relationship Id="rId1" Type="http://schemas.openxmlformats.org/officeDocument/2006/relationships/package" Target="../embeddings/Microsoft_Excel_Worksheet24.xlsx"/><Relationship Id="rId2" Type="http://schemas.openxmlformats.org/officeDocument/2006/relationships/chartUserShapes" Target="../drawings/drawing12.xml"/></Relationships>
</file>

<file path=ppt/charts/_rels/chart26.xml.rels><?xml version='1.0' encoding='UTF-8' standalone='yes'?>
<Relationships xmlns="http://schemas.openxmlformats.org/package/2006/relationships"><Relationship Id="rId1" Type="http://schemas.openxmlformats.org/officeDocument/2006/relationships/package" Target="../embeddings/Microsoft_Excel_Worksheet25.xlsx"/></Relationships>
</file>

<file path=ppt/charts/_rels/chart27.xml.rels><?xml version='1.0' encoding='UTF-8' standalone='yes'?>
<Relationships xmlns="http://schemas.openxmlformats.org/package/2006/relationships"><Relationship Id="rId1" Type="http://schemas.openxmlformats.org/officeDocument/2006/relationships/package" Target="../embeddings/Microsoft_Excel_Worksheet26.xlsx"/></Relationships>
</file>

<file path=ppt/charts/_rels/chart28.xml.rels><?xml version='1.0' encoding='UTF-8' standalone='yes'?>
<Relationships xmlns="http://schemas.openxmlformats.org/package/2006/relationships"><Relationship Id="rId1" Type="http://schemas.openxmlformats.org/officeDocument/2006/relationships/package" Target="../embeddings/Microsoft_Excel_Worksheet27.xlsx"/><Relationship Id="rId2" Type="http://schemas.openxmlformats.org/officeDocument/2006/relationships/chartUserShapes" Target="../drawings/drawing13.xml"/></Relationships>
</file>

<file path=ppt/charts/_rels/chart29.xml.rels><?xml version='1.0' encoding='UTF-8' standalone='yes'?>
<Relationships xmlns="http://schemas.openxmlformats.org/package/2006/relationships"><Relationship Id="rId1" Type="http://schemas.openxmlformats.org/officeDocument/2006/relationships/package" Target="../embeddings/Microsoft_Excel_Worksheet28.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 Id="rId2" Type="http://schemas.openxmlformats.org/officeDocument/2006/relationships/chartUserShapes" Target="../drawings/drawing2.xml"/></Relationships>
</file>

<file path=ppt/charts/_rels/chart30.xml.rels><?xml version='1.0' encoding='UTF-8' standalone='yes'?>
<Relationships xmlns="http://schemas.openxmlformats.org/package/2006/relationships"><Relationship Id="rId1" Type="http://schemas.openxmlformats.org/officeDocument/2006/relationships/package" Target="../embeddings/Microsoft_Excel_Worksheet29.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8.xlsx"/><Relationship Id="rId2" Type="http://schemas.openxmlformats.org/officeDocument/2006/relationships/chartUserShapes" Target="../drawings/drawing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8855789116876134E-2"/>
          <c:y val="0.14299437278511393"/>
          <c:w val="0.91406747644859176"/>
          <c:h val="0.80532798186218946"/>
        </c:manualLayout>
      </c:layout>
      <c:barChart>
        <c:barDir val="col"/>
        <c:grouping val="clustered"/>
        <c:varyColors val="0"/>
        <c:ser>
          <c:idx val="0"/>
          <c:order val="0"/>
          <c:tx>
            <c:strRef>
              <c:f>Sheet1!$B$1</c:f>
              <c:strCache>
                <c:ptCount val="1"/>
                <c:pt idx="0">
                  <c:v>Q1 2024
(N=12)</c:v>
                </c:pt>
              </c:strCache>
            </c:strRef>
          </c:tx>
          <c:spPr>
            <a:solidFill>
              <a:srgbClr val="FFC000"/>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Yes</c:v>
                </c:pt>
                <c:pt idx="1">
                  <c:v>No</c:v>
                </c:pt>
                <c:pt idx="2">
                  <c:v>Do not know</c:v>
                </c:pt>
              </c:strCache>
            </c:strRef>
          </c:cat>
          <c:val>
            <c:numRef>
              <c:f>Sheet1!$B$2:$B$4</c:f>
              <c:numCache>
                <c:formatCode>0%</c:formatCode>
                <c:ptCount val="3"/>
                <c:pt idx="0">
                  <c:v>0.08333333333333331</c:v>
                </c:pt>
                <c:pt idx="1">
                  <c:v>0.9166666666666665</c:v>
                </c:pt>
                <c:pt idx="2">
                  <c:v>0.0</c:v>
                </c:pt>
              </c:numCache>
            </c:numRef>
          </c:val>
          <c:extLst>
            <c:ext xmlns:c16="http://schemas.microsoft.com/office/drawing/2014/chart" uri="{C3380CC4-5D6E-409C-BE32-E72D297353CC}">
              <c16:uniqueId val="{00000000-5341-4021-8530-F4858413767C}"/>
            </c:ext>
          </c:extLst>
        </c:ser>
        <c:ser>
          <c:idx val="1"/>
          <c:order val="1"/>
          <c:tx>
            <c:strRef>
              <c:f>Sheet1!$C$1</c:f>
              <c:strCache>
                <c:ptCount val="1"/>
                <c:pt idx="0">
                  <c:v>Q2 2024
(N=44)</c:v>
                </c:pt>
              </c:strCache>
            </c:strRef>
          </c:tx>
          <c:spPr>
            <a:solidFill>
              <a:srgbClr val="3233CC"/>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Yes</c:v>
                </c:pt>
                <c:pt idx="1">
                  <c:v>No</c:v>
                </c:pt>
                <c:pt idx="2">
                  <c:v>Do not know</c:v>
                </c:pt>
              </c:strCache>
            </c:strRef>
          </c:cat>
          <c:val>
            <c:numRef>
              <c:f>Sheet1!$C$2:$C$4</c:f>
              <c:numCache>
                <c:formatCode>0%</c:formatCode>
                <c:ptCount val="3"/>
                <c:pt idx="0">
                  <c:v>0.25</c:v>
                </c:pt>
                <c:pt idx="1">
                  <c:v>0.75</c:v>
                </c:pt>
                <c:pt idx="2">
                  <c:v>0.0</c:v>
                </c:pt>
              </c:numCache>
            </c:numRef>
          </c:val>
          <c:extLst>
            <c:ext xmlns:c16="http://schemas.microsoft.com/office/drawing/2014/chart" uri="{C3380CC4-5D6E-409C-BE32-E72D297353CC}">
              <c16:uniqueId val="{00000001-5341-4021-8530-F4858413767C}"/>
            </c:ext>
          </c:extLst>
        </c:ser>
        <c:ser>
          <c:idx val="2"/>
          <c:order val="2"/>
          <c:tx>
            <c:strRef>
              <c:f>Sheet1!$D$1</c:f>
              <c:strCache>
                <c:ptCount val="1"/>
                <c:pt idx="0">
                  <c:v>Q3 2024
(N=19)</c:v>
                </c:pt>
              </c:strCache>
            </c:strRef>
          </c:tx>
          <c:spPr>
            <a:solidFill>
              <a:srgbClr val="00CC9A"/>
            </a:solidFill>
          </c:spPr>
          <c:invertIfNegative val="0"/>
          <c:dLbls>
            <c:spPr>
              <a:noFill/>
              <a:ln>
                <a:noFill/>
              </a:ln>
              <a:effectLst/>
            </c:spPr>
            <c:txPr>
              <a:bodyPr wrap="square" lIns="38100" tIns="19050" rIns="38100" bIns="19050" anchor="ctr">
                <a:spAutoFit/>
              </a:bodyPr>
              <a:lstStyle/>
              <a:p>
                <a:pPr>
                  <a:defRPr sz="1200" b="0">
                    <a:solidFill>
                      <a:schemeClr val="tx1"/>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Do not know</c:v>
                </c:pt>
              </c:strCache>
            </c:strRef>
          </c:cat>
          <c:val>
            <c:numRef>
              <c:f>Sheet1!$D$2:$D$4</c:f>
              <c:numCache>
                <c:formatCode>0%</c:formatCode>
                <c:ptCount val="3"/>
                <c:pt idx="0">
                  <c:v>0.15789473684210525</c:v>
                </c:pt>
                <c:pt idx="1">
                  <c:v>0.8421052631578947</c:v>
                </c:pt>
                <c:pt idx="2">
                  <c:v>0.0</c:v>
                </c:pt>
              </c:numCache>
            </c:numRef>
          </c:val>
          <c:extLst>
            <c:ext xmlns:c16="http://schemas.microsoft.com/office/drawing/2014/chart" uri="{C3380CC4-5D6E-409C-BE32-E72D297353CC}">
              <c16:uniqueId val="{00000002-5341-4021-8530-F4858413767C}"/>
            </c:ext>
          </c:extLst>
        </c:ser>
        <c:ser>
          <c:idx val="3"/>
          <c:order val="3"/>
          <c:tx>
            <c:strRef>
              <c:f>Sheet1!$E$1</c:f>
              <c:strCache>
                <c:ptCount val="1"/>
                <c:pt idx="0">
                  <c:v>Q4 2024
(N=33)</c:v>
                </c:pt>
              </c:strCache>
            </c:strRef>
          </c:tx>
          <c:spPr>
            <a:solidFill>
              <a:schemeClr val="tx1"/>
            </a:solidFill>
          </c:spPr>
          <c:invertIfNegative val="0"/>
          <c:dLbls>
            <c:spPr>
              <a:noFill/>
              <a:ln>
                <a:noFill/>
              </a:ln>
              <a:effectLst/>
            </c:spPr>
            <c:txPr>
              <a:bodyPr wrap="square" lIns="38100" tIns="19050" rIns="38100" bIns="19050" anchor="ctr">
                <a:spAutoFit/>
              </a:bodyPr>
              <a:lstStyle/>
              <a:p>
                <a:pPr>
                  <a:defRPr sz="1200" b="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Do not know</c:v>
                </c:pt>
              </c:strCache>
            </c:strRef>
          </c:cat>
          <c:val>
            <c:numRef>
              <c:f>Sheet1!$E$2:$E$3</c:f>
              <c:numCache>
                <c:formatCode>0%</c:formatCode>
                <c:ptCount val="2"/>
                <c:pt idx="0">
                  <c:v>0.24242424242424243</c:v>
                </c:pt>
                <c:pt idx="1">
                  <c:v>0.7575757575757576</c:v>
                </c:pt>
              </c:numCache>
            </c:numRef>
          </c:val>
          <c:extLst>
            <c:ext xmlns:c16="http://schemas.microsoft.com/office/drawing/2014/chart" uri="{C3380CC4-5D6E-409C-BE32-E72D297353CC}">
              <c16:uniqueId val="{00000003-5341-4021-8530-F4858413767C}"/>
            </c:ext>
          </c:extLst>
        </c:ser>
        <c:dLbls>
          <c:showLegendKey val="0"/>
          <c:showVal val="0"/>
          <c:showCatName val="0"/>
          <c:showSerName val="0"/>
          <c:showPercent val="0"/>
          <c:showBubbleSize val="0"/>
        </c:dLbls>
        <c:gapWidth val="90"/>
        <c:overlap val="-10"/>
        <c:axId val="272318112"/>
        <c:axId val="272318672"/>
      </c:barChart>
      <c:catAx>
        <c:axId val="272318112"/>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672"/>
        <c:crosses val="autoZero"/>
        <c:auto val="1"/>
        <c:lblAlgn val="ctr"/>
        <c:lblOffset val="100"/>
        <c:noMultiLvlLbl val="0"/>
      </c:catAx>
      <c:valAx>
        <c:axId val="272318672"/>
        <c:scaling>
          <c:orientation val="minMax"/>
          <c:max val="1"/>
        </c:scaling>
        <c:delete val="0"/>
        <c:axPos val="l"/>
        <c:majorGridlines>
          <c:spPr>
            <a:ln w="7816" cap="flat" cmpd="sng" algn="ctr">
              <a:solidFill>
                <a:schemeClr val="bg1">
                  <a:lumMod val="85000"/>
                </a:schemeClr>
              </a:solidFill>
              <a:round/>
            </a:ln>
            <a:effectLst/>
          </c:spPr>
        </c:majorGridlines>
        <c:numFmt formatCode="0%"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112"/>
        <c:crosses val="autoZero"/>
        <c:crossBetween val="between"/>
      </c:valAx>
      <c:spPr>
        <a:noFill/>
        <a:ln w="21009">
          <a:noFill/>
        </a:ln>
      </c:spPr>
    </c:plotArea>
    <c:legend>
      <c:legendPos val="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8855789116876134E-2"/>
          <c:y val="0.15947935496389801"/>
          <c:w val="0.91406747644859176"/>
          <c:h val="0.78884299968340532"/>
        </c:manualLayout>
      </c:layout>
      <c:barChart>
        <c:barDir val="col"/>
        <c:grouping val="clustered"/>
        <c:varyColors val="0"/>
        <c:ser>
          <c:idx val="0"/>
          <c:order val="0"/>
          <c:tx>
            <c:strRef>
              <c:f>Sheet1!$B$1</c:f>
              <c:strCache>
                <c:ptCount val="1"/>
                <c:pt idx="0">
                  <c:v>Q1 2024
(N=12)</c:v>
                </c:pt>
              </c:strCache>
            </c:strRef>
          </c:tx>
          <c:spPr>
            <a:solidFill>
              <a:srgbClr val="FFC003"/>
            </a:solidFill>
            <a:ln w="20893">
              <a:noFill/>
            </a:ln>
          </c:spPr>
          <c:invertIfNegative val="0"/>
          <c:dLbls>
            <c:dLbl>
              <c:idx val="0"/>
              <c:layout>
                <c:manualLayout>
                  <c:x val="-1.1278195488721804E-2"/>
                  <c:y val="5.1880674448767832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DC66-4C29-9A45-A591B99DCE0E}"/>
                </c:ext>
              </c:extLst>
            </c:dLbl>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Yes</c:v>
                </c:pt>
                <c:pt idx="1">
                  <c:v>No</c:v>
                </c:pt>
                <c:pt idx="2">
                  <c:v>Do not know</c:v>
                </c:pt>
              </c:strCache>
            </c:strRef>
          </c:cat>
          <c:val>
            <c:numRef>
              <c:f>Sheet1!$B$2:$B$4</c:f>
              <c:numCache>
                <c:formatCode>0%</c:formatCode>
                <c:ptCount val="3"/>
                <c:pt idx="0">
                  <c:v>1.0</c:v>
                </c:pt>
                <c:pt idx="1">
                  <c:v>0.0</c:v>
                </c:pt>
                <c:pt idx="2">
                  <c:v>0.0</c:v>
                </c:pt>
              </c:numCache>
            </c:numRef>
          </c:val>
          <c:extLst>
            <c:ext xmlns:c16="http://schemas.microsoft.com/office/drawing/2014/chart" uri="{C3380CC4-5D6E-409C-BE32-E72D297353CC}">
              <c16:uniqueId val="{00000001-DC66-4C29-9A45-A591B99DCE0E}"/>
            </c:ext>
          </c:extLst>
        </c:ser>
        <c:ser>
          <c:idx val="1"/>
          <c:order val="1"/>
          <c:tx>
            <c:strRef>
              <c:f>Sheet1!$C$1</c:f>
              <c:strCache>
                <c:ptCount val="1"/>
                <c:pt idx="0">
                  <c:v>Q2 2024
(N=44)</c:v>
                </c:pt>
              </c:strCache>
            </c:strRef>
          </c:tx>
          <c:spPr>
            <a:solidFill>
              <a:srgbClr val="3233CC"/>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Yes</c:v>
                </c:pt>
                <c:pt idx="1">
                  <c:v>No</c:v>
                </c:pt>
                <c:pt idx="2">
                  <c:v>Do not know</c:v>
                </c:pt>
              </c:strCache>
            </c:strRef>
          </c:cat>
          <c:val>
            <c:numRef>
              <c:f>Sheet1!$C$2:$C$4</c:f>
              <c:numCache>
                <c:formatCode>0%</c:formatCode>
                <c:ptCount val="3"/>
                <c:pt idx="0">
                  <c:v>1.0</c:v>
                </c:pt>
                <c:pt idx="1">
                  <c:v>0.0</c:v>
                </c:pt>
                <c:pt idx="2">
                  <c:v>0.0</c:v>
                </c:pt>
              </c:numCache>
            </c:numRef>
          </c:val>
          <c:extLst>
            <c:ext xmlns:c16="http://schemas.microsoft.com/office/drawing/2014/chart" uri="{C3380CC4-5D6E-409C-BE32-E72D297353CC}">
              <c16:uniqueId val="{00000002-DC66-4C29-9A45-A591B99DCE0E}"/>
            </c:ext>
          </c:extLst>
        </c:ser>
        <c:ser>
          <c:idx val="2"/>
          <c:order val="2"/>
          <c:tx>
            <c:strRef>
              <c:f>Sheet1!$D$1</c:f>
              <c:strCache>
                <c:ptCount val="1"/>
                <c:pt idx="0">
                  <c:v>Q3 2024
(N=19)</c:v>
                </c:pt>
              </c:strCache>
            </c:strRef>
          </c:tx>
          <c:spPr>
            <a:solidFill>
              <a:srgbClr val="00CC99"/>
            </a:solidFill>
          </c:spPr>
          <c:invertIfNegative val="0"/>
          <c:dLbls>
            <c:dLbl>
              <c:idx val="0"/>
              <c:layout>
                <c:manualLayout>
                  <c:x val="3.759398496240567E-3"/>
                  <c:y val="-2.3346303501945512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DC66-4C29-9A45-A591B99DCE0E}"/>
                </c:ext>
              </c:extLst>
            </c:dLbl>
            <c:spPr>
              <a:noFill/>
              <a:ln>
                <a:noFill/>
              </a:ln>
              <a:effectLst/>
            </c:spPr>
            <c:txPr>
              <a:bodyPr wrap="square" lIns="38100" tIns="19050" rIns="38100" bIns="19050" anchor="ctr">
                <a:spAutoFit/>
              </a:bodyPr>
              <a:lstStyle/>
              <a:p>
                <a:pPr>
                  <a:defRPr sz="1200" b="0">
                    <a:solidFill>
                      <a:schemeClr val="tx1"/>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a:noFill/>
                    </a:ln>
                  </c:spPr>
                </c15:leaderLines>
              </c:ext>
            </c:extLst>
          </c:dLbls>
          <c:cat>
            <c:strRef>
              <c:f>Sheet1!$A$2:$A$4</c:f>
              <c:strCache>
                <c:ptCount val="3"/>
                <c:pt idx="0">
                  <c:v>Yes</c:v>
                </c:pt>
                <c:pt idx="1">
                  <c:v>No</c:v>
                </c:pt>
                <c:pt idx="2">
                  <c:v>Do not know</c:v>
                </c:pt>
              </c:strCache>
            </c:strRef>
          </c:cat>
          <c:val>
            <c:numRef>
              <c:f>Sheet1!$D$2:$D$4</c:f>
              <c:numCache>
                <c:formatCode>0%</c:formatCode>
                <c:ptCount val="3"/>
                <c:pt idx="0">
                  <c:v>1.0</c:v>
                </c:pt>
                <c:pt idx="1">
                  <c:v>0.0</c:v>
                </c:pt>
                <c:pt idx="2">
                  <c:v>0.0</c:v>
                </c:pt>
              </c:numCache>
            </c:numRef>
          </c:val>
          <c:extLst>
            <c:ext xmlns:c16="http://schemas.microsoft.com/office/drawing/2014/chart" uri="{C3380CC4-5D6E-409C-BE32-E72D297353CC}">
              <c16:uniqueId val="{00000004-DC66-4C29-9A45-A591B99DCE0E}"/>
            </c:ext>
          </c:extLst>
        </c:ser>
        <c:ser>
          <c:idx val="3"/>
          <c:order val="3"/>
          <c:tx>
            <c:strRef>
              <c:f>Sheet1!$E$1</c:f>
              <c:strCache>
                <c:ptCount val="1"/>
                <c:pt idx="0">
                  <c:v>Q4 2024
(N=33)</c:v>
                </c:pt>
              </c:strCache>
            </c:strRef>
          </c:tx>
          <c:spPr>
            <a:solidFill>
              <a:schemeClr val="tx1"/>
            </a:solidFill>
          </c:spPr>
          <c:invertIfNegative val="0"/>
          <c:dLbls>
            <c:dLbl>
              <c:idx val="0"/>
              <c:layout>
                <c:manualLayout>
                  <c:x val="7.5187969924811688E-3"/>
                  <c:y val="5.1880674448767832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DC66-4C29-9A45-A591B99DCE0E}"/>
                </c:ext>
              </c:extLst>
            </c:dLbl>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Do not know</c:v>
                </c:pt>
              </c:strCache>
            </c:strRef>
          </c:cat>
          <c:val>
            <c:numRef>
              <c:f>Sheet1!$E$2:$E$3</c:f>
              <c:numCache>
                <c:formatCode>0%</c:formatCode>
                <c:ptCount val="2"/>
                <c:pt idx="0">
                  <c:v>0.9090909090909091</c:v>
                </c:pt>
                <c:pt idx="1">
                  <c:v>0.09090909090909091</c:v>
                </c:pt>
              </c:numCache>
            </c:numRef>
          </c:val>
          <c:extLst>
            <c:ext xmlns:c16="http://schemas.microsoft.com/office/drawing/2014/chart" uri="{C3380CC4-5D6E-409C-BE32-E72D297353CC}">
              <c16:uniqueId val="{00000006-DC66-4C29-9A45-A591B99DCE0E}"/>
            </c:ext>
          </c:extLst>
        </c:ser>
        <c:dLbls>
          <c:showLegendKey val="0"/>
          <c:showVal val="0"/>
          <c:showCatName val="0"/>
          <c:showSerName val="0"/>
          <c:showPercent val="0"/>
          <c:showBubbleSize val="0"/>
        </c:dLbls>
        <c:gapWidth val="90"/>
        <c:overlap val="-10"/>
        <c:axId val="322074720"/>
        <c:axId val="322075280"/>
      </c:barChart>
      <c:catAx>
        <c:axId val="322074720"/>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2075280"/>
        <c:crosses val="autoZero"/>
        <c:auto val="1"/>
        <c:lblAlgn val="ctr"/>
        <c:lblOffset val="100"/>
        <c:noMultiLvlLbl val="0"/>
      </c:catAx>
      <c:valAx>
        <c:axId val="322075280"/>
        <c:scaling>
          <c:orientation val="minMax"/>
          <c:max val="1"/>
        </c:scaling>
        <c:delete val="0"/>
        <c:axPos val="l"/>
        <c:majorGridlines>
          <c:spPr>
            <a:ln w="7816" cap="flat" cmpd="sng" algn="ctr">
              <a:solidFill>
                <a:schemeClr val="bg1">
                  <a:lumMod val="85000"/>
                </a:schemeClr>
              </a:solidFill>
              <a:round/>
            </a:ln>
            <a:effectLst/>
          </c:spPr>
        </c:majorGridlines>
        <c:numFmt formatCode="0%"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2074720"/>
        <c:crosses val="autoZero"/>
        <c:crossBetween val="between"/>
      </c:valAx>
      <c:spPr>
        <a:noFill/>
        <a:ln w="21009">
          <a:noFill/>
        </a:ln>
      </c:spPr>
    </c:plotArea>
    <c:legend>
      <c:legendPos val="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6551274041564476"/>
          <c:w val="0.91150512660737548"/>
          <c:h val="0.62226198997852544"/>
        </c:manualLayout>
      </c:layout>
      <c:barChart>
        <c:barDir val="col"/>
        <c:grouping val="stacked"/>
        <c:varyColors val="0"/>
        <c:ser>
          <c:idx val="0"/>
          <c:order val="0"/>
          <c:tx>
            <c:strRef>
              <c:f>Sheet1!$B$1</c:f>
              <c:strCache>
                <c:ptCount val="1"/>
                <c:pt idx="0">
                  <c:v>8</c:v>
                </c:pt>
              </c:strCache>
            </c:strRef>
          </c:tx>
          <c:spPr>
            <a:solidFill>
              <a:srgbClr val="0F6FC6"/>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Sheet1!$B$2:$B$9</c:f>
              <c:numCache>
                <c:formatCode>0%</c:formatCode>
                <c:ptCount val="8"/>
                <c:pt idx="0">
                  <c:v>0.04</c:v>
                </c:pt>
                <c:pt idx="1">
                  <c:v>8.3333333333333315E-2</c:v>
                </c:pt>
                <c:pt idx="2">
                  <c:v>9.0909090909090925E-2</c:v>
                </c:pt>
                <c:pt idx="3">
                  <c:v>5.2631578947368397E-2</c:v>
                </c:pt>
                <c:pt idx="4">
                  <c:v>0.04</c:v>
                </c:pt>
                <c:pt idx="5">
                  <c:v>8.3333333333333315E-2</c:v>
                </c:pt>
                <c:pt idx="6">
                  <c:v>2.2727272727272731E-2</c:v>
                </c:pt>
                <c:pt idx="7">
                  <c:v>5.2631578947368418E-2</c:v>
                </c:pt>
              </c:numCache>
            </c:numRef>
          </c:val>
          <c:extLst>
            <c:ext xmlns:c16="http://schemas.microsoft.com/office/drawing/2014/chart" uri="{C3380CC4-5D6E-409C-BE32-E72D297353CC}">
              <c16:uniqueId val="{00000000-AD9A-4955-BC1E-DE66787E4B04}"/>
            </c:ext>
          </c:extLst>
        </c:ser>
        <c:ser>
          <c:idx val="1"/>
          <c:order val="1"/>
          <c:tx>
            <c:strRef>
              <c:f>Sheet1!$C$1</c:f>
              <c:strCache>
                <c:ptCount val="1"/>
                <c:pt idx="0">
                  <c:v>9</c:v>
                </c:pt>
              </c:strCache>
            </c:strRef>
          </c:tx>
          <c:spPr>
            <a:solidFill>
              <a:srgbClr val="59AAF2"/>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Sheet1!$C$2:$C$9</c:f>
              <c:numCache>
                <c:formatCode>0%</c:formatCode>
                <c:ptCount val="8"/>
                <c:pt idx="0">
                  <c:v>0.14000000000000001</c:v>
                </c:pt>
                <c:pt idx="1">
                  <c:v>8.3333333333333315E-2</c:v>
                </c:pt>
                <c:pt idx="2">
                  <c:v>0.13636363636363635</c:v>
                </c:pt>
                <c:pt idx="3">
                  <c:v>0.10526315789473684</c:v>
                </c:pt>
                <c:pt idx="4">
                  <c:v>7.0000000000000007E-2</c:v>
                </c:pt>
                <c:pt idx="5">
                  <c:v>8.3333333333333315E-2</c:v>
                </c:pt>
                <c:pt idx="6">
                  <c:v>9.0909090909090925E-2</c:v>
                </c:pt>
              </c:numCache>
            </c:numRef>
          </c:val>
          <c:extLst>
            <c:ext xmlns:c16="http://schemas.microsoft.com/office/drawing/2014/chart" uri="{C3380CC4-5D6E-409C-BE32-E72D297353CC}">
              <c16:uniqueId val="{00000001-AD9A-4955-BC1E-DE66787E4B04}"/>
            </c:ext>
          </c:extLst>
        </c:ser>
        <c:ser>
          <c:idx val="2"/>
          <c:order val="2"/>
          <c:tx>
            <c:strRef>
              <c:f>Sheet1!$D$1</c:f>
              <c:strCache>
                <c:ptCount val="1"/>
                <c:pt idx="0">
                  <c:v>10</c:v>
                </c:pt>
              </c:strCache>
            </c:strRef>
          </c:tx>
          <c:spPr>
            <a:solidFill>
              <a:srgbClr val="0BD0D9"/>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Sheet1!$D$2:$D$9</c:f>
              <c:numCache>
                <c:formatCode>0%</c:formatCode>
                <c:ptCount val="8"/>
                <c:pt idx="0">
                  <c:v>0.71</c:v>
                </c:pt>
                <c:pt idx="1">
                  <c:v>0.75</c:v>
                </c:pt>
                <c:pt idx="2">
                  <c:v>0.70454545454545459</c:v>
                </c:pt>
                <c:pt idx="3">
                  <c:v>0.73684210526315785</c:v>
                </c:pt>
                <c:pt idx="4">
                  <c:v>0.79</c:v>
                </c:pt>
                <c:pt idx="5">
                  <c:v>0.75</c:v>
                </c:pt>
                <c:pt idx="6">
                  <c:v>0.86363636363636365</c:v>
                </c:pt>
                <c:pt idx="7">
                  <c:v>0.84210526315789469</c:v>
                </c:pt>
              </c:numCache>
            </c:numRef>
          </c:val>
          <c:extLst>
            <c:ext xmlns:c16="http://schemas.microsoft.com/office/drawing/2014/chart" uri="{C3380CC4-5D6E-409C-BE32-E72D297353CC}">
              <c16:uniqueId val="{00000002-AD9A-4955-BC1E-DE66787E4B04}"/>
            </c:ext>
          </c:extLst>
        </c:ser>
        <c:ser>
          <c:idx val="3"/>
          <c:order val="3"/>
          <c:tx>
            <c:strRef>
              <c:f>Sheet1!$E$1</c:f>
              <c:strCache>
                <c:ptCount val="1"/>
                <c:pt idx="0">
                  <c:v>sum of displayed values</c:v>
                </c:pt>
              </c:strCache>
            </c:strRef>
          </c:tx>
          <c:spPr>
            <a:noFill/>
          </c:spPr>
          <c:invertIfNegative val="0"/>
          <c:dLbls>
            <c:spPr>
              <a:noFill/>
              <a:ln w="20289">
                <a:noFill/>
              </a:ln>
            </c:spPr>
            <c:txPr>
              <a:bodyPr wrap="square" lIns="38100" tIns="19050" rIns="38100" bIns="19050" anchor="ctr">
                <a:spAutoFit/>
              </a:bodyPr>
              <a:lstStyle/>
              <a:p>
                <a:pPr>
                  <a:defRPr sz="1118"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Sheet1!$E$2:$E$9</c:f>
              <c:numCache>
                <c:formatCode>0%</c:formatCode>
                <c:ptCount val="8"/>
                <c:pt idx="0">
                  <c:v>0.89</c:v>
                </c:pt>
                <c:pt idx="1">
                  <c:v>0.91</c:v>
                </c:pt>
                <c:pt idx="2">
                  <c:v>0.92999999999999994</c:v>
                </c:pt>
                <c:pt idx="3">
                  <c:v>0.9</c:v>
                </c:pt>
                <c:pt idx="4">
                  <c:v>0.9</c:v>
                </c:pt>
                <c:pt idx="5">
                  <c:v>0.91</c:v>
                </c:pt>
                <c:pt idx="6">
                  <c:v>0.97</c:v>
                </c:pt>
                <c:pt idx="7">
                  <c:v>0.89</c:v>
                </c:pt>
              </c:numCache>
            </c:numRef>
          </c:val>
          <c:extLst>
            <c:ext xmlns:c16="http://schemas.microsoft.com/office/drawing/2014/chart" uri="{C3380CC4-5D6E-409C-BE32-E72D297353CC}">
              <c16:uniqueId val="{00000003-AD9A-4955-BC1E-DE66787E4B04}"/>
            </c:ext>
          </c:extLst>
        </c:ser>
        <c:dLbls>
          <c:showLegendKey val="0"/>
          <c:showVal val="0"/>
          <c:showCatName val="0"/>
          <c:showSerName val="0"/>
          <c:showPercent val="0"/>
          <c:showBubbleSize val="0"/>
        </c:dLbls>
        <c:gapWidth val="100"/>
        <c:overlap val="100"/>
        <c:axId val="322079200"/>
        <c:axId val="322079760"/>
      </c:barChart>
      <c:catAx>
        <c:axId val="322079200"/>
        <c:scaling>
          <c:orientation val="minMax"/>
        </c:scaling>
        <c:delete val="0"/>
        <c:axPos val="b"/>
        <c:numFmt formatCode="General" sourceLinked="1"/>
        <c:majorTickMark val="none"/>
        <c:minorTickMark val="none"/>
        <c:tickLblPos val="nextTo"/>
        <c:spPr>
          <a:noFill/>
          <a:ln w="7610"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2079760"/>
        <c:crosses val="autoZero"/>
        <c:auto val="1"/>
        <c:lblAlgn val="ctr"/>
        <c:lblOffset val="100"/>
        <c:tickLblSkip val="1"/>
        <c:tickMarkSkip val="4"/>
        <c:noMultiLvlLbl val="0"/>
      </c:catAx>
      <c:valAx>
        <c:axId val="322079760"/>
        <c:scaling>
          <c:orientation val="minMax"/>
          <c:max val="1"/>
        </c:scaling>
        <c:delete val="0"/>
        <c:axPos val="l"/>
        <c:majorGridlines>
          <c:spPr>
            <a:ln w="7610" cap="flat" cmpd="sng" algn="ctr">
              <a:solidFill>
                <a:schemeClr val="bg1">
                  <a:lumMod val="85000"/>
                </a:schemeClr>
              </a:solidFill>
              <a:round/>
            </a:ln>
            <a:effectLst/>
          </c:spPr>
        </c:majorGridlines>
        <c:numFmt formatCode="0%" sourceLinked="1"/>
        <c:majorTickMark val="none"/>
        <c:minorTickMark val="none"/>
        <c:tickLblPos val="nextTo"/>
        <c:spPr>
          <a:ln w="5072">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2079200"/>
        <c:crosses val="autoZero"/>
        <c:crossBetween val="between"/>
      </c:valAx>
      <c:spPr>
        <a:noFill/>
        <a:ln w="20365">
          <a:noFill/>
        </a:ln>
      </c:spPr>
    </c:plotArea>
    <c:legend>
      <c:legendPos val="t"/>
      <c:legendEntry>
        <c:idx val="3"/>
        <c:delete val="1"/>
      </c:legendEntry>
      <c:layout>
        <c:manualLayout>
          <c:xMode val="edge"/>
          <c:yMode val="edge"/>
          <c:x val="0.37558907110295425"/>
          <c:y val="3.4098360655737708E-2"/>
          <c:w val="0.24506245929785095"/>
          <c:h val="4.5664954175809992E-2"/>
        </c:manualLayout>
      </c:layout>
      <c:overlay val="0"/>
      <c:spPr>
        <a:noFill/>
        <a:ln w="20289">
          <a:noFill/>
        </a:ln>
      </c:spPr>
      <c:txPr>
        <a:bodyPr rot="0" spcFirstLastPara="1" vertOverflow="ellipsis" vert="horz" wrap="square" anchor="ctr" anchorCtr="1"/>
        <a:lstStyle/>
        <a:p>
          <a:pPr>
            <a:defRPr sz="955"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5598893888263968"/>
          <c:w val="0.91150512660737548"/>
          <c:h val="0.64441207349081364"/>
        </c:manualLayout>
      </c:layout>
      <c:barChart>
        <c:barDir val="col"/>
        <c:grouping val="stacked"/>
        <c:varyColors val="0"/>
        <c:ser>
          <c:idx val="0"/>
          <c:order val="0"/>
          <c:tx>
            <c:strRef>
              <c:f>Sheet1!$B$1</c:f>
              <c:strCache>
                <c:ptCount val="1"/>
                <c:pt idx="0">
                  <c:v>8</c:v>
                </c:pt>
              </c:strCache>
            </c:strRef>
          </c:tx>
          <c:spPr>
            <a:solidFill>
              <a:srgbClr val="0F6FC6"/>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Sheet1!$B$2:$B$9</c:f>
              <c:numCache>
                <c:formatCode>General</c:formatCode>
                <c:ptCount val="8"/>
                <c:pt idx="0" formatCode="0%">
                  <c:v>0.04</c:v>
                </c:pt>
                <c:pt idx="4" formatCode="0%">
                  <c:v>7.0000000000000007E-2</c:v>
                </c:pt>
                <c:pt idx="5" formatCode="0%">
                  <c:v>0.16666666666666663</c:v>
                </c:pt>
                <c:pt idx="6" formatCode="0%">
                  <c:v>2.2727272727272731E-2</c:v>
                </c:pt>
                <c:pt idx="7" formatCode="0%">
                  <c:v>5.2631578947368418E-2</c:v>
                </c:pt>
              </c:numCache>
            </c:numRef>
          </c:val>
          <c:extLst>
            <c:ext xmlns:c16="http://schemas.microsoft.com/office/drawing/2014/chart" uri="{C3380CC4-5D6E-409C-BE32-E72D297353CC}">
              <c16:uniqueId val="{00000000-AFDD-48EE-81D8-6E6529F03EFA}"/>
            </c:ext>
          </c:extLst>
        </c:ser>
        <c:ser>
          <c:idx val="1"/>
          <c:order val="1"/>
          <c:tx>
            <c:strRef>
              <c:f>Sheet1!$C$1</c:f>
              <c:strCache>
                <c:ptCount val="1"/>
                <c:pt idx="0">
                  <c:v>9</c:v>
                </c:pt>
              </c:strCache>
            </c:strRef>
          </c:tx>
          <c:spPr>
            <a:solidFill>
              <a:srgbClr val="59AAF2"/>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Sheet1!$C$2:$C$9</c:f>
              <c:numCache>
                <c:formatCode>0%</c:formatCode>
                <c:ptCount val="8"/>
                <c:pt idx="0">
                  <c:v>0.14000000000000001</c:v>
                </c:pt>
                <c:pt idx="1">
                  <c:v>0.25</c:v>
                </c:pt>
                <c:pt idx="2">
                  <c:v>0.11363636363636363</c:v>
                </c:pt>
                <c:pt idx="3">
                  <c:v>5.2631578947368418E-2</c:v>
                </c:pt>
                <c:pt idx="4">
                  <c:v>0.18</c:v>
                </c:pt>
                <c:pt idx="5">
                  <c:v>8.3333333333333315E-2</c:v>
                </c:pt>
                <c:pt idx="6">
                  <c:v>9.0909090909090925E-2</c:v>
                </c:pt>
              </c:numCache>
            </c:numRef>
          </c:val>
          <c:extLst>
            <c:ext xmlns:c16="http://schemas.microsoft.com/office/drawing/2014/chart" uri="{C3380CC4-5D6E-409C-BE32-E72D297353CC}">
              <c16:uniqueId val="{00000001-AFDD-48EE-81D8-6E6529F03EFA}"/>
            </c:ext>
          </c:extLst>
        </c:ser>
        <c:ser>
          <c:idx val="2"/>
          <c:order val="2"/>
          <c:tx>
            <c:strRef>
              <c:f>Sheet1!$D$1</c:f>
              <c:strCache>
                <c:ptCount val="1"/>
                <c:pt idx="0">
                  <c:v>10</c:v>
                </c:pt>
              </c:strCache>
            </c:strRef>
          </c:tx>
          <c:spPr>
            <a:solidFill>
              <a:srgbClr val="0BD0D9"/>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Sheet1!$D$2:$D$9</c:f>
              <c:numCache>
                <c:formatCode>0%</c:formatCode>
                <c:ptCount val="8"/>
                <c:pt idx="0">
                  <c:v>0.68</c:v>
                </c:pt>
                <c:pt idx="1">
                  <c:v>0.67</c:v>
                </c:pt>
                <c:pt idx="2">
                  <c:v>0.86363636363636365</c:v>
                </c:pt>
                <c:pt idx="3">
                  <c:v>0.78947368421052633</c:v>
                </c:pt>
                <c:pt idx="4">
                  <c:v>0.71</c:v>
                </c:pt>
                <c:pt idx="5">
                  <c:v>0.75</c:v>
                </c:pt>
                <c:pt idx="6">
                  <c:v>0.86363636363636365</c:v>
                </c:pt>
                <c:pt idx="7">
                  <c:v>0.84210526315789469</c:v>
                </c:pt>
              </c:numCache>
            </c:numRef>
          </c:val>
          <c:extLst>
            <c:ext xmlns:c16="http://schemas.microsoft.com/office/drawing/2014/chart" uri="{C3380CC4-5D6E-409C-BE32-E72D297353CC}">
              <c16:uniqueId val="{00000002-AFDD-48EE-81D8-6E6529F03EFA}"/>
            </c:ext>
          </c:extLst>
        </c:ser>
        <c:ser>
          <c:idx val="3"/>
          <c:order val="3"/>
          <c:tx>
            <c:strRef>
              <c:f>Sheet1!$E$1</c:f>
              <c:strCache>
                <c:ptCount val="1"/>
                <c:pt idx="0">
                  <c:v>sum of displayed values</c:v>
                </c:pt>
              </c:strCache>
            </c:strRef>
          </c:tx>
          <c:spPr>
            <a:noFill/>
          </c:spPr>
          <c:invertIfNegative val="0"/>
          <c:dLbls>
            <c:spPr>
              <a:noFill/>
              <a:ln w="20289">
                <a:noFill/>
              </a:ln>
            </c:spPr>
            <c:txPr>
              <a:bodyPr wrap="square" lIns="38100" tIns="0" rIns="38100" bIns="19050" anchor="ctr">
                <a:spAutoFit/>
              </a:bodyPr>
              <a:lstStyle/>
              <a:p>
                <a:pPr>
                  <a:defRPr sz="1118"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Sheet1!$E$2:$E$9</c:f>
              <c:numCache>
                <c:formatCode>0%</c:formatCode>
                <c:ptCount val="8"/>
                <c:pt idx="0">
                  <c:v>0.8600000000000001</c:v>
                </c:pt>
                <c:pt idx="1">
                  <c:v>0.92</c:v>
                </c:pt>
                <c:pt idx="2">
                  <c:v>0.97</c:v>
                </c:pt>
                <c:pt idx="3">
                  <c:v>0.84000000000000008</c:v>
                </c:pt>
                <c:pt idx="4">
                  <c:v>0.96</c:v>
                </c:pt>
                <c:pt idx="5">
                  <c:v>1</c:v>
                </c:pt>
                <c:pt idx="6">
                  <c:v>0.97</c:v>
                </c:pt>
                <c:pt idx="7">
                  <c:v>0.89</c:v>
                </c:pt>
              </c:numCache>
            </c:numRef>
          </c:val>
          <c:extLst>
            <c:ext xmlns:c16="http://schemas.microsoft.com/office/drawing/2014/chart" uri="{C3380CC4-5D6E-409C-BE32-E72D297353CC}">
              <c16:uniqueId val="{00000003-AFDD-48EE-81D8-6E6529F03EFA}"/>
            </c:ext>
          </c:extLst>
        </c:ser>
        <c:dLbls>
          <c:showLegendKey val="0"/>
          <c:showVal val="0"/>
          <c:showCatName val="0"/>
          <c:showSerName val="0"/>
          <c:showPercent val="0"/>
          <c:showBubbleSize val="0"/>
        </c:dLbls>
        <c:gapWidth val="100"/>
        <c:overlap val="100"/>
        <c:axId val="322530880"/>
        <c:axId val="322531440"/>
      </c:barChart>
      <c:catAx>
        <c:axId val="322530880"/>
        <c:scaling>
          <c:orientation val="minMax"/>
        </c:scaling>
        <c:delete val="0"/>
        <c:axPos val="b"/>
        <c:numFmt formatCode="General" sourceLinked="1"/>
        <c:majorTickMark val="none"/>
        <c:minorTickMark val="none"/>
        <c:tickLblPos val="nextTo"/>
        <c:spPr>
          <a:noFill/>
          <a:ln w="7610"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2531440"/>
        <c:crosses val="autoZero"/>
        <c:auto val="1"/>
        <c:lblAlgn val="ctr"/>
        <c:lblOffset val="100"/>
        <c:tickLblSkip val="1"/>
        <c:tickMarkSkip val="4"/>
        <c:noMultiLvlLbl val="0"/>
      </c:catAx>
      <c:valAx>
        <c:axId val="322531440"/>
        <c:scaling>
          <c:orientation val="minMax"/>
          <c:max val="1.05"/>
          <c:min val="0"/>
        </c:scaling>
        <c:delete val="0"/>
        <c:axPos val="l"/>
        <c:majorGridlines>
          <c:spPr>
            <a:ln w="7610" cap="flat" cmpd="sng" algn="ctr">
              <a:solidFill>
                <a:schemeClr val="bg1">
                  <a:lumMod val="85000"/>
                </a:schemeClr>
              </a:solidFill>
              <a:round/>
            </a:ln>
            <a:effectLst/>
          </c:spPr>
        </c:majorGridlines>
        <c:numFmt formatCode="0%" sourceLinked="1"/>
        <c:majorTickMark val="none"/>
        <c:minorTickMark val="none"/>
        <c:tickLblPos val="nextTo"/>
        <c:spPr>
          <a:ln w="5072">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2530880"/>
        <c:crosses val="autoZero"/>
        <c:crossBetween val="between"/>
      </c:valAx>
      <c:spPr>
        <a:noFill/>
        <a:ln w="20365">
          <a:noFill/>
        </a:ln>
      </c:spPr>
    </c:plotArea>
    <c:legend>
      <c:legendPos val="b"/>
      <c:legendEntry>
        <c:idx val="3"/>
        <c:delete val="1"/>
      </c:legendEntry>
      <c:layout>
        <c:manualLayout>
          <c:xMode val="edge"/>
          <c:yMode val="edge"/>
          <c:x val="0.37918388490912319"/>
          <c:y val="3.5375964889634695E-2"/>
          <c:w val="0.24125984251968507"/>
          <c:h val="5.0990207756446942E-2"/>
        </c:manualLayout>
      </c:layout>
      <c:overlay val="0"/>
      <c:spPr>
        <a:noFill/>
        <a:ln w="20289">
          <a:noFill/>
        </a:ln>
      </c:spPr>
      <c:txPr>
        <a:bodyPr rot="0" spcFirstLastPara="1" vertOverflow="ellipsis" vert="horz" wrap="square" anchor="ctr" anchorCtr="1"/>
        <a:lstStyle/>
        <a:p>
          <a:pPr>
            <a:defRPr sz="955"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6551274041564476"/>
          <c:w val="0.91150512660737548"/>
          <c:h val="0.63488834387504844"/>
        </c:manualLayout>
      </c:layout>
      <c:barChart>
        <c:barDir val="col"/>
        <c:grouping val="stacked"/>
        <c:varyColors val="0"/>
        <c:ser>
          <c:idx val="0"/>
          <c:order val="0"/>
          <c:tx>
            <c:strRef>
              <c:f>Sheet1!$B$1</c:f>
              <c:strCache>
                <c:ptCount val="1"/>
                <c:pt idx="0">
                  <c:v>8</c:v>
                </c:pt>
              </c:strCache>
            </c:strRef>
          </c:tx>
          <c:spPr>
            <a:solidFill>
              <a:srgbClr val="0F6FC6"/>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Sheet1!$B$2:$B$9</c:f>
              <c:numCache>
                <c:formatCode>0%</c:formatCode>
                <c:ptCount val="8"/>
                <c:pt idx="0">
                  <c:v>0.04</c:v>
                </c:pt>
                <c:pt idx="1">
                  <c:v>0.08</c:v>
                </c:pt>
                <c:pt idx="2">
                  <c:v>2.2727272727272731E-2</c:v>
                </c:pt>
                <c:pt idx="3">
                  <c:v>0.10526315789473684</c:v>
                </c:pt>
                <c:pt idx="4">
                  <c:v>0.04</c:v>
                </c:pt>
                <c:pt idx="6">
                  <c:v>2.2727272727272731E-2</c:v>
                </c:pt>
              </c:numCache>
            </c:numRef>
          </c:val>
          <c:extLst>
            <c:ext xmlns:c16="http://schemas.microsoft.com/office/drawing/2014/chart" uri="{C3380CC4-5D6E-409C-BE32-E72D297353CC}">
              <c16:uniqueId val="{00000000-7A55-4EF5-B9A6-81EB46CD0604}"/>
            </c:ext>
          </c:extLst>
        </c:ser>
        <c:ser>
          <c:idx val="1"/>
          <c:order val="1"/>
          <c:tx>
            <c:strRef>
              <c:f>Sheet1!$C$1</c:f>
              <c:strCache>
                <c:ptCount val="1"/>
                <c:pt idx="0">
                  <c:v>9</c:v>
                </c:pt>
              </c:strCache>
            </c:strRef>
          </c:tx>
          <c:spPr>
            <a:solidFill>
              <a:srgbClr val="59AAF2"/>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Sheet1!$C$2:$C$9</c:f>
              <c:numCache>
                <c:formatCode>General</c:formatCode>
                <c:ptCount val="8"/>
                <c:pt idx="0" formatCode="0%">
                  <c:v>0.14000000000000001</c:v>
                </c:pt>
                <c:pt idx="2" formatCode="0%">
                  <c:v>9.0909090909090925E-2</c:v>
                </c:pt>
                <c:pt idx="3" formatCode="0%">
                  <c:v>5.2631578947368418E-2</c:v>
                </c:pt>
                <c:pt idx="4" formatCode="0%">
                  <c:v>0.14000000000000001</c:v>
                </c:pt>
                <c:pt idx="5" formatCode="0%">
                  <c:v>0.17</c:v>
                </c:pt>
                <c:pt idx="6" formatCode="0%">
                  <c:v>6.8181818181818177E-2</c:v>
                </c:pt>
              </c:numCache>
            </c:numRef>
          </c:val>
          <c:extLst>
            <c:ext xmlns:c16="http://schemas.microsoft.com/office/drawing/2014/chart" uri="{C3380CC4-5D6E-409C-BE32-E72D297353CC}">
              <c16:uniqueId val="{00000001-7A55-4EF5-B9A6-81EB46CD0604}"/>
            </c:ext>
          </c:extLst>
        </c:ser>
        <c:ser>
          <c:idx val="2"/>
          <c:order val="2"/>
          <c:tx>
            <c:strRef>
              <c:f>Sheet1!$D$1</c:f>
              <c:strCache>
                <c:ptCount val="1"/>
                <c:pt idx="0">
                  <c:v>10</c:v>
                </c:pt>
              </c:strCache>
            </c:strRef>
          </c:tx>
          <c:spPr>
            <a:solidFill>
              <a:srgbClr val="0BD0D9"/>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Sheet1!$D$2:$D$9</c:f>
              <c:numCache>
                <c:formatCode>0%</c:formatCode>
                <c:ptCount val="8"/>
                <c:pt idx="0">
                  <c:v>0.71</c:v>
                </c:pt>
                <c:pt idx="1">
                  <c:v>0.75</c:v>
                </c:pt>
                <c:pt idx="2">
                  <c:v>0.79545454545454553</c:v>
                </c:pt>
                <c:pt idx="3">
                  <c:v>0.78947368421052633</c:v>
                </c:pt>
                <c:pt idx="4">
                  <c:v>0.64</c:v>
                </c:pt>
                <c:pt idx="5">
                  <c:v>0.75</c:v>
                </c:pt>
                <c:pt idx="6">
                  <c:v>0.86363636363636365</c:v>
                </c:pt>
                <c:pt idx="7">
                  <c:v>0.84210526315789469</c:v>
                </c:pt>
              </c:numCache>
            </c:numRef>
          </c:val>
          <c:extLst>
            <c:ext xmlns:c16="http://schemas.microsoft.com/office/drawing/2014/chart" uri="{C3380CC4-5D6E-409C-BE32-E72D297353CC}">
              <c16:uniqueId val="{00000002-7A55-4EF5-B9A6-81EB46CD0604}"/>
            </c:ext>
          </c:extLst>
        </c:ser>
        <c:ser>
          <c:idx val="3"/>
          <c:order val="3"/>
          <c:tx>
            <c:strRef>
              <c:f>Sheet1!$E$1</c:f>
              <c:strCache>
                <c:ptCount val="1"/>
                <c:pt idx="0">
                  <c:v>sum of displayed values</c:v>
                </c:pt>
              </c:strCache>
            </c:strRef>
          </c:tx>
          <c:spPr>
            <a:noFill/>
          </c:spPr>
          <c:invertIfNegative val="0"/>
          <c:dLbls>
            <c:spPr>
              <a:noFill/>
              <a:ln w="20289">
                <a:noFill/>
              </a:ln>
            </c:spPr>
            <c:txPr>
              <a:bodyPr wrap="square" lIns="38100" tIns="19050" rIns="38100" bIns="19050" anchor="ctr">
                <a:spAutoFit/>
              </a:bodyPr>
              <a:lstStyle/>
              <a:p>
                <a:pPr>
                  <a:defRPr sz="1118"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Sheet1!$E$2:$E$9</c:f>
              <c:numCache>
                <c:formatCode>0%</c:formatCode>
                <c:ptCount val="8"/>
                <c:pt idx="0">
                  <c:v>0.89</c:v>
                </c:pt>
                <c:pt idx="1">
                  <c:v>0.83</c:v>
                </c:pt>
                <c:pt idx="2">
                  <c:v>0.91</c:v>
                </c:pt>
                <c:pt idx="3">
                  <c:v>0.95000000000000007</c:v>
                </c:pt>
                <c:pt idx="4">
                  <c:v>0.82000000000000006</c:v>
                </c:pt>
                <c:pt idx="5">
                  <c:v>0.92</c:v>
                </c:pt>
                <c:pt idx="6">
                  <c:v>0.95</c:v>
                </c:pt>
                <c:pt idx="7">
                  <c:v>0.84</c:v>
                </c:pt>
              </c:numCache>
            </c:numRef>
          </c:val>
          <c:extLst>
            <c:ext xmlns:c16="http://schemas.microsoft.com/office/drawing/2014/chart" uri="{C3380CC4-5D6E-409C-BE32-E72D297353CC}">
              <c16:uniqueId val="{00000003-7A55-4EF5-B9A6-81EB46CD0604}"/>
            </c:ext>
          </c:extLst>
        </c:ser>
        <c:dLbls>
          <c:showLegendKey val="0"/>
          <c:showVal val="0"/>
          <c:showCatName val="0"/>
          <c:showSerName val="0"/>
          <c:showPercent val="0"/>
          <c:showBubbleSize val="0"/>
        </c:dLbls>
        <c:gapWidth val="100"/>
        <c:overlap val="100"/>
        <c:axId val="322535920"/>
        <c:axId val="321858992"/>
      </c:barChart>
      <c:catAx>
        <c:axId val="322535920"/>
        <c:scaling>
          <c:orientation val="minMax"/>
        </c:scaling>
        <c:delete val="0"/>
        <c:axPos val="b"/>
        <c:numFmt formatCode="General" sourceLinked="1"/>
        <c:majorTickMark val="none"/>
        <c:minorTickMark val="none"/>
        <c:tickLblPos val="nextTo"/>
        <c:spPr>
          <a:noFill/>
          <a:ln w="7610"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1858992"/>
        <c:crosses val="autoZero"/>
        <c:auto val="1"/>
        <c:lblAlgn val="ctr"/>
        <c:lblOffset val="100"/>
        <c:tickLblSkip val="1"/>
        <c:tickMarkSkip val="4"/>
        <c:noMultiLvlLbl val="0"/>
      </c:catAx>
      <c:valAx>
        <c:axId val="321858992"/>
        <c:scaling>
          <c:orientation val="minMax"/>
          <c:max val="1"/>
        </c:scaling>
        <c:delete val="0"/>
        <c:axPos val="l"/>
        <c:majorGridlines>
          <c:spPr>
            <a:ln w="7610" cap="flat" cmpd="sng" algn="ctr">
              <a:solidFill>
                <a:schemeClr val="bg1">
                  <a:lumMod val="85000"/>
                </a:schemeClr>
              </a:solidFill>
              <a:round/>
            </a:ln>
            <a:effectLst/>
          </c:spPr>
        </c:majorGridlines>
        <c:numFmt formatCode="0%" sourceLinked="1"/>
        <c:majorTickMark val="none"/>
        <c:minorTickMark val="none"/>
        <c:tickLblPos val="nextTo"/>
        <c:spPr>
          <a:ln w="5072">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2535920"/>
        <c:crosses val="autoZero"/>
        <c:crossBetween val="between"/>
      </c:valAx>
      <c:spPr>
        <a:noFill/>
        <a:ln w="20365">
          <a:noFill/>
        </a:ln>
      </c:spPr>
    </c:plotArea>
    <c:legend>
      <c:legendPos val="b"/>
      <c:legendEntry>
        <c:idx val="3"/>
        <c:delete val="1"/>
      </c:legendEntry>
      <c:layout>
        <c:manualLayout>
          <c:xMode val="edge"/>
          <c:yMode val="edge"/>
          <c:x val="0.37918388490912319"/>
          <c:y val="3.5375964889634695E-2"/>
          <c:w val="0.24125984251968507"/>
          <c:h val="5.0990207756446942E-2"/>
        </c:manualLayout>
      </c:layout>
      <c:overlay val="0"/>
      <c:spPr>
        <a:noFill/>
        <a:ln w="20289">
          <a:noFill/>
        </a:ln>
      </c:spPr>
      <c:txPr>
        <a:bodyPr rot="0" spcFirstLastPara="1" vertOverflow="ellipsis" vert="horz" wrap="square" anchor="ctr" anchorCtr="1"/>
        <a:lstStyle/>
        <a:p>
          <a:pPr>
            <a:defRPr sz="955"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8855789116876134E-2"/>
          <c:y val="0.14910321684426678"/>
          <c:w val="0.91406747644859176"/>
          <c:h val="0.79237716802123426"/>
        </c:manualLayout>
      </c:layout>
      <c:barChart>
        <c:barDir val="col"/>
        <c:grouping val="clustered"/>
        <c:varyColors val="0"/>
        <c:ser>
          <c:idx val="0"/>
          <c:order val="0"/>
          <c:tx>
            <c:strRef>
              <c:f>Sheet1!$B$1</c:f>
              <c:strCache>
                <c:ptCount val="1"/>
                <c:pt idx="0">
                  <c:v>Q1 2024
(N=12)</c:v>
                </c:pt>
              </c:strCache>
            </c:strRef>
          </c:tx>
          <c:spPr>
            <a:solidFill>
              <a:srgbClr val="FFC003"/>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Yes</c:v>
                </c:pt>
                <c:pt idx="1">
                  <c:v>No</c:v>
                </c:pt>
                <c:pt idx="2">
                  <c:v>I had no concerns</c:v>
                </c:pt>
              </c:strCache>
            </c:strRef>
          </c:cat>
          <c:val>
            <c:numRef>
              <c:f>Sheet1!$B$2:$B$4</c:f>
              <c:numCache>
                <c:formatCode>0%</c:formatCode>
                <c:ptCount val="3"/>
                <c:pt idx="0">
                  <c:v>0.33333333333333326</c:v>
                </c:pt>
                <c:pt idx="1">
                  <c:v>0.08333333333333331</c:v>
                </c:pt>
                <c:pt idx="2">
                  <c:v>0.5833333333333334</c:v>
                </c:pt>
              </c:numCache>
            </c:numRef>
          </c:val>
          <c:extLst>
            <c:ext xmlns:c16="http://schemas.microsoft.com/office/drawing/2014/chart" uri="{C3380CC4-5D6E-409C-BE32-E72D297353CC}">
              <c16:uniqueId val="{00000000-B3BC-4399-9949-26421AA520BC}"/>
            </c:ext>
          </c:extLst>
        </c:ser>
        <c:ser>
          <c:idx val="1"/>
          <c:order val="1"/>
          <c:tx>
            <c:strRef>
              <c:f>Sheet1!$C$1</c:f>
              <c:strCache>
                <c:ptCount val="1"/>
                <c:pt idx="0">
                  <c:v>Q2 2024
(N=44)</c:v>
                </c:pt>
              </c:strCache>
            </c:strRef>
          </c:tx>
          <c:spPr>
            <a:solidFill>
              <a:srgbClr val="3233CC"/>
            </a:solidFill>
          </c:spPr>
          <c:invertIfNegative val="0"/>
          <c:dLbls>
            <c:spPr>
              <a:noFill/>
              <a:ln>
                <a:noFill/>
              </a:ln>
              <a:effectLst/>
            </c:spPr>
            <c:txPr>
              <a:bodyPr wrap="square" lIns="38100" tIns="19050" rIns="38100" bIns="19050" anchor="ctr">
                <a:spAutoFit/>
              </a:bodyPr>
              <a:lstStyle/>
              <a:p>
                <a:pPr>
                  <a:defRPr sz="1200" b="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I had no concerns</c:v>
                </c:pt>
              </c:strCache>
            </c:strRef>
          </c:cat>
          <c:val>
            <c:numRef>
              <c:f>Sheet1!$C$2:$C$4</c:f>
              <c:numCache>
                <c:formatCode>0%</c:formatCode>
                <c:ptCount val="3"/>
                <c:pt idx="0">
                  <c:v>0.3636363636363637</c:v>
                </c:pt>
                <c:pt idx="1">
                  <c:v>0.0</c:v>
                </c:pt>
                <c:pt idx="2">
                  <c:v>0.6363636363636364</c:v>
                </c:pt>
              </c:numCache>
            </c:numRef>
          </c:val>
          <c:extLst>
            <c:ext xmlns:c16="http://schemas.microsoft.com/office/drawing/2014/chart" uri="{C3380CC4-5D6E-409C-BE32-E72D297353CC}">
              <c16:uniqueId val="{00000000-403F-4B8D-87AA-FCD9B97B45F6}"/>
            </c:ext>
          </c:extLst>
        </c:ser>
        <c:ser>
          <c:idx val="2"/>
          <c:order val="2"/>
          <c:tx>
            <c:strRef>
              <c:f>Sheet1!$D$1</c:f>
              <c:strCache>
                <c:ptCount val="1"/>
                <c:pt idx="0">
                  <c:v>Q3 2024
(N=19)</c:v>
                </c:pt>
              </c:strCache>
            </c:strRef>
          </c:tx>
          <c:spPr>
            <a:solidFill>
              <a:srgbClr val="00CC9A"/>
            </a:solidFill>
          </c:spPr>
          <c:invertIfNegative val="0"/>
          <c:dLbls>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I had no concerns</c:v>
                </c:pt>
              </c:strCache>
            </c:strRef>
          </c:cat>
          <c:val>
            <c:numRef>
              <c:f>Sheet1!$D$2:$D$4</c:f>
              <c:numCache>
                <c:formatCode>0%</c:formatCode>
                <c:ptCount val="3"/>
                <c:pt idx="0">
                  <c:v>0.47368421052631576</c:v>
                </c:pt>
                <c:pt idx="1">
                  <c:v>0.0</c:v>
                </c:pt>
                <c:pt idx="2">
                  <c:v>0.5263157894736842</c:v>
                </c:pt>
              </c:numCache>
            </c:numRef>
          </c:val>
          <c:extLst>
            <c:ext xmlns:c16="http://schemas.microsoft.com/office/drawing/2014/chart" uri="{C3380CC4-5D6E-409C-BE32-E72D297353CC}">
              <c16:uniqueId val="{00000001-403F-4B8D-87AA-FCD9B97B45F6}"/>
            </c:ext>
          </c:extLst>
        </c:ser>
        <c:ser>
          <c:idx val="3"/>
          <c:order val="3"/>
          <c:tx>
            <c:strRef>
              <c:f>Sheet1!$E$1</c:f>
              <c:strCache>
                <c:ptCount val="1"/>
                <c:pt idx="0">
                  <c:v>Q4 2024
(N=33)</c:v>
                </c:pt>
              </c:strCache>
            </c:strRef>
          </c:tx>
          <c:spPr>
            <a:solidFill>
              <a:schemeClr val="tx1"/>
            </a:solidFill>
            <a:ln>
              <a:noFill/>
            </a:ln>
          </c:spPr>
          <c:invertIfNegative val="0"/>
          <c:dLbls>
            <c:spPr>
              <a:noFill/>
              <a:ln>
                <a:noFill/>
              </a:ln>
              <a:effectLst/>
            </c:spPr>
            <c:txPr>
              <a:bodyPr wrap="square" lIns="38100" tIns="19050" rIns="38100" bIns="19050" anchor="ctr">
                <a:spAutoFit/>
              </a:bodyPr>
              <a:lstStyle/>
              <a:p>
                <a:pPr>
                  <a:defRPr sz="1200" b="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I had no concerns</c:v>
                </c:pt>
              </c:strCache>
            </c:strRef>
          </c:cat>
          <c:val>
            <c:numRef>
              <c:f>Sheet1!$E$2:$E$4</c:f>
              <c:numCache>
                <c:formatCode>0%</c:formatCode>
                <c:ptCount val="3"/>
                <c:pt idx="0">
                  <c:v>0.696969696969697</c:v>
                </c:pt>
                <c:pt idx="1">
                  <c:v>0.06060606060606061</c:v>
                </c:pt>
                <c:pt idx="2">
                  <c:v>0.24242424242424243</c:v>
                </c:pt>
              </c:numCache>
            </c:numRef>
          </c:val>
          <c:extLst>
            <c:ext xmlns:c16="http://schemas.microsoft.com/office/drawing/2014/chart" uri="{C3380CC4-5D6E-409C-BE32-E72D297353CC}">
              <c16:uniqueId val="{00000000-C0F4-4A27-8A6C-4014E18FA6F5}"/>
            </c:ext>
          </c:extLst>
        </c:ser>
        <c:dLbls>
          <c:showLegendKey val="0"/>
          <c:showVal val="0"/>
          <c:showCatName val="0"/>
          <c:showSerName val="0"/>
          <c:showPercent val="0"/>
          <c:showBubbleSize val="0"/>
        </c:dLbls>
        <c:gapWidth val="170"/>
        <c:overlap val="-10"/>
        <c:axId val="323356144"/>
        <c:axId val="323356704"/>
      </c:barChart>
      <c:catAx>
        <c:axId val="323356144"/>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tx1"/>
                </a:solidFill>
                <a:latin typeface="+mn-lt"/>
                <a:ea typeface="+mn-ea"/>
                <a:cs typeface="+mn-cs"/>
              </a:defRPr>
            </a:pPr>
            <a:endParaRPr lang="en-US"/>
          </a:p>
        </c:txPr>
        <c:crossAx val="323356704"/>
        <c:crosses val="autoZero"/>
        <c:auto val="1"/>
        <c:lblAlgn val="ctr"/>
        <c:lblOffset val="100"/>
        <c:noMultiLvlLbl val="0"/>
      </c:catAx>
      <c:valAx>
        <c:axId val="323356704"/>
        <c:scaling>
          <c:orientation val="minMax"/>
          <c:max val="1"/>
        </c:scaling>
        <c:delete val="0"/>
        <c:axPos val="l"/>
        <c:majorGridlines>
          <c:spPr>
            <a:ln w="7816" cap="flat" cmpd="sng" algn="ctr">
              <a:solidFill>
                <a:schemeClr val="bg1">
                  <a:lumMod val="85000"/>
                </a:schemeClr>
              </a:solidFill>
              <a:round/>
            </a:ln>
            <a:effectLst/>
          </c:spPr>
        </c:majorGridlines>
        <c:numFmt formatCode="0%"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3356144"/>
        <c:crosses val="autoZero"/>
        <c:crossBetween val="between"/>
      </c:valAx>
      <c:spPr>
        <a:noFill/>
        <a:ln w="21009">
          <a:noFill/>
        </a:ln>
      </c:spPr>
    </c:plotArea>
    <c:legend>
      <c:legendPos val="t"/>
      <c:layout>
        <c:manualLayout>
          <c:xMode val="edge"/>
          <c:yMode val="edge"/>
          <c:x val="0.18460807530637618"/>
          <c:y val="1.0785303876998281E-2"/>
          <c:w val="0.60640370611568284"/>
          <c:h val="7.9521659034507239E-2"/>
        </c:manualLayout>
      </c:layou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8855789116876134E-2"/>
          <c:y val="0.14910321684426678"/>
          <c:w val="0.91406747644859176"/>
          <c:h val="0.79237716802123426"/>
        </c:manualLayout>
      </c:layout>
      <c:barChart>
        <c:barDir val="col"/>
        <c:grouping val="clustered"/>
        <c:varyColors val="0"/>
        <c:ser>
          <c:idx val="0"/>
          <c:order val="0"/>
          <c:tx>
            <c:strRef>
              <c:f>Sheet1!$B$1</c:f>
              <c:strCache>
                <c:ptCount val="1"/>
                <c:pt idx="0">
                  <c:v>Q1 2024
(n=5)</c:v>
                </c:pt>
              </c:strCache>
            </c:strRef>
          </c:tx>
          <c:spPr>
            <a:solidFill>
              <a:srgbClr val="FFC003"/>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Sheet1!$A$2:$A$3</c:f>
              <c:strCache>
                <c:ptCount val="2"/>
                <c:pt idx="0">
                  <c:v>Yes</c:v>
                </c:pt>
                <c:pt idx="1">
                  <c:v>No</c:v>
                </c:pt>
              </c:strCache>
            </c:strRef>
          </c:cat>
          <c:val>
            <c:numRef>
              <c:f>Sheet1!$B$2:$B$3</c:f>
              <c:numCache>
                <c:formatCode>0%</c:formatCode>
                <c:ptCount val="2"/>
                <c:pt idx="0">
                  <c:v>0.8</c:v>
                </c:pt>
                <c:pt idx="1">
                  <c:v>0.2</c:v>
                </c:pt>
              </c:numCache>
            </c:numRef>
          </c:val>
          <c:extLst>
            <c:ext xmlns:c16="http://schemas.microsoft.com/office/drawing/2014/chart" uri="{C3380CC4-5D6E-409C-BE32-E72D297353CC}">
              <c16:uniqueId val="{00000000-B3BC-4399-9949-26421AA520BC}"/>
            </c:ext>
          </c:extLst>
        </c:ser>
        <c:ser>
          <c:idx val="1"/>
          <c:order val="1"/>
          <c:tx>
            <c:strRef>
              <c:f>Sheet1!$C$1</c:f>
              <c:strCache>
                <c:ptCount val="1"/>
                <c:pt idx="0">
                  <c:v>Q2 2024
(n=16)</c:v>
                </c:pt>
              </c:strCache>
            </c:strRef>
          </c:tx>
          <c:spPr>
            <a:solidFill>
              <a:srgbClr val="3233CC"/>
            </a:solidFill>
          </c:spPr>
          <c:invertIfNegative val="0"/>
          <c:dLbls>
            <c:spPr>
              <a:noFill/>
              <a:ln>
                <a:noFill/>
              </a:ln>
              <a:effectLst/>
            </c:spPr>
            <c:txPr>
              <a:bodyPr wrap="square" lIns="38100" tIns="19050" rIns="38100" bIns="19050" anchor="ctr">
                <a:spAutoFit/>
              </a:bodyPr>
              <a:lstStyle/>
              <a:p>
                <a:pPr>
                  <a:defRPr sz="1200" b="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Sheet1!$A$2:$A$3</c:f>
              <c:strCache>
                <c:ptCount val="2"/>
                <c:pt idx="0">
                  <c:v>Yes</c:v>
                </c:pt>
                <c:pt idx="1">
                  <c:v>No</c:v>
                </c:pt>
              </c:strCache>
            </c:strRef>
          </c:cat>
          <c:val>
            <c:numRef>
              <c:f>Sheet1!$C$2:$C$3</c:f>
              <c:numCache>
                <c:formatCode>0%</c:formatCode>
                <c:ptCount val="2"/>
                <c:pt idx="0">
                  <c:v>0.94</c:v>
                </c:pt>
                <c:pt idx="1">
                  <c:v>0.06</c:v>
                </c:pt>
              </c:numCache>
            </c:numRef>
          </c:val>
          <c:extLst>
            <c:ext xmlns:c16="http://schemas.microsoft.com/office/drawing/2014/chart" uri="{C3380CC4-5D6E-409C-BE32-E72D297353CC}">
              <c16:uniqueId val="{00000000-EFD2-452A-891A-6A283B55AE1A}"/>
            </c:ext>
          </c:extLst>
        </c:ser>
        <c:ser>
          <c:idx val="2"/>
          <c:order val="2"/>
          <c:tx>
            <c:strRef>
              <c:f>Sheet1!$D$1</c:f>
              <c:strCache>
                <c:ptCount val="1"/>
                <c:pt idx="0">
                  <c:v>Q3 2024
(n=9)</c:v>
                </c:pt>
              </c:strCache>
            </c:strRef>
          </c:tx>
          <c:spPr>
            <a:solidFill>
              <a:srgbClr val="00CC99"/>
            </a:solidFill>
          </c:spPr>
          <c:invertIfNegative val="0"/>
          <c:dLbls>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Sheet1!$A$2:$A$3</c:f>
              <c:strCache>
                <c:ptCount val="2"/>
                <c:pt idx="0">
                  <c:v>Yes</c:v>
                </c:pt>
                <c:pt idx="1">
                  <c:v>No</c:v>
                </c:pt>
              </c:strCache>
            </c:strRef>
          </c:cat>
          <c:val>
            <c:numRef>
              <c:f>Sheet1!$D$2:$D$3</c:f>
              <c:numCache>
                <c:formatCode>0%</c:formatCode>
                <c:ptCount val="2"/>
                <c:pt idx="0">
                  <c:v>0.6666666666666666</c:v>
                </c:pt>
                <c:pt idx="1">
                  <c:v>0.3333333333333333</c:v>
                </c:pt>
              </c:numCache>
            </c:numRef>
          </c:val>
          <c:extLst>
            <c:ext xmlns:c16="http://schemas.microsoft.com/office/drawing/2014/chart" uri="{C3380CC4-5D6E-409C-BE32-E72D297353CC}">
              <c16:uniqueId val="{00000001-EFD2-452A-891A-6A283B55AE1A}"/>
            </c:ext>
          </c:extLst>
        </c:ser>
        <c:ser>
          <c:idx val="3"/>
          <c:order val="3"/>
          <c:tx>
            <c:strRef>
              <c:f>Sheet1!$E$1</c:f>
              <c:strCache>
                <c:ptCount val="1"/>
                <c:pt idx="0">
                  <c:v>Q4 2024
(n=25)</c:v>
                </c:pt>
              </c:strCache>
            </c:strRef>
          </c:tx>
          <c:spPr>
            <a:solidFill>
              <a:schemeClr val="tx1"/>
            </a:solidFill>
            <a:ln>
              <a:noFill/>
            </a:ln>
          </c:spPr>
          <c:invertIfNegative val="0"/>
          <c:dLbls>
            <c:spPr>
              <a:noFill/>
              <a:ln>
                <a:noFill/>
              </a:ln>
              <a:effectLst/>
            </c:spPr>
            <c:txPr>
              <a:bodyPr wrap="square" lIns="38100" tIns="19050" rIns="38100" bIns="19050" anchor="ctr">
                <a:spAutoFit/>
              </a:bodyPr>
              <a:lstStyle/>
              <a:p>
                <a:pPr>
                  <a:defRPr sz="1200" b="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Sheet1!$A$2:$A$3</c:f>
              <c:strCache>
                <c:ptCount val="2"/>
                <c:pt idx="0">
                  <c:v>Yes</c:v>
                </c:pt>
                <c:pt idx="1">
                  <c:v>No</c:v>
                </c:pt>
              </c:strCache>
            </c:strRef>
          </c:cat>
          <c:val>
            <c:numRef>
              <c:f>Sheet1!$E$2:$E$3</c:f>
              <c:numCache>
                <c:formatCode>0%</c:formatCode>
                <c:ptCount val="2"/>
                <c:pt idx="0">
                  <c:v>0.84</c:v>
                </c:pt>
                <c:pt idx="1">
                  <c:v>0.16</c:v>
                </c:pt>
              </c:numCache>
            </c:numRef>
          </c:val>
          <c:extLst>
            <c:ext xmlns:c16="http://schemas.microsoft.com/office/drawing/2014/chart" uri="{C3380CC4-5D6E-409C-BE32-E72D297353CC}">
              <c16:uniqueId val="{00000000-AF88-4348-8696-5A67F3EFD30E}"/>
            </c:ext>
          </c:extLst>
        </c:ser>
        <c:dLbls>
          <c:showLegendKey val="0"/>
          <c:showVal val="0"/>
          <c:showCatName val="0"/>
          <c:showSerName val="0"/>
          <c:showPercent val="0"/>
          <c:showBubbleSize val="0"/>
        </c:dLbls>
        <c:gapWidth val="170"/>
        <c:overlap val="-10"/>
        <c:axId val="323359504"/>
        <c:axId val="323360064"/>
      </c:barChart>
      <c:catAx>
        <c:axId val="323359504"/>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tx1"/>
                </a:solidFill>
                <a:latin typeface="+mn-lt"/>
                <a:ea typeface="+mn-ea"/>
                <a:cs typeface="+mn-cs"/>
              </a:defRPr>
            </a:pPr>
            <a:endParaRPr lang="en-US"/>
          </a:p>
        </c:txPr>
        <c:crossAx val="323360064"/>
        <c:crosses val="autoZero"/>
        <c:auto val="1"/>
        <c:lblAlgn val="ctr"/>
        <c:lblOffset val="100"/>
        <c:noMultiLvlLbl val="0"/>
      </c:catAx>
      <c:valAx>
        <c:axId val="323360064"/>
        <c:scaling>
          <c:orientation val="minMax"/>
          <c:max val="1"/>
        </c:scaling>
        <c:delete val="0"/>
        <c:axPos val="l"/>
        <c:majorGridlines>
          <c:spPr>
            <a:ln w="7816" cap="flat" cmpd="sng" algn="ctr">
              <a:solidFill>
                <a:schemeClr val="bg1">
                  <a:lumMod val="85000"/>
                </a:schemeClr>
              </a:solidFill>
              <a:round/>
            </a:ln>
            <a:effectLst/>
          </c:spPr>
        </c:majorGridlines>
        <c:numFmt formatCode="0%"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3359504"/>
        <c:crosses val="autoZero"/>
        <c:crossBetween val="between"/>
      </c:valAx>
      <c:spPr>
        <a:noFill/>
        <a:ln w="21009">
          <a:noFill/>
        </a:ln>
      </c:spPr>
    </c:plotArea>
    <c:legend>
      <c:legendPos val="t"/>
      <c:layout>
        <c:manualLayout>
          <c:xMode val="edge"/>
          <c:yMode val="edge"/>
          <c:x val="0.25039754899058669"/>
          <c:y val="1.0785303876998281E-2"/>
          <c:w val="0.61850526907820735"/>
          <c:h val="7.9521659034507239E-2"/>
        </c:manualLayout>
      </c:layou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6551274041564476"/>
          <c:w val="0.91150512660737548"/>
          <c:h val="0.63488834387504844"/>
        </c:manualLayout>
      </c:layout>
      <c:barChart>
        <c:barDir val="col"/>
        <c:grouping val="stacked"/>
        <c:varyColors val="0"/>
        <c:ser>
          <c:idx val="0"/>
          <c:order val="0"/>
          <c:tx>
            <c:strRef>
              <c:f>Sheet1!$B$1</c:f>
              <c:strCache>
                <c:ptCount val="1"/>
                <c:pt idx="0">
                  <c:v>8</c:v>
                </c:pt>
              </c:strCache>
            </c:strRef>
          </c:tx>
          <c:spPr>
            <a:solidFill>
              <a:srgbClr val="0F6FC6"/>
            </a:solidFill>
            <a:ln w="20289">
              <a:noFill/>
            </a:ln>
          </c:spPr>
          <c:invertIfNegative val="0"/>
          <c:dLbls>
            <c:dLbl>
              <c:idx val="1"/>
              <c:layout>
                <c:manualLayout>
                  <c:x val="2.2556390977443608E-2"/>
                  <c:y val="2.623054085452433E-3"/>
                </c:manualLayout>
              </c:layout>
              <c:spPr>
                <a:noFill/>
                <a:ln w="20289">
                  <a:noFill/>
                </a:ln>
              </c:spPr>
              <c:txPr>
                <a:bodyPr rot="0" spcFirstLastPara="1" vertOverflow="ellipsis" vert="horz" wrap="square" lIns="38100" tIns="19050" rIns="38100" bIns="19050" anchor="ctr" anchorCtr="1">
                  <a:no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layout>
                    <c:manualLayout>
                      <c:w val="4.6127819548872177E-2"/>
                      <c:h val="3.2852562282173738E-2"/>
                    </c:manualLayout>
                  </c15:layout>
                </c:ext>
                <c:ext xmlns:c16="http://schemas.microsoft.com/office/drawing/2014/chart" uri="{C3380CC4-5D6E-409C-BE32-E72D297353CC}">
                  <c16:uniqueId val="{00000000-018F-4FF9-9A33-FC3EE8DA1693}"/>
                </c:ext>
              </c:extLst>
            </c:dLbl>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Sheet1!$B$2:$B$9</c:f>
              <c:numCache>
                <c:formatCode>General</c:formatCode>
                <c:ptCount val="8"/>
                <c:pt idx="2" formatCode="0%">
                  <c:v>2.2727272727272731E-2</c:v>
                </c:pt>
                <c:pt idx="3" formatCode="0%">
                  <c:v>0.10526315789473684</c:v>
                </c:pt>
                <c:pt idx="4" formatCode="0%">
                  <c:v>7.0000000000000007E-2</c:v>
                </c:pt>
                <c:pt idx="5" formatCode="0%">
                  <c:v>0.08</c:v>
                </c:pt>
                <c:pt idx="7" formatCode="0%">
                  <c:v>0.10526315789473684</c:v>
                </c:pt>
              </c:numCache>
            </c:numRef>
          </c:val>
          <c:extLst>
            <c:ext xmlns:c16="http://schemas.microsoft.com/office/drawing/2014/chart" uri="{C3380CC4-5D6E-409C-BE32-E72D297353CC}">
              <c16:uniqueId val="{00000001-018F-4FF9-9A33-FC3EE8DA1693}"/>
            </c:ext>
          </c:extLst>
        </c:ser>
        <c:ser>
          <c:idx val="1"/>
          <c:order val="1"/>
          <c:tx>
            <c:strRef>
              <c:f>Sheet1!$C$1</c:f>
              <c:strCache>
                <c:ptCount val="1"/>
                <c:pt idx="0">
                  <c:v>9</c:v>
                </c:pt>
              </c:strCache>
            </c:strRef>
          </c:tx>
          <c:spPr>
            <a:solidFill>
              <a:srgbClr val="59AAF2"/>
            </a:solidFill>
            <a:ln w="20289">
              <a:noFill/>
            </a:ln>
          </c:spPr>
          <c:invertIfNegative val="0"/>
          <c:dLbls>
            <c:dLbl>
              <c:idx val="2"/>
              <c:layout>
                <c:manualLayout>
                  <c:x val="7.5187969924812026E-3"/>
                  <c:y val="5.245901639344166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018F-4FF9-9A33-FC3EE8DA1693}"/>
                </c:ext>
              </c:extLst>
            </c:dLbl>
            <c:dLbl>
              <c:idx val="3"/>
              <c:layout>
                <c:manualLayout>
                  <c:x val="1.8796992481203006E-3"/>
                  <c:y val="-5.2459016393442623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018F-4FF9-9A33-FC3EE8DA1693}"/>
                </c:ext>
              </c:extLst>
            </c:dLbl>
            <c:dLbl>
              <c:idx val="7"/>
              <c:layout>
                <c:manualLayout>
                  <c:x val="-1.8796992481203006E-3"/>
                  <c:y val="-5.2459016393443586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7F8D-704B-BC29-52FCB95B9ED7}"/>
                </c:ext>
              </c:extLst>
            </c:dLbl>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Sheet1!$C$2:$C$9</c:f>
              <c:numCache>
                <c:formatCode>General</c:formatCode>
                <c:ptCount val="8"/>
                <c:pt idx="0" formatCode="0%">
                  <c:v>0.14000000000000001</c:v>
                </c:pt>
                <c:pt idx="2" formatCode="0%">
                  <c:v>6.8181818181818177E-2</c:v>
                </c:pt>
                <c:pt idx="4" formatCode="0%">
                  <c:v>0.18</c:v>
                </c:pt>
                <c:pt idx="6" formatCode="0%">
                  <c:v>4.5454545454545463E-2</c:v>
                </c:pt>
              </c:numCache>
            </c:numRef>
          </c:val>
          <c:extLst>
            <c:ext xmlns:c16="http://schemas.microsoft.com/office/drawing/2014/chart" uri="{C3380CC4-5D6E-409C-BE32-E72D297353CC}">
              <c16:uniqueId val="{00000004-018F-4FF9-9A33-FC3EE8DA1693}"/>
            </c:ext>
          </c:extLst>
        </c:ser>
        <c:ser>
          <c:idx val="2"/>
          <c:order val="2"/>
          <c:tx>
            <c:strRef>
              <c:f>Sheet1!$D$1</c:f>
              <c:strCache>
                <c:ptCount val="1"/>
                <c:pt idx="0">
                  <c:v>10</c:v>
                </c:pt>
              </c:strCache>
            </c:strRef>
          </c:tx>
          <c:spPr>
            <a:solidFill>
              <a:srgbClr val="0BD0D9"/>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Sheet1!$D$2:$D$9</c:f>
              <c:numCache>
                <c:formatCode>0%</c:formatCode>
                <c:ptCount val="8"/>
                <c:pt idx="0">
                  <c:v>0.79</c:v>
                </c:pt>
                <c:pt idx="1">
                  <c:v>0.92</c:v>
                </c:pt>
                <c:pt idx="2">
                  <c:v>0.90909090909090906</c:v>
                </c:pt>
                <c:pt idx="3">
                  <c:v>0.84210526315789469</c:v>
                </c:pt>
                <c:pt idx="4">
                  <c:v>0.68</c:v>
                </c:pt>
                <c:pt idx="5">
                  <c:v>0.83</c:v>
                </c:pt>
                <c:pt idx="6">
                  <c:v>0.93181818181818177</c:v>
                </c:pt>
                <c:pt idx="7">
                  <c:v>0.78947368421052633</c:v>
                </c:pt>
              </c:numCache>
            </c:numRef>
          </c:val>
          <c:extLst>
            <c:ext xmlns:c16="http://schemas.microsoft.com/office/drawing/2014/chart" uri="{C3380CC4-5D6E-409C-BE32-E72D297353CC}">
              <c16:uniqueId val="{00000005-018F-4FF9-9A33-FC3EE8DA1693}"/>
            </c:ext>
          </c:extLst>
        </c:ser>
        <c:ser>
          <c:idx val="3"/>
          <c:order val="3"/>
          <c:tx>
            <c:strRef>
              <c:f>Sheet1!$E$1</c:f>
              <c:strCache>
                <c:ptCount val="1"/>
                <c:pt idx="0">
                  <c:v>sum of displayed values</c:v>
                </c:pt>
              </c:strCache>
            </c:strRef>
          </c:tx>
          <c:spPr>
            <a:noFill/>
          </c:spPr>
          <c:invertIfNegative val="0"/>
          <c:dLbls>
            <c:dLbl>
              <c:idx val="3"/>
              <c:spPr>
                <a:noFill/>
                <a:ln w="20289">
                  <a:noFill/>
                </a:ln>
              </c:spPr>
              <c:txPr>
                <a:bodyPr wrap="square" lIns="38100" tIns="19050" rIns="38100" bIns="19050" anchor="ctr">
                  <a:noAutofit/>
                </a:bodyPr>
                <a:lstStyle/>
                <a:p>
                  <a:pPr>
                    <a:defRPr sz="1118" b="1"/>
                  </a:pPr>
                  <a:endParaRPr lang="en-US"/>
                </a:p>
              </c:txPr>
              <c:dLblPos val="inBase"/>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6-018F-4FF9-9A33-FC3EE8DA1693}"/>
                </c:ext>
              </c:extLst>
            </c:dLbl>
            <c:spPr>
              <a:noFill/>
              <a:ln w="20289">
                <a:noFill/>
              </a:ln>
            </c:spPr>
            <c:txPr>
              <a:bodyPr wrap="square" lIns="38100" tIns="19050" rIns="38100" bIns="19050" anchor="ctr">
                <a:spAutoFit/>
              </a:bodyPr>
              <a:lstStyle/>
              <a:p>
                <a:pPr>
                  <a:defRPr sz="1118"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Sheet1!$E$2:$E$9</c:f>
              <c:numCache>
                <c:formatCode>0%</c:formatCode>
                <c:ptCount val="8"/>
                <c:pt idx="0">
                  <c:v>0.93</c:v>
                </c:pt>
                <c:pt idx="1">
                  <c:v>0.92</c:v>
                </c:pt>
                <c:pt idx="2">
                  <c:v>1</c:v>
                </c:pt>
                <c:pt idx="3">
                  <c:v>0.95</c:v>
                </c:pt>
                <c:pt idx="4">
                  <c:v>0.93</c:v>
                </c:pt>
                <c:pt idx="5">
                  <c:v>0.90999999999999992</c:v>
                </c:pt>
                <c:pt idx="6">
                  <c:v>0.98000000000000009</c:v>
                </c:pt>
                <c:pt idx="7">
                  <c:v>0.9</c:v>
                </c:pt>
              </c:numCache>
            </c:numRef>
          </c:val>
          <c:extLst>
            <c:ext xmlns:c16="http://schemas.microsoft.com/office/drawing/2014/chart" uri="{C3380CC4-5D6E-409C-BE32-E72D297353CC}">
              <c16:uniqueId val="{00000007-018F-4FF9-9A33-FC3EE8DA1693}"/>
            </c:ext>
          </c:extLst>
        </c:ser>
        <c:dLbls>
          <c:showLegendKey val="0"/>
          <c:showVal val="0"/>
          <c:showCatName val="0"/>
          <c:showSerName val="0"/>
          <c:showPercent val="0"/>
          <c:showBubbleSize val="0"/>
        </c:dLbls>
        <c:gapWidth val="100"/>
        <c:overlap val="100"/>
        <c:axId val="325164528"/>
        <c:axId val="325165088"/>
      </c:barChart>
      <c:catAx>
        <c:axId val="325164528"/>
        <c:scaling>
          <c:orientation val="minMax"/>
        </c:scaling>
        <c:delete val="0"/>
        <c:axPos val="b"/>
        <c:numFmt formatCode="General" sourceLinked="1"/>
        <c:majorTickMark val="none"/>
        <c:minorTickMark val="none"/>
        <c:tickLblPos val="nextTo"/>
        <c:spPr>
          <a:noFill/>
          <a:ln w="7610"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5165088"/>
        <c:crosses val="autoZero"/>
        <c:auto val="1"/>
        <c:lblAlgn val="ctr"/>
        <c:lblOffset val="100"/>
        <c:tickLblSkip val="1"/>
        <c:tickMarkSkip val="4"/>
        <c:noMultiLvlLbl val="0"/>
      </c:catAx>
      <c:valAx>
        <c:axId val="325165088"/>
        <c:scaling>
          <c:orientation val="minMax"/>
          <c:max val="1"/>
        </c:scaling>
        <c:delete val="0"/>
        <c:axPos val="l"/>
        <c:majorGridlines>
          <c:spPr>
            <a:ln w="7610" cap="flat" cmpd="sng" algn="ctr">
              <a:solidFill>
                <a:schemeClr val="bg1">
                  <a:lumMod val="85000"/>
                </a:schemeClr>
              </a:solidFill>
              <a:round/>
            </a:ln>
            <a:effectLst/>
          </c:spPr>
        </c:majorGridlines>
        <c:numFmt formatCode="General" sourceLinked="1"/>
        <c:majorTickMark val="none"/>
        <c:minorTickMark val="none"/>
        <c:tickLblPos val="nextTo"/>
        <c:spPr>
          <a:ln w="5072">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5164528"/>
        <c:crosses val="autoZero"/>
        <c:crossBetween val="between"/>
      </c:valAx>
      <c:spPr>
        <a:noFill/>
        <a:ln w="20365">
          <a:noFill/>
        </a:ln>
      </c:spPr>
    </c:plotArea>
    <c:legend>
      <c:legendPos val="b"/>
      <c:legendEntry>
        <c:idx val="3"/>
        <c:delete val="1"/>
      </c:legendEntry>
      <c:layout>
        <c:manualLayout>
          <c:xMode val="edge"/>
          <c:yMode val="edge"/>
          <c:x val="0.37918388490912319"/>
          <c:y val="3.5375964889634695E-2"/>
          <c:w val="0.24125984251968507"/>
          <c:h val="5.0990207756446942E-2"/>
        </c:manualLayout>
      </c:layout>
      <c:overlay val="0"/>
      <c:spPr>
        <a:noFill/>
        <a:ln w="20289">
          <a:noFill/>
        </a:ln>
      </c:spPr>
      <c:txPr>
        <a:bodyPr rot="0" spcFirstLastPara="1" vertOverflow="ellipsis" vert="horz" wrap="square" anchor="ctr" anchorCtr="1"/>
        <a:lstStyle/>
        <a:p>
          <a:pPr>
            <a:defRPr sz="955"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6551274041564476"/>
          <c:w val="0.91150512660737548"/>
          <c:h val="0.63488834387504844"/>
        </c:manualLayout>
      </c:layout>
      <c:barChart>
        <c:barDir val="col"/>
        <c:grouping val="stacked"/>
        <c:varyColors val="0"/>
        <c:ser>
          <c:idx val="0"/>
          <c:order val="0"/>
          <c:tx>
            <c:strRef>
              <c:f>Sheet1!$B$1</c:f>
              <c:strCache>
                <c:ptCount val="1"/>
                <c:pt idx="0">
                  <c:v>8</c:v>
                </c:pt>
              </c:strCache>
            </c:strRef>
          </c:tx>
          <c:spPr>
            <a:solidFill>
              <a:srgbClr val="0F6FC6"/>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Sheet1!$B$2:$B$9</c:f>
              <c:numCache>
                <c:formatCode>General</c:formatCode>
                <c:ptCount val="8"/>
                <c:pt idx="0" formatCode="0%">
                  <c:v>0.04</c:v>
                </c:pt>
                <c:pt idx="2" formatCode="0%">
                  <c:v>2.2727272727272731E-2</c:v>
                </c:pt>
                <c:pt idx="3" formatCode="0%">
                  <c:v>0.10526315789473684</c:v>
                </c:pt>
                <c:pt idx="6" formatCode="0%">
                  <c:v>2.2727272727272731E-2</c:v>
                </c:pt>
                <c:pt idx="7" formatCode="0%">
                  <c:v>0.10526315789473684</c:v>
                </c:pt>
              </c:numCache>
            </c:numRef>
          </c:val>
          <c:extLst>
            <c:ext xmlns:c16="http://schemas.microsoft.com/office/drawing/2014/chart" uri="{C3380CC4-5D6E-409C-BE32-E72D297353CC}">
              <c16:uniqueId val="{00000000-3F7D-4AEA-A719-67688FBC2FE5}"/>
            </c:ext>
          </c:extLst>
        </c:ser>
        <c:ser>
          <c:idx val="1"/>
          <c:order val="1"/>
          <c:tx>
            <c:strRef>
              <c:f>Sheet1!$C$1</c:f>
              <c:strCache>
                <c:ptCount val="1"/>
                <c:pt idx="0">
                  <c:v>9</c:v>
                </c:pt>
              </c:strCache>
            </c:strRef>
          </c:tx>
          <c:spPr>
            <a:solidFill>
              <a:srgbClr val="59AAF2"/>
            </a:solidFill>
            <a:ln w="20289">
              <a:noFill/>
            </a:ln>
          </c:spPr>
          <c:invertIfNegative val="0"/>
          <c:dLbls>
            <c:dLbl>
              <c:idx val="3"/>
              <c:layout>
                <c:manualLayout>
                  <c:x val="0"/>
                  <c:y val="-4.9019607843137254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3D31-FE4B-9EF3-159D96FAEBA1}"/>
                </c:ext>
              </c:extLst>
            </c:dLbl>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Sheet1!$C$2:$C$9</c:f>
              <c:numCache>
                <c:formatCode>0%</c:formatCode>
                <c:ptCount val="8"/>
                <c:pt idx="0">
                  <c:v>0.11</c:v>
                </c:pt>
                <c:pt idx="1">
                  <c:v>0.08</c:v>
                </c:pt>
                <c:pt idx="2">
                  <c:v>4.5454545454545463E-2</c:v>
                </c:pt>
                <c:pt idx="4">
                  <c:v>0.11</c:v>
                </c:pt>
                <c:pt idx="5">
                  <c:v>0.08</c:v>
                </c:pt>
                <c:pt idx="6">
                  <c:v>6.8181818181818177E-2</c:v>
                </c:pt>
                <c:pt idx="7">
                  <c:v>5.2631578947368418E-2</c:v>
                </c:pt>
              </c:numCache>
            </c:numRef>
          </c:val>
          <c:extLst>
            <c:ext xmlns:c16="http://schemas.microsoft.com/office/drawing/2014/chart" uri="{C3380CC4-5D6E-409C-BE32-E72D297353CC}">
              <c16:uniqueId val="{00000001-3F7D-4AEA-A719-67688FBC2FE5}"/>
            </c:ext>
          </c:extLst>
        </c:ser>
        <c:ser>
          <c:idx val="2"/>
          <c:order val="2"/>
          <c:tx>
            <c:strRef>
              <c:f>Sheet1!$D$1</c:f>
              <c:strCache>
                <c:ptCount val="1"/>
                <c:pt idx="0">
                  <c:v>10</c:v>
                </c:pt>
              </c:strCache>
            </c:strRef>
          </c:tx>
          <c:spPr>
            <a:solidFill>
              <a:srgbClr val="0BD0D9"/>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Sheet1!$D$2:$D$9</c:f>
              <c:numCache>
                <c:formatCode>0%</c:formatCode>
                <c:ptCount val="8"/>
                <c:pt idx="0">
                  <c:v>0.79</c:v>
                </c:pt>
                <c:pt idx="1">
                  <c:v>0.75</c:v>
                </c:pt>
                <c:pt idx="2">
                  <c:v>0.90909090909090906</c:v>
                </c:pt>
                <c:pt idx="3">
                  <c:v>0.78947368421052633</c:v>
                </c:pt>
                <c:pt idx="4">
                  <c:v>0.82</c:v>
                </c:pt>
                <c:pt idx="5">
                  <c:v>0.83</c:v>
                </c:pt>
                <c:pt idx="6">
                  <c:v>0.88636363636363646</c:v>
                </c:pt>
                <c:pt idx="7">
                  <c:v>0.78947368421052633</c:v>
                </c:pt>
              </c:numCache>
            </c:numRef>
          </c:val>
          <c:extLst>
            <c:ext xmlns:c16="http://schemas.microsoft.com/office/drawing/2014/chart" uri="{C3380CC4-5D6E-409C-BE32-E72D297353CC}">
              <c16:uniqueId val="{00000002-3F7D-4AEA-A719-67688FBC2FE5}"/>
            </c:ext>
          </c:extLst>
        </c:ser>
        <c:ser>
          <c:idx val="3"/>
          <c:order val="3"/>
          <c:tx>
            <c:strRef>
              <c:f>Sheet1!$E$1</c:f>
              <c:strCache>
                <c:ptCount val="1"/>
                <c:pt idx="0">
                  <c:v>sum of displayed values</c:v>
                </c:pt>
              </c:strCache>
            </c:strRef>
          </c:tx>
          <c:spPr>
            <a:noFill/>
          </c:spPr>
          <c:invertIfNegative val="0"/>
          <c:dLbls>
            <c:spPr>
              <a:noFill/>
              <a:ln w="20289">
                <a:noFill/>
              </a:ln>
            </c:spPr>
            <c:txPr>
              <a:bodyPr wrap="square" lIns="38100" tIns="19050" rIns="38100" bIns="19050" anchor="ctr">
                <a:spAutoFit/>
              </a:bodyPr>
              <a:lstStyle/>
              <a:p>
                <a:pPr>
                  <a:defRPr sz="1118"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Sheet1!$E$2:$E$9</c:f>
              <c:numCache>
                <c:formatCode>0%</c:formatCode>
                <c:ptCount val="8"/>
                <c:pt idx="0">
                  <c:v>0.94000000000000006</c:v>
                </c:pt>
                <c:pt idx="1">
                  <c:v>0.83</c:v>
                </c:pt>
                <c:pt idx="2">
                  <c:v>0.98</c:v>
                </c:pt>
                <c:pt idx="3">
                  <c:v>0.9</c:v>
                </c:pt>
                <c:pt idx="4">
                  <c:v>0.92999999999999994</c:v>
                </c:pt>
                <c:pt idx="5">
                  <c:v>0.90999999999999992</c:v>
                </c:pt>
                <c:pt idx="6">
                  <c:v>0.98</c:v>
                </c:pt>
                <c:pt idx="7">
                  <c:v>0.95000000000000007</c:v>
                </c:pt>
              </c:numCache>
            </c:numRef>
          </c:val>
          <c:extLst>
            <c:ext xmlns:c16="http://schemas.microsoft.com/office/drawing/2014/chart" uri="{C3380CC4-5D6E-409C-BE32-E72D297353CC}">
              <c16:uniqueId val="{00000003-3F7D-4AEA-A719-67688FBC2FE5}"/>
            </c:ext>
          </c:extLst>
        </c:ser>
        <c:dLbls>
          <c:showLegendKey val="0"/>
          <c:showVal val="0"/>
          <c:showCatName val="0"/>
          <c:showSerName val="0"/>
          <c:showPercent val="0"/>
          <c:showBubbleSize val="0"/>
        </c:dLbls>
        <c:gapWidth val="100"/>
        <c:overlap val="100"/>
        <c:axId val="325169008"/>
        <c:axId val="325169568"/>
      </c:barChart>
      <c:catAx>
        <c:axId val="325169008"/>
        <c:scaling>
          <c:orientation val="minMax"/>
        </c:scaling>
        <c:delete val="0"/>
        <c:axPos val="b"/>
        <c:numFmt formatCode="General" sourceLinked="1"/>
        <c:majorTickMark val="none"/>
        <c:minorTickMark val="none"/>
        <c:tickLblPos val="nextTo"/>
        <c:spPr>
          <a:noFill/>
          <a:ln w="7610"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5169568"/>
        <c:crosses val="autoZero"/>
        <c:auto val="1"/>
        <c:lblAlgn val="ctr"/>
        <c:lblOffset val="100"/>
        <c:tickLblSkip val="1"/>
        <c:tickMarkSkip val="4"/>
        <c:noMultiLvlLbl val="0"/>
      </c:catAx>
      <c:valAx>
        <c:axId val="325169568"/>
        <c:scaling>
          <c:orientation val="minMax"/>
          <c:max val="1"/>
        </c:scaling>
        <c:delete val="0"/>
        <c:axPos val="l"/>
        <c:majorGridlines>
          <c:spPr>
            <a:ln w="7610" cap="flat" cmpd="sng" algn="ctr">
              <a:solidFill>
                <a:schemeClr val="bg1">
                  <a:lumMod val="85000"/>
                </a:schemeClr>
              </a:solidFill>
              <a:round/>
            </a:ln>
            <a:effectLst/>
          </c:spPr>
        </c:majorGridlines>
        <c:numFmt formatCode="0%" sourceLinked="1"/>
        <c:majorTickMark val="none"/>
        <c:minorTickMark val="none"/>
        <c:tickLblPos val="nextTo"/>
        <c:spPr>
          <a:ln w="5072">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5169008"/>
        <c:crosses val="autoZero"/>
        <c:crossBetween val="between"/>
      </c:valAx>
      <c:spPr>
        <a:noFill/>
        <a:ln w="20365">
          <a:noFill/>
        </a:ln>
      </c:spPr>
    </c:plotArea>
    <c:legend>
      <c:legendPos val="b"/>
      <c:legendEntry>
        <c:idx val="3"/>
        <c:delete val="1"/>
      </c:legendEntry>
      <c:layout>
        <c:manualLayout>
          <c:xMode val="edge"/>
          <c:yMode val="edge"/>
          <c:x val="0.37918388490912319"/>
          <c:y val="3.5375964889634695E-2"/>
          <c:w val="0.24125984251968507"/>
          <c:h val="5.0990207756446942E-2"/>
        </c:manualLayout>
      </c:layout>
      <c:overlay val="0"/>
      <c:spPr>
        <a:noFill/>
        <a:ln w="20289">
          <a:noFill/>
        </a:ln>
      </c:spPr>
      <c:txPr>
        <a:bodyPr rot="0" spcFirstLastPara="1" vertOverflow="ellipsis" vert="horz" wrap="square" anchor="ctr" anchorCtr="1"/>
        <a:lstStyle/>
        <a:p>
          <a:pPr>
            <a:defRPr sz="955"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6551274041564476"/>
          <c:w val="0.91150512660737548"/>
          <c:h val="0.63488834387504844"/>
        </c:manualLayout>
      </c:layout>
      <c:barChart>
        <c:barDir val="col"/>
        <c:grouping val="stacked"/>
        <c:varyColors val="0"/>
        <c:ser>
          <c:idx val="0"/>
          <c:order val="0"/>
          <c:tx>
            <c:strRef>
              <c:f>Sheet1!$B$1</c:f>
              <c:strCache>
                <c:ptCount val="1"/>
                <c:pt idx="0">
                  <c:v>8</c:v>
                </c:pt>
              </c:strCache>
            </c:strRef>
          </c:tx>
          <c:spPr>
            <a:solidFill>
              <a:srgbClr val="0F6FC6"/>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Sheet1!$B$2:$B$5</c:f>
              <c:numCache>
                <c:formatCode>0%</c:formatCode>
                <c:ptCount val="4"/>
                <c:pt idx="1">
                  <c:v>0.03</c:v>
                </c:pt>
                <c:pt idx="2">
                  <c:v>0.10526315789473684</c:v>
                </c:pt>
                <c:pt idx="3">
                  <c:v>0.030303030303030304</c:v>
                </c:pt>
              </c:numCache>
            </c:numRef>
          </c:val>
          <c:extLst>
            <c:ext xmlns:c16="http://schemas.microsoft.com/office/drawing/2014/chart" uri="{C3380CC4-5D6E-409C-BE32-E72D297353CC}">
              <c16:uniqueId val="{00000000-10D9-4C7F-AED0-B6EF4592473B}"/>
            </c:ext>
          </c:extLst>
        </c:ser>
        <c:ser>
          <c:idx val="1"/>
          <c:order val="1"/>
          <c:tx>
            <c:strRef>
              <c:f>Sheet1!$C$1</c:f>
              <c:strCache>
                <c:ptCount val="1"/>
                <c:pt idx="0">
                  <c:v>9</c:v>
                </c:pt>
              </c:strCache>
            </c:strRef>
          </c:tx>
          <c:spPr>
            <a:solidFill>
              <a:srgbClr val="59AAF2"/>
            </a:solidFill>
            <a:ln w="20289">
              <a:noFill/>
            </a:ln>
          </c:spPr>
          <c:invertIfNegative val="0"/>
          <c:dLbls>
            <c:dLbl>
              <c:idx val="3"/>
              <c:layout>
                <c:manualLayout>
                  <c:x val="-1.3784301915450217E-16"/>
                  <c:y val="-5.2459016393442623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50EB-D641-9D50-B6487A9F6093}"/>
                </c:ext>
              </c:extLst>
            </c:dLbl>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Sheet1!$C$2:$C$5</c:f>
              <c:numCache>
                <c:formatCode>0%</c:formatCode>
                <c:ptCount val="4"/>
                <c:pt idx="0">
                  <c:v>0.06</c:v>
                </c:pt>
                <c:pt idx="1">
                  <c:v>0.08</c:v>
                </c:pt>
                <c:pt idx="3">
                  <c:v>0.09090909090909091</c:v>
                </c:pt>
              </c:numCache>
            </c:numRef>
          </c:val>
          <c:extLst>
            <c:ext xmlns:c16="http://schemas.microsoft.com/office/drawing/2014/chart" uri="{C3380CC4-5D6E-409C-BE32-E72D297353CC}">
              <c16:uniqueId val="{00000001-10D9-4C7F-AED0-B6EF4592473B}"/>
            </c:ext>
          </c:extLst>
        </c:ser>
        <c:ser>
          <c:idx val="2"/>
          <c:order val="2"/>
          <c:tx>
            <c:strRef>
              <c:f>Sheet1!$D$1</c:f>
              <c:strCache>
                <c:ptCount val="1"/>
                <c:pt idx="0">
                  <c:v>10</c:v>
                </c:pt>
              </c:strCache>
            </c:strRef>
          </c:tx>
          <c:spPr>
            <a:solidFill>
              <a:srgbClr val="0BD0D9"/>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Sheet1!$D$2:$D$5</c:f>
              <c:numCache>
                <c:formatCode>0%</c:formatCode>
                <c:ptCount val="4"/>
                <c:pt idx="0">
                  <c:v>0.81</c:v>
                </c:pt>
                <c:pt idx="1">
                  <c:v>0.85</c:v>
                </c:pt>
                <c:pt idx="2">
                  <c:v>0.8421052631578947</c:v>
                </c:pt>
                <c:pt idx="3">
                  <c:v>0.7878787878787878</c:v>
                </c:pt>
              </c:numCache>
            </c:numRef>
          </c:val>
          <c:extLst>
            <c:ext xmlns:c16="http://schemas.microsoft.com/office/drawing/2014/chart" uri="{C3380CC4-5D6E-409C-BE32-E72D297353CC}">
              <c16:uniqueId val="{00000002-10D9-4C7F-AED0-B6EF4592473B}"/>
            </c:ext>
          </c:extLst>
        </c:ser>
        <c:ser>
          <c:idx val="3"/>
          <c:order val="3"/>
          <c:tx>
            <c:strRef>
              <c:f>Sheet1!$E$1</c:f>
              <c:strCache>
                <c:ptCount val="1"/>
                <c:pt idx="0">
                  <c:v>sum of displayed values</c:v>
                </c:pt>
              </c:strCache>
            </c:strRef>
          </c:tx>
          <c:spPr>
            <a:noFill/>
          </c:spPr>
          <c:invertIfNegative val="0"/>
          <c:dLbls>
            <c:spPr>
              <a:noFill/>
              <a:ln>
                <a:noFill/>
              </a:ln>
              <a:effectLst/>
            </c:spPr>
            <c:txPr>
              <a:bodyPr wrap="square" lIns="38100" tIns="19050" rIns="38100" bIns="19050" anchor="ctr">
                <a:spAutoFit/>
              </a:bodyPr>
              <a:lstStyle/>
              <a:p>
                <a:pPr>
                  <a:defRPr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Q1 2024 
(N=12)</c:v>
                </c:pt>
                <c:pt idx="1">
                  <c:v>Q2 2024 
(N=44)</c:v>
                </c:pt>
                <c:pt idx="2">
                  <c:v>Q3 2024 
(N=19)</c:v>
                </c:pt>
                <c:pt idx="3">
                  <c:v>Q4 2024
(N=33)</c:v>
                </c:pt>
              </c:strCache>
            </c:strRef>
          </c:cat>
          <c:val>
            <c:numRef>
              <c:f>Sheet1!$E$2:$E$5</c:f>
              <c:numCache>
                <c:formatCode>0%</c:formatCode>
                <c:ptCount val="4"/>
                <c:pt idx="0">
                  <c:v>0.8700000000000001</c:v>
                </c:pt>
                <c:pt idx="1">
                  <c:v>0.96</c:v>
                </c:pt>
                <c:pt idx="2">
                  <c:v>0.95</c:v>
                </c:pt>
                <c:pt idx="3">
                  <c:v>0.9090909090909091</c:v>
                </c:pt>
              </c:numCache>
            </c:numRef>
          </c:val>
          <c:extLst>
            <c:ext xmlns:c16="http://schemas.microsoft.com/office/drawing/2014/chart" uri="{C3380CC4-5D6E-409C-BE32-E72D297353CC}">
              <c16:uniqueId val="{00000001-48FE-5449-A1D1-20013E34F4E0}"/>
            </c:ext>
          </c:extLst>
        </c:ser>
        <c:dLbls>
          <c:showLegendKey val="0"/>
          <c:showVal val="0"/>
          <c:showCatName val="0"/>
          <c:showSerName val="0"/>
          <c:showPercent val="0"/>
          <c:showBubbleSize val="0"/>
        </c:dLbls>
        <c:gapWidth val="100"/>
        <c:overlap val="100"/>
        <c:axId val="324689200"/>
        <c:axId val="324689760"/>
      </c:barChart>
      <c:catAx>
        <c:axId val="324689200"/>
        <c:scaling>
          <c:orientation val="minMax"/>
        </c:scaling>
        <c:delete val="0"/>
        <c:axPos val="b"/>
        <c:numFmt formatCode="General" sourceLinked="1"/>
        <c:majorTickMark val="none"/>
        <c:minorTickMark val="none"/>
        <c:tickLblPos val="nextTo"/>
        <c:spPr>
          <a:noFill/>
          <a:ln w="7610"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4689760"/>
        <c:crosses val="autoZero"/>
        <c:auto val="1"/>
        <c:lblAlgn val="ctr"/>
        <c:lblOffset val="100"/>
        <c:tickLblSkip val="1"/>
        <c:tickMarkSkip val="4"/>
        <c:noMultiLvlLbl val="0"/>
      </c:catAx>
      <c:valAx>
        <c:axId val="324689760"/>
        <c:scaling>
          <c:orientation val="minMax"/>
          <c:max val="1"/>
        </c:scaling>
        <c:delete val="0"/>
        <c:axPos val="l"/>
        <c:majorGridlines>
          <c:spPr>
            <a:ln w="7610" cap="flat" cmpd="sng" algn="ctr">
              <a:solidFill>
                <a:schemeClr val="bg1">
                  <a:lumMod val="85000"/>
                </a:schemeClr>
              </a:solidFill>
              <a:round/>
            </a:ln>
            <a:effectLst/>
          </c:spPr>
        </c:majorGridlines>
        <c:numFmt formatCode="0%" sourceLinked="1"/>
        <c:majorTickMark val="none"/>
        <c:minorTickMark val="none"/>
        <c:tickLblPos val="nextTo"/>
        <c:spPr>
          <a:ln w="5072">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4689200"/>
        <c:crosses val="autoZero"/>
        <c:crossBetween val="between"/>
      </c:valAx>
      <c:spPr>
        <a:noFill/>
        <a:ln w="20365">
          <a:noFill/>
        </a:ln>
      </c:spPr>
    </c:plotArea>
    <c:legend>
      <c:legendPos val="b"/>
      <c:legendEntry>
        <c:idx val="3"/>
        <c:delete val="1"/>
      </c:legendEntry>
      <c:layout>
        <c:manualLayout>
          <c:xMode val="edge"/>
          <c:yMode val="edge"/>
          <c:x val="0.37918388490912319"/>
          <c:y val="3.5375964889634695E-2"/>
          <c:w val="0.22402359244568112"/>
          <c:h val="4.5651736155931322E-2"/>
        </c:manualLayout>
      </c:layout>
      <c:overlay val="0"/>
      <c:spPr>
        <a:noFill/>
        <a:ln w="20289">
          <a:noFill/>
        </a:ln>
      </c:spPr>
      <c:txPr>
        <a:bodyPr rot="0" spcFirstLastPara="1" vertOverflow="ellipsis" vert="horz" wrap="square" anchor="ctr" anchorCtr="1"/>
        <a:lstStyle/>
        <a:p>
          <a:pPr>
            <a:defRPr sz="955"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8855789116876134E-2"/>
          <c:y val="0.14910321684426678"/>
          <c:w val="0.91406747644859176"/>
          <c:h val="0.79237716802123426"/>
        </c:manualLayout>
      </c:layout>
      <c:barChart>
        <c:barDir val="col"/>
        <c:grouping val="clustered"/>
        <c:varyColors val="0"/>
        <c:ser>
          <c:idx val="0"/>
          <c:order val="0"/>
          <c:tx>
            <c:strRef>
              <c:f>Sheet1!$B$1</c:f>
              <c:strCache>
                <c:ptCount val="1"/>
                <c:pt idx="0">
                  <c:v>Q1 2024
(N=12)</c:v>
                </c:pt>
              </c:strCache>
            </c:strRef>
          </c:tx>
          <c:spPr>
            <a:solidFill>
              <a:srgbClr val="FFC003"/>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Yes</c:v>
                </c:pt>
                <c:pt idx="1">
                  <c:v>No</c:v>
                </c:pt>
                <c:pt idx="2">
                  <c:v>I had no concerns</c:v>
                </c:pt>
              </c:strCache>
            </c:strRef>
          </c:cat>
          <c:val>
            <c:numRef>
              <c:f>Sheet1!$B$2:$B$4</c:f>
              <c:numCache>
                <c:formatCode>0%</c:formatCode>
                <c:ptCount val="3"/>
                <c:pt idx="0">
                  <c:v>0.5</c:v>
                </c:pt>
                <c:pt idx="1">
                  <c:v>0.08333333333333331</c:v>
                </c:pt>
                <c:pt idx="2">
                  <c:v>0.41666666666666674</c:v>
                </c:pt>
              </c:numCache>
            </c:numRef>
          </c:val>
          <c:extLst>
            <c:ext xmlns:c16="http://schemas.microsoft.com/office/drawing/2014/chart" uri="{C3380CC4-5D6E-409C-BE32-E72D297353CC}">
              <c16:uniqueId val="{00000000-B3BC-4399-9949-26421AA520BC}"/>
            </c:ext>
          </c:extLst>
        </c:ser>
        <c:ser>
          <c:idx val="1"/>
          <c:order val="1"/>
          <c:tx>
            <c:strRef>
              <c:f>Sheet1!$C$1</c:f>
              <c:strCache>
                <c:ptCount val="1"/>
                <c:pt idx="0">
                  <c:v>Q2 2024
(N=44)</c:v>
                </c:pt>
              </c:strCache>
            </c:strRef>
          </c:tx>
          <c:spPr>
            <a:solidFill>
              <a:srgbClr val="3233CC"/>
            </a:solidFill>
          </c:spPr>
          <c:invertIfNegative val="0"/>
          <c:dLbls>
            <c:spPr>
              <a:noFill/>
              <a:ln>
                <a:noFill/>
              </a:ln>
              <a:effectLst/>
            </c:spPr>
            <c:txPr>
              <a:bodyPr wrap="square" lIns="38100" tIns="19050" rIns="38100" bIns="19050" anchor="ctr">
                <a:spAutoFit/>
              </a:bodyPr>
              <a:lstStyle/>
              <a:p>
                <a:pPr>
                  <a:defRPr sz="1200" b="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I had no concerns</c:v>
                </c:pt>
              </c:strCache>
            </c:strRef>
          </c:cat>
          <c:val>
            <c:numRef>
              <c:f>Sheet1!$C$2:$C$4</c:f>
              <c:numCache>
                <c:formatCode>0%</c:formatCode>
                <c:ptCount val="3"/>
                <c:pt idx="0">
                  <c:v>0.1590909090909091</c:v>
                </c:pt>
                <c:pt idx="1">
                  <c:v>0.02272727272727273</c:v>
                </c:pt>
                <c:pt idx="2">
                  <c:v>0.8181818181818183</c:v>
                </c:pt>
              </c:numCache>
            </c:numRef>
          </c:val>
          <c:extLst>
            <c:ext xmlns:c16="http://schemas.microsoft.com/office/drawing/2014/chart" uri="{C3380CC4-5D6E-409C-BE32-E72D297353CC}">
              <c16:uniqueId val="{00000000-2F2C-4AB5-908E-1D7E0E26B6CB}"/>
            </c:ext>
          </c:extLst>
        </c:ser>
        <c:ser>
          <c:idx val="2"/>
          <c:order val="2"/>
          <c:tx>
            <c:strRef>
              <c:f>Sheet1!$D$1</c:f>
              <c:strCache>
                <c:ptCount val="1"/>
                <c:pt idx="0">
                  <c:v>Q3 2024
(N=19)</c:v>
                </c:pt>
              </c:strCache>
            </c:strRef>
          </c:tx>
          <c:spPr>
            <a:solidFill>
              <a:srgbClr val="00CC9A"/>
            </a:solidFill>
          </c:spPr>
          <c:invertIfNegative val="0"/>
          <c:dLbls>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I had no concerns</c:v>
                </c:pt>
              </c:strCache>
            </c:strRef>
          </c:cat>
          <c:val>
            <c:numRef>
              <c:f>Sheet1!$D$2:$D$4</c:f>
              <c:numCache>
                <c:formatCode>0%</c:formatCode>
                <c:ptCount val="3"/>
                <c:pt idx="0">
                  <c:v>0.3684210526315789</c:v>
                </c:pt>
                <c:pt idx="1">
                  <c:v>0.05263157894736842</c:v>
                </c:pt>
                <c:pt idx="2">
                  <c:v>0.5789473684210527</c:v>
                </c:pt>
              </c:numCache>
            </c:numRef>
          </c:val>
          <c:extLst>
            <c:ext xmlns:c16="http://schemas.microsoft.com/office/drawing/2014/chart" uri="{C3380CC4-5D6E-409C-BE32-E72D297353CC}">
              <c16:uniqueId val="{00000001-2F2C-4AB5-908E-1D7E0E26B6CB}"/>
            </c:ext>
          </c:extLst>
        </c:ser>
        <c:ser>
          <c:idx val="3"/>
          <c:order val="3"/>
          <c:tx>
            <c:strRef>
              <c:f>Sheet1!$E$1</c:f>
              <c:strCache>
                <c:ptCount val="1"/>
                <c:pt idx="0">
                  <c:v>Q4 2024
(N=33)</c:v>
                </c:pt>
              </c:strCache>
            </c:strRef>
          </c:tx>
          <c:spPr>
            <a:solidFill>
              <a:schemeClr val="tx1"/>
            </a:solidFill>
            <a:ln>
              <a:noFill/>
            </a:ln>
          </c:spPr>
          <c:invertIfNegative val="0"/>
          <c:dLbls>
            <c:spPr>
              <a:noFill/>
              <a:ln>
                <a:noFill/>
              </a:ln>
              <a:effectLst/>
            </c:spPr>
            <c:txPr>
              <a:bodyPr wrap="square" lIns="38100" tIns="19050" rIns="38100" bIns="19050" anchor="ctr">
                <a:spAutoFit/>
              </a:bodyPr>
              <a:lstStyle/>
              <a:p>
                <a:pPr>
                  <a:defRPr sz="1200" b="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I had no concerns</c:v>
                </c:pt>
              </c:strCache>
            </c:strRef>
          </c:cat>
          <c:val>
            <c:numRef>
              <c:f>Sheet1!$E$2:$E$4</c:f>
              <c:numCache>
                <c:formatCode>0%</c:formatCode>
                <c:ptCount val="3"/>
                <c:pt idx="0">
                  <c:v>0.5757575757575758</c:v>
                </c:pt>
                <c:pt idx="1">
                  <c:v>0.15151515151515152</c:v>
                </c:pt>
                <c:pt idx="2">
                  <c:v>0.2727272727272727</c:v>
                </c:pt>
              </c:numCache>
            </c:numRef>
          </c:val>
          <c:extLst>
            <c:ext xmlns:c16="http://schemas.microsoft.com/office/drawing/2014/chart" uri="{C3380CC4-5D6E-409C-BE32-E72D297353CC}">
              <c16:uniqueId val="{00000000-A205-4F76-994F-922B6EF4212F}"/>
            </c:ext>
          </c:extLst>
        </c:ser>
        <c:dLbls>
          <c:showLegendKey val="0"/>
          <c:showVal val="0"/>
          <c:showCatName val="0"/>
          <c:showSerName val="0"/>
          <c:showPercent val="0"/>
          <c:showBubbleSize val="0"/>
        </c:dLbls>
        <c:gapWidth val="170"/>
        <c:overlap val="-10"/>
        <c:axId val="324692560"/>
        <c:axId val="323323104"/>
      </c:barChart>
      <c:catAx>
        <c:axId val="324692560"/>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tx1"/>
                </a:solidFill>
                <a:latin typeface="+mn-lt"/>
                <a:ea typeface="+mn-ea"/>
                <a:cs typeface="+mn-cs"/>
              </a:defRPr>
            </a:pPr>
            <a:endParaRPr lang="en-US"/>
          </a:p>
        </c:txPr>
        <c:crossAx val="323323104"/>
        <c:crosses val="autoZero"/>
        <c:auto val="1"/>
        <c:lblAlgn val="ctr"/>
        <c:lblOffset val="100"/>
        <c:noMultiLvlLbl val="0"/>
      </c:catAx>
      <c:valAx>
        <c:axId val="323323104"/>
        <c:scaling>
          <c:orientation val="minMax"/>
          <c:max val="1"/>
        </c:scaling>
        <c:delete val="0"/>
        <c:axPos val="l"/>
        <c:majorGridlines>
          <c:spPr>
            <a:ln w="7816" cap="flat" cmpd="sng" algn="ctr">
              <a:solidFill>
                <a:schemeClr val="bg1">
                  <a:lumMod val="85000"/>
                </a:schemeClr>
              </a:solidFill>
              <a:round/>
            </a:ln>
            <a:effectLst/>
          </c:spPr>
        </c:majorGridlines>
        <c:numFmt formatCode="0%"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4692560"/>
        <c:crosses val="autoZero"/>
        <c:crossBetween val="between"/>
      </c:valAx>
      <c:spPr>
        <a:noFill/>
        <a:ln w="21009">
          <a:noFill/>
        </a:ln>
      </c:spPr>
    </c:plotArea>
    <c:legend>
      <c:legendPos val="t"/>
      <c:layout>
        <c:manualLayout>
          <c:xMode val="edge"/>
          <c:yMode val="edge"/>
          <c:x val="0.23535995500562429"/>
          <c:y val="3.2355911630994841E-2"/>
          <c:w val="0.42878944408264758"/>
          <c:h val="7.9494483465683302E-2"/>
        </c:manualLayout>
      </c:layou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1405596450280849"/>
          <c:w val="0.91150512660737548"/>
          <c:h val="0.7099518325681603"/>
        </c:manualLayout>
      </c:layout>
      <c:barChart>
        <c:barDir val="col"/>
        <c:grouping val="stacked"/>
        <c:varyColors val="0"/>
        <c:ser>
          <c:idx val="0"/>
          <c:order val="0"/>
          <c:tx>
            <c:strRef>
              <c:f>Sheet1!$B$1</c:f>
              <c:strCache>
                <c:ptCount val="1"/>
                <c:pt idx="0">
                  <c:v>8</c:v>
                </c:pt>
              </c:strCache>
            </c:strRef>
          </c:tx>
          <c:spPr>
            <a:solidFill>
              <a:srgbClr val="0070C0"/>
            </a:solidFill>
            <a:ln w="20273">
              <a:noFill/>
            </a:ln>
          </c:spPr>
          <c:invertIfNegative val="0"/>
          <c:dLbls>
            <c:dLbl>
              <c:idx val="3"/>
              <c:layout>
                <c:manualLayout>
                  <c:x val="1.879699248120163E-3"/>
                  <c:y val="-9.1522612663588259E-17"/>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B9B0-4EA2-8CFB-1195A0386E81}"/>
                </c:ext>
              </c:extLst>
            </c:dLbl>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Sheet1!$B$2:$B$5</c:f>
              <c:numCache>
                <c:formatCode>0%</c:formatCode>
                <c:ptCount val="4"/>
                <c:pt idx="0">
                  <c:v>0.08</c:v>
                </c:pt>
                <c:pt idx="1">
                  <c:v>0.04545454545454546</c:v>
                </c:pt>
                <c:pt idx="2">
                  <c:v>0.05263157894736842</c:v>
                </c:pt>
              </c:numCache>
            </c:numRef>
          </c:val>
          <c:extLst>
            <c:ext xmlns:c16="http://schemas.microsoft.com/office/drawing/2014/chart" uri="{C3380CC4-5D6E-409C-BE32-E72D297353CC}">
              <c16:uniqueId val="{00000001-B9B0-4EA2-8CFB-1195A0386E81}"/>
            </c:ext>
          </c:extLst>
        </c:ser>
        <c:ser>
          <c:idx val="1"/>
          <c:order val="1"/>
          <c:tx>
            <c:strRef>
              <c:f>Sheet1!$C$1</c:f>
              <c:strCache>
                <c:ptCount val="1"/>
                <c:pt idx="0">
                  <c:v>9</c:v>
                </c:pt>
              </c:strCache>
            </c:strRef>
          </c:tx>
          <c:spPr>
            <a:solidFill>
              <a:srgbClr val="59AAF2"/>
            </a:solidFill>
            <a:ln w="20273">
              <a:noFill/>
            </a:ln>
          </c:spPr>
          <c:invertIfNegative val="0"/>
          <c:dLbls>
            <c:dLbl>
              <c:idx val="0"/>
              <c:layout>
                <c:manualLayout>
                  <c:x val="3.7593984962406013E-3"/>
                  <c:y val="-4.9922001785791641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B9B0-4EA2-8CFB-1195A0386E81}"/>
                </c:ext>
              </c:extLst>
            </c:dLbl>
            <c:dLbl>
              <c:idx val="3"/>
              <c:layout>
                <c:manualLayout>
                  <c:x val="0"/>
                  <c:y val="9.1522612663588259E-17"/>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B9B0-4EA2-8CFB-1195A0386E81}"/>
                </c:ext>
              </c:extLst>
            </c:dLbl>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Sheet1!$C$2:$C$5</c:f>
              <c:numCache>
                <c:formatCode>0%</c:formatCode>
                <c:ptCount val="4"/>
                <c:pt idx="1">
                  <c:v>0.04545454545454546</c:v>
                </c:pt>
              </c:numCache>
            </c:numRef>
          </c:val>
          <c:extLst>
            <c:ext xmlns:c16="http://schemas.microsoft.com/office/drawing/2014/chart" uri="{C3380CC4-5D6E-409C-BE32-E72D297353CC}">
              <c16:uniqueId val="{00000004-B9B0-4EA2-8CFB-1195A0386E81}"/>
            </c:ext>
          </c:extLst>
        </c:ser>
        <c:ser>
          <c:idx val="2"/>
          <c:order val="2"/>
          <c:tx>
            <c:strRef>
              <c:f>Sheet1!$D$1</c:f>
              <c:strCache>
                <c:ptCount val="1"/>
                <c:pt idx="0">
                  <c:v>10</c:v>
                </c:pt>
              </c:strCache>
            </c:strRef>
          </c:tx>
          <c:spPr>
            <a:solidFill>
              <a:srgbClr val="0BD0D9"/>
            </a:solidFill>
            <a:ln w="20273">
              <a:noFill/>
            </a:ln>
          </c:spPr>
          <c:invertIfNegative val="0"/>
          <c:dPt>
            <c:idx val="0"/>
            <c:invertIfNegative val="0"/>
            <c:bubble3D val="0"/>
            <c:extLst>
              <c:ext xmlns:c16="http://schemas.microsoft.com/office/drawing/2014/chart" uri="{C3380CC4-5D6E-409C-BE32-E72D297353CC}">
                <c16:uniqueId val="{00000005-B9B0-4EA2-8CFB-1195A0386E81}"/>
              </c:ext>
            </c:extLst>
          </c:dPt>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Sheet1!$D$2:$D$5</c:f>
              <c:numCache>
                <c:formatCode>0%</c:formatCode>
                <c:ptCount val="4"/>
                <c:pt idx="0">
                  <c:v>0.83</c:v>
                </c:pt>
                <c:pt idx="1">
                  <c:v>0.8636363636363636</c:v>
                </c:pt>
                <c:pt idx="2">
                  <c:v>0.9473684210526315</c:v>
                </c:pt>
                <c:pt idx="3">
                  <c:v>0.9393939393939394</c:v>
                </c:pt>
              </c:numCache>
            </c:numRef>
          </c:val>
          <c:extLst>
            <c:ext xmlns:c16="http://schemas.microsoft.com/office/drawing/2014/chart" uri="{C3380CC4-5D6E-409C-BE32-E72D297353CC}">
              <c16:uniqueId val="{00000006-B9B0-4EA2-8CFB-1195A0386E81}"/>
            </c:ext>
          </c:extLst>
        </c:ser>
        <c:ser>
          <c:idx val="3"/>
          <c:order val="3"/>
          <c:tx>
            <c:strRef>
              <c:f>Sheet1!$E$1</c:f>
              <c:strCache>
                <c:ptCount val="1"/>
                <c:pt idx="0">
                  <c:v>sum of displayed values</c:v>
                </c:pt>
              </c:strCache>
            </c:strRef>
          </c:tx>
          <c:spPr>
            <a:noFill/>
          </c:spPr>
          <c:invertIfNegative val="0"/>
          <c:dLbls>
            <c:dLbl>
              <c:idx val="0"/>
              <c:tx>
                <c:rich>
                  <a:bodyPr/>
                  <a:lstStyle/>
                  <a:p>
                    <a:r>
                      <a:rPr lang="en-US"/>
                      <a:t>100%</a:t>
                    </a:r>
                  </a:p>
                </c:rich>
              </c:tx>
              <c:dLblPos val="inBase"/>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C125-234F-8BC4-7AE29D876D23}"/>
                </c:ext>
              </c:extLst>
            </c:dLbl>
            <c:spPr>
              <a:noFill/>
              <a:ln w="20243">
                <a:noFill/>
              </a:ln>
            </c:spPr>
            <c:txPr>
              <a:bodyPr wrap="square" lIns="38100" tIns="19050" rIns="38100" bIns="19050" anchor="ctr">
                <a:spAutoFit/>
              </a:bodyPr>
              <a:lstStyle/>
              <a:p>
                <a:pPr>
                  <a:defRPr sz="1113"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Sheet1!$E$2:$E$5</c:f>
              <c:numCache>
                <c:formatCode>0%</c:formatCode>
                <c:ptCount val="4"/>
                <c:pt idx="0">
                  <c:v>0.9099999999999999</c:v>
                </c:pt>
                <c:pt idx="1">
                  <c:v>0.96</c:v>
                </c:pt>
                <c:pt idx="2">
                  <c:v>1.0</c:v>
                </c:pt>
                <c:pt idx="3">
                  <c:v>0.9393939393939394</c:v>
                </c:pt>
              </c:numCache>
            </c:numRef>
          </c:val>
          <c:extLst>
            <c:ext xmlns:c16="http://schemas.microsoft.com/office/drawing/2014/chart" uri="{C3380CC4-5D6E-409C-BE32-E72D297353CC}">
              <c16:uniqueId val="{00000007-B9B0-4EA2-8CFB-1195A0386E81}"/>
            </c:ext>
          </c:extLst>
        </c:ser>
        <c:dLbls>
          <c:showLegendKey val="0"/>
          <c:showVal val="0"/>
          <c:showCatName val="0"/>
          <c:showSerName val="0"/>
          <c:showPercent val="0"/>
          <c:showBubbleSize val="0"/>
        </c:dLbls>
        <c:gapWidth val="100"/>
        <c:overlap val="100"/>
        <c:axId val="319815888"/>
        <c:axId val="319816448"/>
      </c:barChart>
      <c:catAx>
        <c:axId val="319815888"/>
        <c:scaling>
          <c:orientation val="minMax"/>
        </c:scaling>
        <c:delete val="0"/>
        <c:axPos val="b"/>
        <c:numFmt formatCode="General" sourceLinked="1"/>
        <c:majorTickMark val="none"/>
        <c:minorTickMark val="none"/>
        <c:tickLblPos val="nextTo"/>
        <c:spPr>
          <a:noFill/>
          <a:ln w="7601"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19816448"/>
        <c:crosses val="autoZero"/>
        <c:auto val="1"/>
        <c:lblAlgn val="ctr"/>
        <c:lblOffset val="100"/>
        <c:noMultiLvlLbl val="0"/>
      </c:catAx>
      <c:valAx>
        <c:axId val="319816448"/>
        <c:scaling>
          <c:orientation val="minMax"/>
          <c:max val="1"/>
        </c:scaling>
        <c:delete val="0"/>
        <c:axPos val="l"/>
        <c:numFmt formatCode="0%" sourceLinked="1"/>
        <c:majorTickMark val="none"/>
        <c:minorTickMark val="none"/>
        <c:tickLblPos val="nextTo"/>
        <c:spPr>
          <a:ln w="5070">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19815888"/>
        <c:crosses val="autoZero"/>
        <c:crossBetween val="between"/>
      </c:valAx>
      <c:spPr>
        <a:noFill/>
        <a:ln w="20453">
          <a:noFill/>
        </a:ln>
      </c:spPr>
    </c:plotArea>
    <c:legend>
      <c:legendPos val="b"/>
      <c:legendEntry>
        <c:idx val="3"/>
        <c:delete val="1"/>
      </c:legendEntry>
      <c:layout>
        <c:manualLayout>
          <c:xMode val="edge"/>
          <c:yMode val="edge"/>
          <c:x val="0.36727369605115151"/>
          <c:y val="2.137310269368508E-2"/>
          <c:w val="0.2626185486723559"/>
          <c:h val="5.3390542979002621E-2"/>
        </c:manualLayout>
      </c:layout>
      <c:overlay val="0"/>
      <c:spPr>
        <a:noFill/>
        <a:ln w="20273">
          <a:noFill/>
        </a:ln>
      </c:spPr>
      <c:txPr>
        <a:bodyPr rot="0" spcFirstLastPara="1" vertOverflow="ellipsis" vert="horz" wrap="square" anchor="ctr" anchorCtr="1"/>
        <a:lstStyle/>
        <a:p>
          <a:pPr>
            <a:defRPr sz="958"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7.1456840921200637E-2"/>
          <c:y val="0.20439044715892893"/>
          <c:w val="0.91406747644859176"/>
          <c:h val="0.7328884533109119"/>
        </c:manualLayout>
      </c:layout>
      <c:barChart>
        <c:barDir val="col"/>
        <c:grouping val="clustered"/>
        <c:varyColors val="0"/>
        <c:ser>
          <c:idx val="0"/>
          <c:order val="0"/>
          <c:tx>
            <c:strRef>
              <c:f>Sheet1!$B$1</c:f>
              <c:strCache>
                <c:ptCount val="1"/>
                <c:pt idx="0">
                  <c:v>Q1 2024
(n=7)</c:v>
                </c:pt>
              </c:strCache>
            </c:strRef>
          </c:tx>
          <c:spPr>
            <a:solidFill>
              <a:srgbClr val="FFC003"/>
            </a:solidFill>
            <a:ln w="20893">
              <a:noFill/>
            </a:ln>
          </c:spPr>
          <c:invertIfNegative val="0"/>
          <c:dLbls>
            <c:dLbl>
              <c:idx val="0"/>
              <c:layout>
                <c:manualLayout>
                  <c:x val="-1.8796992481203006E-2"/>
                  <c:y val="-2.4336251625344363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2A3B-4672-93AE-F5A1DBB78370}"/>
                </c:ext>
              </c:extLst>
            </c:dLbl>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Yes</c:v>
                </c:pt>
                <c:pt idx="1">
                  <c:v>No</c:v>
                </c:pt>
                <c:pt idx="2">
                  <c:v>I had no concerns</c:v>
                </c:pt>
              </c:strCache>
            </c:strRef>
          </c:cat>
          <c:val>
            <c:numRef>
              <c:f>Sheet1!$B$2:$B$4</c:f>
              <c:numCache>
                <c:formatCode>0%</c:formatCode>
                <c:ptCount val="3"/>
                <c:pt idx="0">
                  <c:v>0.8571428571428571</c:v>
                </c:pt>
                <c:pt idx="1">
                  <c:v>0.14285714285714285</c:v>
                </c:pt>
                <c:pt idx="2">
                  <c:v>0.0</c:v>
                </c:pt>
              </c:numCache>
            </c:numRef>
          </c:val>
          <c:extLst>
            <c:ext xmlns:c16="http://schemas.microsoft.com/office/drawing/2014/chart" uri="{C3380CC4-5D6E-409C-BE32-E72D297353CC}">
              <c16:uniqueId val="{00000000-B3BC-4399-9949-26421AA520BC}"/>
            </c:ext>
          </c:extLst>
        </c:ser>
        <c:ser>
          <c:idx val="1"/>
          <c:order val="1"/>
          <c:tx>
            <c:strRef>
              <c:f>Sheet1!$C$1</c:f>
              <c:strCache>
                <c:ptCount val="1"/>
                <c:pt idx="0">
                  <c:v>Q2 2024
(n=8)</c:v>
                </c:pt>
              </c:strCache>
            </c:strRef>
          </c:tx>
          <c:spPr>
            <a:solidFill>
              <a:srgbClr val="3233CC"/>
            </a:solidFill>
          </c:spPr>
          <c:invertIfNegative val="0"/>
          <c:dLbls>
            <c:spPr>
              <a:noFill/>
              <a:ln>
                <a:noFill/>
              </a:ln>
              <a:effectLst/>
            </c:spPr>
            <c:txPr>
              <a:bodyPr wrap="square" lIns="38100" tIns="19050" rIns="38100" bIns="19050" anchor="ctr">
                <a:spAutoFit/>
              </a:bodyPr>
              <a:lstStyle/>
              <a:p>
                <a:pPr>
                  <a:defRPr sz="1200" b="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I had no concerns</c:v>
                </c:pt>
              </c:strCache>
            </c:strRef>
          </c:cat>
          <c:val>
            <c:numRef>
              <c:f>Sheet1!$C$2:$C$4</c:f>
              <c:numCache>
                <c:formatCode>0%</c:formatCode>
                <c:ptCount val="3"/>
                <c:pt idx="0">
                  <c:v>0.875</c:v>
                </c:pt>
                <c:pt idx="1">
                  <c:v>0.125</c:v>
                </c:pt>
                <c:pt idx="2">
                  <c:v>0.0</c:v>
                </c:pt>
              </c:numCache>
            </c:numRef>
          </c:val>
          <c:extLst>
            <c:ext xmlns:c16="http://schemas.microsoft.com/office/drawing/2014/chart" uri="{C3380CC4-5D6E-409C-BE32-E72D297353CC}">
              <c16:uniqueId val="{00000000-7664-4622-B159-2555FB87495E}"/>
            </c:ext>
          </c:extLst>
        </c:ser>
        <c:ser>
          <c:idx val="2"/>
          <c:order val="2"/>
          <c:tx>
            <c:strRef>
              <c:f>Sheet1!$D$1</c:f>
              <c:strCache>
                <c:ptCount val="1"/>
                <c:pt idx="0">
                  <c:v>Q3 2024
(n=8)</c:v>
                </c:pt>
              </c:strCache>
            </c:strRef>
          </c:tx>
          <c:spPr>
            <a:solidFill>
              <a:srgbClr val="00CC99"/>
            </a:solidFill>
          </c:spPr>
          <c:invertIfNegative val="0"/>
          <c:dLbls>
            <c:dLbl>
              <c:idx val="0"/>
              <c:layout>
                <c:manualLayout>
                  <c:x val="1.1278195488721804E-2"/>
                  <c:y val="-5.4080559167431919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A3B-4672-93AE-F5A1DBB78370}"/>
                </c:ext>
              </c:extLst>
            </c:dLbl>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Yes</c:v>
                </c:pt>
                <c:pt idx="1">
                  <c:v>No</c:v>
                </c:pt>
                <c:pt idx="2">
                  <c:v>I had no concerns</c:v>
                </c:pt>
              </c:strCache>
            </c:strRef>
          </c:cat>
          <c:val>
            <c:numRef>
              <c:f>Sheet1!$D$2:$D$4</c:f>
              <c:numCache>
                <c:formatCode>0%</c:formatCode>
                <c:ptCount val="3"/>
                <c:pt idx="0">
                  <c:v>0.875</c:v>
                </c:pt>
                <c:pt idx="1">
                  <c:v>0.125</c:v>
                </c:pt>
                <c:pt idx="2">
                  <c:v>0.0</c:v>
                </c:pt>
              </c:numCache>
            </c:numRef>
          </c:val>
          <c:extLst>
            <c:ext xmlns:c16="http://schemas.microsoft.com/office/drawing/2014/chart" uri="{C3380CC4-5D6E-409C-BE32-E72D297353CC}">
              <c16:uniqueId val="{00000001-7664-4622-B159-2555FB87495E}"/>
            </c:ext>
          </c:extLst>
        </c:ser>
        <c:ser>
          <c:idx val="3"/>
          <c:order val="3"/>
          <c:tx>
            <c:strRef>
              <c:f>Sheet1!$E$1</c:f>
              <c:strCache>
                <c:ptCount val="1"/>
                <c:pt idx="0">
                  <c:v>Q4 2024
(n=24)</c:v>
                </c:pt>
              </c:strCache>
            </c:strRef>
          </c:tx>
          <c:spPr>
            <a:solidFill>
              <a:schemeClr val="tx1"/>
            </a:solidFill>
          </c:spPr>
          <c:invertIfNegative val="0"/>
          <c:dPt>
            <c:idx val="0"/>
            <c:invertIfNegative val="0"/>
            <c:bubble3D val="0"/>
            <c:extLst>
              <c:ext xmlns:c16="http://schemas.microsoft.com/office/drawing/2014/chart" uri="{C3380CC4-5D6E-409C-BE32-E72D297353CC}">
                <c16:uniqueId val="{00000000-E746-504A-BA49-89DD2B9F1447}"/>
              </c:ext>
            </c:extLst>
          </c:dPt>
          <c:dLbls>
            <c:dLbl>
              <c:idx val="0"/>
              <c:layout>
                <c:manualLayout>
                  <c:x val="1.3157894736842072E-2"/>
                  <c:y val="5.4080559167431919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E746-504A-BA49-89DD2B9F1447}"/>
                </c:ext>
              </c:extLst>
            </c:dLbl>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I had no concerns</c:v>
                </c:pt>
              </c:strCache>
            </c:strRef>
          </c:cat>
          <c:val>
            <c:numRef>
              <c:f>Sheet1!$E$2:$E$3</c:f>
              <c:numCache>
                <c:formatCode>0%</c:formatCode>
                <c:ptCount val="2"/>
                <c:pt idx="0">
                  <c:v>0.7916666666666666</c:v>
                </c:pt>
                <c:pt idx="1">
                  <c:v>0.20833333333333334</c:v>
                </c:pt>
              </c:numCache>
            </c:numRef>
          </c:val>
          <c:extLst>
            <c:ext xmlns:c16="http://schemas.microsoft.com/office/drawing/2014/chart" uri="{C3380CC4-5D6E-409C-BE32-E72D297353CC}">
              <c16:uniqueId val="{00000001-9A02-4932-A087-5B84C8851181}"/>
            </c:ext>
          </c:extLst>
        </c:ser>
        <c:dLbls>
          <c:showLegendKey val="0"/>
          <c:showVal val="0"/>
          <c:showCatName val="0"/>
          <c:showSerName val="0"/>
          <c:showPercent val="0"/>
          <c:showBubbleSize val="0"/>
        </c:dLbls>
        <c:gapWidth val="170"/>
        <c:overlap val="-10"/>
        <c:axId val="323325904"/>
        <c:axId val="323326464"/>
      </c:barChart>
      <c:catAx>
        <c:axId val="323325904"/>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tx1"/>
                </a:solidFill>
                <a:latin typeface="+mn-lt"/>
                <a:ea typeface="+mn-ea"/>
                <a:cs typeface="+mn-cs"/>
              </a:defRPr>
            </a:pPr>
            <a:endParaRPr lang="en-US"/>
          </a:p>
        </c:txPr>
        <c:crossAx val="323326464"/>
        <c:crosses val="autoZero"/>
        <c:auto val="1"/>
        <c:lblAlgn val="ctr"/>
        <c:lblOffset val="100"/>
        <c:noMultiLvlLbl val="0"/>
      </c:catAx>
      <c:valAx>
        <c:axId val="323326464"/>
        <c:scaling>
          <c:orientation val="minMax"/>
          <c:max val="1"/>
        </c:scaling>
        <c:delete val="0"/>
        <c:axPos val="l"/>
        <c:majorGridlines>
          <c:spPr>
            <a:ln w="7816" cap="flat" cmpd="sng" algn="ctr">
              <a:solidFill>
                <a:schemeClr val="bg1">
                  <a:lumMod val="85000"/>
                </a:schemeClr>
              </a:solidFill>
              <a:round/>
            </a:ln>
            <a:effectLst/>
          </c:spPr>
        </c:majorGridlines>
        <c:numFmt formatCode="0%"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3325904"/>
        <c:crosses val="autoZero"/>
        <c:crossBetween val="between"/>
      </c:valAx>
      <c:spPr>
        <a:noFill/>
        <a:ln w="21009">
          <a:noFill/>
        </a:ln>
      </c:spPr>
    </c:plotArea>
    <c:legend>
      <c:legendPos val="t"/>
      <c:layout>
        <c:manualLayout>
          <c:xMode val="edge"/>
          <c:yMode val="edge"/>
          <c:x val="0.19588627079509799"/>
          <c:y val="4.5891399849724172E-2"/>
          <c:w val="0.61676025694156655"/>
          <c:h val="7.9561444989957833E-2"/>
        </c:manualLayout>
      </c:layout>
      <c:overlay val="0"/>
      <c:spPr>
        <a:noFill/>
        <a:ln w="20893">
          <a:noFill/>
        </a:ln>
      </c:spPr>
      <c:txPr>
        <a:bodyPr rot="0" spcFirstLastPara="1" vertOverflow="ellipsis" vert="horz" wrap="square" anchor="ctr" anchorCtr="1"/>
        <a:lstStyle/>
        <a:p>
          <a:pPr>
            <a:defRPr sz="98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8855789116876134E-2"/>
          <c:y val="0.18145912847526163"/>
          <c:w val="0.91406747644859176"/>
          <c:h val="0.76002125639023954"/>
        </c:manualLayout>
      </c:layout>
      <c:barChart>
        <c:barDir val="col"/>
        <c:grouping val="clustered"/>
        <c:varyColors val="0"/>
        <c:ser>
          <c:idx val="0"/>
          <c:order val="0"/>
          <c:tx>
            <c:strRef>
              <c:f>Sheet1!$B$1</c:f>
              <c:strCache>
                <c:ptCount val="1"/>
                <c:pt idx="0">
                  <c:v>Q1 2024
(N=12)</c:v>
                </c:pt>
              </c:strCache>
            </c:strRef>
          </c:tx>
          <c:spPr>
            <a:solidFill>
              <a:srgbClr val="FFC003"/>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Sheet1!$A$2:$A$3</c:f>
              <c:strCache>
                <c:ptCount val="2"/>
                <c:pt idx="0">
                  <c:v>Yes</c:v>
                </c:pt>
                <c:pt idx="1">
                  <c:v>No</c:v>
                </c:pt>
              </c:strCache>
            </c:strRef>
          </c:cat>
          <c:val>
            <c:numRef>
              <c:f>Sheet1!$B$2:$B$3</c:f>
              <c:numCache>
                <c:formatCode>0%</c:formatCode>
                <c:ptCount val="2"/>
                <c:pt idx="0">
                  <c:v>1.0</c:v>
                </c:pt>
                <c:pt idx="1">
                  <c:v>0.0</c:v>
                </c:pt>
              </c:numCache>
            </c:numRef>
          </c:val>
          <c:extLst>
            <c:ext xmlns:c16="http://schemas.microsoft.com/office/drawing/2014/chart" uri="{C3380CC4-5D6E-409C-BE32-E72D297353CC}">
              <c16:uniqueId val="{00000000-B3BC-4399-9949-26421AA520BC}"/>
            </c:ext>
          </c:extLst>
        </c:ser>
        <c:ser>
          <c:idx val="1"/>
          <c:order val="1"/>
          <c:tx>
            <c:strRef>
              <c:f>Sheet1!$C$1</c:f>
              <c:strCache>
                <c:ptCount val="1"/>
                <c:pt idx="0">
                  <c:v>Q2 2024
(N=44)</c:v>
                </c:pt>
              </c:strCache>
            </c:strRef>
          </c:tx>
          <c:spPr>
            <a:solidFill>
              <a:srgbClr val="3233CC"/>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Sheet1!$A$2:$A$3</c:f>
              <c:strCache>
                <c:ptCount val="2"/>
                <c:pt idx="0">
                  <c:v>Yes</c:v>
                </c:pt>
                <c:pt idx="1">
                  <c:v>No</c:v>
                </c:pt>
              </c:strCache>
            </c:strRef>
          </c:cat>
          <c:val>
            <c:numRef>
              <c:f>Sheet1!$C$2:$C$3</c:f>
              <c:numCache>
                <c:formatCode>0%</c:formatCode>
                <c:ptCount val="2"/>
                <c:pt idx="0">
                  <c:v>1.0</c:v>
                </c:pt>
                <c:pt idx="1">
                  <c:v>0.0</c:v>
                </c:pt>
              </c:numCache>
            </c:numRef>
          </c:val>
          <c:extLst>
            <c:ext xmlns:c16="http://schemas.microsoft.com/office/drawing/2014/chart" uri="{C3380CC4-5D6E-409C-BE32-E72D297353CC}">
              <c16:uniqueId val="{00000001-B3BC-4399-9949-26421AA520BC}"/>
            </c:ext>
          </c:extLst>
        </c:ser>
        <c:ser>
          <c:idx val="2"/>
          <c:order val="2"/>
          <c:tx>
            <c:strRef>
              <c:f>Sheet1!$D$1</c:f>
              <c:strCache>
                <c:ptCount val="1"/>
                <c:pt idx="0">
                  <c:v>Q3 2024
(N=19)</c:v>
                </c:pt>
              </c:strCache>
            </c:strRef>
          </c:tx>
          <c:spPr>
            <a:solidFill>
              <a:srgbClr val="00CC9A"/>
            </a:solidFill>
          </c:spPr>
          <c:invertIfNegative val="0"/>
          <c:dLbls>
            <c:spPr>
              <a:noFill/>
              <a:ln>
                <a:noFill/>
              </a:ln>
              <a:effectLst/>
            </c:spPr>
            <c:txPr>
              <a:bodyPr wrap="square" lIns="38100" tIns="19050" rIns="38100" bIns="19050" anchor="ctr">
                <a:spAutoFit/>
              </a:bodyPr>
              <a:lstStyle/>
              <a:p>
                <a:pPr>
                  <a:defRPr sz="1200" b="1"/>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Sheet1!$A$2:$A$3</c:f>
              <c:strCache>
                <c:ptCount val="2"/>
                <c:pt idx="0">
                  <c:v>Yes</c:v>
                </c:pt>
                <c:pt idx="1">
                  <c:v>No</c:v>
                </c:pt>
              </c:strCache>
            </c:strRef>
          </c:cat>
          <c:val>
            <c:numRef>
              <c:f>Sheet1!$D$2:$D$3</c:f>
              <c:numCache>
                <c:formatCode>0%</c:formatCode>
                <c:ptCount val="2"/>
                <c:pt idx="0">
                  <c:v>0.9473684210526315</c:v>
                </c:pt>
                <c:pt idx="1">
                  <c:v>0.05263157894736842</c:v>
                </c:pt>
              </c:numCache>
            </c:numRef>
          </c:val>
          <c:extLst>
            <c:ext xmlns:c16="http://schemas.microsoft.com/office/drawing/2014/chart" uri="{C3380CC4-5D6E-409C-BE32-E72D297353CC}">
              <c16:uniqueId val="{00000002-B3BC-4399-9949-26421AA520BC}"/>
            </c:ext>
          </c:extLst>
        </c:ser>
        <c:ser>
          <c:idx val="3"/>
          <c:order val="3"/>
          <c:tx>
            <c:strRef>
              <c:f>Sheet1!$E$1</c:f>
              <c:strCache>
                <c:ptCount val="1"/>
                <c:pt idx="0">
                  <c:v>Q4 2024
(N=33)</c:v>
                </c:pt>
              </c:strCache>
            </c:strRef>
          </c:tx>
          <c:spPr>
            <a:solidFill>
              <a:schemeClr val="tx1"/>
            </a:solidFill>
          </c:spPr>
          <c:invertIfNegative val="0"/>
          <c:dLbls>
            <c:spPr>
              <a:noFill/>
              <a:ln>
                <a:noFill/>
              </a:ln>
              <a:effectLst/>
            </c:spPr>
            <c:txPr>
              <a:bodyPr wrap="square" lIns="38100" tIns="19050" rIns="38100" bIns="19050" anchor="ctr">
                <a:spAutoFit/>
              </a:bodyPr>
              <a:lstStyle/>
              <a:p>
                <a:pPr>
                  <a:defRPr sz="1200" b="1"/>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Sheet1!$A$2:$A$3</c:f>
              <c:strCache>
                <c:ptCount val="2"/>
                <c:pt idx="0">
                  <c:v>Yes</c:v>
                </c:pt>
                <c:pt idx="1">
                  <c:v>No</c:v>
                </c:pt>
              </c:strCache>
            </c:strRef>
          </c:cat>
          <c:val>
            <c:numRef>
              <c:f>Sheet1!$E$2:$E$3</c:f>
              <c:numCache>
                <c:formatCode>0%</c:formatCode>
                <c:ptCount val="2"/>
                <c:pt idx="0">
                  <c:v>0.9696969696969697</c:v>
                </c:pt>
                <c:pt idx="1">
                  <c:v>0.030303030303030304</c:v>
                </c:pt>
              </c:numCache>
            </c:numRef>
          </c:val>
          <c:extLst>
            <c:ext xmlns:c16="http://schemas.microsoft.com/office/drawing/2014/chart" uri="{C3380CC4-5D6E-409C-BE32-E72D297353CC}">
              <c16:uniqueId val="{00000003-B3BC-4399-9949-26421AA520BC}"/>
            </c:ext>
          </c:extLst>
        </c:ser>
        <c:dLbls>
          <c:showLegendKey val="0"/>
          <c:showVal val="0"/>
          <c:showCatName val="0"/>
          <c:showSerName val="0"/>
          <c:showPercent val="0"/>
          <c:showBubbleSize val="0"/>
        </c:dLbls>
        <c:gapWidth val="90"/>
        <c:overlap val="-10"/>
        <c:axId val="325456592"/>
        <c:axId val="325457152"/>
      </c:barChart>
      <c:catAx>
        <c:axId val="325456592"/>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5457152"/>
        <c:crosses val="autoZero"/>
        <c:auto val="1"/>
        <c:lblAlgn val="ctr"/>
        <c:lblOffset val="100"/>
        <c:noMultiLvlLbl val="0"/>
      </c:catAx>
      <c:valAx>
        <c:axId val="325457152"/>
        <c:scaling>
          <c:orientation val="minMax"/>
          <c:max val="1"/>
        </c:scaling>
        <c:delete val="0"/>
        <c:axPos val="l"/>
        <c:majorGridlines>
          <c:spPr>
            <a:ln w="7816" cap="flat" cmpd="sng" algn="ctr">
              <a:solidFill>
                <a:schemeClr val="bg1">
                  <a:lumMod val="85000"/>
                </a:schemeClr>
              </a:solidFill>
              <a:round/>
            </a:ln>
            <a:effectLst/>
          </c:spPr>
        </c:majorGridlines>
        <c:numFmt formatCode="0%"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5456592"/>
        <c:crosses val="autoZero"/>
        <c:crossBetween val="between"/>
      </c:valAx>
      <c:spPr>
        <a:noFill/>
        <a:ln w="21009">
          <a:noFill/>
        </a:ln>
      </c:spPr>
    </c:plotArea>
    <c:legend>
      <c:legendPos val="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8.8494908531170452E-2"/>
          <c:y val="0.13402485132972361"/>
          <c:w val="0.91150512660737548"/>
          <c:h val="0.7099518325681603"/>
        </c:manualLayout>
      </c:layout>
      <c:barChart>
        <c:barDir val="col"/>
        <c:grouping val="stacked"/>
        <c:varyColors val="0"/>
        <c:ser>
          <c:idx val="0"/>
          <c:order val="0"/>
          <c:tx>
            <c:strRef>
              <c:f>Sheet1!$B$1</c:f>
              <c:strCache>
                <c:ptCount val="1"/>
                <c:pt idx="0">
                  <c:v>8</c:v>
                </c:pt>
              </c:strCache>
            </c:strRef>
          </c:tx>
          <c:spPr>
            <a:solidFill>
              <a:srgbClr val="0070C0"/>
            </a:solidFill>
            <a:ln w="20273">
              <a:noFill/>
            </a:ln>
          </c:spPr>
          <c:invertIfNegative val="0"/>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Sheet1!$B$2:$B$5</c:f>
              <c:numCache>
                <c:formatCode>0%</c:formatCode>
                <c:ptCount val="4"/>
                <c:pt idx="0">
                  <c:v>0.33333333333333326</c:v>
                </c:pt>
                <c:pt idx="1">
                  <c:v>0.09090909090909093</c:v>
                </c:pt>
                <c:pt idx="3">
                  <c:v>0.1875</c:v>
                </c:pt>
              </c:numCache>
            </c:numRef>
          </c:val>
          <c:extLst>
            <c:ext xmlns:c16="http://schemas.microsoft.com/office/drawing/2014/chart" uri="{C3380CC4-5D6E-409C-BE32-E72D297353CC}">
              <c16:uniqueId val="{00000000-9512-4180-AFC8-C9702FFCB6FC}"/>
            </c:ext>
          </c:extLst>
        </c:ser>
        <c:ser>
          <c:idx val="1"/>
          <c:order val="1"/>
          <c:tx>
            <c:strRef>
              <c:f>Sheet1!$C$1</c:f>
              <c:strCache>
                <c:ptCount val="1"/>
                <c:pt idx="0">
                  <c:v>9</c:v>
                </c:pt>
              </c:strCache>
            </c:strRef>
          </c:tx>
          <c:spPr>
            <a:solidFill>
              <a:srgbClr val="59AAF2"/>
            </a:solidFill>
            <a:ln w="20273">
              <a:noFill/>
            </a:ln>
          </c:spPr>
          <c:invertIfNegative val="0"/>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Sheet1!$C$2:$C$5</c:f>
              <c:numCache>
                <c:formatCode>0%</c:formatCode>
                <c:ptCount val="4"/>
                <c:pt idx="0">
                  <c:v>0.08333333333333331</c:v>
                </c:pt>
                <c:pt idx="1">
                  <c:v>0.11363636363636363</c:v>
                </c:pt>
                <c:pt idx="2">
                  <c:v>0.1111111111111111</c:v>
                </c:pt>
                <c:pt idx="3">
                  <c:v>0.03125</c:v>
                </c:pt>
              </c:numCache>
            </c:numRef>
          </c:val>
          <c:extLst>
            <c:ext xmlns:c16="http://schemas.microsoft.com/office/drawing/2014/chart" uri="{C3380CC4-5D6E-409C-BE32-E72D297353CC}">
              <c16:uniqueId val="{00000001-9512-4180-AFC8-C9702FFCB6FC}"/>
            </c:ext>
          </c:extLst>
        </c:ser>
        <c:ser>
          <c:idx val="2"/>
          <c:order val="2"/>
          <c:tx>
            <c:strRef>
              <c:f>Sheet1!$D$1</c:f>
              <c:strCache>
                <c:ptCount val="1"/>
                <c:pt idx="0">
                  <c:v>10</c:v>
                </c:pt>
              </c:strCache>
            </c:strRef>
          </c:tx>
          <c:spPr>
            <a:solidFill>
              <a:srgbClr val="0BD0D9"/>
            </a:solidFill>
            <a:ln w="20273">
              <a:noFill/>
            </a:ln>
          </c:spPr>
          <c:invertIfNegative val="0"/>
          <c:dPt>
            <c:idx val="0"/>
            <c:invertIfNegative val="0"/>
            <c:bubble3D val="0"/>
            <c:extLst>
              <c:ext xmlns:c16="http://schemas.microsoft.com/office/drawing/2014/chart" uri="{C3380CC4-5D6E-409C-BE32-E72D297353CC}">
                <c16:uniqueId val="{00000002-9512-4180-AFC8-C9702FFCB6FC}"/>
              </c:ext>
            </c:extLst>
          </c:dPt>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Sheet1!$D$2:$D$5</c:f>
              <c:numCache>
                <c:formatCode>0%</c:formatCode>
                <c:ptCount val="4"/>
                <c:pt idx="0">
                  <c:v>0.41666666666666674</c:v>
                </c:pt>
                <c:pt idx="1">
                  <c:v>0.5227272727272727</c:v>
                </c:pt>
                <c:pt idx="2">
                  <c:v>0.5555555555555556</c:v>
                </c:pt>
                <c:pt idx="3">
                  <c:v>0.53125</c:v>
                </c:pt>
              </c:numCache>
            </c:numRef>
          </c:val>
          <c:extLst>
            <c:ext xmlns:c16="http://schemas.microsoft.com/office/drawing/2014/chart" uri="{C3380CC4-5D6E-409C-BE32-E72D297353CC}">
              <c16:uniqueId val="{00000003-9512-4180-AFC8-C9702FFCB6FC}"/>
            </c:ext>
          </c:extLst>
        </c:ser>
        <c:ser>
          <c:idx val="3"/>
          <c:order val="3"/>
          <c:tx>
            <c:strRef>
              <c:f>Sheet1!$E$1</c:f>
              <c:strCache>
                <c:ptCount val="1"/>
                <c:pt idx="0">
                  <c:v>sum of displayed values</c:v>
                </c:pt>
              </c:strCache>
            </c:strRef>
          </c:tx>
          <c:spPr>
            <a:noFill/>
          </c:spPr>
          <c:invertIfNegative val="0"/>
          <c:dLbls>
            <c:spPr>
              <a:noFill/>
              <a:ln w="20243">
                <a:noFill/>
              </a:ln>
            </c:spPr>
            <c:txPr>
              <a:bodyPr wrap="square" lIns="38100" tIns="19050" rIns="38100" bIns="19050" anchor="ctr">
                <a:spAutoFit/>
              </a:bodyPr>
              <a:lstStyle/>
              <a:p>
                <a:pPr>
                  <a:defRPr sz="1113"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Sheet1!$E$2:$E$5</c:f>
              <c:numCache>
                <c:formatCode>0%</c:formatCode>
                <c:ptCount val="4"/>
                <c:pt idx="0">
                  <c:v>0.8300000000000001</c:v>
                </c:pt>
                <c:pt idx="1">
                  <c:v>0.72</c:v>
                </c:pt>
                <c:pt idx="2">
                  <c:v>0.67</c:v>
                </c:pt>
                <c:pt idx="3">
                  <c:v>0.75</c:v>
                </c:pt>
              </c:numCache>
            </c:numRef>
          </c:val>
          <c:extLst>
            <c:ext xmlns:c16="http://schemas.microsoft.com/office/drawing/2014/chart" uri="{C3380CC4-5D6E-409C-BE32-E72D297353CC}">
              <c16:uniqueId val="{00000004-9512-4180-AFC8-C9702FFCB6FC}"/>
            </c:ext>
          </c:extLst>
        </c:ser>
        <c:dLbls>
          <c:showLegendKey val="0"/>
          <c:showVal val="0"/>
          <c:showCatName val="0"/>
          <c:showSerName val="0"/>
          <c:showPercent val="0"/>
          <c:showBubbleSize val="0"/>
        </c:dLbls>
        <c:gapWidth val="100"/>
        <c:overlap val="100"/>
        <c:axId val="325435840"/>
        <c:axId val="325436400"/>
      </c:barChart>
      <c:catAx>
        <c:axId val="325435840"/>
        <c:scaling>
          <c:orientation val="minMax"/>
        </c:scaling>
        <c:delete val="0"/>
        <c:axPos val="b"/>
        <c:numFmt formatCode="General" sourceLinked="1"/>
        <c:majorTickMark val="none"/>
        <c:minorTickMark val="none"/>
        <c:tickLblPos val="nextTo"/>
        <c:spPr>
          <a:noFill/>
          <a:ln w="7601"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5436400"/>
        <c:crosses val="autoZero"/>
        <c:auto val="1"/>
        <c:lblAlgn val="ctr"/>
        <c:lblOffset val="100"/>
        <c:noMultiLvlLbl val="0"/>
      </c:catAx>
      <c:valAx>
        <c:axId val="325436400"/>
        <c:scaling>
          <c:orientation val="minMax"/>
          <c:max val="1"/>
        </c:scaling>
        <c:delete val="0"/>
        <c:axPos val="l"/>
        <c:majorGridlines>
          <c:spPr>
            <a:ln w="7601" cap="flat" cmpd="sng" algn="ctr">
              <a:solidFill>
                <a:schemeClr val="bg1">
                  <a:lumMod val="85000"/>
                </a:schemeClr>
              </a:solidFill>
              <a:round/>
            </a:ln>
            <a:effectLst/>
          </c:spPr>
        </c:majorGridlines>
        <c:numFmt formatCode="0%" sourceLinked="1"/>
        <c:majorTickMark val="none"/>
        <c:minorTickMark val="none"/>
        <c:tickLblPos val="nextTo"/>
        <c:spPr>
          <a:ln w="5070">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5435840"/>
        <c:crosses val="autoZero"/>
        <c:crossBetween val="between"/>
      </c:valAx>
      <c:spPr>
        <a:noFill/>
        <a:ln w="20453">
          <a:noFill/>
        </a:ln>
      </c:spPr>
    </c:plotArea>
    <c:legend>
      <c:legendPos val="b"/>
      <c:legendEntry>
        <c:idx val="3"/>
        <c:delete val="1"/>
      </c:legendEntry>
      <c:layout>
        <c:manualLayout>
          <c:xMode val="edge"/>
          <c:yMode val="edge"/>
          <c:x val="0.36727369605115151"/>
          <c:y val="2.137310269368508E-2"/>
          <c:w val="0.38291930613936415"/>
          <c:h val="5.3390542979002621E-2"/>
        </c:manualLayout>
      </c:layout>
      <c:overlay val="0"/>
      <c:spPr>
        <a:noFill/>
        <a:ln w="20273">
          <a:noFill/>
        </a:ln>
      </c:spPr>
      <c:txPr>
        <a:bodyPr rot="0" spcFirstLastPara="1" vertOverflow="ellipsis" vert="horz" wrap="square" anchor="ctr" anchorCtr="1"/>
        <a:lstStyle/>
        <a:p>
          <a:pPr>
            <a:defRPr sz="958"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1405596450280849"/>
          <c:w val="0.91150512660737548"/>
          <c:h val="0.7099518325681603"/>
        </c:manualLayout>
      </c:layout>
      <c:barChart>
        <c:barDir val="col"/>
        <c:grouping val="stacked"/>
        <c:varyColors val="0"/>
        <c:ser>
          <c:idx val="0"/>
          <c:order val="0"/>
          <c:tx>
            <c:strRef>
              <c:f>Sheet1!$B$1</c:f>
              <c:strCache>
                <c:ptCount val="1"/>
                <c:pt idx="0">
                  <c:v>8</c:v>
                </c:pt>
              </c:strCache>
            </c:strRef>
          </c:tx>
          <c:spPr>
            <a:solidFill>
              <a:srgbClr val="0070C0"/>
            </a:solidFill>
            <a:ln w="20273">
              <a:noFill/>
            </a:ln>
          </c:spPr>
          <c:invertIfNegative val="0"/>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Sheet1!$B$2:$B$5</c:f>
              <c:numCache>
                <c:formatCode>0%</c:formatCode>
                <c:ptCount val="4"/>
                <c:pt idx="0">
                  <c:v>0.17</c:v>
                </c:pt>
                <c:pt idx="2">
                  <c:v>0.10526315789473684</c:v>
                </c:pt>
                <c:pt idx="3">
                  <c:v>0.09090909090909091</c:v>
                </c:pt>
              </c:numCache>
            </c:numRef>
          </c:val>
          <c:extLst>
            <c:ext xmlns:c16="http://schemas.microsoft.com/office/drawing/2014/chart" uri="{C3380CC4-5D6E-409C-BE32-E72D297353CC}">
              <c16:uniqueId val="{00000000-9512-4180-AFC8-C9702FFCB6FC}"/>
            </c:ext>
          </c:extLst>
        </c:ser>
        <c:ser>
          <c:idx val="1"/>
          <c:order val="1"/>
          <c:tx>
            <c:strRef>
              <c:f>Sheet1!$C$1</c:f>
              <c:strCache>
                <c:ptCount val="1"/>
                <c:pt idx="0">
                  <c:v>9</c:v>
                </c:pt>
              </c:strCache>
            </c:strRef>
          </c:tx>
          <c:spPr>
            <a:solidFill>
              <a:srgbClr val="59AAF2"/>
            </a:solidFill>
            <a:ln w="20273">
              <a:noFill/>
            </a:ln>
          </c:spPr>
          <c:invertIfNegative val="0"/>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Sheet1!$C$2:$C$5</c:f>
              <c:numCache>
                <c:formatCode>0%</c:formatCode>
                <c:ptCount val="4"/>
                <c:pt idx="1">
                  <c:v>0.02272727272727273</c:v>
                </c:pt>
                <c:pt idx="2">
                  <c:v>0.10526315789473684</c:v>
                </c:pt>
                <c:pt idx="3">
                  <c:v>0.09090909090909091</c:v>
                </c:pt>
              </c:numCache>
            </c:numRef>
          </c:val>
          <c:extLst>
            <c:ext xmlns:c16="http://schemas.microsoft.com/office/drawing/2014/chart" uri="{C3380CC4-5D6E-409C-BE32-E72D297353CC}">
              <c16:uniqueId val="{00000001-9512-4180-AFC8-C9702FFCB6FC}"/>
            </c:ext>
          </c:extLst>
        </c:ser>
        <c:ser>
          <c:idx val="2"/>
          <c:order val="2"/>
          <c:tx>
            <c:strRef>
              <c:f>Sheet1!$D$1</c:f>
              <c:strCache>
                <c:ptCount val="1"/>
                <c:pt idx="0">
                  <c:v>10</c:v>
                </c:pt>
              </c:strCache>
            </c:strRef>
          </c:tx>
          <c:spPr>
            <a:solidFill>
              <a:srgbClr val="0BD0D9"/>
            </a:solidFill>
            <a:ln w="20273">
              <a:noFill/>
            </a:ln>
          </c:spPr>
          <c:invertIfNegative val="0"/>
          <c:dPt>
            <c:idx val="0"/>
            <c:invertIfNegative val="0"/>
            <c:bubble3D val="0"/>
            <c:extLst>
              <c:ext xmlns:c16="http://schemas.microsoft.com/office/drawing/2014/chart" uri="{C3380CC4-5D6E-409C-BE32-E72D297353CC}">
                <c16:uniqueId val="{00000002-9512-4180-AFC8-C9702FFCB6FC}"/>
              </c:ext>
            </c:extLst>
          </c:dPt>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Sheet1!$D$2:$D$5</c:f>
              <c:numCache>
                <c:formatCode>0%</c:formatCode>
                <c:ptCount val="4"/>
                <c:pt idx="0">
                  <c:v>0.08</c:v>
                </c:pt>
                <c:pt idx="1">
                  <c:v>0.2727272727272727</c:v>
                </c:pt>
                <c:pt idx="2">
                  <c:v>0.15789473684210525</c:v>
                </c:pt>
                <c:pt idx="3">
                  <c:v>0.3333333333333333</c:v>
                </c:pt>
              </c:numCache>
            </c:numRef>
          </c:val>
          <c:extLst>
            <c:ext xmlns:c16="http://schemas.microsoft.com/office/drawing/2014/chart" uri="{C3380CC4-5D6E-409C-BE32-E72D297353CC}">
              <c16:uniqueId val="{00000003-9512-4180-AFC8-C9702FFCB6FC}"/>
            </c:ext>
          </c:extLst>
        </c:ser>
        <c:ser>
          <c:idx val="3"/>
          <c:order val="3"/>
          <c:tx>
            <c:strRef>
              <c:f>Sheet1!$E$1</c:f>
              <c:strCache>
                <c:ptCount val="1"/>
                <c:pt idx="0">
                  <c:v>sum of displayed values</c:v>
                </c:pt>
              </c:strCache>
            </c:strRef>
          </c:tx>
          <c:spPr>
            <a:noFill/>
          </c:spPr>
          <c:invertIfNegative val="0"/>
          <c:dLbls>
            <c:spPr>
              <a:noFill/>
              <a:ln w="20243">
                <a:noFill/>
              </a:ln>
            </c:spPr>
            <c:txPr>
              <a:bodyPr wrap="square" lIns="38100" tIns="19050" rIns="38100" bIns="19050" anchor="ctr">
                <a:spAutoFit/>
              </a:bodyPr>
              <a:lstStyle/>
              <a:p>
                <a:pPr>
                  <a:defRPr sz="1113"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Sheet1!$E$2:$E$5</c:f>
              <c:numCache>
                <c:formatCode>0%</c:formatCode>
                <c:ptCount val="4"/>
                <c:pt idx="0">
                  <c:v>0.25</c:v>
                </c:pt>
                <c:pt idx="1">
                  <c:v>0.29000000000000004</c:v>
                </c:pt>
                <c:pt idx="2">
                  <c:v>0.38</c:v>
                </c:pt>
                <c:pt idx="3">
                  <c:v>0.5151515151515151</c:v>
                </c:pt>
              </c:numCache>
            </c:numRef>
          </c:val>
          <c:extLst>
            <c:ext xmlns:c16="http://schemas.microsoft.com/office/drawing/2014/chart" uri="{C3380CC4-5D6E-409C-BE32-E72D297353CC}">
              <c16:uniqueId val="{00000004-9512-4180-AFC8-C9702FFCB6FC}"/>
            </c:ext>
          </c:extLst>
        </c:ser>
        <c:dLbls>
          <c:showLegendKey val="0"/>
          <c:showVal val="0"/>
          <c:showCatName val="0"/>
          <c:showSerName val="0"/>
          <c:showPercent val="0"/>
          <c:showBubbleSize val="0"/>
        </c:dLbls>
        <c:gapWidth val="100"/>
        <c:overlap val="100"/>
        <c:axId val="327486640"/>
        <c:axId val="327557024"/>
      </c:barChart>
      <c:catAx>
        <c:axId val="327486640"/>
        <c:scaling>
          <c:orientation val="minMax"/>
        </c:scaling>
        <c:delete val="0"/>
        <c:axPos val="b"/>
        <c:numFmt formatCode="General" sourceLinked="1"/>
        <c:majorTickMark val="none"/>
        <c:minorTickMark val="none"/>
        <c:tickLblPos val="nextTo"/>
        <c:spPr>
          <a:noFill/>
          <a:ln w="7601"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7557024"/>
        <c:crosses val="autoZero"/>
        <c:auto val="1"/>
        <c:lblAlgn val="ctr"/>
        <c:lblOffset val="100"/>
        <c:noMultiLvlLbl val="0"/>
      </c:catAx>
      <c:valAx>
        <c:axId val="327557024"/>
        <c:scaling>
          <c:orientation val="minMax"/>
          <c:max val="1"/>
        </c:scaling>
        <c:delete val="0"/>
        <c:axPos val="l"/>
        <c:majorGridlines>
          <c:spPr>
            <a:ln w="7601" cap="flat" cmpd="sng" algn="ctr">
              <a:solidFill>
                <a:schemeClr val="bg1">
                  <a:lumMod val="85000"/>
                </a:schemeClr>
              </a:solidFill>
              <a:round/>
            </a:ln>
            <a:effectLst/>
          </c:spPr>
        </c:majorGridlines>
        <c:numFmt formatCode="0%" sourceLinked="1"/>
        <c:majorTickMark val="none"/>
        <c:minorTickMark val="none"/>
        <c:tickLblPos val="nextTo"/>
        <c:spPr>
          <a:ln w="5070">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7486640"/>
        <c:crosses val="autoZero"/>
        <c:crossBetween val="between"/>
      </c:valAx>
      <c:spPr>
        <a:noFill/>
        <a:ln w="20453">
          <a:noFill/>
        </a:ln>
      </c:spPr>
    </c:plotArea>
    <c:legend>
      <c:legendPos val="b"/>
      <c:legendEntry>
        <c:idx val="3"/>
        <c:delete val="1"/>
      </c:legendEntry>
      <c:layout>
        <c:manualLayout>
          <c:xMode val="edge"/>
          <c:yMode val="edge"/>
          <c:x val="0.29772482387070043"/>
          <c:y val="2.137310269368508E-2"/>
          <c:w val="0.48254336628974009"/>
          <c:h val="5.3390542979002621E-2"/>
        </c:manualLayout>
      </c:layout>
      <c:overlay val="0"/>
      <c:spPr>
        <a:noFill/>
        <a:ln w="20273">
          <a:noFill/>
        </a:ln>
      </c:spPr>
      <c:txPr>
        <a:bodyPr rot="0" spcFirstLastPara="1" vertOverflow="ellipsis" vert="horz" wrap="square" anchor="ctr" anchorCtr="1"/>
        <a:lstStyle/>
        <a:p>
          <a:pPr>
            <a:defRPr sz="958"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8.4614735658042728E-2"/>
          <c:y val="0.18911929779269396"/>
          <c:w val="0.91150512660737548"/>
          <c:h val="0.71619981928488441"/>
        </c:manualLayout>
      </c:layout>
      <c:barChart>
        <c:barDir val="col"/>
        <c:grouping val="stacked"/>
        <c:varyColors val="0"/>
        <c:ser>
          <c:idx val="0"/>
          <c:order val="0"/>
          <c:tx>
            <c:strRef>
              <c:f>Sheet1!$B$1</c:f>
              <c:strCache>
                <c:ptCount val="1"/>
                <c:pt idx="0">
                  <c:v>8</c:v>
                </c:pt>
              </c:strCache>
            </c:strRef>
          </c:tx>
          <c:spPr>
            <a:solidFill>
              <a:srgbClr val="0F6FC6"/>
            </a:solidFill>
            <a:ln w="20289">
              <a:noFill/>
            </a:ln>
          </c:spPr>
          <c:invertIfNegative val="0"/>
          <c:dLbls>
            <c:dLbl>
              <c:idx val="0"/>
              <c:layout>
                <c:manualLayout>
                  <c:x val="-7.5187969924812373E-3"/>
                  <c:y val="-7.8688524590164888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AF17-F346-8221-F06B47BE4C64}"/>
                </c:ext>
              </c:extLst>
            </c:dLbl>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Sheet1!$B$2:$B$5</c:f>
              <c:numCache>
                <c:formatCode>0%</c:formatCode>
                <c:ptCount val="4"/>
                <c:pt idx="0">
                  <c:v>0.17</c:v>
                </c:pt>
              </c:numCache>
            </c:numRef>
          </c:val>
          <c:extLst>
            <c:ext xmlns:c16="http://schemas.microsoft.com/office/drawing/2014/chart" uri="{C3380CC4-5D6E-409C-BE32-E72D297353CC}">
              <c16:uniqueId val="{00000000-D709-46B7-8D5F-DCA6F61C30BE}"/>
            </c:ext>
          </c:extLst>
        </c:ser>
        <c:ser>
          <c:idx val="1"/>
          <c:order val="1"/>
          <c:tx>
            <c:strRef>
              <c:f>Sheet1!$C$1</c:f>
              <c:strCache>
                <c:ptCount val="1"/>
                <c:pt idx="0">
                  <c:v>9</c:v>
                </c:pt>
              </c:strCache>
            </c:strRef>
          </c:tx>
          <c:spPr>
            <a:solidFill>
              <a:srgbClr val="59AAF2"/>
            </a:solidFill>
            <a:ln w="20289">
              <a:noFill/>
            </a:ln>
          </c:spPr>
          <c:invertIfNegative val="0"/>
          <c:dLbls>
            <c:dLbl>
              <c:idx val="0"/>
              <c:layout>
                <c:manualLayout>
                  <c:x val="2.6315789473684174E-2"/>
                  <c:y val="-1.049180327868852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4E4A-4C65-939F-A4A7A8555E57}"/>
                </c:ext>
              </c:extLst>
            </c:dLbl>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Sheet1!$C$2:$C$5</c:f>
              <c:numCache>
                <c:formatCode>0%</c:formatCode>
                <c:ptCount val="4"/>
                <c:pt idx="1">
                  <c:v>0.06818181818181818</c:v>
                </c:pt>
                <c:pt idx="2">
                  <c:v>0.05263157894736842</c:v>
                </c:pt>
              </c:numCache>
            </c:numRef>
          </c:val>
          <c:extLst>
            <c:ext xmlns:c16="http://schemas.microsoft.com/office/drawing/2014/chart" uri="{C3380CC4-5D6E-409C-BE32-E72D297353CC}">
              <c16:uniqueId val="{00000001-D709-46B7-8D5F-DCA6F61C30BE}"/>
            </c:ext>
          </c:extLst>
        </c:ser>
        <c:ser>
          <c:idx val="2"/>
          <c:order val="2"/>
          <c:tx>
            <c:strRef>
              <c:f>Sheet1!$D$1</c:f>
              <c:strCache>
                <c:ptCount val="1"/>
                <c:pt idx="0">
                  <c:v>10</c:v>
                </c:pt>
              </c:strCache>
            </c:strRef>
          </c:tx>
          <c:spPr>
            <a:solidFill>
              <a:srgbClr val="0BD0D9"/>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Sheet1!$D$2:$D$5</c:f>
              <c:numCache>
                <c:formatCode>0%</c:formatCode>
                <c:ptCount val="4"/>
                <c:pt idx="0">
                  <c:v>0.33</c:v>
                </c:pt>
                <c:pt idx="1">
                  <c:v>0.4772727272727273</c:v>
                </c:pt>
                <c:pt idx="2">
                  <c:v>0.3684210526315789</c:v>
                </c:pt>
                <c:pt idx="3">
                  <c:v>0.3333333333333333</c:v>
                </c:pt>
              </c:numCache>
            </c:numRef>
          </c:val>
          <c:extLst>
            <c:ext xmlns:c16="http://schemas.microsoft.com/office/drawing/2014/chart" uri="{C3380CC4-5D6E-409C-BE32-E72D297353CC}">
              <c16:uniqueId val="{00000002-D709-46B7-8D5F-DCA6F61C30BE}"/>
            </c:ext>
          </c:extLst>
        </c:ser>
        <c:ser>
          <c:idx val="3"/>
          <c:order val="3"/>
          <c:tx>
            <c:strRef>
              <c:f>Sheet1!$E$1</c:f>
              <c:strCache>
                <c:ptCount val="1"/>
                <c:pt idx="0">
                  <c:v>sum of displayed values</c:v>
                </c:pt>
              </c:strCache>
            </c:strRef>
          </c:tx>
          <c:spPr>
            <a:noFill/>
          </c:spPr>
          <c:invertIfNegative val="0"/>
          <c:dLbls>
            <c:spPr>
              <a:noFill/>
              <a:ln w="20289">
                <a:noFill/>
              </a:ln>
            </c:spPr>
            <c:txPr>
              <a:bodyPr wrap="square" lIns="38100" tIns="19050" rIns="38100" bIns="19050" anchor="ctr">
                <a:spAutoFit/>
              </a:bodyPr>
              <a:lstStyle/>
              <a:p>
                <a:pPr>
                  <a:defRPr sz="1118"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Sheet1!$E$2:$E$5</c:f>
              <c:numCache>
                <c:formatCode>0%</c:formatCode>
                <c:ptCount val="4"/>
                <c:pt idx="0">
                  <c:v>0.5</c:v>
                </c:pt>
                <c:pt idx="1">
                  <c:v>0.55</c:v>
                </c:pt>
                <c:pt idx="2">
                  <c:v>0.42</c:v>
                </c:pt>
                <c:pt idx="3">
                  <c:v>0.3333333333333333</c:v>
                </c:pt>
              </c:numCache>
            </c:numRef>
          </c:val>
          <c:extLst>
            <c:ext xmlns:c16="http://schemas.microsoft.com/office/drawing/2014/chart" uri="{C3380CC4-5D6E-409C-BE32-E72D297353CC}">
              <c16:uniqueId val="{00000003-D709-46B7-8D5F-DCA6F61C30BE}"/>
            </c:ext>
          </c:extLst>
        </c:ser>
        <c:dLbls>
          <c:showLegendKey val="0"/>
          <c:showVal val="0"/>
          <c:showCatName val="0"/>
          <c:showSerName val="0"/>
          <c:showPercent val="0"/>
          <c:showBubbleSize val="0"/>
        </c:dLbls>
        <c:gapWidth val="100"/>
        <c:overlap val="100"/>
        <c:axId val="328273872"/>
        <c:axId val="328274432"/>
      </c:barChart>
      <c:catAx>
        <c:axId val="328273872"/>
        <c:scaling>
          <c:orientation val="minMax"/>
        </c:scaling>
        <c:delete val="0"/>
        <c:axPos val="b"/>
        <c:numFmt formatCode="General" sourceLinked="1"/>
        <c:majorTickMark val="none"/>
        <c:minorTickMark val="none"/>
        <c:tickLblPos val="nextTo"/>
        <c:spPr>
          <a:noFill/>
          <a:ln w="7610"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8274432"/>
        <c:crosses val="autoZero"/>
        <c:auto val="1"/>
        <c:lblAlgn val="ctr"/>
        <c:lblOffset val="100"/>
        <c:tickLblSkip val="1"/>
        <c:tickMarkSkip val="4"/>
        <c:noMultiLvlLbl val="0"/>
      </c:catAx>
      <c:valAx>
        <c:axId val="328274432"/>
        <c:scaling>
          <c:orientation val="minMax"/>
          <c:max val="1"/>
        </c:scaling>
        <c:delete val="0"/>
        <c:axPos val="l"/>
        <c:majorGridlines>
          <c:spPr>
            <a:ln w="7610" cap="flat" cmpd="sng" algn="ctr">
              <a:solidFill>
                <a:schemeClr val="bg1">
                  <a:lumMod val="85000"/>
                </a:schemeClr>
              </a:solidFill>
              <a:round/>
            </a:ln>
            <a:effectLst/>
          </c:spPr>
        </c:majorGridlines>
        <c:numFmt formatCode="0%" sourceLinked="1"/>
        <c:majorTickMark val="none"/>
        <c:minorTickMark val="none"/>
        <c:tickLblPos val="nextTo"/>
        <c:spPr>
          <a:ln w="5072">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8273872"/>
        <c:crosses val="autoZero"/>
        <c:crossBetween val="between"/>
      </c:valAx>
      <c:spPr>
        <a:noFill/>
        <a:ln w="20365">
          <a:noFill/>
        </a:ln>
      </c:spPr>
    </c:plotArea>
    <c:legend>
      <c:legendPos val="b"/>
      <c:legendEntry>
        <c:idx val="3"/>
        <c:delete val="1"/>
      </c:legendEntry>
      <c:layout>
        <c:manualLayout>
          <c:xMode val="edge"/>
          <c:yMode val="edge"/>
          <c:x val="0.37918388490912319"/>
          <c:y val="3.5375964889634695E-2"/>
          <c:w val="0.24125984251968507"/>
          <c:h val="5.0990207756446942E-2"/>
        </c:manualLayout>
      </c:layout>
      <c:overlay val="0"/>
      <c:spPr>
        <a:noFill/>
        <a:ln w="20289">
          <a:noFill/>
        </a:ln>
      </c:spPr>
      <c:txPr>
        <a:bodyPr rot="0" spcFirstLastPara="1" vertOverflow="ellipsis" vert="horz" wrap="square" anchor="ctr" anchorCtr="1"/>
        <a:lstStyle/>
        <a:p>
          <a:pPr>
            <a:defRPr sz="955"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26573770724159629"/>
          <c:y val="8.5169299955746389E-2"/>
          <c:w val="0.66537266774435777"/>
          <c:h val="0.87368313618549842"/>
        </c:manualLayout>
      </c:layout>
      <c:barChart>
        <c:barDir val="bar"/>
        <c:grouping val="clustered"/>
        <c:varyColors val="0"/>
        <c:ser>
          <c:idx val="0"/>
          <c:order val="0"/>
          <c:tx>
            <c:strRef>
              <c:f>Sheet1!$B$1</c:f>
              <c:strCache>
                <c:ptCount val="1"/>
                <c:pt idx="0">
                  <c:v>Q3 2024
(N=19)</c:v>
                </c:pt>
              </c:strCache>
            </c:strRef>
          </c:tx>
          <c:spPr>
            <a:solidFill>
              <a:schemeClr val="tx1"/>
            </a:solidFill>
            <a:ln w="21264">
              <a:noFill/>
            </a:ln>
          </c:spPr>
          <c:invertIfNegative val="0"/>
          <c:dLbls>
            <c:dLbl>
              <c:idx val="0"/>
              <c:layout>
                <c:manualLayout>
                  <c:x val="1.1134420658704729E-2"/>
                  <c:y val="3.8314176245210726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E-2498-46B6-9C63-2CEDD08F99FB}"/>
                </c:ext>
              </c:extLst>
            </c:dLbl>
            <c:dLbl>
              <c:idx val="1"/>
              <c:layout>
                <c:manualLayout>
                  <c:x val="9.2786838822539394E-3"/>
                  <c:y val="-1.9157088122605363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D-2498-46B6-9C63-2CEDD08F99FB}"/>
                </c:ext>
              </c:extLst>
            </c:dLbl>
            <c:dLbl>
              <c:idx val="2"/>
              <c:layout>
                <c:manualLayout>
                  <c:x val="-5.5672103293523982E-3"/>
                  <c:y val="0"/>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C-2498-46B6-9C63-2CEDD08F99FB}"/>
                </c:ext>
              </c:extLst>
            </c:dLbl>
            <c:dLbl>
              <c:idx val="3"/>
              <c:layout>
                <c:manualLayout>
                  <c:x val="-5.5672103293523982E-3"/>
                  <c:y val="5.7471264367816091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5FD5-9B4B-B15F-370C6B41CFCF}"/>
                </c:ext>
              </c:extLst>
            </c:dLbl>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A-2498-46B6-9C63-2CEDD08F99FB}"/>
                </c:ext>
              </c:extLst>
            </c:dLbl>
            <c:dLbl>
              <c:idx val="6"/>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2498-46B6-9C63-2CEDD08F99FB}"/>
                </c:ext>
              </c:extLst>
            </c:dLbl>
            <c:dLbl>
              <c:idx val="8"/>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C-2498-46B6-9C63-2CEDD08F99FB}"/>
                </c:ext>
              </c:extLst>
            </c:dLbl>
            <c:dLbl>
              <c:idx val="9"/>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D-2498-46B6-9C63-2CEDD08F99FB}"/>
                </c:ext>
              </c:extLst>
            </c:dLbl>
            <c:dLbl>
              <c:idx val="10"/>
              <c:layout>
                <c:manualLayout>
                  <c:x val="0"/>
                  <c:y val="5.7471264367815744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5FD5-9B4B-B15F-370C6B41CFCF}"/>
                </c:ext>
              </c:extLst>
            </c:dLbl>
            <c:dLbl>
              <c:idx val="11"/>
              <c:layout>
                <c:manualLayout>
                  <c:x val="0"/>
                  <c:y val="-3.5120922504882739E-17"/>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FD5-9B4B-B15F-370C6B41CFCF}"/>
                </c:ext>
              </c:extLst>
            </c:dLbl>
            <c:spPr>
              <a:noFill/>
              <a:ln>
                <a:noFill/>
              </a:ln>
              <a:effectLst/>
            </c:sp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Sheet1!$A$2:$A$12</c:f>
              <c:strCache>
                <c:ptCount val="11"/>
                <c:pt idx="0">
                  <c:v>All other</c:v>
                </c:pt>
                <c:pt idx="1">
                  <c:v>Do not know</c:v>
                </c:pt>
                <c:pt idx="2">
                  <c:v>Social service agency referral</c:v>
                </c:pt>
                <c:pt idx="3">
                  <c:v>Austin 311</c:v>
                </c:pt>
                <c:pt idx="4">
                  <c:v>Austin Energy called me</c:v>
                </c:pt>
                <c:pt idx="5">
                  <c:v>On city's website</c:v>
                </c:pt>
                <c:pt idx="6">
                  <c:v>Utility Contact Center </c:v>
                </c:pt>
                <c:pt idx="7">
                  <c:v>Utility bill insert</c:v>
                </c:pt>
                <c:pt idx="8">
                  <c:v>I called them</c:v>
                </c:pt>
                <c:pt idx="9">
                  <c:v>Email</c:v>
                </c:pt>
                <c:pt idx="10">
                  <c:v>Word of mouth</c:v>
                </c:pt>
              </c:strCache>
            </c:strRef>
          </c:cat>
          <c:val>
            <c:numRef>
              <c:f>Sheet1!$B$2:$B$12</c:f>
              <c:numCache>
                <c:formatCode>0%</c:formatCode>
                <c:ptCount val="11"/>
                <c:pt idx="0">
                  <c:v>0.10526315789473684</c:v>
                </c:pt>
                <c:pt idx="1">
                  <c:v>5.2631578947368418E-2</c:v>
                </c:pt>
                <c:pt idx="7">
                  <c:v>5.2631578947368418E-2</c:v>
                </c:pt>
                <c:pt idx="8">
                  <c:v>5.2631578947368418E-2</c:v>
                </c:pt>
                <c:pt idx="9">
                  <c:v>5.2631578947368418E-2</c:v>
                </c:pt>
                <c:pt idx="10">
                  <c:v>0.10526315789473684</c:v>
                </c:pt>
              </c:numCache>
            </c:numRef>
          </c:val>
          <c:extLst>
            <c:ext xmlns:c16="http://schemas.microsoft.com/office/drawing/2014/chart" uri="{C3380CC4-5D6E-409C-BE32-E72D297353CC}">
              <c16:uniqueId val="{00000000-1A54-4880-A35A-174B4980565E}"/>
            </c:ext>
          </c:extLst>
        </c:ser>
        <c:ser>
          <c:idx val="1"/>
          <c:order val="1"/>
          <c:tx>
            <c:strRef>
              <c:f>Sheet1!$C$1</c:f>
              <c:strCache>
                <c:ptCount val="1"/>
                <c:pt idx="0">
                  <c:v>Q2 2024
(N=44)</c:v>
                </c:pt>
              </c:strCache>
            </c:strRef>
          </c:tx>
          <c:spPr>
            <a:solidFill>
              <a:srgbClr val="00CC99"/>
            </a:solidFill>
          </c:spPr>
          <c:invertIfNegative val="0"/>
          <c:dLbls>
            <c:dLbl>
              <c:idx val="0"/>
              <c:layout>
                <c:manualLayout>
                  <c:x val="1.1134420658704729E-2"/>
                  <c:y val="-1.4048369001953096E-16"/>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C-5FD5-9B4B-B15F-370C6B41CFCF}"/>
                </c:ext>
              </c:extLst>
            </c:dLbl>
            <c:dLbl>
              <c:idx val="1"/>
              <c:layout>
                <c:manualLayout>
                  <c:x val="9.2786838822539394E-3"/>
                  <c:y val="-3.8314176245210726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0A05-294F-B2B7-24B10EF57FC1}"/>
                </c:ext>
              </c:extLst>
            </c:dLbl>
            <c:dLbl>
              <c:idx val="2"/>
              <c:layout>
                <c:manualLayout>
                  <c:x val="2.5980314870310998E-2"/>
                  <c:y val="0"/>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A-5FD5-9B4B-B15F-370C6B41CFCF}"/>
                </c:ext>
              </c:extLst>
            </c:dLbl>
            <c:dLbl>
              <c:idx val="5"/>
              <c:layout>
                <c:manualLayout>
                  <c:x val="5.5672103293523643E-3"/>
                  <c:y val="1.9157088122604663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A854-2147-903F-0829DBEE9518}"/>
                </c:ext>
              </c:extLst>
            </c:dLbl>
            <c:dLbl>
              <c:idx val="11"/>
              <c:layout>
                <c:manualLayout>
                  <c:x val="9.4642575598990183E-2"/>
                  <c:y val="-4.7892720306513406E-3"/>
                </c:manualLayout>
              </c:layout>
              <c:spPr>
                <a:noFill/>
                <a:ln>
                  <a:noFill/>
                </a:ln>
                <a:effectLst/>
              </c:spPr>
              <c:txPr>
                <a:bodyPr wrap="square" lIns="38100" tIns="19050" rIns="38100" bIns="19050" anchor="ctr">
                  <a:noAutofit/>
                </a:bodyPr>
                <a:lstStyle/>
                <a:p>
                  <a:pPr>
                    <a:defRPr/>
                  </a:pPr>
                  <a:endParaRPr lang="en-US"/>
                </a:p>
              </c:txPr>
              <c:dLblPos val="outEnd"/>
              <c:showLegendKey val="0"/>
              <c:showVal val="1"/>
              <c:showCatName val="0"/>
              <c:showSerName val="0"/>
              <c:showPercent val="0"/>
              <c:showBubbleSize val="0"/>
              <c:extLst>
                <c:ext xmlns:c15="http://schemas.microsoft.com/office/drawing/2012/chart" uri="{CE6537A1-D6FC-4f65-9D91-7224C49458BB}">
                  <c15:layout>
                    <c:manualLayout>
                      <c:w val="3.9387940019664967E-2"/>
                      <c:h val="2.3122605363984673E-2"/>
                    </c:manualLayout>
                  </c15:layout>
                </c:ext>
                <c:ext xmlns:c16="http://schemas.microsoft.com/office/drawing/2014/chart" uri="{C3380CC4-5D6E-409C-BE32-E72D297353CC}">
                  <c16:uniqueId val="{00000000-4ACC-0B4F-9C8A-E8D7DEF561C0}"/>
                </c:ext>
              </c:extLst>
            </c:dLbl>
            <c:spPr>
              <a:noFill/>
              <a:ln>
                <a:noFill/>
              </a:ln>
              <a:effectLst/>
            </c:sp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Sheet1!$A$2:$A$12</c:f>
              <c:strCache>
                <c:ptCount val="11"/>
                <c:pt idx="0">
                  <c:v>All other</c:v>
                </c:pt>
                <c:pt idx="1">
                  <c:v>Do not know</c:v>
                </c:pt>
                <c:pt idx="2">
                  <c:v>Social service agency referral</c:v>
                </c:pt>
                <c:pt idx="3">
                  <c:v>Austin 311</c:v>
                </c:pt>
                <c:pt idx="4">
                  <c:v>Austin Energy called me</c:v>
                </c:pt>
                <c:pt idx="5">
                  <c:v>On city's website</c:v>
                </c:pt>
                <c:pt idx="6">
                  <c:v>Utility Contact Center </c:v>
                </c:pt>
                <c:pt idx="7">
                  <c:v>Utility bill insert</c:v>
                </c:pt>
                <c:pt idx="8">
                  <c:v>I called them</c:v>
                </c:pt>
                <c:pt idx="9">
                  <c:v>Email</c:v>
                </c:pt>
                <c:pt idx="10">
                  <c:v>Word of mouth</c:v>
                </c:pt>
              </c:strCache>
            </c:strRef>
          </c:cat>
          <c:val>
            <c:numRef>
              <c:f>Sheet1!$C$2:$C$12</c:f>
              <c:numCache>
                <c:formatCode>0%</c:formatCode>
                <c:ptCount val="11"/>
                <c:pt idx="0">
                  <c:v>0.11363636363636363</c:v>
                </c:pt>
                <c:pt idx="1">
                  <c:v>6.8181818181818177E-2</c:v>
                </c:pt>
                <c:pt idx="4">
                  <c:v>2.2727272727272731E-2</c:v>
                </c:pt>
                <c:pt idx="5">
                  <c:v>9.0909090909090925E-2</c:v>
                </c:pt>
                <c:pt idx="6">
                  <c:v>0.18181818181818185</c:v>
                </c:pt>
                <c:pt idx="8">
                  <c:v>2.2727272727272731E-2</c:v>
                </c:pt>
              </c:numCache>
            </c:numRef>
          </c:val>
          <c:extLst>
            <c:ext xmlns:c16="http://schemas.microsoft.com/office/drawing/2014/chart" uri="{C3380CC4-5D6E-409C-BE32-E72D297353CC}">
              <c16:uniqueId val="{00000001-1A54-4880-A35A-174B4980565E}"/>
            </c:ext>
          </c:extLst>
        </c:ser>
        <c:ser>
          <c:idx val="2"/>
          <c:order val="2"/>
          <c:tx>
            <c:strRef>
              <c:f>Sheet1!$D$1</c:f>
              <c:strCache>
                <c:ptCount val="1"/>
                <c:pt idx="0">
                  <c:v>Q1 2024
(N=12)</c:v>
                </c:pt>
              </c:strCache>
            </c:strRef>
          </c:tx>
          <c:spPr>
            <a:solidFill>
              <a:srgbClr val="3233CC"/>
            </a:solidFill>
          </c:spPr>
          <c:invertIfNegative val="0"/>
          <c:dLbls>
            <c:dLbl>
              <c:idx val="1"/>
              <c:layout>
                <c:manualLayout>
                  <c:x val="9.2786838822539394E-3"/>
                  <c:y val="-3.8314176245210726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3AF9-D842-945D-F49A2F6B2AE1}"/>
                </c:ext>
              </c:extLst>
            </c:dLbl>
            <c:dLbl>
              <c:idx val="2"/>
              <c:layout>
                <c:manualLayout>
                  <c:x val="-5.5672103293523982E-3"/>
                  <c:y val="-1.9157088122606768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B-5FD5-9B4B-B15F-370C6B41CFCF}"/>
                </c:ext>
              </c:extLst>
            </c:dLbl>
            <c:dLbl>
              <c:idx val="5"/>
              <c:layout>
                <c:manualLayout>
                  <c:x val="3.7114735529015759E-3"/>
                  <c:y val="-7.0241845009765478E-17"/>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FD5-9B4B-B15F-370C6B41CFCF}"/>
                </c:ext>
              </c:extLst>
            </c:dLbl>
            <c:dLbl>
              <c:idx val="8"/>
              <c:layout>
                <c:manualLayout>
                  <c:x val="1.6701630988057093E-2"/>
                  <c:y val="-5.7471264367816091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FD5-9B4B-B15F-370C6B41CFCF}"/>
                </c:ext>
              </c:extLst>
            </c:dLbl>
            <c:dLbl>
              <c:idx val="11"/>
              <c:layout>
                <c:manualLayout>
                  <c:x val="2.7836051646761787E-2"/>
                  <c:y val="-1.9157088122605714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FD5-9B4B-B15F-370C6B41CFCF}"/>
                </c:ext>
              </c:extLst>
            </c:dLbl>
            <c:dLbl>
              <c:idx val="12"/>
              <c:layout>
                <c:manualLayout>
                  <c:x val="1.6701630988057093E-2"/>
                  <c:y val="0"/>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5FD5-9B4B-B15F-370C6B41CFCF}"/>
                </c:ext>
              </c:extLst>
            </c:dLbl>
            <c:spPr>
              <a:noFill/>
              <a:ln>
                <a:noFill/>
              </a:ln>
              <a:effectLst/>
            </c:sp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Sheet1!$A$2:$A$12</c:f>
              <c:strCache>
                <c:ptCount val="11"/>
                <c:pt idx="0">
                  <c:v>All other</c:v>
                </c:pt>
                <c:pt idx="1">
                  <c:v>Do not know</c:v>
                </c:pt>
                <c:pt idx="2">
                  <c:v>Social service agency referral</c:v>
                </c:pt>
                <c:pt idx="3">
                  <c:v>Austin 311</c:v>
                </c:pt>
                <c:pt idx="4">
                  <c:v>Austin Energy called me</c:v>
                </c:pt>
                <c:pt idx="5">
                  <c:v>On city's website</c:v>
                </c:pt>
                <c:pt idx="6">
                  <c:v>Utility Contact Center </c:v>
                </c:pt>
                <c:pt idx="7">
                  <c:v>Utility bill insert</c:v>
                </c:pt>
                <c:pt idx="8">
                  <c:v>I called them</c:v>
                </c:pt>
                <c:pt idx="9">
                  <c:v>Email</c:v>
                </c:pt>
                <c:pt idx="10">
                  <c:v>Word of mouth</c:v>
                </c:pt>
              </c:strCache>
            </c:strRef>
          </c:cat>
          <c:val>
            <c:numRef>
              <c:f>Sheet1!$D$2:$D$12</c:f>
              <c:numCache>
                <c:formatCode>0%</c:formatCode>
                <c:ptCount val="11"/>
                <c:pt idx="0">
                  <c:v>0.17</c:v>
                </c:pt>
                <c:pt idx="1">
                  <c:v>0.17</c:v>
                </c:pt>
                <c:pt idx="3">
                  <c:v>0.08</c:v>
                </c:pt>
                <c:pt idx="7">
                  <c:v>0.08</c:v>
                </c:pt>
              </c:numCache>
            </c:numRef>
          </c:val>
          <c:extLst>
            <c:ext xmlns:c16="http://schemas.microsoft.com/office/drawing/2014/chart" uri="{C3380CC4-5D6E-409C-BE32-E72D297353CC}">
              <c16:uniqueId val="{00000002-1A54-4880-A35A-174B4980565E}"/>
            </c:ext>
          </c:extLst>
        </c:ser>
        <c:ser>
          <c:idx val="3"/>
          <c:order val="3"/>
          <c:tx>
            <c:strRef>
              <c:f>Sheet1!$E$1</c:f>
              <c:strCache>
                <c:ptCount val="1"/>
                <c:pt idx="0">
                  <c:v>Q4 2023
(N=28)</c:v>
                </c:pt>
              </c:strCache>
            </c:strRef>
          </c:tx>
          <c:spPr>
            <a:solidFill>
              <a:srgbClr val="FFC003"/>
            </a:solidFill>
          </c:spPr>
          <c:invertIfNegative val="0"/>
          <c:dLbls>
            <c:dLbl>
              <c:idx val="1"/>
              <c:layout>
                <c:manualLayout>
                  <c:x val="-1.855736776450788E-3"/>
                  <c:y val="-5.7471264367816091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3AF9-D842-945D-F49A2F6B2AE1}"/>
                </c:ext>
              </c:extLst>
            </c:dLbl>
            <c:dLbl>
              <c:idx val="5"/>
              <c:layout>
                <c:manualLayout>
                  <c:x val="-5.5672103293523982E-3"/>
                  <c:y val="-1.9157088122605363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FD5-9B4B-B15F-370C6B41CFCF}"/>
                </c:ext>
              </c:extLst>
            </c:dLbl>
            <c:dLbl>
              <c:idx val="6"/>
              <c:layout>
                <c:manualLayout>
                  <c:x val="-5.5672103293523982E-3"/>
                  <c:y val="-5.7471264367816794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5FD5-9B4B-B15F-370C6B41CFCF}"/>
                </c:ext>
              </c:extLst>
            </c:dLbl>
            <c:dLbl>
              <c:idx val="8"/>
              <c:layout>
                <c:manualLayout>
                  <c:x val="-5.5672103293523982E-3"/>
                  <c:y val="-7.6628352490421452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FD5-9B4B-B15F-370C6B41CFCF}"/>
                </c:ext>
              </c:extLst>
            </c:dLbl>
            <c:dLbl>
              <c:idx val="9"/>
              <c:layout>
                <c:manualLayout>
                  <c:x val="1.6701630988057093E-2"/>
                  <c:y val="-1.9157088122605714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9596-5445-9E8E-B4E6C15FCE73}"/>
                </c:ext>
              </c:extLst>
            </c:dLbl>
            <c:spPr>
              <a:noFill/>
              <a:ln>
                <a:noFill/>
              </a:ln>
              <a:effectLst/>
            </c:spPr>
            <c:txPr>
              <a:bodyPr wrap="square" lIns="38100" tIns="19050" rIns="38100" bIns="19050" anchor="ctr">
                <a:spAutoFit/>
              </a:bodyPr>
              <a:lstStyle/>
              <a:p>
                <a:pPr>
                  <a:defRPr>
                    <a:solidFill>
                      <a:schemeClr val="tx1"/>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Sheet1!$A$2:$A$12</c:f>
              <c:strCache>
                <c:ptCount val="11"/>
                <c:pt idx="0">
                  <c:v>All other</c:v>
                </c:pt>
                <c:pt idx="1">
                  <c:v>Do not know</c:v>
                </c:pt>
                <c:pt idx="2">
                  <c:v>Social service agency referral</c:v>
                </c:pt>
                <c:pt idx="3">
                  <c:v>Austin 311</c:v>
                </c:pt>
                <c:pt idx="4">
                  <c:v>Austin Energy called me</c:v>
                </c:pt>
                <c:pt idx="5">
                  <c:v>On city's website</c:v>
                </c:pt>
                <c:pt idx="6">
                  <c:v>Utility Contact Center </c:v>
                </c:pt>
                <c:pt idx="7">
                  <c:v>Utility bill insert</c:v>
                </c:pt>
                <c:pt idx="8">
                  <c:v>I called them</c:v>
                </c:pt>
                <c:pt idx="9">
                  <c:v>Email</c:v>
                </c:pt>
                <c:pt idx="10">
                  <c:v>Word of mouth</c:v>
                </c:pt>
              </c:strCache>
            </c:strRef>
          </c:cat>
          <c:val>
            <c:numRef>
              <c:f>Sheet1!$E$2:$E$12</c:f>
              <c:numCache>
                <c:formatCode>0%</c:formatCode>
                <c:ptCount val="11"/>
                <c:pt idx="1">
                  <c:v>0.04</c:v>
                </c:pt>
                <c:pt idx="2">
                  <c:v>3.5714285714285712E-2</c:v>
                </c:pt>
                <c:pt idx="3">
                  <c:v>3.5714285714285712E-2</c:v>
                </c:pt>
                <c:pt idx="4">
                  <c:v>7.1428571428571425E-2</c:v>
                </c:pt>
                <c:pt idx="6">
                  <c:v>0.10714285714285714</c:v>
                </c:pt>
                <c:pt idx="8">
                  <c:v>0.2857142857142857</c:v>
                </c:pt>
                <c:pt idx="10">
                  <c:v>3.5714285714285712E-2</c:v>
                </c:pt>
              </c:numCache>
            </c:numRef>
          </c:val>
          <c:extLst>
            <c:ext xmlns:c16="http://schemas.microsoft.com/office/drawing/2014/chart" uri="{C3380CC4-5D6E-409C-BE32-E72D297353CC}">
              <c16:uniqueId val="{00000001-6163-4778-97B3-26D9A30AFC35}"/>
            </c:ext>
          </c:extLst>
        </c:ser>
        <c:dLbls>
          <c:dLblPos val="outEnd"/>
          <c:showLegendKey val="0"/>
          <c:showVal val="1"/>
          <c:showCatName val="0"/>
          <c:showSerName val="0"/>
          <c:showPercent val="0"/>
          <c:showBubbleSize val="0"/>
        </c:dLbls>
        <c:gapWidth val="275"/>
        <c:overlap val="-10"/>
        <c:axId val="328199696"/>
        <c:axId val="328941696"/>
      </c:barChart>
      <c:catAx>
        <c:axId val="328199696"/>
        <c:scaling>
          <c:orientation val="minMax"/>
        </c:scaling>
        <c:delete val="0"/>
        <c:axPos val="l"/>
        <c:numFmt formatCode="General" sourceLinked="1"/>
        <c:majorTickMark val="none"/>
        <c:minorTickMark val="none"/>
        <c:tickLblPos val="nextTo"/>
        <c:spPr>
          <a:noFill/>
          <a:ln w="7974"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tx1"/>
                </a:solidFill>
                <a:latin typeface="+mn-lt"/>
                <a:ea typeface="+mn-ea"/>
                <a:cs typeface="+mn-cs"/>
              </a:defRPr>
            </a:pPr>
            <a:endParaRPr lang="en-US"/>
          </a:p>
        </c:txPr>
        <c:crossAx val="328941696"/>
        <c:crosses val="autoZero"/>
        <c:auto val="1"/>
        <c:lblAlgn val="ctr"/>
        <c:lblOffset val="100"/>
        <c:noMultiLvlLbl val="0"/>
      </c:catAx>
      <c:valAx>
        <c:axId val="328941696"/>
        <c:scaling>
          <c:orientation val="minMax"/>
          <c:max val="1"/>
        </c:scaling>
        <c:delete val="0"/>
        <c:axPos val="b"/>
        <c:majorGridlines>
          <c:spPr>
            <a:ln w="7974" cap="flat" cmpd="sng" algn="ctr">
              <a:solidFill>
                <a:schemeClr val="bg1">
                  <a:lumMod val="85000"/>
                </a:schemeClr>
              </a:solidFill>
              <a:round/>
            </a:ln>
            <a:effectLst/>
          </c:spPr>
        </c:majorGridlines>
        <c:numFmt formatCode="0%" sourceLinked="1"/>
        <c:majorTickMark val="none"/>
        <c:minorTickMark val="none"/>
        <c:tickLblPos val="nextTo"/>
        <c:spPr>
          <a:ln w="5315">
            <a:solidFill>
              <a:schemeClr val="bg1">
                <a:lumMod val="85000"/>
              </a:schemeClr>
            </a:solidFill>
          </a:ln>
        </c:spPr>
        <c:txPr>
          <a:bodyPr rot="-60000000" spcFirstLastPara="1" vertOverflow="ellipsis" vert="horz" wrap="square" anchor="ctr" anchorCtr="1"/>
          <a:lstStyle/>
          <a:p>
            <a:pPr>
              <a:defRPr sz="1004" b="0" i="0" u="none" strike="noStrike" kern="1200" baseline="0">
                <a:solidFill>
                  <a:schemeClr val="tx1"/>
                </a:solidFill>
                <a:latin typeface="+mn-lt"/>
                <a:ea typeface="+mn-ea"/>
                <a:cs typeface="+mn-cs"/>
              </a:defRPr>
            </a:pPr>
            <a:endParaRPr lang="en-US"/>
          </a:p>
        </c:txPr>
        <c:crossAx val="328199696"/>
        <c:crosses val="autoZero"/>
        <c:crossBetween val="between"/>
        <c:majorUnit val="0.1"/>
      </c:valAx>
      <c:spPr>
        <a:noFill/>
        <a:ln w="9525">
          <a:solidFill>
            <a:schemeClr val="bg1">
              <a:lumMod val="85000"/>
            </a:schemeClr>
          </a:solidFill>
        </a:ln>
      </c:spPr>
    </c:plotArea>
    <c:legend>
      <c:legendPos val="t"/>
      <c:overlay val="0"/>
      <c:spPr>
        <a:noFill/>
        <a:ln w="21264">
          <a:noFill/>
        </a:ln>
      </c:spPr>
      <c:txPr>
        <a:bodyPr rot="0" spcFirstLastPara="1" vertOverflow="ellipsis" vert="horz" wrap="square" anchor="ctr" anchorCtr="1"/>
        <a:lstStyle/>
        <a:p>
          <a:pPr>
            <a:defRPr sz="1004" b="0" i="0" u="none" strike="noStrike" kern="1200" baseline="0">
              <a:solidFill>
                <a:schemeClr val="tx1"/>
              </a:solidFill>
              <a:latin typeface="+mn-lt"/>
              <a:ea typeface="+mn-ea"/>
              <a:cs typeface="+mn-cs"/>
            </a:defRPr>
          </a:pPr>
          <a:endParaRPr lang="en-US"/>
        </a:p>
      </c:txPr>
    </c:legend>
    <c:plotVisOnly val="0"/>
    <c:dispBlanksAs val="gap"/>
    <c:showDLblsOverMax val="0"/>
  </c:chart>
  <c:spPr>
    <a:noFill/>
    <a:ln>
      <a:noFill/>
    </a:ln>
  </c:spPr>
  <c:txPr>
    <a:bodyPr/>
    <a:lstStyle/>
    <a:p>
      <a:pPr>
        <a:defRPr/>
      </a:pPr>
      <a:endParaRPr lang="en-US"/>
    </a:p>
  </c:txPr>
  <c:externalData r:id="rId1">
    <c:autoUpdate val="0"/>
  </c:externalData>
  <c:userShapes r:id="rId2"/>
</c:chartSpace>
</file>

<file path=ppt/charts/chart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29782281162240637"/>
          <c:y val="6.6470441194850641E-2"/>
          <c:w val="0.66669082533966195"/>
          <c:h val="0.81049806274215719"/>
        </c:manualLayout>
      </c:layout>
      <c:barChart>
        <c:barDir val="bar"/>
        <c:grouping val="clustered"/>
        <c:varyColors val="0"/>
        <c:ser>
          <c:idx val="0"/>
          <c:order val="0"/>
          <c:tx>
            <c:strRef>
              <c:f>Sheet1!$B$1</c:f>
              <c:strCache>
                <c:ptCount val="1"/>
                <c:pt idx="0">
                  <c:v>Q4 2023
(N=28)</c:v>
                </c:pt>
              </c:strCache>
            </c:strRef>
          </c:tx>
          <c:spPr>
            <a:solidFill>
              <a:srgbClr val="FFC003"/>
            </a:solidFill>
            <a:ln w="21264">
              <a:noFill/>
            </a:ln>
          </c:spPr>
          <c:invertIfNegative val="0"/>
          <c:dLbls>
            <c:dLbl>
              <c:idx val="1"/>
              <c:layout>
                <c:manualLayout>
                  <c:x val="1.8726959020547603E-2"/>
                  <c:y val="1.4550096466308565E-17"/>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C72D-8F45-BEA4-DD7B6F0918C9}"/>
                </c:ext>
              </c:extLst>
            </c:dLbl>
            <c:spPr>
              <a:noFill/>
              <a:ln w="21264">
                <a:noFill/>
              </a:ln>
            </c:spPr>
            <c:txPr>
              <a:bodyPr rot="0" spcFirstLastPara="1" vertOverflow="ellipsis" vert="horz" wrap="square" lIns="38100" tIns="19050" rIns="38100" bIns="19050" anchor="ctr" anchorCtr="1">
                <a:spAutoFit/>
              </a:bodyPr>
              <a:lstStyle/>
              <a:p>
                <a:pPr>
                  <a:defRPr sz="92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Sheet1!$A$2:$A$12</c:f>
              <c:strCache>
                <c:ptCount val="11"/>
                <c:pt idx="0">
                  <c:v>Austin Energy's website</c:v>
                </c:pt>
                <c:pt idx="1">
                  <c:v>Friends/family/word-of-mouth</c:v>
                </c:pt>
                <c:pt idx="2">
                  <c:v>Utility bill inserts</c:v>
                </c:pt>
                <c:pt idx="3">
                  <c:v>Radio</c:v>
                </c:pt>
                <c:pt idx="4">
                  <c:v>Newspaper advertisement</c:v>
                </c:pt>
                <c:pt idx="5">
                  <c:v>AE Customer Assistance Program (CAPS)</c:v>
                </c:pt>
                <c:pt idx="6">
                  <c:v>Contractors</c:v>
                </c:pt>
                <c:pt idx="7">
                  <c:v>Television</c:v>
                </c:pt>
                <c:pt idx="8">
                  <c:v>Email</c:v>
                </c:pt>
                <c:pt idx="9">
                  <c:v>All other </c:v>
                </c:pt>
                <c:pt idx="10">
                  <c:v>Do not know</c:v>
                </c:pt>
              </c:strCache>
            </c:strRef>
          </c:cat>
          <c:val>
            <c:numRef>
              <c:f>Sheet1!$B$2:$B$12</c:f>
              <c:numCache>
                <c:formatCode>0%</c:formatCode>
                <c:ptCount val="11"/>
                <c:pt idx="0">
                  <c:v>0.32</c:v>
                </c:pt>
                <c:pt idx="1">
                  <c:v>0.14000000000000001</c:v>
                </c:pt>
                <c:pt idx="2">
                  <c:v>7.0000000000000007E-2</c:v>
                </c:pt>
                <c:pt idx="6">
                  <c:v>0.04</c:v>
                </c:pt>
                <c:pt idx="7">
                  <c:v>0.04</c:v>
                </c:pt>
                <c:pt idx="9">
                  <c:v>0.64</c:v>
                </c:pt>
              </c:numCache>
            </c:numRef>
          </c:val>
          <c:extLst>
            <c:ext xmlns:c16="http://schemas.microsoft.com/office/drawing/2014/chart" uri="{C3380CC4-5D6E-409C-BE32-E72D297353CC}">
              <c16:uniqueId val="{00000000-CC47-4228-84BB-2FF78CC943F0}"/>
            </c:ext>
          </c:extLst>
        </c:ser>
        <c:ser>
          <c:idx val="1"/>
          <c:order val="1"/>
          <c:tx>
            <c:strRef>
              <c:f>Sheet1!$C$1</c:f>
              <c:strCache>
                <c:ptCount val="1"/>
                <c:pt idx="0">
                  <c:v>Q1 2024
(N=12)</c:v>
                </c:pt>
              </c:strCache>
            </c:strRef>
          </c:tx>
          <c:spPr>
            <a:solidFill>
              <a:srgbClr val="3233CC"/>
            </a:solidFill>
          </c:spPr>
          <c:invertIfNegative val="0"/>
          <c:dLbls>
            <c:dLbl>
              <c:idx val="0"/>
              <c:layout>
                <c:manualLayout>
                  <c:x val="1.8726959020547603E-2"/>
                  <c:y val="-4.7615298087738886E-3"/>
                </c:manualLayout>
              </c:layout>
              <c:showLegendKey val="0"/>
              <c:showVal val="1"/>
              <c:showCatName val="0"/>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0-378F-9347-9FC8-FB69A09104DE}"/>
                </c:ext>
              </c:extLst>
            </c:dLbl>
            <c:dLbl>
              <c:idx val="1"/>
              <c:layout>
                <c:manualLayout>
                  <c:x val="6.804289576585734E-17"/>
                  <c:y val="6.3437269936690507E-3"/>
                </c:manualLayout>
              </c:layout>
              <c:showLegendKey val="0"/>
              <c:showVal val="1"/>
              <c:showCatName val="0"/>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0-85E4-9746-BF4E-478D43DF2CB2}"/>
                </c:ext>
              </c:extLst>
            </c:dLbl>
            <c:dLbl>
              <c:idx val="11"/>
              <c:layout>
                <c:manualLayout>
                  <c:x val="7.4229471058030842E-3"/>
                  <c:y val="0"/>
                </c:manualLayout>
              </c:layout>
              <c:showLegendKey val="0"/>
              <c:showVal val="1"/>
              <c:showCatName val="0"/>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2-85E4-9746-BF4E-478D43DF2CB2}"/>
                </c:ext>
              </c:extLst>
            </c:dLbl>
            <c:spPr>
              <a:noFill/>
              <a:ln w="21415">
                <a:noFill/>
              </a:ln>
            </c:spPr>
            <c:txPr>
              <a:bodyPr wrap="square" lIns="38100" tIns="19050" rIns="38100" bIns="19050" anchor="ctr">
                <a:spAutoFit/>
              </a:bodyPr>
              <a:lstStyle/>
              <a:p>
                <a:pPr>
                  <a:defRPr sz="928" b="0" i="0" baseline="0"/>
                </a:pPr>
                <a:endParaRPr lang="en-US"/>
              </a:p>
            </c:txPr>
            <c:showLegendKey val="0"/>
            <c:showVal val="1"/>
            <c:showCatName val="0"/>
            <c:showSerName val="0"/>
            <c:showPercent val="0"/>
            <c:showBubbleSize val="0"/>
            <c:separator>, </c:separator>
            <c:showLeaderLines val="0"/>
            <c:extLst>
              <c:ext xmlns:c15="http://schemas.microsoft.com/office/drawing/2012/chart" uri="{CE6537A1-D6FC-4f65-9D91-7224C49458BB}">
                <c15:showLeaderLines val="0"/>
              </c:ext>
            </c:extLst>
          </c:dLbls>
          <c:cat>
            <c:strRef>
              <c:f>Sheet1!$A$2:$A$12</c:f>
              <c:strCache>
                <c:ptCount val="11"/>
                <c:pt idx="0">
                  <c:v>Austin Energy's website</c:v>
                </c:pt>
                <c:pt idx="1">
                  <c:v>Friends/family/word-of-mouth</c:v>
                </c:pt>
                <c:pt idx="2">
                  <c:v>Utility bill inserts</c:v>
                </c:pt>
                <c:pt idx="3">
                  <c:v>Radio</c:v>
                </c:pt>
                <c:pt idx="4">
                  <c:v>Newspaper advertisement</c:v>
                </c:pt>
                <c:pt idx="5">
                  <c:v>AE Customer Assistance Program (CAPS)</c:v>
                </c:pt>
                <c:pt idx="6">
                  <c:v>Contractors</c:v>
                </c:pt>
                <c:pt idx="7">
                  <c:v>Television</c:v>
                </c:pt>
                <c:pt idx="8">
                  <c:v>Email</c:v>
                </c:pt>
                <c:pt idx="9">
                  <c:v>All other </c:v>
                </c:pt>
                <c:pt idx="10">
                  <c:v>Do not know</c:v>
                </c:pt>
              </c:strCache>
            </c:strRef>
          </c:cat>
          <c:val>
            <c:numRef>
              <c:f>Sheet1!$C$2:$C$12</c:f>
              <c:numCache>
                <c:formatCode>0%</c:formatCode>
                <c:ptCount val="11"/>
                <c:pt idx="0">
                  <c:v>0.17</c:v>
                </c:pt>
                <c:pt idx="1">
                  <c:v>0.42</c:v>
                </c:pt>
                <c:pt idx="2">
                  <c:v>0.08</c:v>
                </c:pt>
                <c:pt idx="8">
                  <c:v>0.08</c:v>
                </c:pt>
                <c:pt idx="9">
                  <c:v>0.17</c:v>
                </c:pt>
                <c:pt idx="10">
                  <c:v>0.08</c:v>
                </c:pt>
              </c:numCache>
            </c:numRef>
          </c:val>
          <c:extLst>
            <c:ext xmlns:c16="http://schemas.microsoft.com/office/drawing/2014/chart" uri="{C3380CC4-5D6E-409C-BE32-E72D297353CC}">
              <c16:uniqueId val="{00000001-CC47-4228-84BB-2FF78CC943F0}"/>
            </c:ext>
          </c:extLst>
        </c:ser>
        <c:ser>
          <c:idx val="2"/>
          <c:order val="2"/>
          <c:tx>
            <c:strRef>
              <c:f>Sheet1!$D$1</c:f>
              <c:strCache>
                <c:ptCount val="1"/>
                <c:pt idx="0">
                  <c:v>Q2 2024
(N=44)</c:v>
                </c:pt>
              </c:strCache>
            </c:strRef>
          </c:tx>
          <c:spPr>
            <a:solidFill>
              <a:srgbClr val="00CC9A"/>
            </a:solidFill>
          </c:spPr>
          <c:invertIfNegative val="0"/>
          <c:dLbls>
            <c:dLbl>
              <c:idx val="2"/>
              <c:layout>
                <c:manualLayout>
                  <c:x val="-1.8726959020547603E-3"/>
                  <c:y val="-3.1746031746031746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C72D-8F45-BEA4-DD7B6F0918C9}"/>
                </c:ext>
              </c:extLst>
            </c:dLbl>
            <c:dLbl>
              <c:idx val="14"/>
              <c:layout>
                <c:manualLayout>
                  <c:x val="1.855736776450788E-3"/>
                  <c:y val="5.9420412362065885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85E4-9746-BF4E-478D43DF2CB2}"/>
                </c:ext>
              </c:extLst>
            </c:dLbl>
            <c:spPr>
              <a:noFill/>
              <a:ln>
                <a:noFill/>
              </a:ln>
              <a:effectLst/>
            </c:spPr>
            <c:txPr>
              <a:bodyPr wrap="square" lIns="38100" tIns="19050" rIns="38100" bIns="19050" anchor="ctr">
                <a:spAutoFit/>
              </a:bodyPr>
              <a:lstStyle/>
              <a:p>
                <a:pPr>
                  <a:defRPr sz="930" b="0" i="0" baseline="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Austin Energy's website</c:v>
                </c:pt>
                <c:pt idx="1">
                  <c:v>Friends/family/word-of-mouth</c:v>
                </c:pt>
                <c:pt idx="2">
                  <c:v>Utility bill inserts</c:v>
                </c:pt>
                <c:pt idx="3">
                  <c:v>Radio</c:v>
                </c:pt>
                <c:pt idx="4">
                  <c:v>Newspaper advertisement</c:v>
                </c:pt>
                <c:pt idx="5">
                  <c:v>AE Customer Assistance Program (CAPS)</c:v>
                </c:pt>
                <c:pt idx="6">
                  <c:v>Contractors</c:v>
                </c:pt>
                <c:pt idx="7">
                  <c:v>Television</c:v>
                </c:pt>
                <c:pt idx="8">
                  <c:v>Email</c:v>
                </c:pt>
                <c:pt idx="9">
                  <c:v>All other </c:v>
                </c:pt>
                <c:pt idx="10">
                  <c:v>Do not know</c:v>
                </c:pt>
              </c:strCache>
            </c:strRef>
          </c:cat>
          <c:val>
            <c:numRef>
              <c:f>Sheet1!$D$2:$D$12</c:f>
              <c:numCache>
                <c:formatCode>0%</c:formatCode>
                <c:ptCount val="11"/>
                <c:pt idx="0">
                  <c:v>0.22727272727272727</c:v>
                </c:pt>
                <c:pt idx="1">
                  <c:v>0.29545454545454547</c:v>
                </c:pt>
                <c:pt idx="2">
                  <c:v>0.25</c:v>
                </c:pt>
                <c:pt idx="3">
                  <c:v>6.8181818181818177E-2</c:v>
                </c:pt>
                <c:pt idx="6">
                  <c:v>2.2727272727272731E-2</c:v>
                </c:pt>
                <c:pt idx="7">
                  <c:v>2.2727272727272731E-2</c:v>
                </c:pt>
                <c:pt idx="9">
                  <c:v>0.11363636363636363</c:v>
                </c:pt>
                <c:pt idx="10">
                  <c:v>2.2727272727272728E-2</c:v>
                </c:pt>
              </c:numCache>
            </c:numRef>
          </c:val>
          <c:extLst>
            <c:ext xmlns:c16="http://schemas.microsoft.com/office/drawing/2014/chart" uri="{C3380CC4-5D6E-409C-BE32-E72D297353CC}">
              <c16:uniqueId val="{00000002-CC47-4228-84BB-2FF78CC943F0}"/>
            </c:ext>
          </c:extLst>
        </c:ser>
        <c:ser>
          <c:idx val="3"/>
          <c:order val="3"/>
          <c:tx>
            <c:strRef>
              <c:f>Sheet1!$E$1</c:f>
              <c:strCache>
                <c:ptCount val="1"/>
                <c:pt idx="0">
                  <c:v>Q3 2024
(N=19)</c:v>
                </c:pt>
              </c:strCache>
            </c:strRef>
          </c:tx>
          <c:spPr>
            <a:solidFill>
              <a:schemeClr val="tx1"/>
            </a:solidFill>
          </c:spPr>
          <c:invertIfNegative val="0"/>
          <c:dLbls>
            <c:dLbl>
              <c:idx val="1"/>
              <c:layout>
                <c:manualLayout>
                  <c:x val="2.0413104540958599E-2"/>
                  <c:y val="-1.9803684938937338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5E4-9746-BF4E-478D43DF2CB2}"/>
                </c:ext>
              </c:extLst>
            </c:dLbl>
            <c:dLbl>
              <c:idx val="2"/>
              <c:layout>
                <c:manualLayout>
                  <c:x val="1.1236175412328561E-2"/>
                  <c:y val="-6.3490813648293962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C72D-8F45-BEA4-DD7B6F0918C9}"/>
                </c:ext>
              </c:extLst>
            </c:dLbl>
            <c:dLbl>
              <c:idx val="14"/>
              <c:layout>
                <c:manualLayout>
                  <c:x val="2.0413104540958599E-2"/>
                  <c:y val="3.9615167832252902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85E4-9746-BF4E-478D43DF2CB2}"/>
                </c:ext>
              </c:extLst>
            </c:dLbl>
            <c:spPr>
              <a:noFill/>
              <a:ln>
                <a:noFill/>
              </a:ln>
              <a:effectLst/>
            </c:spPr>
            <c:txPr>
              <a:bodyPr wrap="square" lIns="38100" tIns="19050" rIns="38100" bIns="19050" anchor="ctr">
                <a:spAutoFit/>
              </a:bodyPr>
              <a:lstStyle/>
              <a:p>
                <a:pPr>
                  <a:defRPr sz="930" b="0" i="0" baseline="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Sheet1!$A$2:$A$12</c:f>
              <c:strCache>
                <c:ptCount val="11"/>
                <c:pt idx="0">
                  <c:v>Austin Energy's website</c:v>
                </c:pt>
                <c:pt idx="1">
                  <c:v>Friends/family/word-of-mouth</c:v>
                </c:pt>
                <c:pt idx="2">
                  <c:v>Utility bill inserts</c:v>
                </c:pt>
                <c:pt idx="3">
                  <c:v>Radio</c:v>
                </c:pt>
                <c:pt idx="4">
                  <c:v>Newspaper advertisement</c:v>
                </c:pt>
                <c:pt idx="5">
                  <c:v>AE Customer Assistance Program (CAPS)</c:v>
                </c:pt>
                <c:pt idx="6">
                  <c:v>Contractors</c:v>
                </c:pt>
                <c:pt idx="7">
                  <c:v>Television</c:v>
                </c:pt>
                <c:pt idx="8">
                  <c:v>Email</c:v>
                </c:pt>
                <c:pt idx="9">
                  <c:v>All other </c:v>
                </c:pt>
                <c:pt idx="10">
                  <c:v>Do not know</c:v>
                </c:pt>
              </c:strCache>
            </c:strRef>
          </c:cat>
          <c:val>
            <c:numRef>
              <c:f>Sheet1!$E$2:$E$12</c:f>
              <c:numCache>
                <c:formatCode>0%</c:formatCode>
                <c:ptCount val="11"/>
                <c:pt idx="0">
                  <c:v>0.36842105263157893</c:v>
                </c:pt>
                <c:pt idx="1">
                  <c:v>5.2631578947368418E-2</c:v>
                </c:pt>
                <c:pt idx="2">
                  <c:v>5.2631578947368418E-2</c:v>
                </c:pt>
                <c:pt idx="3">
                  <c:v>5.2631578947368418E-2</c:v>
                </c:pt>
                <c:pt idx="4">
                  <c:v>5.2631578947368418E-2</c:v>
                </c:pt>
                <c:pt idx="5">
                  <c:v>5.2631578947368418E-2</c:v>
                </c:pt>
                <c:pt idx="9">
                  <c:v>0.31578947368421051</c:v>
                </c:pt>
                <c:pt idx="10">
                  <c:v>0.05</c:v>
                </c:pt>
              </c:numCache>
            </c:numRef>
          </c:val>
          <c:extLst>
            <c:ext xmlns:c16="http://schemas.microsoft.com/office/drawing/2014/chart" uri="{C3380CC4-5D6E-409C-BE32-E72D297353CC}">
              <c16:uniqueId val="{00000003-CC47-4228-84BB-2FF78CC943F0}"/>
            </c:ext>
          </c:extLst>
        </c:ser>
        <c:dLbls>
          <c:showLegendKey val="0"/>
          <c:showVal val="0"/>
          <c:showCatName val="0"/>
          <c:showSerName val="0"/>
          <c:showPercent val="0"/>
          <c:showBubbleSize val="0"/>
        </c:dLbls>
        <c:gapWidth val="62"/>
        <c:axId val="326349696"/>
        <c:axId val="326350256"/>
      </c:barChart>
      <c:catAx>
        <c:axId val="326349696"/>
        <c:scaling>
          <c:orientation val="maxMin"/>
        </c:scaling>
        <c:delete val="0"/>
        <c:axPos val="l"/>
        <c:numFmt formatCode="General" sourceLinked="1"/>
        <c:majorTickMark val="none"/>
        <c:minorTickMark val="none"/>
        <c:tickLblPos val="nextTo"/>
        <c:spPr>
          <a:noFill/>
          <a:ln w="7974" cap="flat" cmpd="sng" algn="ctr">
            <a:solidFill>
              <a:schemeClr val="tx1">
                <a:lumMod val="15000"/>
                <a:lumOff val="85000"/>
              </a:schemeClr>
            </a:solidFill>
            <a:round/>
          </a:ln>
          <a:effectLst/>
        </c:spPr>
        <c:txPr>
          <a:bodyPr rot="-60000000" spcFirstLastPara="1" vertOverflow="ellipsis" vert="horz" wrap="square" anchor="ctr" anchorCtr="1"/>
          <a:lstStyle/>
          <a:p>
            <a:pPr>
              <a:defRPr sz="1100" b="0" i="0" u="none" strike="noStrike" kern="1200" baseline="0">
                <a:solidFill>
                  <a:schemeClr val="tx1"/>
                </a:solidFill>
                <a:latin typeface="+mn-lt"/>
                <a:ea typeface="+mn-ea"/>
                <a:cs typeface="+mn-cs"/>
              </a:defRPr>
            </a:pPr>
            <a:endParaRPr lang="en-US"/>
          </a:p>
        </c:txPr>
        <c:crossAx val="326350256"/>
        <c:crosses val="autoZero"/>
        <c:auto val="1"/>
        <c:lblAlgn val="ctr"/>
        <c:lblOffset val="50"/>
        <c:noMultiLvlLbl val="0"/>
      </c:catAx>
      <c:valAx>
        <c:axId val="326350256"/>
        <c:scaling>
          <c:orientation val="minMax"/>
          <c:max val="1"/>
        </c:scaling>
        <c:delete val="0"/>
        <c:axPos val="t"/>
        <c:majorGridlines>
          <c:spPr>
            <a:ln w="7974" cap="flat" cmpd="sng" algn="ctr">
              <a:solidFill>
                <a:schemeClr val="bg1">
                  <a:lumMod val="85000"/>
                </a:schemeClr>
              </a:solidFill>
              <a:round/>
            </a:ln>
            <a:effectLst/>
          </c:spPr>
        </c:majorGridlines>
        <c:numFmt formatCode="0%" sourceLinked="1"/>
        <c:majorTickMark val="none"/>
        <c:minorTickMark val="none"/>
        <c:tickLblPos val="high"/>
        <c:spPr>
          <a:ln w="5315">
            <a:solidFill>
              <a:schemeClr val="bg1">
                <a:lumMod val="85000"/>
              </a:schemeClr>
            </a:solidFill>
          </a:ln>
        </c:spPr>
        <c:txPr>
          <a:bodyPr rot="-60000000" spcFirstLastPara="1" vertOverflow="ellipsis" vert="horz" wrap="square" anchor="ctr" anchorCtr="1"/>
          <a:lstStyle/>
          <a:p>
            <a:pPr>
              <a:defRPr sz="1004" b="0" i="0" u="none" strike="noStrike" kern="1200" baseline="0">
                <a:solidFill>
                  <a:schemeClr val="tx1"/>
                </a:solidFill>
                <a:latin typeface="+mn-lt"/>
                <a:ea typeface="+mn-ea"/>
                <a:cs typeface="+mn-cs"/>
              </a:defRPr>
            </a:pPr>
            <a:endParaRPr lang="en-US"/>
          </a:p>
        </c:txPr>
        <c:crossAx val="326349696"/>
        <c:crosses val="autoZero"/>
        <c:crossBetween val="between"/>
        <c:majorUnit val="0.1"/>
      </c:valAx>
      <c:spPr>
        <a:noFill/>
        <a:ln w="21532">
          <a:solidFill>
            <a:schemeClr val="bg1">
              <a:lumMod val="85000"/>
            </a:schemeClr>
          </a:solidFill>
        </a:ln>
      </c:spPr>
    </c:plotArea>
    <c:legend>
      <c:legendPos val="t"/>
      <c:layout>
        <c:manualLayout>
          <c:xMode val="edge"/>
          <c:yMode val="edge"/>
          <c:x val="0.28379621789155274"/>
          <c:y val="7.1445496698930586E-3"/>
          <c:w val="0.43240756421689441"/>
          <c:h val="5.3458726949437922E-2"/>
        </c:manualLayout>
      </c:layout>
      <c:overlay val="0"/>
      <c:spPr>
        <a:noFill/>
        <a:ln w="21264">
          <a:noFill/>
        </a:ln>
      </c:spPr>
      <c:txPr>
        <a:bodyPr rot="0" spcFirstLastPara="1" vertOverflow="ellipsis" vert="horz" wrap="square" anchor="ctr" anchorCtr="1"/>
        <a:lstStyle/>
        <a:p>
          <a:pPr>
            <a:defRPr sz="1004"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3089572322811111"/>
          <c:y val="0.14592833876221498"/>
          <c:w val="0.65555640468095722"/>
          <c:h val="0.78987714483572291"/>
        </c:manualLayout>
      </c:layout>
      <c:barChart>
        <c:barDir val="bar"/>
        <c:grouping val="clustered"/>
        <c:varyColors val="0"/>
        <c:ser>
          <c:idx val="0"/>
          <c:order val="0"/>
          <c:tx>
            <c:strRef>
              <c:f>Sheet1!$B$1</c:f>
              <c:strCache>
                <c:ptCount val="1"/>
                <c:pt idx="0">
                  <c:v>Q4 2023
(N=28)</c:v>
                </c:pt>
              </c:strCache>
            </c:strRef>
          </c:tx>
          <c:spPr>
            <a:solidFill>
              <a:srgbClr val="FFC003"/>
            </a:solidFill>
            <a:ln w="21264">
              <a:noFill/>
            </a:ln>
          </c:spPr>
          <c:invertIfNegative val="0"/>
          <c:dLbls>
            <c:spPr>
              <a:noFill/>
              <a:ln w="21264">
                <a:noFill/>
              </a:ln>
            </c:spPr>
            <c:txPr>
              <a:bodyPr rot="0" spcFirstLastPara="1" vertOverflow="ellipsis" vert="horz" wrap="square" lIns="38100" tIns="19050" rIns="38100" bIns="19050" anchor="ctr" anchorCtr="1">
                <a:spAutoFit/>
              </a:bodyPr>
              <a:lstStyle/>
              <a:p>
                <a:pPr>
                  <a:defRPr sz="92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Sheet1!$A$2:$A$7</c:f>
              <c:strCache>
                <c:ptCount val="6"/>
                <c:pt idx="0">
                  <c:v>Email </c:v>
                </c:pt>
                <c:pt idx="1">
                  <c:v>Phone call</c:v>
                </c:pt>
                <c:pt idx="2">
                  <c:v>Text messages</c:v>
                </c:pt>
                <c:pt idx="3">
                  <c:v>Direct mail</c:v>
                </c:pt>
                <c:pt idx="4">
                  <c:v>Austin Energy's Website</c:v>
                </c:pt>
                <c:pt idx="5">
                  <c:v>All other</c:v>
                </c:pt>
              </c:strCache>
            </c:strRef>
          </c:cat>
          <c:val>
            <c:numRef>
              <c:f>Sheet1!$B$2:$B$7</c:f>
              <c:numCache>
                <c:formatCode>0%</c:formatCode>
                <c:ptCount val="6"/>
                <c:pt idx="0">
                  <c:v>0.43</c:v>
                </c:pt>
                <c:pt idx="1">
                  <c:v>0.28999999999999998</c:v>
                </c:pt>
                <c:pt idx="2">
                  <c:v>0.21</c:v>
                </c:pt>
                <c:pt idx="3">
                  <c:v>0.18</c:v>
                </c:pt>
                <c:pt idx="4">
                  <c:v>0.04</c:v>
                </c:pt>
              </c:numCache>
            </c:numRef>
          </c:val>
          <c:extLst>
            <c:ext xmlns:c16="http://schemas.microsoft.com/office/drawing/2014/chart" uri="{C3380CC4-5D6E-409C-BE32-E72D297353CC}">
              <c16:uniqueId val="{00000000-08BA-4719-85C8-FABAF5FAC883}"/>
            </c:ext>
          </c:extLst>
        </c:ser>
        <c:ser>
          <c:idx val="1"/>
          <c:order val="1"/>
          <c:tx>
            <c:strRef>
              <c:f>Sheet1!$C$1</c:f>
              <c:strCache>
                <c:ptCount val="1"/>
                <c:pt idx="0">
                  <c:v>Q1 2024
(N=12)</c:v>
                </c:pt>
              </c:strCache>
            </c:strRef>
          </c:tx>
          <c:spPr>
            <a:solidFill>
              <a:srgbClr val="3233CC"/>
            </a:solidFill>
          </c:spPr>
          <c:invertIfNegative val="0"/>
          <c:dLbls>
            <c:spPr>
              <a:noFill/>
              <a:ln w="21415">
                <a:noFill/>
              </a:ln>
            </c:spPr>
            <c:txPr>
              <a:bodyPr wrap="square" lIns="38100" tIns="19050" rIns="38100" bIns="19050" anchor="ctr">
                <a:spAutoFit/>
              </a:bodyPr>
              <a:lstStyle/>
              <a:p>
                <a:pPr>
                  <a:defRPr sz="928" b="0" i="0" baseline="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Sheet1!$A$2:$A$7</c:f>
              <c:strCache>
                <c:ptCount val="6"/>
                <c:pt idx="0">
                  <c:v>Email </c:v>
                </c:pt>
                <c:pt idx="1">
                  <c:v>Phone call</c:v>
                </c:pt>
                <c:pt idx="2">
                  <c:v>Text messages</c:v>
                </c:pt>
                <c:pt idx="3">
                  <c:v>Direct mail</c:v>
                </c:pt>
                <c:pt idx="4">
                  <c:v>Austin Energy's Website</c:v>
                </c:pt>
                <c:pt idx="5">
                  <c:v>All other</c:v>
                </c:pt>
              </c:strCache>
            </c:strRef>
          </c:cat>
          <c:val>
            <c:numRef>
              <c:f>Sheet1!$C$2:$C$7</c:f>
              <c:numCache>
                <c:formatCode>0%</c:formatCode>
                <c:ptCount val="6"/>
                <c:pt idx="0">
                  <c:v>0.75</c:v>
                </c:pt>
                <c:pt idx="1">
                  <c:v>0.25</c:v>
                </c:pt>
                <c:pt idx="2">
                  <c:v>0.17</c:v>
                </c:pt>
              </c:numCache>
            </c:numRef>
          </c:val>
          <c:extLst>
            <c:ext xmlns:c16="http://schemas.microsoft.com/office/drawing/2014/chart" uri="{C3380CC4-5D6E-409C-BE32-E72D297353CC}">
              <c16:uniqueId val="{00000001-08BA-4719-85C8-FABAF5FAC883}"/>
            </c:ext>
          </c:extLst>
        </c:ser>
        <c:ser>
          <c:idx val="2"/>
          <c:order val="2"/>
          <c:tx>
            <c:strRef>
              <c:f>Sheet1!$D$1</c:f>
              <c:strCache>
                <c:ptCount val="1"/>
                <c:pt idx="0">
                  <c:v>Q2 2024
(N=44)</c:v>
                </c:pt>
              </c:strCache>
            </c:strRef>
          </c:tx>
          <c:spPr>
            <a:solidFill>
              <a:srgbClr val="00CC99"/>
            </a:solidFill>
          </c:spPr>
          <c:invertIfNegative val="0"/>
          <c:dLbls>
            <c:spPr>
              <a:noFill/>
              <a:ln>
                <a:noFill/>
              </a:ln>
              <a:effectLst/>
            </c:spPr>
            <c:txPr>
              <a:bodyPr wrap="square" lIns="38100" tIns="19050" rIns="38100" bIns="19050" anchor="ctr">
                <a:spAutoFit/>
              </a:bodyPr>
              <a:lstStyle/>
              <a:p>
                <a:pPr>
                  <a:defRPr sz="930" b="0" i="0" baseline="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Sheet1!$A$2:$A$7</c:f>
              <c:strCache>
                <c:ptCount val="6"/>
                <c:pt idx="0">
                  <c:v>Email </c:v>
                </c:pt>
                <c:pt idx="1">
                  <c:v>Phone call</c:v>
                </c:pt>
                <c:pt idx="2">
                  <c:v>Text messages</c:v>
                </c:pt>
                <c:pt idx="3">
                  <c:v>Direct mail</c:v>
                </c:pt>
                <c:pt idx="4">
                  <c:v>Austin Energy's Website</c:v>
                </c:pt>
                <c:pt idx="5">
                  <c:v>All other</c:v>
                </c:pt>
              </c:strCache>
            </c:strRef>
          </c:cat>
          <c:val>
            <c:numRef>
              <c:f>Sheet1!$D$2:$D$7</c:f>
              <c:numCache>
                <c:formatCode>0%</c:formatCode>
                <c:ptCount val="6"/>
                <c:pt idx="0">
                  <c:v>0.70454545454545459</c:v>
                </c:pt>
                <c:pt idx="1">
                  <c:v>0.15909090909090909</c:v>
                </c:pt>
                <c:pt idx="2">
                  <c:v>0.13636363636363635</c:v>
                </c:pt>
                <c:pt idx="3">
                  <c:v>0.11363636363636363</c:v>
                </c:pt>
                <c:pt idx="5">
                  <c:v>2.2727272727272731E-2</c:v>
                </c:pt>
              </c:numCache>
            </c:numRef>
          </c:val>
          <c:extLst>
            <c:ext xmlns:c16="http://schemas.microsoft.com/office/drawing/2014/chart" uri="{C3380CC4-5D6E-409C-BE32-E72D297353CC}">
              <c16:uniqueId val="{00000002-08BA-4719-85C8-FABAF5FAC883}"/>
            </c:ext>
          </c:extLst>
        </c:ser>
        <c:ser>
          <c:idx val="3"/>
          <c:order val="3"/>
          <c:tx>
            <c:strRef>
              <c:f>Sheet1!$E$1</c:f>
              <c:strCache>
                <c:ptCount val="1"/>
                <c:pt idx="0">
                  <c:v>Q3 2024
(N=19)</c:v>
                </c:pt>
              </c:strCache>
            </c:strRef>
          </c:tx>
          <c:spPr>
            <a:solidFill>
              <a:schemeClr val="tx1"/>
            </a:solidFill>
          </c:spPr>
          <c:invertIfNegative val="0"/>
          <c:dLbls>
            <c:spPr>
              <a:noFill/>
              <a:ln>
                <a:noFill/>
              </a:ln>
              <a:effectLst/>
            </c:spPr>
            <c:txPr>
              <a:bodyPr wrap="square" lIns="38100" tIns="19050" rIns="38100" bIns="19050" anchor="ctr">
                <a:spAutoFit/>
              </a:bodyPr>
              <a:lstStyle/>
              <a:p>
                <a:pPr>
                  <a:defRPr sz="930" b="0" i="0" baseline="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Sheet1!$A$2:$A$7</c:f>
              <c:strCache>
                <c:ptCount val="6"/>
                <c:pt idx="0">
                  <c:v>Email </c:v>
                </c:pt>
                <c:pt idx="1">
                  <c:v>Phone call</c:v>
                </c:pt>
                <c:pt idx="2">
                  <c:v>Text messages</c:v>
                </c:pt>
                <c:pt idx="3">
                  <c:v>Direct mail</c:v>
                </c:pt>
                <c:pt idx="4">
                  <c:v>Austin Energy's Website</c:v>
                </c:pt>
                <c:pt idx="5">
                  <c:v>All other</c:v>
                </c:pt>
              </c:strCache>
            </c:strRef>
          </c:cat>
          <c:val>
            <c:numRef>
              <c:f>Sheet1!$E$2:$E$7</c:f>
              <c:numCache>
                <c:formatCode>0%</c:formatCode>
                <c:ptCount val="6"/>
                <c:pt idx="0">
                  <c:v>0.63157894736842102</c:v>
                </c:pt>
                <c:pt idx="1">
                  <c:v>0.31578947368421051</c:v>
                </c:pt>
                <c:pt idx="2">
                  <c:v>0.21052631578947367</c:v>
                </c:pt>
                <c:pt idx="3">
                  <c:v>0.10526315789473684</c:v>
                </c:pt>
                <c:pt idx="5">
                  <c:v>5.2631578947368418E-2</c:v>
                </c:pt>
              </c:numCache>
            </c:numRef>
          </c:val>
          <c:extLst>
            <c:ext xmlns:c16="http://schemas.microsoft.com/office/drawing/2014/chart" uri="{C3380CC4-5D6E-409C-BE32-E72D297353CC}">
              <c16:uniqueId val="{00000003-08BA-4719-85C8-FABAF5FAC883}"/>
            </c:ext>
          </c:extLst>
        </c:ser>
        <c:dLbls>
          <c:showLegendKey val="0"/>
          <c:showVal val="0"/>
          <c:showCatName val="0"/>
          <c:showSerName val="0"/>
          <c:showPercent val="0"/>
          <c:showBubbleSize val="0"/>
        </c:dLbls>
        <c:gapWidth val="170"/>
        <c:overlap val="-10"/>
        <c:axId val="329314400"/>
        <c:axId val="329314960"/>
      </c:barChart>
      <c:catAx>
        <c:axId val="329314400"/>
        <c:scaling>
          <c:orientation val="maxMin"/>
        </c:scaling>
        <c:delete val="0"/>
        <c:axPos val="l"/>
        <c:numFmt formatCode="General" sourceLinked="1"/>
        <c:majorTickMark val="none"/>
        <c:minorTickMark val="none"/>
        <c:tickLblPos val="nextTo"/>
        <c:spPr>
          <a:noFill/>
          <a:ln w="7974"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tx1"/>
                </a:solidFill>
                <a:latin typeface="+mn-lt"/>
                <a:ea typeface="+mn-ea"/>
                <a:cs typeface="+mn-cs"/>
              </a:defRPr>
            </a:pPr>
            <a:endParaRPr lang="en-US"/>
          </a:p>
        </c:txPr>
        <c:crossAx val="329314960"/>
        <c:crosses val="autoZero"/>
        <c:auto val="1"/>
        <c:lblAlgn val="ctr"/>
        <c:lblOffset val="100"/>
        <c:noMultiLvlLbl val="0"/>
      </c:catAx>
      <c:valAx>
        <c:axId val="329314960"/>
        <c:scaling>
          <c:orientation val="minMax"/>
          <c:max val="1"/>
        </c:scaling>
        <c:delete val="0"/>
        <c:axPos val="t"/>
        <c:majorGridlines>
          <c:spPr>
            <a:ln w="7974" cap="flat" cmpd="sng" algn="ctr">
              <a:solidFill>
                <a:schemeClr val="bg1">
                  <a:lumMod val="85000"/>
                </a:schemeClr>
              </a:solidFill>
              <a:round/>
            </a:ln>
            <a:effectLst/>
          </c:spPr>
        </c:majorGridlines>
        <c:numFmt formatCode="0%" sourceLinked="1"/>
        <c:majorTickMark val="none"/>
        <c:minorTickMark val="none"/>
        <c:tickLblPos val="high"/>
        <c:spPr>
          <a:ln w="5315">
            <a:solidFill>
              <a:schemeClr val="bg1">
                <a:lumMod val="85000"/>
              </a:schemeClr>
            </a:solidFill>
          </a:ln>
        </c:spPr>
        <c:txPr>
          <a:bodyPr rot="-60000000" spcFirstLastPara="1" vertOverflow="ellipsis" vert="horz" wrap="square" anchor="ctr" anchorCtr="1"/>
          <a:lstStyle/>
          <a:p>
            <a:pPr>
              <a:defRPr sz="1004" b="0" i="0" u="none" strike="noStrike" kern="1200" baseline="0">
                <a:solidFill>
                  <a:schemeClr val="tx1"/>
                </a:solidFill>
                <a:latin typeface="+mn-lt"/>
                <a:ea typeface="+mn-ea"/>
                <a:cs typeface="+mn-cs"/>
              </a:defRPr>
            </a:pPr>
            <a:endParaRPr lang="en-US"/>
          </a:p>
        </c:txPr>
        <c:crossAx val="329314400"/>
        <c:crosses val="autoZero"/>
        <c:crossBetween val="between"/>
        <c:majorUnit val="0.1"/>
      </c:valAx>
      <c:spPr>
        <a:noFill/>
        <a:ln w="21532">
          <a:solidFill>
            <a:schemeClr val="bg1">
              <a:lumMod val="85000"/>
            </a:schemeClr>
          </a:solidFill>
        </a:ln>
      </c:spPr>
    </c:plotArea>
    <c:legend>
      <c:legendPos val="t"/>
      <c:overlay val="0"/>
      <c:spPr>
        <a:noFill/>
        <a:ln w="21264">
          <a:noFill/>
        </a:ln>
      </c:spPr>
      <c:txPr>
        <a:bodyPr rot="0" spcFirstLastPara="1" vertOverflow="ellipsis" vert="horz" wrap="square" anchor="ctr" anchorCtr="1"/>
        <a:lstStyle/>
        <a:p>
          <a:pPr>
            <a:defRPr sz="1004"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1405596450280849"/>
          <c:w val="0.91150512660737548"/>
          <c:h val="0.7099518325681603"/>
        </c:manualLayout>
      </c:layout>
      <c:barChart>
        <c:barDir val="col"/>
        <c:grouping val="stacked"/>
        <c:varyColors val="0"/>
        <c:ser>
          <c:idx val="0"/>
          <c:order val="0"/>
          <c:tx>
            <c:strRef>
              <c:f>Sheet1!$B$1</c:f>
              <c:strCache>
                <c:ptCount val="1"/>
                <c:pt idx="0">
                  <c:v>8</c:v>
                </c:pt>
              </c:strCache>
            </c:strRef>
          </c:tx>
          <c:spPr>
            <a:solidFill>
              <a:srgbClr val="0070C0"/>
            </a:solidFill>
            <a:ln w="20273">
              <a:noFill/>
            </a:ln>
          </c:spPr>
          <c:invertIfNegative val="0"/>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Sheet1!$B$2:$B$5</c:f>
              <c:numCache>
                <c:formatCode>0%</c:formatCode>
                <c:ptCount val="4"/>
                <c:pt idx="0">
                  <c:v>0.08</c:v>
                </c:pt>
                <c:pt idx="1">
                  <c:v>0.11363636363636363</c:v>
                </c:pt>
                <c:pt idx="2">
                  <c:v>0.3684210526315789</c:v>
                </c:pt>
                <c:pt idx="3">
                  <c:v>0.24242424242424243</c:v>
                </c:pt>
              </c:numCache>
            </c:numRef>
          </c:val>
          <c:extLst>
            <c:ext xmlns:c16="http://schemas.microsoft.com/office/drawing/2014/chart" uri="{C3380CC4-5D6E-409C-BE32-E72D297353CC}">
              <c16:uniqueId val="{00000000-3743-46B7-9453-554D3F76B7F0}"/>
            </c:ext>
          </c:extLst>
        </c:ser>
        <c:ser>
          <c:idx val="1"/>
          <c:order val="1"/>
          <c:tx>
            <c:strRef>
              <c:f>Sheet1!$C$1</c:f>
              <c:strCache>
                <c:ptCount val="1"/>
                <c:pt idx="0">
                  <c:v>9</c:v>
                </c:pt>
              </c:strCache>
            </c:strRef>
          </c:tx>
          <c:spPr>
            <a:solidFill>
              <a:srgbClr val="59AAF2"/>
            </a:solidFill>
            <a:ln w="20273">
              <a:noFill/>
            </a:ln>
          </c:spPr>
          <c:invertIfNegative val="0"/>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Sheet1!$C$2:$C$5</c:f>
              <c:numCache>
                <c:formatCode>0%</c:formatCode>
                <c:ptCount val="4"/>
                <c:pt idx="0">
                  <c:v>0.08</c:v>
                </c:pt>
                <c:pt idx="1">
                  <c:v>0.20454545454545459</c:v>
                </c:pt>
                <c:pt idx="2">
                  <c:v>0.05263157894736842</c:v>
                </c:pt>
                <c:pt idx="3">
                  <c:v>0.09090909090909091</c:v>
                </c:pt>
              </c:numCache>
            </c:numRef>
          </c:val>
          <c:extLst>
            <c:ext xmlns:c16="http://schemas.microsoft.com/office/drawing/2014/chart" uri="{C3380CC4-5D6E-409C-BE32-E72D297353CC}">
              <c16:uniqueId val="{00000001-3743-46B7-9453-554D3F76B7F0}"/>
            </c:ext>
          </c:extLst>
        </c:ser>
        <c:ser>
          <c:idx val="2"/>
          <c:order val="2"/>
          <c:tx>
            <c:strRef>
              <c:f>Sheet1!$D$1</c:f>
              <c:strCache>
                <c:ptCount val="1"/>
                <c:pt idx="0">
                  <c:v>10</c:v>
                </c:pt>
              </c:strCache>
            </c:strRef>
          </c:tx>
          <c:spPr>
            <a:solidFill>
              <a:srgbClr val="0BD0D9"/>
            </a:solidFill>
            <a:ln w="20273">
              <a:noFill/>
            </a:ln>
          </c:spPr>
          <c:invertIfNegative val="0"/>
          <c:dPt>
            <c:idx val="0"/>
            <c:invertIfNegative val="0"/>
            <c:bubble3D val="0"/>
            <c:extLst>
              <c:ext xmlns:c16="http://schemas.microsoft.com/office/drawing/2014/chart" uri="{C3380CC4-5D6E-409C-BE32-E72D297353CC}">
                <c16:uniqueId val="{00000002-3743-46B7-9453-554D3F76B7F0}"/>
              </c:ext>
            </c:extLst>
          </c:dPt>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Sheet1!$D$2:$D$5</c:f>
              <c:numCache>
                <c:formatCode>0%</c:formatCode>
                <c:ptCount val="4"/>
                <c:pt idx="0">
                  <c:v>0.67</c:v>
                </c:pt>
                <c:pt idx="1">
                  <c:v>0.5681818181818182</c:v>
                </c:pt>
                <c:pt idx="2">
                  <c:v>0.47368421052631576</c:v>
                </c:pt>
                <c:pt idx="3">
                  <c:v>0.48484848484848486</c:v>
                </c:pt>
              </c:numCache>
            </c:numRef>
          </c:val>
          <c:extLst>
            <c:ext xmlns:c16="http://schemas.microsoft.com/office/drawing/2014/chart" uri="{C3380CC4-5D6E-409C-BE32-E72D297353CC}">
              <c16:uniqueId val="{00000003-3743-46B7-9453-554D3F76B7F0}"/>
            </c:ext>
          </c:extLst>
        </c:ser>
        <c:ser>
          <c:idx val="3"/>
          <c:order val="3"/>
          <c:tx>
            <c:strRef>
              <c:f>Sheet1!$E$1</c:f>
              <c:strCache>
                <c:ptCount val="1"/>
                <c:pt idx="0">
                  <c:v>sum of displayed values</c:v>
                </c:pt>
              </c:strCache>
            </c:strRef>
          </c:tx>
          <c:spPr>
            <a:noFill/>
          </c:spPr>
          <c:invertIfNegative val="0"/>
          <c:dLbls>
            <c:dLbl>
              <c:idx val="3"/>
              <c:spPr>
                <a:solidFill>
                  <a:schemeClr val="bg1"/>
                </a:solidFill>
                <a:ln w="20243">
                  <a:noFill/>
                </a:ln>
              </c:spPr>
              <c:txPr>
                <a:bodyPr wrap="square" lIns="38100" tIns="19050" rIns="38100" bIns="19050" anchor="ctr">
                  <a:spAutoFit/>
                </a:bodyPr>
                <a:lstStyle/>
                <a:p>
                  <a:pPr>
                    <a:defRPr sz="1113" b="1"/>
                  </a:pPr>
                  <a:endParaRPr lang="en-US"/>
                </a:p>
              </c:txPr>
              <c:dLblPos val="inBase"/>
              <c:showLegendKey val="0"/>
              <c:showVal val="1"/>
              <c:showCatName val="0"/>
              <c:showSerName val="0"/>
              <c:showPercent val="0"/>
              <c:showBubbleSize val="0"/>
              <c:extLst>
                <c:ext xmlns:c16="http://schemas.microsoft.com/office/drawing/2014/chart" uri="{C3380CC4-5D6E-409C-BE32-E72D297353CC}">
                  <c16:uniqueId val="{00000001-6544-4023-BABF-1CA5BD0CCDE0}"/>
                </c:ext>
              </c:extLst>
            </c:dLbl>
            <c:spPr>
              <a:noFill/>
              <a:ln w="20243">
                <a:noFill/>
              </a:ln>
            </c:spPr>
            <c:txPr>
              <a:bodyPr wrap="square" lIns="38100" tIns="19050" rIns="38100" bIns="19050" anchor="ctr">
                <a:spAutoFit/>
              </a:bodyPr>
              <a:lstStyle/>
              <a:p>
                <a:pPr>
                  <a:defRPr sz="1113"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Sheet1!$E$2:$E$5</c:f>
              <c:numCache>
                <c:formatCode>0%</c:formatCode>
                <c:ptCount val="4"/>
                <c:pt idx="0">
                  <c:v>0.8300000000000001</c:v>
                </c:pt>
                <c:pt idx="1">
                  <c:v>0.8799999999999999</c:v>
                </c:pt>
                <c:pt idx="2">
                  <c:v>0.8899999999999999</c:v>
                </c:pt>
                <c:pt idx="3">
                  <c:v>0.8181818181818182</c:v>
                </c:pt>
              </c:numCache>
            </c:numRef>
          </c:val>
          <c:extLst>
            <c:ext xmlns:c16="http://schemas.microsoft.com/office/drawing/2014/chart" uri="{C3380CC4-5D6E-409C-BE32-E72D297353CC}">
              <c16:uniqueId val="{00000004-3743-46B7-9453-554D3F76B7F0}"/>
            </c:ext>
          </c:extLst>
        </c:ser>
        <c:dLbls>
          <c:showLegendKey val="0"/>
          <c:showVal val="0"/>
          <c:showCatName val="0"/>
          <c:showSerName val="0"/>
          <c:showPercent val="0"/>
          <c:showBubbleSize val="0"/>
        </c:dLbls>
        <c:gapWidth val="100"/>
        <c:overlap val="100"/>
        <c:axId val="265944032"/>
        <c:axId val="265944592"/>
      </c:barChart>
      <c:catAx>
        <c:axId val="265944032"/>
        <c:scaling>
          <c:orientation val="minMax"/>
        </c:scaling>
        <c:delete val="0"/>
        <c:axPos val="b"/>
        <c:numFmt formatCode="General" sourceLinked="1"/>
        <c:majorTickMark val="none"/>
        <c:minorTickMark val="none"/>
        <c:tickLblPos val="nextTo"/>
        <c:spPr>
          <a:noFill/>
          <a:ln w="7601" cap="flat" cmpd="sng" algn="ctr">
            <a:solidFill>
              <a:schemeClr val="tx1">
                <a:lumMod val="15000"/>
                <a:lumOff val="85000"/>
              </a:schemeClr>
            </a:solidFill>
            <a:round/>
          </a:ln>
          <a:effectLst/>
        </c:spPr>
        <c:txPr>
          <a:bodyPr rot="-60000000" spcFirstLastPara="1" vertOverflow="ellipsis" vert="horz" wrap="square" anchor="ctr" anchorCtr="1"/>
          <a:lstStyle/>
          <a:p>
            <a:pPr>
              <a:defRPr sz="958" b="0" i="0" u="none" strike="noStrike" kern="1200" baseline="0">
                <a:solidFill>
                  <a:schemeClr val="tx1"/>
                </a:solidFill>
                <a:latin typeface="+mn-lt"/>
                <a:ea typeface="+mn-ea"/>
                <a:cs typeface="+mn-cs"/>
              </a:defRPr>
            </a:pPr>
            <a:endParaRPr lang="en-US"/>
          </a:p>
        </c:txPr>
        <c:crossAx val="265944592"/>
        <c:crosses val="autoZero"/>
        <c:auto val="1"/>
        <c:lblAlgn val="ctr"/>
        <c:lblOffset val="100"/>
        <c:noMultiLvlLbl val="0"/>
      </c:catAx>
      <c:valAx>
        <c:axId val="265944592"/>
        <c:scaling>
          <c:orientation val="minMax"/>
          <c:max val="1"/>
        </c:scaling>
        <c:delete val="0"/>
        <c:axPos val="l"/>
        <c:majorGridlines>
          <c:spPr>
            <a:ln w="7601" cap="flat" cmpd="sng" algn="ctr">
              <a:solidFill>
                <a:schemeClr val="bg1">
                  <a:lumMod val="85000"/>
                </a:schemeClr>
              </a:solidFill>
              <a:round/>
            </a:ln>
            <a:effectLst/>
          </c:spPr>
        </c:majorGridlines>
        <c:numFmt formatCode="0%" sourceLinked="1"/>
        <c:majorTickMark val="none"/>
        <c:minorTickMark val="none"/>
        <c:tickLblPos val="nextTo"/>
        <c:spPr>
          <a:ln w="5070">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65944032"/>
        <c:crosses val="autoZero"/>
        <c:crossBetween val="between"/>
      </c:valAx>
      <c:spPr>
        <a:noFill/>
        <a:ln w="20453">
          <a:noFill/>
        </a:ln>
      </c:spPr>
    </c:plotArea>
    <c:legend>
      <c:legendPos val="b"/>
      <c:legendEntry>
        <c:idx val="3"/>
        <c:delete val="1"/>
      </c:legendEntry>
      <c:layout>
        <c:manualLayout>
          <c:xMode val="edge"/>
          <c:yMode val="edge"/>
          <c:x val="0.36727369605115151"/>
          <c:y val="2.137310269368508E-2"/>
          <c:w val="0.2626185486723559"/>
          <c:h val="5.3390542979002621E-2"/>
        </c:manualLayout>
      </c:layout>
      <c:overlay val="0"/>
      <c:spPr>
        <a:noFill/>
        <a:ln w="20273">
          <a:noFill/>
        </a:ln>
      </c:spPr>
      <c:txPr>
        <a:bodyPr rot="0" spcFirstLastPara="1" vertOverflow="ellipsis" vert="horz" wrap="square" anchor="ctr" anchorCtr="1"/>
        <a:lstStyle/>
        <a:p>
          <a:pPr>
            <a:defRPr sz="958"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8855789116876134E-2"/>
          <c:y val="0.16496330288718936"/>
          <c:w val="0.91406747644859176"/>
          <c:h val="0.71673352017526737"/>
        </c:manualLayout>
      </c:layout>
      <c:barChart>
        <c:barDir val="col"/>
        <c:grouping val="clustered"/>
        <c:varyColors val="0"/>
        <c:ser>
          <c:idx val="0"/>
          <c:order val="0"/>
          <c:tx>
            <c:strRef>
              <c:f>Sheet1!$B$1</c:f>
              <c:strCache>
                <c:ptCount val="1"/>
                <c:pt idx="0">
                  <c:v>Q1 2024
(N=12)</c:v>
                </c:pt>
              </c:strCache>
            </c:strRef>
          </c:tx>
          <c:spPr>
            <a:solidFill>
              <a:srgbClr val="FFC003"/>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95000"/>
                        <a:lumOff val="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Income Qualified Assistance</c:v>
                </c:pt>
                <c:pt idx="1">
                  <c:v>Low Income Weatherization </c:v>
                </c:pt>
                <c:pt idx="2">
                  <c:v>Low Income Home Upgrade</c:v>
                </c:pt>
                <c:pt idx="3">
                  <c:v>Don’t know</c:v>
                </c:pt>
              </c:strCache>
            </c:strRef>
          </c:cat>
          <c:val>
            <c:numRef>
              <c:f>Sheet1!$B$2:$B$5</c:f>
              <c:numCache>
                <c:formatCode>0%</c:formatCode>
                <c:ptCount val="4"/>
                <c:pt idx="0">
                  <c:v>0.5</c:v>
                </c:pt>
                <c:pt idx="2">
                  <c:v>0.25</c:v>
                </c:pt>
                <c:pt idx="3">
                  <c:v>0.25</c:v>
                </c:pt>
              </c:numCache>
            </c:numRef>
          </c:val>
          <c:extLst>
            <c:ext xmlns:c16="http://schemas.microsoft.com/office/drawing/2014/chart" uri="{C3380CC4-5D6E-409C-BE32-E72D297353CC}">
              <c16:uniqueId val="{00000000-61F9-024E-9747-766AD4F1AFFF}"/>
            </c:ext>
          </c:extLst>
        </c:ser>
        <c:ser>
          <c:idx val="1"/>
          <c:order val="1"/>
          <c:tx>
            <c:strRef>
              <c:f>Sheet1!$C$1</c:f>
              <c:strCache>
                <c:ptCount val="1"/>
                <c:pt idx="0">
                  <c:v>Q2 2024
(N=44)</c:v>
                </c:pt>
              </c:strCache>
            </c:strRef>
          </c:tx>
          <c:spPr>
            <a:solidFill>
              <a:srgbClr val="3233CC"/>
            </a:solidFill>
          </c:spPr>
          <c:invertIfNegative val="0"/>
          <c:dLbls>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Income Qualified Assistance</c:v>
                </c:pt>
                <c:pt idx="1">
                  <c:v>Low Income Weatherization </c:v>
                </c:pt>
                <c:pt idx="2">
                  <c:v>Low Income Home Upgrade</c:v>
                </c:pt>
                <c:pt idx="3">
                  <c:v>Don’t know</c:v>
                </c:pt>
              </c:strCache>
            </c:strRef>
          </c:cat>
          <c:val>
            <c:numRef>
              <c:f>Sheet1!$C$2:$C$5</c:f>
              <c:numCache>
                <c:formatCode>0%</c:formatCode>
                <c:ptCount val="4"/>
                <c:pt idx="0">
                  <c:v>0.4318181818181818</c:v>
                </c:pt>
                <c:pt idx="1">
                  <c:v>0.18181818181818185</c:v>
                </c:pt>
                <c:pt idx="2">
                  <c:v>0.20454545454545459</c:v>
                </c:pt>
                <c:pt idx="3">
                  <c:v>0.18181818181818185</c:v>
                </c:pt>
              </c:numCache>
            </c:numRef>
          </c:val>
          <c:extLst>
            <c:ext xmlns:c16="http://schemas.microsoft.com/office/drawing/2014/chart" uri="{C3380CC4-5D6E-409C-BE32-E72D297353CC}">
              <c16:uniqueId val="{00000001-61F9-024E-9747-766AD4F1AFFF}"/>
            </c:ext>
          </c:extLst>
        </c:ser>
        <c:ser>
          <c:idx val="2"/>
          <c:order val="2"/>
          <c:tx>
            <c:strRef>
              <c:f>Sheet1!$D$1</c:f>
              <c:strCache>
                <c:ptCount val="1"/>
                <c:pt idx="0">
                  <c:v>Q3 2024
(N=19)</c:v>
                </c:pt>
              </c:strCache>
            </c:strRef>
          </c:tx>
          <c:spPr>
            <a:solidFill>
              <a:srgbClr val="00CC9A"/>
            </a:solidFill>
          </c:spPr>
          <c:invertIfNegative val="0"/>
          <c:dLbls>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Income Qualified Assistance</c:v>
                </c:pt>
                <c:pt idx="1">
                  <c:v>Low Income Weatherization </c:v>
                </c:pt>
                <c:pt idx="2">
                  <c:v>Low Income Home Upgrade</c:v>
                </c:pt>
                <c:pt idx="3">
                  <c:v>Don’t know</c:v>
                </c:pt>
              </c:strCache>
            </c:strRef>
          </c:cat>
          <c:val>
            <c:numRef>
              <c:f>Sheet1!$D$2:$D$5</c:f>
              <c:numCache>
                <c:formatCode>0%</c:formatCode>
                <c:ptCount val="4"/>
                <c:pt idx="0">
                  <c:v>0.42105263157894735</c:v>
                </c:pt>
                <c:pt idx="1">
                  <c:v>0.15789473684210525</c:v>
                </c:pt>
                <c:pt idx="2">
                  <c:v>0.10526315789473684</c:v>
                </c:pt>
                <c:pt idx="3">
                  <c:v>0.3157894736842105</c:v>
                </c:pt>
              </c:numCache>
            </c:numRef>
          </c:val>
          <c:extLst>
            <c:ext xmlns:c16="http://schemas.microsoft.com/office/drawing/2014/chart" uri="{C3380CC4-5D6E-409C-BE32-E72D297353CC}">
              <c16:uniqueId val="{00000001-B751-4C90-854A-A8E428B75CCC}"/>
            </c:ext>
          </c:extLst>
        </c:ser>
        <c:ser>
          <c:idx val="3"/>
          <c:order val="3"/>
          <c:tx>
            <c:strRef>
              <c:f>Sheet1!$E$1</c:f>
              <c:strCache>
                <c:ptCount val="1"/>
                <c:pt idx="0">
                  <c:v>Q4 2024
(N=33)</c:v>
                </c:pt>
              </c:strCache>
            </c:strRef>
          </c:tx>
          <c:spPr>
            <a:solidFill>
              <a:schemeClr val="tx1"/>
            </a:solidFill>
          </c:spPr>
          <c:invertIfNegative val="0"/>
          <c:dLbls>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Income Qualified Assistance</c:v>
                </c:pt>
                <c:pt idx="1">
                  <c:v>Low Income Weatherization </c:v>
                </c:pt>
                <c:pt idx="2">
                  <c:v>Low Income Home Upgrade</c:v>
                </c:pt>
                <c:pt idx="3">
                  <c:v>Don’t know</c:v>
                </c:pt>
              </c:strCache>
            </c:strRef>
          </c:cat>
          <c:val>
            <c:numRef>
              <c:f>Sheet1!$E$2:$E$5</c:f>
              <c:numCache>
                <c:formatCode>0%</c:formatCode>
                <c:ptCount val="4"/>
                <c:pt idx="0">
                  <c:v>0.36363636363636365</c:v>
                </c:pt>
                <c:pt idx="1">
                  <c:v>0.21212121212121213</c:v>
                </c:pt>
                <c:pt idx="2">
                  <c:v>0.24242424242424243</c:v>
                </c:pt>
                <c:pt idx="3">
                  <c:v>0.18181818181818182</c:v>
                </c:pt>
              </c:numCache>
            </c:numRef>
          </c:val>
          <c:extLst>
            <c:ext xmlns:c16="http://schemas.microsoft.com/office/drawing/2014/chart" uri="{C3380CC4-5D6E-409C-BE32-E72D297353CC}">
              <c16:uniqueId val="{00000001-7258-4992-8173-9478F5C9226D}"/>
            </c:ext>
          </c:extLst>
        </c:ser>
        <c:dLbls>
          <c:showLegendKey val="0"/>
          <c:showVal val="0"/>
          <c:showCatName val="0"/>
          <c:showSerName val="0"/>
          <c:showPercent val="0"/>
          <c:showBubbleSize val="0"/>
        </c:dLbls>
        <c:gapWidth val="90"/>
        <c:overlap val="-10"/>
        <c:axId val="272318112"/>
        <c:axId val="272318672"/>
      </c:barChart>
      <c:catAx>
        <c:axId val="272318112"/>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672"/>
        <c:crosses val="autoZero"/>
        <c:auto val="1"/>
        <c:lblAlgn val="ctr"/>
        <c:lblOffset val="100"/>
        <c:noMultiLvlLbl val="0"/>
      </c:catAx>
      <c:valAx>
        <c:axId val="272318672"/>
        <c:scaling>
          <c:orientation val="minMax"/>
          <c:max val="1"/>
        </c:scaling>
        <c:delete val="0"/>
        <c:axPos val="l"/>
        <c:majorGridlines>
          <c:spPr>
            <a:ln w="7816" cap="flat" cmpd="sng" algn="ctr">
              <a:solidFill>
                <a:schemeClr val="bg1">
                  <a:lumMod val="85000"/>
                </a:schemeClr>
              </a:solidFill>
              <a:round/>
            </a:ln>
            <a:effectLst/>
          </c:spPr>
        </c:majorGridlines>
        <c:numFmt formatCode="0%"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112"/>
        <c:crosses val="autoZero"/>
        <c:crossBetween val="between"/>
      </c:valAx>
      <c:spPr>
        <a:noFill/>
        <a:ln w="21009">
          <a:noFill/>
        </a:ln>
      </c:spPr>
    </c:plotArea>
    <c:legend>
      <c:legendPos val="t"/>
      <c:layout>
        <c:manualLayout>
          <c:xMode val="edge"/>
          <c:yMode val="edge"/>
          <c:x val="0.22012358652536854"/>
          <c:y val="7.1924555082085506E-2"/>
          <c:w val="0.61070348114380435"/>
          <c:h val="7.5440547014198278E-2"/>
        </c:manualLayout>
      </c:layout>
      <c:overlay val="0"/>
      <c:spPr>
        <a:noFill/>
        <a:ln w="20893">
          <a:noFill/>
        </a:ln>
      </c:spPr>
      <c:txPr>
        <a:bodyPr rot="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1405596450280849"/>
          <c:w val="0.91150512660737548"/>
          <c:h val="0.7099518325681603"/>
        </c:manualLayout>
      </c:layout>
      <c:barChart>
        <c:barDir val="col"/>
        <c:grouping val="stacked"/>
        <c:varyColors val="0"/>
        <c:ser>
          <c:idx val="0"/>
          <c:order val="0"/>
          <c:tx>
            <c:strRef>
              <c:f>Sheet1!$B$1</c:f>
              <c:strCache>
                <c:ptCount val="1"/>
                <c:pt idx="0">
                  <c:v>8</c:v>
                </c:pt>
              </c:strCache>
            </c:strRef>
          </c:tx>
          <c:spPr>
            <a:solidFill>
              <a:srgbClr val="0070C0"/>
            </a:solidFill>
            <a:ln w="20273">
              <a:noFill/>
            </a:ln>
          </c:spPr>
          <c:invertIfNegative val="0"/>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Sheet1!$B$2:$B$5</c:f>
              <c:numCache>
                <c:formatCode>0%</c:formatCode>
                <c:ptCount val="4"/>
                <c:pt idx="0">
                  <c:v>0.08333333333333331</c:v>
                </c:pt>
                <c:pt idx="1">
                  <c:v>0.09090909090909093</c:v>
                </c:pt>
                <c:pt idx="2">
                  <c:v>0.10526315789473684</c:v>
                </c:pt>
                <c:pt idx="3">
                  <c:v>0.12121212121212122</c:v>
                </c:pt>
              </c:numCache>
            </c:numRef>
          </c:val>
          <c:extLst>
            <c:ext xmlns:c16="http://schemas.microsoft.com/office/drawing/2014/chart" uri="{C3380CC4-5D6E-409C-BE32-E72D297353CC}">
              <c16:uniqueId val="{00000000-BA82-4646-B133-ACCBD878F7F2}"/>
            </c:ext>
          </c:extLst>
        </c:ser>
        <c:ser>
          <c:idx val="1"/>
          <c:order val="1"/>
          <c:tx>
            <c:strRef>
              <c:f>Sheet1!$C$1</c:f>
              <c:strCache>
                <c:ptCount val="1"/>
                <c:pt idx="0">
                  <c:v>9</c:v>
                </c:pt>
              </c:strCache>
            </c:strRef>
          </c:tx>
          <c:spPr>
            <a:solidFill>
              <a:srgbClr val="59AAF2"/>
            </a:solidFill>
            <a:ln w="20273">
              <a:noFill/>
            </a:ln>
          </c:spPr>
          <c:invertIfNegative val="0"/>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Sheet1!$C$2:$C$5</c:f>
              <c:numCache>
                <c:formatCode>0%</c:formatCode>
                <c:ptCount val="4"/>
                <c:pt idx="0">
                  <c:v>0.08333333333333331</c:v>
                </c:pt>
                <c:pt idx="1">
                  <c:v>0.02272727272727273</c:v>
                </c:pt>
                <c:pt idx="2">
                  <c:v>0.10526315789473684</c:v>
                </c:pt>
                <c:pt idx="3">
                  <c:v>0.06060606060606061</c:v>
                </c:pt>
              </c:numCache>
            </c:numRef>
          </c:val>
          <c:extLst>
            <c:ext xmlns:c16="http://schemas.microsoft.com/office/drawing/2014/chart" uri="{C3380CC4-5D6E-409C-BE32-E72D297353CC}">
              <c16:uniqueId val="{00000001-BA82-4646-B133-ACCBD878F7F2}"/>
            </c:ext>
          </c:extLst>
        </c:ser>
        <c:ser>
          <c:idx val="2"/>
          <c:order val="2"/>
          <c:tx>
            <c:strRef>
              <c:f>Sheet1!$D$1</c:f>
              <c:strCache>
                <c:ptCount val="1"/>
                <c:pt idx="0">
                  <c:v>10</c:v>
                </c:pt>
              </c:strCache>
            </c:strRef>
          </c:tx>
          <c:spPr>
            <a:solidFill>
              <a:srgbClr val="0BD0D9"/>
            </a:solidFill>
            <a:ln w="20273">
              <a:noFill/>
            </a:ln>
          </c:spPr>
          <c:invertIfNegative val="0"/>
          <c:dPt>
            <c:idx val="0"/>
            <c:invertIfNegative val="0"/>
            <c:bubble3D val="0"/>
            <c:extLst>
              <c:ext xmlns:c16="http://schemas.microsoft.com/office/drawing/2014/chart" uri="{C3380CC4-5D6E-409C-BE32-E72D297353CC}">
                <c16:uniqueId val="{00000002-BA82-4646-B133-ACCBD878F7F2}"/>
              </c:ext>
            </c:extLst>
          </c:dPt>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Sheet1!$D$2:$D$5</c:f>
              <c:numCache>
                <c:formatCode>0%</c:formatCode>
                <c:ptCount val="4"/>
                <c:pt idx="0">
                  <c:v>0.5833333333333334</c:v>
                </c:pt>
                <c:pt idx="1">
                  <c:v>0.6136363636363636</c:v>
                </c:pt>
                <c:pt idx="2">
                  <c:v>0.47368421052631576</c:v>
                </c:pt>
                <c:pt idx="3">
                  <c:v>0.48484848484848486</c:v>
                </c:pt>
              </c:numCache>
            </c:numRef>
          </c:val>
          <c:extLst>
            <c:ext xmlns:c16="http://schemas.microsoft.com/office/drawing/2014/chart" uri="{C3380CC4-5D6E-409C-BE32-E72D297353CC}">
              <c16:uniqueId val="{00000003-BA82-4646-B133-ACCBD878F7F2}"/>
            </c:ext>
          </c:extLst>
        </c:ser>
        <c:ser>
          <c:idx val="3"/>
          <c:order val="3"/>
          <c:tx>
            <c:strRef>
              <c:f>Sheet1!$E$1</c:f>
              <c:strCache>
                <c:ptCount val="1"/>
                <c:pt idx="0">
                  <c:v>sum of diplayed values</c:v>
                </c:pt>
              </c:strCache>
            </c:strRef>
          </c:tx>
          <c:spPr>
            <a:noFill/>
          </c:spPr>
          <c:invertIfNegative val="0"/>
          <c:dLbls>
            <c:spPr>
              <a:noFill/>
              <a:ln w="20243">
                <a:noFill/>
              </a:ln>
            </c:spPr>
            <c:txPr>
              <a:bodyPr wrap="square" lIns="38100" tIns="19050" rIns="38100" bIns="19050" anchor="ctr">
                <a:spAutoFit/>
              </a:bodyPr>
              <a:lstStyle/>
              <a:p>
                <a:pPr>
                  <a:defRPr sz="1113"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Sheet1!$E$2:$E$5</c:f>
              <c:numCache>
                <c:formatCode>0%</c:formatCode>
                <c:ptCount val="4"/>
                <c:pt idx="0">
                  <c:v>0.74</c:v>
                </c:pt>
                <c:pt idx="1">
                  <c:v>0.72</c:v>
                </c:pt>
                <c:pt idx="2">
                  <c:v>0.69</c:v>
                </c:pt>
              </c:numCache>
            </c:numRef>
          </c:val>
          <c:extLst>
            <c:ext xmlns:c16="http://schemas.microsoft.com/office/drawing/2014/chart" uri="{C3380CC4-5D6E-409C-BE32-E72D297353CC}">
              <c16:uniqueId val="{00000004-BA82-4646-B133-ACCBD878F7F2}"/>
            </c:ext>
          </c:extLst>
        </c:ser>
        <c:ser>
          <c:idx val="4"/>
          <c:order val="4"/>
          <c:tx>
            <c:strRef>
              <c:f>Sheet1!$F$1</c:f>
              <c:strCache>
                <c:ptCount val="1"/>
                <c:pt idx="0">
                  <c:v>sum of displayed values</c:v>
                </c:pt>
              </c:strCache>
            </c:strRef>
          </c:tx>
          <c:spPr>
            <a:noFill/>
          </c:spPr>
          <c:invertIfNegative val="0"/>
          <c:dLbls>
            <c:spPr>
              <a:noFill/>
              <a:ln w="20243">
                <a:noFill/>
              </a:ln>
            </c:spPr>
            <c:txPr>
              <a:bodyPr wrap="square" lIns="38100" tIns="19050" rIns="38100" bIns="19050" anchor="ctr">
                <a:spAutoFit/>
              </a:bodyPr>
              <a:lstStyle/>
              <a:p>
                <a:pPr>
                  <a:defRPr sz="1113"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Sheet1!$F$2:$F$5</c:f>
              <c:numCache>
                <c:formatCode>0%</c:formatCode>
                <c:ptCount val="4"/>
                <c:pt idx="3">
                  <c:v>0.6666666666666667</c:v>
                </c:pt>
              </c:numCache>
            </c:numRef>
          </c:val>
          <c:extLst>
            <c:ext xmlns:c16="http://schemas.microsoft.com/office/drawing/2014/chart" uri="{C3380CC4-5D6E-409C-BE32-E72D297353CC}">
              <c16:uniqueId val="{00000004-BA82-4646-B133-ACCBD878F7F2}"/>
            </c:ext>
          </c:extLst>
        </c:ser>
        <c:dLbls>
          <c:showLegendKey val="0"/>
          <c:showVal val="0"/>
          <c:showCatName val="0"/>
          <c:showSerName val="0"/>
          <c:showPercent val="0"/>
          <c:showBubbleSize val="0"/>
        </c:dLbls>
        <c:gapWidth val="100"/>
        <c:overlap val="100"/>
        <c:axId val="320148480"/>
        <c:axId val="320149040"/>
      </c:barChart>
      <c:catAx>
        <c:axId val="320148480"/>
        <c:scaling>
          <c:orientation val="minMax"/>
        </c:scaling>
        <c:delete val="0"/>
        <c:axPos val="b"/>
        <c:numFmt formatCode="General" sourceLinked="1"/>
        <c:majorTickMark val="none"/>
        <c:minorTickMark val="none"/>
        <c:tickLblPos val="nextTo"/>
        <c:spPr>
          <a:noFill/>
          <a:ln w="7601"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0149040"/>
        <c:crosses val="autoZero"/>
        <c:auto val="1"/>
        <c:lblAlgn val="ctr"/>
        <c:lblOffset val="100"/>
        <c:noMultiLvlLbl val="0"/>
      </c:catAx>
      <c:valAx>
        <c:axId val="320149040"/>
        <c:scaling>
          <c:orientation val="minMax"/>
          <c:max val="1"/>
        </c:scaling>
        <c:delete val="0"/>
        <c:axPos val="l"/>
        <c:majorGridlines>
          <c:spPr>
            <a:ln w="7601" cap="flat" cmpd="sng" algn="ctr">
              <a:solidFill>
                <a:schemeClr val="bg1">
                  <a:lumMod val="85000"/>
                </a:schemeClr>
              </a:solidFill>
              <a:round/>
            </a:ln>
            <a:effectLst/>
          </c:spPr>
        </c:majorGridlines>
        <c:numFmt formatCode="0%" sourceLinked="1"/>
        <c:majorTickMark val="none"/>
        <c:minorTickMark val="none"/>
        <c:tickLblPos val="nextTo"/>
        <c:spPr>
          <a:ln w="5070">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0148480"/>
        <c:crosses val="autoZero"/>
        <c:crossBetween val="between"/>
      </c:valAx>
      <c:spPr>
        <a:noFill/>
        <a:ln w="20453">
          <a:noFill/>
        </a:ln>
      </c:spPr>
    </c:plotArea>
    <c:legend>
      <c:legendPos val="b"/>
      <c:legendEntry>
        <c:idx val="3"/>
        <c:delete val="1"/>
      </c:legendEntry>
      <c:layout>
        <c:manualLayout>
          <c:xMode val="edge"/>
          <c:yMode val="edge"/>
          <c:x val="0.36727369605115151"/>
          <c:y val="2.137310269368508E-2"/>
          <c:w val="0.2626185486723559"/>
          <c:h val="5.3390542979002621E-2"/>
        </c:manualLayout>
      </c:layout>
      <c:overlay val="0"/>
      <c:spPr>
        <a:noFill/>
        <a:ln w="20273">
          <a:noFill/>
        </a:ln>
      </c:spPr>
      <c:txPr>
        <a:bodyPr rot="0" spcFirstLastPara="1" vertOverflow="ellipsis" vert="horz" wrap="square" anchor="ctr" anchorCtr="1"/>
        <a:lstStyle/>
        <a:p>
          <a:pPr>
            <a:defRPr sz="958"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8855789116876134E-2"/>
          <c:y val="0.14299437278511393"/>
          <c:w val="0.91406747644859176"/>
          <c:h val="0.80532798186218946"/>
        </c:manualLayout>
      </c:layout>
      <c:barChart>
        <c:barDir val="col"/>
        <c:grouping val="clustered"/>
        <c:varyColors val="0"/>
        <c:ser>
          <c:idx val="0"/>
          <c:order val="0"/>
          <c:tx>
            <c:strRef>
              <c:f>Sheet1!$B$1</c:f>
              <c:strCache>
                <c:ptCount val="1"/>
                <c:pt idx="0">
                  <c:v>Q4 2023
(N=28)</c:v>
                </c:pt>
              </c:strCache>
            </c:strRef>
          </c:tx>
          <c:spPr>
            <a:solidFill>
              <a:srgbClr val="FFC000"/>
            </a:solidFill>
            <a:ln w="20893">
              <a:noFill/>
            </a:ln>
          </c:spPr>
          <c:invertIfNegative val="0"/>
          <c:dLbls>
            <c:dLbl>
              <c:idx val="1"/>
              <c:layout>
                <c:manualLayout>
                  <c:x val="-3.7593984962406013E-3"/>
                  <c:y val="-1.55642023346303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EAFE-264A-AA8F-8C5E1D74083B}"/>
                </c:ext>
              </c:extLst>
            </c:dLbl>
            <c:dLbl>
              <c:idx val="2"/>
              <c:layout>
                <c:manualLayout>
                  <c:x val="1.8796992481203006E-3"/>
                  <c:y val="-1.55642023346303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CE08-5A44-AE10-D32273A62191}"/>
                </c:ext>
              </c:extLst>
            </c:dLbl>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Sheet1!$A$2:$A$6</c:f>
              <c:strCache>
                <c:ptCount val="5"/>
                <c:pt idx="0">
                  <c:v>Poor</c:v>
                </c:pt>
                <c:pt idx="1">
                  <c:v>Fair </c:v>
                </c:pt>
                <c:pt idx="2">
                  <c:v>Good</c:v>
                </c:pt>
                <c:pt idx="3">
                  <c:v>Very Good</c:v>
                </c:pt>
                <c:pt idx="4">
                  <c:v>Excellent</c:v>
                </c:pt>
              </c:strCache>
            </c:strRef>
          </c:cat>
          <c:val>
            <c:numRef>
              <c:f>Sheet1!$B$2:$B$6</c:f>
              <c:numCache>
                <c:formatCode>0%</c:formatCode>
                <c:ptCount val="5"/>
                <c:pt idx="1">
                  <c:v>0.43</c:v>
                </c:pt>
                <c:pt idx="2">
                  <c:v>0.14000000000000001</c:v>
                </c:pt>
                <c:pt idx="3">
                  <c:v>0.25</c:v>
                </c:pt>
                <c:pt idx="4">
                  <c:v>0.14000000000000001</c:v>
                </c:pt>
              </c:numCache>
            </c:numRef>
          </c:val>
          <c:extLst>
            <c:ext xmlns:c16="http://schemas.microsoft.com/office/drawing/2014/chart" uri="{C3380CC4-5D6E-409C-BE32-E72D297353CC}">
              <c16:uniqueId val="{00000000-5341-4021-8530-F4858413767C}"/>
            </c:ext>
          </c:extLst>
        </c:ser>
        <c:ser>
          <c:idx val="1"/>
          <c:order val="1"/>
          <c:tx>
            <c:strRef>
              <c:f>Sheet1!$C$1</c:f>
              <c:strCache>
                <c:ptCount val="1"/>
                <c:pt idx="0">
                  <c:v>Q1 2024
(N=12)</c:v>
                </c:pt>
              </c:strCache>
            </c:strRef>
          </c:tx>
          <c:spPr>
            <a:solidFill>
              <a:srgbClr val="3233CC"/>
            </a:solidFill>
          </c:spPr>
          <c:invertIfNegative val="0"/>
          <c:dLbls>
            <c:dLbl>
              <c:idx val="4"/>
              <c:layout>
                <c:manualLayout>
                  <c:x val="5.6390977443609019E-3"/>
                  <c:y val="-2.3346303501945619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EAFE-264A-AA8F-8C5E1D74083B}"/>
                </c:ext>
              </c:extLst>
            </c:dLbl>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Sheet1!$A$2:$A$6</c:f>
              <c:strCache>
                <c:ptCount val="5"/>
                <c:pt idx="0">
                  <c:v>Poor</c:v>
                </c:pt>
                <c:pt idx="1">
                  <c:v>Fair </c:v>
                </c:pt>
                <c:pt idx="2">
                  <c:v>Good</c:v>
                </c:pt>
                <c:pt idx="3">
                  <c:v>Very Good</c:v>
                </c:pt>
                <c:pt idx="4">
                  <c:v>Excellent</c:v>
                </c:pt>
              </c:strCache>
            </c:strRef>
          </c:cat>
          <c:val>
            <c:numRef>
              <c:f>Sheet1!$C$2:$C$6</c:f>
              <c:numCache>
                <c:formatCode>0%</c:formatCode>
                <c:ptCount val="5"/>
                <c:pt idx="1">
                  <c:v>0.17</c:v>
                </c:pt>
                <c:pt idx="3">
                  <c:v>0.33</c:v>
                </c:pt>
                <c:pt idx="4">
                  <c:v>0.42</c:v>
                </c:pt>
              </c:numCache>
            </c:numRef>
          </c:val>
          <c:extLst>
            <c:ext xmlns:c16="http://schemas.microsoft.com/office/drawing/2014/chart" uri="{C3380CC4-5D6E-409C-BE32-E72D297353CC}">
              <c16:uniqueId val="{00000000-4FB7-49FC-8013-CFDB7B13F269}"/>
            </c:ext>
          </c:extLst>
        </c:ser>
        <c:ser>
          <c:idx val="2"/>
          <c:order val="2"/>
          <c:tx>
            <c:strRef>
              <c:f>Sheet1!$D$1</c:f>
              <c:strCache>
                <c:ptCount val="1"/>
                <c:pt idx="0">
                  <c:v>Q2 2024
(N=44)</c:v>
                </c:pt>
              </c:strCache>
            </c:strRef>
          </c:tx>
          <c:spPr>
            <a:solidFill>
              <a:srgbClr val="00CC99"/>
            </a:solidFill>
          </c:spPr>
          <c:invertIfNegative val="0"/>
          <c:dLbls>
            <c:dLbl>
              <c:idx val="0"/>
              <c:layout>
                <c:manualLayout>
                  <c:x val="5.6390977443608681E-3"/>
                  <c:y val="-2.5940337224383916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EE9F-41DB-9749-29C4F283D6D5}"/>
                </c:ext>
              </c:extLst>
            </c:dLbl>
            <c:dLbl>
              <c:idx val="2"/>
              <c:layout>
                <c:manualLayout>
                  <c:x val="3.7593984962406013E-3"/>
                  <c:y val="-4.6692607003891148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EAFE-264A-AA8F-8C5E1D74083B}"/>
                </c:ext>
              </c:extLst>
            </c:dLbl>
            <c:dLbl>
              <c:idx val="3"/>
              <c:layout>
                <c:manualLayout>
                  <c:x val="1.8796992481203006E-3"/>
                  <c:y val="-1.0376134889753566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EAFE-264A-AA8F-8C5E1D74083B}"/>
                </c:ext>
              </c:extLst>
            </c:dLbl>
            <c:dLbl>
              <c:idx val="4"/>
              <c:layout>
                <c:manualLayout>
                  <c:x val="1.879699248120163E-3"/>
                  <c:y val="0"/>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CE08-5A44-AE10-D32273A62191}"/>
                </c:ext>
              </c:extLst>
            </c:dLbl>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Sheet1!$A$2:$A$6</c:f>
              <c:strCache>
                <c:ptCount val="5"/>
                <c:pt idx="0">
                  <c:v>Poor</c:v>
                </c:pt>
                <c:pt idx="1">
                  <c:v>Fair </c:v>
                </c:pt>
                <c:pt idx="2">
                  <c:v>Good</c:v>
                </c:pt>
                <c:pt idx="3">
                  <c:v>Very Good</c:v>
                </c:pt>
                <c:pt idx="4">
                  <c:v>Excellent</c:v>
                </c:pt>
              </c:strCache>
            </c:strRef>
          </c:cat>
          <c:val>
            <c:numRef>
              <c:f>Sheet1!$D$2:$D$6</c:f>
              <c:numCache>
                <c:formatCode>0%</c:formatCode>
                <c:ptCount val="5"/>
                <c:pt idx="0">
                  <c:v>2.2727272727272731E-2</c:v>
                </c:pt>
                <c:pt idx="1">
                  <c:v>0.11</c:v>
                </c:pt>
                <c:pt idx="2">
                  <c:v>0.3636363636363637</c:v>
                </c:pt>
                <c:pt idx="3">
                  <c:v>0.22727272727272727</c:v>
                </c:pt>
                <c:pt idx="4">
                  <c:v>0.13636363636363635</c:v>
                </c:pt>
              </c:numCache>
            </c:numRef>
          </c:val>
          <c:extLst>
            <c:ext xmlns:c16="http://schemas.microsoft.com/office/drawing/2014/chart" uri="{C3380CC4-5D6E-409C-BE32-E72D297353CC}">
              <c16:uniqueId val="{00000000-F266-5348-A6A7-16CF032774A6}"/>
            </c:ext>
          </c:extLst>
        </c:ser>
        <c:ser>
          <c:idx val="3"/>
          <c:order val="3"/>
          <c:tx>
            <c:strRef>
              <c:f>Sheet1!$E$1</c:f>
              <c:strCache>
                <c:ptCount val="1"/>
                <c:pt idx="0">
                  <c:v>Q3 2024
(N=19)</c:v>
                </c:pt>
              </c:strCache>
            </c:strRef>
          </c:tx>
          <c:spPr>
            <a:solidFill>
              <a:schemeClr val="tx1"/>
            </a:solidFill>
          </c:spPr>
          <c:invertIfNegative val="0"/>
          <c:dLbls>
            <c:dLbl>
              <c:idx val="1"/>
              <c:layout>
                <c:manualLayout>
                  <c:x val="1.8796992481202937E-2"/>
                  <c:y val="-9.5113471063806945E-17"/>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0BA-8A48-8F90-56878AD48500}"/>
                </c:ext>
              </c:extLst>
            </c:dLbl>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Sheet1!$A$2:$A$6</c:f>
              <c:strCache>
                <c:ptCount val="5"/>
                <c:pt idx="0">
                  <c:v>Poor</c:v>
                </c:pt>
                <c:pt idx="1">
                  <c:v>Fair </c:v>
                </c:pt>
                <c:pt idx="2">
                  <c:v>Good</c:v>
                </c:pt>
                <c:pt idx="3">
                  <c:v>Very Good</c:v>
                </c:pt>
                <c:pt idx="4">
                  <c:v>Excellent</c:v>
                </c:pt>
              </c:strCache>
            </c:strRef>
          </c:cat>
          <c:val>
            <c:numRef>
              <c:f>Sheet1!$E$2:$E$6</c:f>
              <c:numCache>
                <c:formatCode>0%</c:formatCode>
                <c:ptCount val="5"/>
                <c:pt idx="1">
                  <c:v>0.10526315789473684</c:v>
                </c:pt>
                <c:pt idx="2">
                  <c:v>0.31578947368421051</c:v>
                </c:pt>
                <c:pt idx="3">
                  <c:v>0.31578947368421051</c:v>
                </c:pt>
                <c:pt idx="4">
                  <c:v>0.10526315789473684</c:v>
                </c:pt>
              </c:numCache>
            </c:numRef>
          </c:val>
          <c:extLst>
            <c:ext xmlns:c16="http://schemas.microsoft.com/office/drawing/2014/chart" uri="{C3380CC4-5D6E-409C-BE32-E72D297353CC}">
              <c16:uniqueId val="{00000001-B251-43C1-89EF-86F39D1E8950}"/>
            </c:ext>
          </c:extLst>
        </c:ser>
        <c:dLbls>
          <c:showLegendKey val="0"/>
          <c:showVal val="0"/>
          <c:showCatName val="0"/>
          <c:showSerName val="0"/>
          <c:showPercent val="0"/>
          <c:showBubbleSize val="0"/>
        </c:dLbls>
        <c:gapWidth val="90"/>
        <c:overlap val="-10"/>
        <c:axId val="272318112"/>
        <c:axId val="272318672"/>
      </c:barChart>
      <c:catAx>
        <c:axId val="272318112"/>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672"/>
        <c:crosses val="autoZero"/>
        <c:auto val="1"/>
        <c:lblAlgn val="ctr"/>
        <c:lblOffset val="100"/>
        <c:noMultiLvlLbl val="0"/>
      </c:catAx>
      <c:valAx>
        <c:axId val="272318672"/>
        <c:scaling>
          <c:orientation val="minMax"/>
          <c:max val="1"/>
        </c:scaling>
        <c:delete val="0"/>
        <c:axPos val="l"/>
        <c:majorGridlines>
          <c:spPr>
            <a:ln w="7816" cap="flat" cmpd="sng" algn="ctr">
              <a:solidFill>
                <a:schemeClr val="bg1">
                  <a:lumMod val="85000"/>
                </a:schemeClr>
              </a:solidFill>
              <a:round/>
            </a:ln>
            <a:effectLst/>
          </c:spPr>
        </c:majorGridlines>
        <c:numFmt formatCode="0%"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112"/>
        <c:crosses val="autoZero"/>
        <c:crossBetween val="between"/>
      </c:valAx>
      <c:spPr>
        <a:noFill/>
        <a:ln w="21009">
          <a:noFill/>
        </a:ln>
      </c:spPr>
    </c:plotArea>
    <c:legend>
      <c:legendPos val="t"/>
      <c:layout>
        <c:manualLayout>
          <c:xMode val="edge"/>
          <c:yMode val="edge"/>
          <c:x val="0.19380779705168433"/>
          <c:y val="5.9662775616083012E-2"/>
          <c:w val="0.61850526907820735"/>
          <c:h val="7.650479487729403E-2"/>
        </c:manualLayout>
      </c:layou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8855789116876134E-2"/>
          <c:y val="0.14299437278511393"/>
          <c:w val="0.91406747644859176"/>
          <c:h val="0.67080677043445869"/>
        </c:manualLayout>
      </c:layout>
      <c:barChart>
        <c:barDir val="col"/>
        <c:grouping val="clustered"/>
        <c:varyColors val="0"/>
        <c:ser>
          <c:idx val="0"/>
          <c:order val="0"/>
          <c:tx>
            <c:strRef>
              <c:f>Sheet1!$B$1</c:f>
              <c:strCache>
                <c:ptCount val="1"/>
                <c:pt idx="0">
                  <c:v>Q1 2024
(N=12)</c:v>
                </c:pt>
              </c:strCache>
            </c:strRef>
          </c:tx>
          <c:spPr>
            <a:solidFill>
              <a:srgbClr val="FFC000"/>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Sheet1!$B$2:$B$9</c:f>
              <c:numCache>
                <c:formatCode>General</c:formatCode>
                <c:ptCount val="8"/>
                <c:pt idx="0">
                  <c:v>0.0</c:v>
                </c:pt>
                <c:pt idx="1">
                  <c:v>3.0</c:v>
                </c:pt>
                <c:pt idx="2">
                  <c:v>3.0</c:v>
                </c:pt>
                <c:pt idx="3">
                  <c:v>4.0</c:v>
                </c:pt>
                <c:pt idx="4">
                  <c:v>0.0</c:v>
                </c:pt>
                <c:pt idx="5">
                  <c:v>2.0</c:v>
                </c:pt>
                <c:pt idx="6">
                  <c:v>2.0</c:v>
                </c:pt>
                <c:pt idx="7">
                  <c:v>8.0</c:v>
                </c:pt>
              </c:numCache>
            </c:numRef>
          </c:val>
          <c:extLst>
            <c:ext xmlns:c16="http://schemas.microsoft.com/office/drawing/2014/chart" uri="{C3380CC4-5D6E-409C-BE32-E72D297353CC}">
              <c16:uniqueId val="{00000000-35DF-4C69-8C1F-F193291832C4}"/>
            </c:ext>
          </c:extLst>
        </c:ser>
        <c:ser>
          <c:idx val="1"/>
          <c:order val="1"/>
          <c:tx>
            <c:strRef>
              <c:f>Sheet1!$C$1</c:f>
              <c:strCache>
                <c:ptCount val="1"/>
                <c:pt idx="0">
                  <c:v>Q2 2024
(N=44)</c:v>
                </c:pt>
              </c:strCache>
            </c:strRef>
          </c:tx>
          <c:invertIfNegative val="0"/>
          <c:dLbls>
            <c:spPr>
              <a:noFill/>
              <a:ln>
                <a:noFill/>
              </a:ln>
              <a:effectLst/>
            </c:spPr>
            <c:txPr>
              <a:bodyPr wrap="square" lIns="38100" tIns="19050" rIns="38100" bIns="19050" anchor="ctr">
                <a:spAutoFit/>
              </a:bodyPr>
              <a:lstStyle/>
              <a:p>
                <a:pPr>
                  <a:defRPr sz="1200" b="0">
                    <a:solidFill>
                      <a:schemeClr val="tx1"/>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Sheet1!$C$2:$C$9</c:f>
              <c:numCache>
                <c:formatCode>General</c:formatCode>
                <c:ptCount val="8"/>
                <c:pt idx="0">
                  <c:v>0.0</c:v>
                </c:pt>
                <c:pt idx="1">
                  <c:v>12.0</c:v>
                </c:pt>
                <c:pt idx="2">
                  <c:v>18.0</c:v>
                </c:pt>
                <c:pt idx="3">
                  <c:v>13.0</c:v>
                </c:pt>
                <c:pt idx="4">
                  <c:v>0.0</c:v>
                </c:pt>
                <c:pt idx="5">
                  <c:v>8.0</c:v>
                </c:pt>
                <c:pt idx="6">
                  <c:v>4.0</c:v>
                </c:pt>
                <c:pt idx="7">
                  <c:v>31.0</c:v>
                </c:pt>
              </c:numCache>
            </c:numRef>
          </c:val>
          <c:extLst>
            <c:ext xmlns:c16="http://schemas.microsoft.com/office/drawing/2014/chart" uri="{C3380CC4-5D6E-409C-BE32-E72D297353CC}">
              <c16:uniqueId val="{00000003-228A-4467-BB3A-D385FE43A01E}"/>
            </c:ext>
          </c:extLst>
        </c:ser>
        <c:ser>
          <c:idx val="2"/>
          <c:order val="2"/>
          <c:tx>
            <c:strRef>
              <c:f>Sheet1!$D$1</c:f>
              <c:strCache>
                <c:ptCount val="1"/>
                <c:pt idx="0">
                  <c:v>Q3 2024
(N=19)</c:v>
                </c:pt>
              </c:strCache>
            </c:strRef>
          </c:tx>
          <c:spPr>
            <a:solidFill>
              <a:schemeClr val="accent1"/>
            </a:solidFill>
          </c:spPr>
          <c:invertIfNegative val="0"/>
          <c:dLbls>
            <c:spPr>
              <a:noFill/>
              <a:ln>
                <a:noFill/>
              </a:ln>
              <a:effectLst/>
            </c:spPr>
            <c:txPr>
              <a:bodyPr wrap="square" lIns="38100" tIns="19050" rIns="38100" bIns="19050" anchor="ctr">
                <a:spAutoFit/>
              </a:bodyPr>
              <a:lstStyle/>
              <a:p>
                <a:pPr>
                  <a:defRPr sz="1200" b="0">
                    <a:solidFill>
                      <a:schemeClr val="tx1"/>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Sheet1!$D$2:$D$9</c:f>
              <c:numCache>
                <c:formatCode>General</c:formatCode>
                <c:ptCount val="8"/>
                <c:pt idx="0">
                  <c:v>1.0</c:v>
                </c:pt>
                <c:pt idx="1">
                  <c:v>5.0</c:v>
                </c:pt>
                <c:pt idx="2">
                  <c:v>10.0</c:v>
                </c:pt>
                <c:pt idx="3">
                  <c:v>3.0</c:v>
                </c:pt>
                <c:pt idx="4">
                  <c:v>2.0</c:v>
                </c:pt>
                <c:pt idx="5">
                  <c:v>2.0</c:v>
                </c:pt>
                <c:pt idx="6">
                  <c:v>2.0</c:v>
                </c:pt>
                <c:pt idx="7">
                  <c:v>13.0</c:v>
                </c:pt>
              </c:numCache>
            </c:numRef>
          </c:val>
          <c:extLst>
            <c:ext xmlns:c16="http://schemas.microsoft.com/office/drawing/2014/chart" uri="{C3380CC4-5D6E-409C-BE32-E72D297353CC}">
              <c16:uniqueId val="{00000004-228A-4467-BB3A-D385FE43A01E}"/>
            </c:ext>
          </c:extLst>
        </c:ser>
        <c:ser>
          <c:idx val="3"/>
          <c:order val="3"/>
          <c:tx>
            <c:strRef>
              <c:f>Sheet1!$E$1</c:f>
              <c:strCache>
                <c:ptCount val="1"/>
                <c:pt idx="0">
                  <c:v>Q4 2024
(N=33)</c:v>
                </c:pt>
              </c:strCache>
            </c:strRef>
          </c:tx>
          <c:invertIfNegative val="0"/>
          <c:dLbls>
            <c:spPr>
              <a:noFill/>
              <a:ln>
                <a:noFill/>
              </a:ln>
              <a:effectLst/>
            </c:spPr>
            <c:txPr>
              <a:bodyPr wrap="square" lIns="38100" tIns="19050" rIns="38100" bIns="19050" anchor="ctr">
                <a:spAutoFit/>
              </a:bodyPr>
              <a:lstStyle/>
              <a:p>
                <a:pPr>
                  <a:defRPr sz="1200" b="0">
                    <a:solidFill>
                      <a:schemeClr val="tx1"/>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Sheet1!$E$2:$E$9</c:f>
              <c:numCache>
                <c:formatCode>General</c:formatCode>
                <c:ptCount val="8"/>
                <c:pt idx="0">
                  <c:v>2</c:v>
                </c:pt>
                <c:pt idx="1">
                  <c:v>14</c:v>
                </c:pt>
                <c:pt idx="2">
                  <c:v>11</c:v>
                </c:pt>
                <c:pt idx="3">
                  <c:v>6</c:v>
                </c:pt>
                <c:pt idx="4">
                  <c:v>1</c:v>
                </c:pt>
                <c:pt idx="5">
                  <c:v>5</c:v>
                </c:pt>
                <c:pt idx="6">
                  <c:v>6</c:v>
                </c:pt>
                <c:pt idx="7">
                  <c:v>20</c:v>
                </c:pt>
              </c:numCache>
            </c:numRef>
          </c:val>
          <c:extLst>
            <c:ext xmlns:c16="http://schemas.microsoft.com/office/drawing/2014/chart" uri="{C3380CC4-5D6E-409C-BE32-E72D297353CC}">
              <c16:uniqueId val="{00000005-228A-4467-BB3A-D385FE43A01E}"/>
            </c:ext>
          </c:extLst>
        </c:ser>
        <c:dLbls>
          <c:showLegendKey val="0"/>
          <c:showVal val="0"/>
          <c:showCatName val="0"/>
          <c:showSerName val="0"/>
          <c:showPercent val="0"/>
          <c:showBubbleSize val="0"/>
        </c:dLbls>
        <c:gapWidth val="90"/>
        <c:overlap val="-10"/>
        <c:axId val="272318112"/>
        <c:axId val="272318672"/>
      </c:barChart>
      <c:catAx>
        <c:axId val="272318112"/>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672"/>
        <c:crosses val="autoZero"/>
        <c:auto val="1"/>
        <c:lblAlgn val="ctr"/>
        <c:lblOffset val="100"/>
        <c:noMultiLvlLbl val="0"/>
      </c:catAx>
      <c:valAx>
        <c:axId val="272318672"/>
        <c:scaling>
          <c:orientation val="minMax"/>
          <c:min val="0"/>
        </c:scaling>
        <c:delete val="0"/>
        <c:axPos val="l"/>
        <c:majorGridlines>
          <c:spPr>
            <a:ln w="7816" cap="flat" cmpd="sng" algn="ctr">
              <a:solidFill>
                <a:schemeClr val="bg1">
                  <a:lumMod val="85000"/>
                </a:schemeClr>
              </a:solidFill>
              <a:round/>
            </a:ln>
            <a:effectLst/>
          </c:spPr>
        </c:majorGridlines>
        <c:numFmt formatCode="General"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112"/>
        <c:crosses val="autoZero"/>
        <c:crossBetween val="between"/>
      </c:valAx>
      <c:spPr>
        <a:noFill/>
        <a:ln w="21009">
          <a:noFill/>
        </a:ln>
      </c:spPr>
    </c:plotArea>
    <c:legend>
      <c:legendPos val="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8855789116876134E-2"/>
          <c:y val="0.14299437278511393"/>
          <c:w val="0.91406747644859176"/>
          <c:h val="0.67080677043445869"/>
        </c:manualLayout>
      </c:layout>
      <c:barChart>
        <c:barDir val="col"/>
        <c:grouping val="clustered"/>
        <c:varyColors val="0"/>
        <c:ser>
          <c:idx val="0"/>
          <c:order val="0"/>
          <c:tx>
            <c:strRef>
              <c:f>Sheet1!$B$1</c:f>
              <c:strCache>
                <c:ptCount val="1"/>
                <c:pt idx="0">
                  <c:v>Q1 2024
(N=12)</c:v>
                </c:pt>
              </c:strCache>
            </c:strRef>
          </c:tx>
          <c:spPr>
            <a:solidFill>
              <a:srgbClr val="FFC000"/>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Sheet1!$B$2:$B$9</c:f>
              <c:numCache>
                <c:formatCode>General</c:formatCode>
                <c:ptCount val="8"/>
                <c:pt idx="0">
                  <c:v>0.0</c:v>
                </c:pt>
                <c:pt idx="1">
                  <c:v>2.0</c:v>
                </c:pt>
                <c:pt idx="2">
                  <c:v>5.0</c:v>
                </c:pt>
                <c:pt idx="3">
                  <c:v>5.0</c:v>
                </c:pt>
                <c:pt idx="4">
                  <c:v>3.0</c:v>
                </c:pt>
                <c:pt idx="5">
                  <c:v>4.0</c:v>
                </c:pt>
                <c:pt idx="6">
                  <c:v>0.0</c:v>
                </c:pt>
                <c:pt idx="7">
                  <c:v>3.0</c:v>
                </c:pt>
              </c:numCache>
            </c:numRef>
          </c:val>
          <c:extLst>
            <c:ext xmlns:c16="http://schemas.microsoft.com/office/drawing/2014/chart" uri="{C3380CC4-5D6E-409C-BE32-E72D297353CC}">
              <c16:uniqueId val="{00000000-35DF-4C69-8C1F-F193291832C4}"/>
            </c:ext>
          </c:extLst>
        </c:ser>
        <c:ser>
          <c:idx val="1"/>
          <c:order val="1"/>
          <c:tx>
            <c:strRef>
              <c:f>Sheet1!$C$1</c:f>
              <c:strCache>
                <c:ptCount val="1"/>
                <c:pt idx="0">
                  <c:v>Q2 2024
(N=44)</c:v>
                </c:pt>
              </c:strCache>
            </c:strRef>
          </c:tx>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Sheet1!$C$2:$C$9</c:f>
              <c:numCache>
                <c:formatCode>General</c:formatCode>
                <c:ptCount val="8"/>
                <c:pt idx="0">
                  <c:v>2.0</c:v>
                </c:pt>
                <c:pt idx="1">
                  <c:v>10.0</c:v>
                </c:pt>
                <c:pt idx="2">
                  <c:v>9.0</c:v>
                </c:pt>
                <c:pt idx="3">
                  <c:v>18.0</c:v>
                </c:pt>
                <c:pt idx="4">
                  <c:v>24.0</c:v>
                </c:pt>
                <c:pt idx="5">
                  <c:v>11.0</c:v>
                </c:pt>
                <c:pt idx="6">
                  <c:v>1.0</c:v>
                </c:pt>
                <c:pt idx="7">
                  <c:v>7.0</c:v>
                </c:pt>
              </c:numCache>
            </c:numRef>
          </c:val>
          <c:extLst>
            <c:ext xmlns:c16="http://schemas.microsoft.com/office/drawing/2014/chart" uri="{C3380CC4-5D6E-409C-BE32-E72D297353CC}">
              <c16:uniqueId val="{00000003-6C66-4CAF-81AB-F70542D9BDB7}"/>
            </c:ext>
          </c:extLst>
        </c:ser>
        <c:ser>
          <c:idx val="2"/>
          <c:order val="2"/>
          <c:tx>
            <c:strRef>
              <c:f>Sheet1!$D$1</c:f>
              <c:strCache>
                <c:ptCount val="1"/>
                <c:pt idx="0">
                  <c:v>Q3 2024
(N=19)</c:v>
                </c:pt>
              </c:strCache>
            </c:strRef>
          </c:tx>
          <c:spPr>
            <a:solidFill>
              <a:schemeClr val="accent1"/>
            </a:solidFill>
          </c:spPr>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Sheet1!$D$2:$D$9</c:f>
              <c:numCache>
                <c:formatCode>General</c:formatCode>
                <c:ptCount val="8"/>
                <c:pt idx="0">
                  <c:v>4.0</c:v>
                </c:pt>
                <c:pt idx="1">
                  <c:v>5.0</c:v>
                </c:pt>
                <c:pt idx="2">
                  <c:v>3.0</c:v>
                </c:pt>
                <c:pt idx="3">
                  <c:v>7.0</c:v>
                </c:pt>
                <c:pt idx="4">
                  <c:v>9.0</c:v>
                </c:pt>
                <c:pt idx="5">
                  <c:v>6.0</c:v>
                </c:pt>
                <c:pt idx="6">
                  <c:v>1.0</c:v>
                </c:pt>
                <c:pt idx="7">
                  <c:v>3.0</c:v>
                </c:pt>
              </c:numCache>
            </c:numRef>
          </c:val>
          <c:extLst>
            <c:ext xmlns:c16="http://schemas.microsoft.com/office/drawing/2014/chart" uri="{C3380CC4-5D6E-409C-BE32-E72D297353CC}">
              <c16:uniqueId val="{00000004-6C66-4CAF-81AB-F70542D9BDB7}"/>
            </c:ext>
          </c:extLst>
        </c:ser>
        <c:ser>
          <c:idx val="3"/>
          <c:order val="3"/>
          <c:tx>
            <c:strRef>
              <c:f>Sheet1!$E$1</c:f>
              <c:strCache>
                <c:ptCount val="1"/>
                <c:pt idx="0">
                  <c:v>Q4 2024
(N=33)</c:v>
                </c:pt>
              </c:strCache>
            </c:strRef>
          </c:tx>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Sheet1!$E$2:$E$9</c:f>
              <c:numCache>
                <c:formatCode>General</c:formatCode>
                <c:ptCount val="8"/>
                <c:pt idx="0">
                  <c:v>3</c:v>
                </c:pt>
                <c:pt idx="1">
                  <c:v>4</c:v>
                </c:pt>
                <c:pt idx="2">
                  <c:v>13</c:v>
                </c:pt>
                <c:pt idx="3">
                  <c:v>11</c:v>
                </c:pt>
                <c:pt idx="4">
                  <c:v>9</c:v>
                </c:pt>
                <c:pt idx="5">
                  <c:v>15</c:v>
                </c:pt>
                <c:pt idx="6">
                  <c:v>2</c:v>
                </c:pt>
                <c:pt idx="7">
                  <c:v>6</c:v>
                </c:pt>
              </c:numCache>
            </c:numRef>
          </c:val>
          <c:extLst>
            <c:ext xmlns:c16="http://schemas.microsoft.com/office/drawing/2014/chart" uri="{C3380CC4-5D6E-409C-BE32-E72D297353CC}">
              <c16:uniqueId val="{00000005-6C66-4CAF-81AB-F70542D9BDB7}"/>
            </c:ext>
          </c:extLst>
        </c:ser>
        <c:dLbls>
          <c:dLblPos val="outEnd"/>
          <c:showLegendKey val="0"/>
          <c:showVal val="1"/>
          <c:showCatName val="0"/>
          <c:showSerName val="0"/>
          <c:showPercent val="0"/>
          <c:showBubbleSize val="0"/>
        </c:dLbls>
        <c:gapWidth val="90"/>
        <c:overlap val="-10"/>
        <c:axId val="272318112"/>
        <c:axId val="272318672"/>
      </c:barChart>
      <c:catAx>
        <c:axId val="272318112"/>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672"/>
        <c:crosses val="autoZero"/>
        <c:auto val="1"/>
        <c:lblAlgn val="ctr"/>
        <c:lblOffset val="100"/>
        <c:noMultiLvlLbl val="0"/>
      </c:catAx>
      <c:valAx>
        <c:axId val="272318672"/>
        <c:scaling>
          <c:orientation val="minMax"/>
          <c:min val="0"/>
        </c:scaling>
        <c:delete val="0"/>
        <c:axPos val="l"/>
        <c:majorGridlines>
          <c:spPr>
            <a:ln w="7816" cap="flat" cmpd="sng" algn="ctr">
              <a:solidFill>
                <a:schemeClr val="bg1">
                  <a:lumMod val="85000"/>
                </a:schemeClr>
              </a:solidFill>
              <a:round/>
            </a:ln>
            <a:effectLst/>
          </c:spPr>
        </c:majorGridlines>
        <c:numFmt formatCode="General"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112"/>
        <c:crosses val="autoZero"/>
        <c:crossBetween val="between"/>
      </c:valAx>
      <c:spPr>
        <a:noFill/>
        <a:ln w="21009">
          <a:noFill/>
        </a:ln>
      </c:spPr>
    </c:plotArea>
    <c:legend>
      <c:legendPos val="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8855789116876134E-2"/>
          <c:y val="0.14299437278511393"/>
          <c:w val="0.91406747644859176"/>
          <c:h val="0.67080677043445869"/>
        </c:manualLayout>
      </c:layout>
      <c:barChart>
        <c:barDir val="col"/>
        <c:grouping val="clustered"/>
        <c:varyColors val="0"/>
        <c:ser>
          <c:idx val="0"/>
          <c:order val="0"/>
          <c:tx>
            <c:strRef>
              <c:f>Sheet1!$B$1</c:f>
              <c:strCache>
                <c:ptCount val="1"/>
                <c:pt idx="0">
                  <c:v>Q1 2024
(N=12)</c:v>
                </c:pt>
              </c:strCache>
            </c:strRef>
          </c:tx>
          <c:spPr>
            <a:solidFill>
              <a:srgbClr val="FFC000"/>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Sheet1!$B$2:$B$9</c:f>
              <c:numCache>
                <c:formatCode>General</c:formatCode>
                <c:ptCount val="8"/>
                <c:pt idx="0">
                  <c:v>4.0</c:v>
                </c:pt>
                <c:pt idx="1">
                  <c:v>5.0</c:v>
                </c:pt>
                <c:pt idx="2">
                  <c:v>1.0</c:v>
                </c:pt>
                <c:pt idx="3">
                  <c:v>0.0</c:v>
                </c:pt>
                <c:pt idx="4">
                  <c:v>10.0</c:v>
                </c:pt>
                <c:pt idx="5">
                  <c:v>0.0</c:v>
                </c:pt>
                <c:pt idx="6">
                  <c:v>2.0</c:v>
                </c:pt>
                <c:pt idx="7">
                  <c:v>0.0</c:v>
                </c:pt>
              </c:numCache>
            </c:numRef>
          </c:val>
          <c:extLst>
            <c:ext xmlns:c16="http://schemas.microsoft.com/office/drawing/2014/chart" uri="{C3380CC4-5D6E-409C-BE32-E72D297353CC}">
              <c16:uniqueId val="{00000000-35DF-4C69-8C1F-F193291832C4}"/>
            </c:ext>
          </c:extLst>
        </c:ser>
        <c:ser>
          <c:idx val="1"/>
          <c:order val="1"/>
          <c:tx>
            <c:strRef>
              <c:f>Sheet1!$C$1</c:f>
              <c:strCache>
                <c:ptCount val="1"/>
                <c:pt idx="0">
                  <c:v>Q2 2024
(N=44)</c:v>
                </c:pt>
              </c:strCache>
            </c:strRef>
          </c:tx>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Sheet1!$C$2:$C$9</c:f>
              <c:numCache>
                <c:formatCode>General</c:formatCode>
                <c:ptCount val="8"/>
                <c:pt idx="0">
                  <c:v>8.0</c:v>
                </c:pt>
                <c:pt idx="1">
                  <c:v>16.0</c:v>
                </c:pt>
                <c:pt idx="2">
                  <c:v>10.0</c:v>
                </c:pt>
                <c:pt idx="3">
                  <c:v>9.0</c:v>
                </c:pt>
                <c:pt idx="4">
                  <c:v>34.0</c:v>
                </c:pt>
                <c:pt idx="5">
                  <c:v>7.0</c:v>
                </c:pt>
                <c:pt idx="6">
                  <c:v>0.0</c:v>
                </c:pt>
                <c:pt idx="7">
                  <c:v>1.0</c:v>
                </c:pt>
              </c:numCache>
            </c:numRef>
          </c:val>
          <c:extLst>
            <c:ext xmlns:c16="http://schemas.microsoft.com/office/drawing/2014/chart" uri="{C3380CC4-5D6E-409C-BE32-E72D297353CC}">
              <c16:uniqueId val="{00000001-7166-4E76-8E2A-79BCFE23BBB4}"/>
            </c:ext>
          </c:extLst>
        </c:ser>
        <c:ser>
          <c:idx val="2"/>
          <c:order val="2"/>
          <c:tx>
            <c:strRef>
              <c:f>Sheet1!$D$1</c:f>
              <c:strCache>
                <c:ptCount val="1"/>
                <c:pt idx="0">
                  <c:v>Q3 2024
(N=19)</c:v>
                </c:pt>
              </c:strCache>
            </c:strRef>
          </c:tx>
          <c:spPr>
            <a:solidFill>
              <a:schemeClr val="accent1"/>
            </a:solidFill>
            <a:ln>
              <a:solidFill>
                <a:schemeClr val="accent1"/>
              </a:solidFill>
            </a:ln>
          </c:spPr>
          <c:invertIfNegative val="0"/>
          <c:dLbls>
            <c:spPr>
              <a:noFill/>
              <a:ln>
                <a:noFill/>
              </a:ln>
              <a:effectLst/>
            </c:spPr>
            <c:txPr>
              <a:bodyPr wrap="square" lIns="38100" tIns="19050" rIns="38100" bIns="19050" anchor="ctr">
                <a:spAutoFit/>
              </a:bodyPr>
              <a:lstStyle/>
              <a:p>
                <a:pPr>
                  <a:defRPr sz="11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Sheet1!$D$2:$D$9</c:f>
              <c:numCache>
                <c:formatCode>General</c:formatCode>
                <c:ptCount val="8"/>
                <c:pt idx="0">
                  <c:v>1.0</c:v>
                </c:pt>
                <c:pt idx="1">
                  <c:v>14.0</c:v>
                </c:pt>
                <c:pt idx="2">
                  <c:v>1.0</c:v>
                </c:pt>
                <c:pt idx="3">
                  <c:v>3.0</c:v>
                </c:pt>
                <c:pt idx="4">
                  <c:v>15.0</c:v>
                </c:pt>
                <c:pt idx="5">
                  <c:v>4.0</c:v>
                </c:pt>
                <c:pt idx="6">
                  <c:v>0.0</c:v>
                </c:pt>
                <c:pt idx="7">
                  <c:v>0.0</c:v>
                </c:pt>
              </c:numCache>
            </c:numRef>
          </c:val>
          <c:extLst>
            <c:ext xmlns:c16="http://schemas.microsoft.com/office/drawing/2014/chart" uri="{C3380CC4-5D6E-409C-BE32-E72D297353CC}">
              <c16:uniqueId val="{00000002-7166-4E76-8E2A-79BCFE23BBB4}"/>
            </c:ext>
          </c:extLst>
        </c:ser>
        <c:ser>
          <c:idx val="3"/>
          <c:order val="3"/>
          <c:tx>
            <c:strRef>
              <c:f>Sheet1!$E$1</c:f>
              <c:strCache>
                <c:ptCount val="1"/>
                <c:pt idx="0">
                  <c:v>Q4 2024
(N=33)</c:v>
                </c:pt>
              </c:strCache>
            </c:strRef>
          </c:tx>
          <c:invertIfNegative val="0"/>
          <c:dLbls>
            <c:spPr>
              <a:noFill/>
              <a:ln>
                <a:noFill/>
              </a:ln>
              <a:effectLst/>
            </c:sp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Sheet1!$E$2:$E$9</c:f>
              <c:numCache>
                <c:formatCode>General</c:formatCode>
                <c:ptCount val="8"/>
                <c:pt idx="0">
                  <c:v>3</c:v>
                </c:pt>
                <c:pt idx="1">
                  <c:v>19</c:v>
                </c:pt>
                <c:pt idx="2">
                  <c:v>4</c:v>
                </c:pt>
                <c:pt idx="3">
                  <c:v>6</c:v>
                </c:pt>
                <c:pt idx="4">
                  <c:v>22</c:v>
                </c:pt>
                <c:pt idx="5">
                  <c:v>8</c:v>
                </c:pt>
                <c:pt idx="6">
                  <c:v>3</c:v>
                </c:pt>
                <c:pt idx="7">
                  <c:v>0</c:v>
                </c:pt>
              </c:numCache>
            </c:numRef>
          </c:val>
          <c:extLst>
            <c:ext xmlns:c16="http://schemas.microsoft.com/office/drawing/2014/chart" uri="{C3380CC4-5D6E-409C-BE32-E72D297353CC}">
              <c16:uniqueId val="{00000000-4866-694C-B315-C018B2EC4AEF}"/>
            </c:ext>
          </c:extLst>
        </c:ser>
        <c:dLbls>
          <c:dLblPos val="outEnd"/>
          <c:showLegendKey val="0"/>
          <c:showVal val="1"/>
          <c:showCatName val="0"/>
          <c:showSerName val="0"/>
          <c:showPercent val="0"/>
          <c:showBubbleSize val="0"/>
        </c:dLbls>
        <c:gapWidth val="90"/>
        <c:overlap val="-10"/>
        <c:axId val="272318112"/>
        <c:axId val="272318672"/>
      </c:barChart>
      <c:catAx>
        <c:axId val="272318112"/>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672"/>
        <c:crosses val="autoZero"/>
        <c:auto val="1"/>
        <c:lblAlgn val="ctr"/>
        <c:lblOffset val="100"/>
        <c:noMultiLvlLbl val="0"/>
      </c:catAx>
      <c:valAx>
        <c:axId val="272318672"/>
        <c:scaling>
          <c:orientation val="minMax"/>
          <c:min val="0"/>
        </c:scaling>
        <c:delete val="0"/>
        <c:axPos val="l"/>
        <c:majorGridlines>
          <c:spPr>
            <a:ln w="7816" cap="flat" cmpd="sng" algn="ctr">
              <a:solidFill>
                <a:schemeClr val="bg1">
                  <a:lumMod val="85000"/>
                </a:schemeClr>
              </a:solidFill>
              <a:round/>
            </a:ln>
            <a:effectLst/>
          </c:spPr>
        </c:majorGridlines>
        <c:numFmt formatCode="General"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112"/>
        <c:crosses val="autoZero"/>
        <c:crossBetween val="between"/>
      </c:valAx>
      <c:spPr>
        <a:noFill/>
        <a:ln w="21009">
          <a:noFill/>
        </a:ln>
      </c:spPr>
    </c:plotArea>
    <c:legend>
      <c:legendPos val="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8855789116876134E-2"/>
          <c:y val="0.14299437278511393"/>
          <c:w val="0.91406747644859176"/>
          <c:h val="0.67080677043445869"/>
        </c:manualLayout>
      </c:layout>
      <c:barChart>
        <c:barDir val="col"/>
        <c:grouping val="clustered"/>
        <c:varyColors val="0"/>
        <c:ser>
          <c:idx val="0"/>
          <c:order val="0"/>
          <c:tx>
            <c:strRef>
              <c:f>Sheet1!$B$1</c:f>
              <c:strCache>
                <c:ptCount val="1"/>
                <c:pt idx="0">
                  <c:v>Q1 2024
(N=12)</c:v>
                </c:pt>
              </c:strCache>
            </c:strRef>
          </c:tx>
          <c:spPr>
            <a:solidFill>
              <a:srgbClr val="FFC000"/>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Sheet1!$B$2:$B$9</c:f>
              <c:numCache>
                <c:formatCode>General</c:formatCode>
                <c:ptCount val="8"/>
                <c:pt idx="0">
                  <c:v>1.0</c:v>
                </c:pt>
                <c:pt idx="1">
                  <c:v>5.0</c:v>
                </c:pt>
                <c:pt idx="2">
                  <c:v>0.0</c:v>
                </c:pt>
                <c:pt idx="3">
                  <c:v>6.0</c:v>
                </c:pt>
                <c:pt idx="4">
                  <c:v>5.0</c:v>
                </c:pt>
                <c:pt idx="5">
                  <c:v>4.0</c:v>
                </c:pt>
                <c:pt idx="6">
                  <c:v>0.0</c:v>
                </c:pt>
                <c:pt idx="7">
                  <c:v>2.0</c:v>
                </c:pt>
              </c:numCache>
            </c:numRef>
          </c:val>
          <c:extLst>
            <c:ext xmlns:c16="http://schemas.microsoft.com/office/drawing/2014/chart" uri="{C3380CC4-5D6E-409C-BE32-E72D297353CC}">
              <c16:uniqueId val="{00000000-35DF-4C69-8C1F-F193291832C4}"/>
            </c:ext>
          </c:extLst>
        </c:ser>
        <c:ser>
          <c:idx val="1"/>
          <c:order val="1"/>
          <c:tx>
            <c:strRef>
              <c:f>Sheet1!$C$1</c:f>
              <c:strCache>
                <c:ptCount val="1"/>
                <c:pt idx="0">
                  <c:v>Q2 2024
(N=44)</c:v>
                </c:pt>
              </c:strCache>
            </c:strRef>
          </c:tx>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Sheet1!$C$2:$C$9</c:f>
              <c:numCache>
                <c:formatCode>General</c:formatCode>
                <c:ptCount val="8"/>
                <c:pt idx="0">
                  <c:v>11.0</c:v>
                </c:pt>
                <c:pt idx="1">
                  <c:v>11.0</c:v>
                </c:pt>
                <c:pt idx="2">
                  <c:v>1.0</c:v>
                </c:pt>
                <c:pt idx="3">
                  <c:v>21.0</c:v>
                </c:pt>
                <c:pt idx="4">
                  <c:v>29.0</c:v>
                </c:pt>
                <c:pt idx="5">
                  <c:v>6.0</c:v>
                </c:pt>
                <c:pt idx="6">
                  <c:v>2.0</c:v>
                </c:pt>
                <c:pt idx="7">
                  <c:v>6.0</c:v>
                </c:pt>
              </c:numCache>
            </c:numRef>
          </c:val>
          <c:extLst>
            <c:ext xmlns:c16="http://schemas.microsoft.com/office/drawing/2014/chart" uri="{C3380CC4-5D6E-409C-BE32-E72D297353CC}">
              <c16:uniqueId val="{00000001-A189-4DD3-B104-E94BF8E7B46F}"/>
            </c:ext>
          </c:extLst>
        </c:ser>
        <c:ser>
          <c:idx val="2"/>
          <c:order val="2"/>
          <c:tx>
            <c:strRef>
              <c:f>Sheet1!$D$1</c:f>
              <c:strCache>
                <c:ptCount val="1"/>
                <c:pt idx="0">
                  <c:v>Q3 2024
(N=19)</c:v>
                </c:pt>
              </c:strCache>
            </c:strRef>
          </c:tx>
          <c:spPr>
            <a:solidFill>
              <a:schemeClr val="accent1"/>
            </a:solidFill>
            <a:ln>
              <a:solidFill>
                <a:schemeClr val="accent1"/>
              </a:solidFill>
            </a:ln>
          </c:spPr>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Sheet1!$D$2:$D$9</c:f>
              <c:numCache>
                <c:formatCode>General</c:formatCode>
                <c:ptCount val="8"/>
                <c:pt idx="0">
                  <c:v>7.0</c:v>
                </c:pt>
                <c:pt idx="1">
                  <c:v>5.0</c:v>
                </c:pt>
                <c:pt idx="2">
                  <c:v>0.0</c:v>
                </c:pt>
                <c:pt idx="3">
                  <c:v>7.0</c:v>
                </c:pt>
                <c:pt idx="4">
                  <c:v>13.0</c:v>
                </c:pt>
                <c:pt idx="5">
                  <c:v>2.0</c:v>
                </c:pt>
                <c:pt idx="6">
                  <c:v>1.0</c:v>
                </c:pt>
                <c:pt idx="7">
                  <c:v>2.0</c:v>
                </c:pt>
              </c:numCache>
            </c:numRef>
          </c:val>
          <c:extLst>
            <c:ext xmlns:c16="http://schemas.microsoft.com/office/drawing/2014/chart" uri="{C3380CC4-5D6E-409C-BE32-E72D297353CC}">
              <c16:uniqueId val="{00000002-A189-4DD3-B104-E94BF8E7B46F}"/>
            </c:ext>
          </c:extLst>
        </c:ser>
        <c:ser>
          <c:idx val="3"/>
          <c:order val="3"/>
          <c:tx>
            <c:strRef>
              <c:f>Sheet1!$E$1</c:f>
              <c:strCache>
                <c:ptCount val="1"/>
                <c:pt idx="0">
                  <c:v>Q4 2024
(N=33)</c:v>
                </c:pt>
              </c:strCache>
            </c:strRef>
          </c:tx>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Sheet1!$E$2:$E$9</c:f>
              <c:numCache>
                <c:formatCode>General</c:formatCode>
                <c:ptCount val="8"/>
                <c:pt idx="0">
                  <c:v>6</c:v>
                </c:pt>
                <c:pt idx="1">
                  <c:v>16</c:v>
                </c:pt>
                <c:pt idx="2">
                  <c:v>1</c:v>
                </c:pt>
                <c:pt idx="3">
                  <c:v>9</c:v>
                </c:pt>
                <c:pt idx="4">
                  <c:v>20</c:v>
                </c:pt>
                <c:pt idx="5">
                  <c:v>11</c:v>
                </c:pt>
                <c:pt idx="6">
                  <c:v>0</c:v>
                </c:pt>
                <c:pt idx="7">
                  <c:v>1</c:v>
                </c:pt>
              </c:numCache>
            </c:numRef>
          </c:val>
          <c:extLst>
            <c:ext xmlns:c16="http://schemas.microsoft.com/office/drawing/2014/chart" uri="{C3380CC4-5D6E-409C-BE32-E72D297353CC}">
              <c16:uniqueId val="{00000003-A189-4DD3-B104-E94BF8E7B46F}"/>
            </c:ext>
          </c:extLst>
        </c:ser>
        <c:dLbls>
          <c:dLblPos val="outEnd"/>
          <c:showLegendKey val="0"/>
          <c:showVal val="1"/>
          <c:showCatName val="0"/>
          <c:showSerName val="0"/>
          <c:showPercent val="0"/>
          <c:showBubbleSize val="0"/>
        </c:dLbls>
        <c:gapWidth val="90"/>
        <c:overlap val="-10"/>
        <c:axId val="272318112"/>
        <c:axId val="272318672"/>
      </c:barChart>
      <c:catAx>
        <c:axId val="272318112"/>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672"/>
        <c:crosses val="autoZero"/>
        <c:auto val="1"/>
        <c:lblAlgn val="ctr"/>
        <c:lblOffset val="100"/>
        <c:noMultiLvlLbl val="0"/>
      </c:catAx>
      <c:valAx>
        <c:axId val="272318672"/>
        <c:scaling>
          <c:orientation val="minMax"/>
          <c:min val="0"/>
        </c:scaling>
        <c:delete val="0"/>
        <c:axPos val="l"/>
        <c:majorGridlines>
          <c:spPr>
            <a:ln w="7816" cap="flat" cmpd="sng" algn="ctr">
              <a:solidFill>
                <a:schemeClr val="bg1">
                  <a:lumMod val="85000"/>
                </a:schemeClr>
              </a:solidFill>
              <a:round/>
            </a:ln>
            <a:effectLst/>
          </c:spPr>
        </c:majorGridlines>
        <c:numFmt formatCode="General"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crossAx val="272318112"/>
        <c:crosses val="autoZero"/>
        <c:crossBetween val="between"/>
      </c:valAx>
      <c:spPr>
        <a:noFill/>
        <a:ln w="21009">
          <a:noFill/>
        </a:ln>
      </c:spPr>
    </c:plotArea>
    <c:legend>
      <c:legendPos val="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8855789116876134E-2"/>
          <c:y val="0.14299437278511393"/>
          <c:w val="0.91406747644859176"/>
          <c:h val="0.67080677043445869"/>
        </c:manualLayout>
      </c:layout>
      <c:barChart>
        <c:barDir val="col"/>
        <c:grouping val="clustered"/>
        <c:varyColors val="0"/>
        <c:ser>
          <c:idx val="0"/>
          <c:order val="0"/>
          <c:tx>
            <c:strRef>
              <c:f>Sheet1!$B$1</c:f>
              <c:strCache>
                <c:ptCount val="1"/>
                <c:pt idx="0">
                  <c:v>Q1 2024
(N=12)</c:v>
                </c:pt>
              </c:strCache>
            </c:strRef>
          </c:tx>
          <c:spPr>
            <a:solidFill>
              <a:srgbClr val="FFC000"/>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Increased</c:v>
                </c:pt>
                <c:pt idx="1">
                  <c:v>Stayed 
the same</c:v>
                </c:pt>
                <c:pt idx="2">
                  <c:v>Decreased</c:v>
                </c:pt>
                <c:pt idx="3">
                  <c:v>Never an 
issue</c:v>
                </c:pt>
              </c:strCache>
            </c:strRef>
          </c:cat>
          <c:val>
            <c:numRef>
              <c:f>Sheet1!$B$2:$B$5</c:f>
              <c:numCache>
                <c:formatCode>General</c:formatCode>
                <c:ptCount val="4"/>
                <c:pt idx="0">
                  <c:v>3.0</c:v>
                </c:pt>
                <c:pt idx="1">
                  <c:v>2.0</c:v>
                </c:pt>
                <c:pt idx="2">
                  <c:v>0.0</c:v>
                </c:pt>
                <c:pt idx="3">
                  <c:v>6.0</c:v>
                </c:pt>
              </c:numCache>
            </c:numRef>
          </c:val>
          <c:extLst>
            <c:ext xmlns:c16="http://schemas.microsoft.com/office/drawing/2014/chart" uri="{C3380CC4-5D6E-409C-BE32-E72D297353CC}">
              <c16:uniqueId val="{00000000-35DF-4C69-8C1F-F193291832C4}"/>
            </c:ext>
          </c:extLst>
        </c:ser>
        <c:ser>
          <c:idx val="1"/>
          <c:order val="1"/>
          <c:tx>
            <c:strRef>
              <c:f>Sheet1!$C$1</c:f>
              <c:strCache>
                <c:ptCount val="1"/>
                <c:pt idx="0">
                  <c:v>Q2 2024
(N=44)</c:v>
                </c:pt>
              </c:strCache>
            </c:strRef>
          </c:tx>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Increased</c:v>
                </c:pt>
                <c:pt idx="1">
                  <c:v>Stayed 
the same</c:v>
                </c:pt>
                <c:pt idx="2">
                  <c:v>Decreased</c:v>
                </c:pt>
                <c:pt idx="3">
                  <c:v>Never an 
issue</c:v>
                </c:pt>
              </c:strCache>
            </c:strRef>
          </c:cat>
          <c:val>
            <c:numRef>
              <c:f>Sheet1!$C$2:$C$5</c:f>
              <c:numCache>
                <c:formatCode>General</c:formatCode>
                <c:ptCount val="4"/>
                <c:pt idx="0">
                  <c:v>17.0</c:v>
                </c:pt>
                <c:pt idx="1">
                  <c:v>12.0</c:v>
                </c:pt>
                <c:pt idx="2">
                  <c:v>4.0</c:v>
                </c:pt>
                <c:pt idx="3">
                  <c:v>9.0</c:v>
                </c:pt>
              </c:numCache>
            </c:numRef>
          </c:val>
          <c:extLst>
            <c:ext xmlns:c16="http://schemas.microsoft.com/office/drawing/2014/chart" uri="{C3380CC4-5D6E-409C-BE32-E72D297353CC}">
              <c16:uniqueId val="{00000003-2D8F-4DC4-8B87-B0638A575DEB}"/>
            </c:ext>
          </c:extLst>
        </c:ser>
        <c:ser>
          <c:idx val="2"/>
          <c:order val="2"/>
          <c:tx>
            <c:strRef>
              <c:f>Sheet1!$D$1</c:f>
              <c:strCache>
                <c:ptCount val="1"/>
                <c:pt idx="0">
                  <c:v>Q3 2024
(N=19)</c:v>
                </c:pt>
              </c:strCache>
            </c:strRef>
          </c:tx>
          <c:spPr>
            <a:solidFill>
              <a:schemeClr val="accent1"/>
            </a:solidFill>
            <a:ln>
              <a:solidFill>
                <a:schemeClr val="accent1"/>
              </a:solidFill>
            </a:ln>
          </c:spPr>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Increased</c:v>
                </c:pt>
                <c:pt idx="1">
                  <c:v>Stayed 
the same</c:v>
                </c:pt>
                <c:pt idx="2">
                  <c:v>Decreased</c:v>
                </c:pt>
                <c:pt idx="3">
                  <c:v>Never an 
issue</c:v>
                </c:pt>
              </c:strCache>
            </c:strRef>
          </c:cat>
          <c:val>
            <c:numRef>
              <c:f>Sheet1!$D$2:$D$5</c:f>
              <c:numCache>
                <c:formatCode>General</c:formatCode>
                <c:ptCount val="4"/>
                <c:pt idx="0">
                  <c:v>9.0</c:v>
                </c:pt>
                <c:pt idx="1">
                  <c:v>5.0</c:v>
                </c:pt>
                <c:pt idx="2">
                  <c:v>0.0</c:v>
                </c:pt>
                <c:pt idx="3">
                  <c:v>5.0</c:v>
                </c:pt>
              </c:numCache>
            </c:numRef>
          </c:val>
          <c:extLst>
            <c:ext xmlns:c16="http://schemas.microsoft.com/office/drawing/2014/chart" uri="{C3380CC4-5D6E-409C-BE32-E72D297353CC}">
              <c16:uniqueId val="{00000004-2D8F-4DC4-8B87-B0638A575DEB}"/>
            </c:ext>
          </c:extLst>
        </c:ser>
        <c:ser>
          <c:idx val="3"/>
          <c:order val="3"/>
          <c:tx>
            <c:strRef>
              <c:f>Sheet1!$E$1</c:f>
              <c:strCache>
                <c:ptCount val="1"/>
                <c:pt idx="0">
                  <c:v>Q4 2024
(N=33)</c:v>
                </c:pt>
              </c:strCache>
            </c:strRef>
          </c:tx>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Increased</c:v>
                </c:pt>
                <c:pt idx="1">
                  <c:v>Stayed 
the same</c:v>
                </c:pt>
                <c:pt idx="2">
                  <c:v>Decreased</c:v>
                </c:pt>
                <c:pt idx="3">
                  <c:v>Never an 
issue</c:v>
                </c:pt>
              </c:strCache>
            </c:strRef>
          </c:cat>
          <c:val>
            <c:numRef>
              <c:f>Sheet1!$E$2:$E$5</c:f>
              <c:numCache>
                <c:formatCode>General</c:formatCode>
                <c:ptCount val="4"/>
                <c:pt idx="0">
                  <c:v>16</c:v>
                </c:pt>
                <c:pt idx="1">
                  <c:v>7</c:v>
                </c:pt>
                <c:pt idx="2">
                  <c:v>0</c:v>
                </c:pt>
                <c:pt idx="3">
                  <c:v>9</c:v>
                </c:pt>
              </c:numCache>
            </c:numRef>
          </c:val>
          <c:extLst>
            <c:ext xmlns:c16="http://schemas.microsoft.com/office/drawing/2014/chart" uri="{C3380CC4-5D6E-409C-BE32-E72D297353CC}">
              <c16:uniqueId val="{00000005-2D8F-4DC4-8B87-B0638A575DEB}"/>
            </c:ext>
          </c:extLst>
        </c:ser>
        <c:dLbls>
          <c:dLblPos val="outEnd"/>
          <c:showLegendKey val="0"/>
          <c:showVal val="1"/>
          <c:showCatName val="0"/>
          <c:showSerName val="0"/>
          <c:showPercent val="0"/>
          <c:showBubbleSize val="0"/>
        </c:dLbls>
        <c:gapWidth val="90"/>
        <c:overlap val="-10"/>
        <c:axId val="272318112"/>
        <c:axId val="272318672"/>
      </c:barChart>
      <c:catAx>
        <c:axId val="272318112"/>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672"/>
        <c:crosses val="autoZero"/>
        <c:auto val="1"/>
        <c:lblAlgn val="ctr"/>
        <c:lblOffset val="100"/>
        <c:noMultiLvlLbl val="0"/>
      </c:catAx>
      <c:valAx>
        <c:axId val="272318672"/>
        <c:scaling>
          <c:orientation val="minMax"/>
          <c:min val="0"/>
        </c:scaling>
        <c:delete val="0"/>
        <c:axPos val="l"/>
        <c:majorGridlines>
          <c:spPr>
            <a:ln w="7816" cap="flat" cmpd="sng" algn="ctr">
              <a:solidFill>
                <a:schemeClr val="bg1">
                  <a:lumMod val="85000"/>
                </a:schemeClr>
              </a:solidFill>
              <a:round/>
            </a:ln>
            <a:effectLst/>
          </c:spPr>
        </c:majorGridlines>
        <c:numFmt formatCode="General"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112"/>
        <c:crosses val="autoZero"/>
        <c:crossBetween val="between"/>
      </c:valAx>
      <c:spPr>
        <a:noFill/>
        <a:ln w="21009">
          <a:noFill/>
        </a:ln>
      </c:spPr>
    </c:plotArea>
    <c:legend>
      <c:legendPos val="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1405596450280849"/>
          <c:w val="0.91150512660737548"/>
          <c:h val="0.7099518325681603"/>
        </c:manualLayout>
      </c:layout>
      <c:barChart>
        <c:barDir val="col"/>
        <c:grouping val="stacked"/>
        <c:varyColors val="0"/>
        <c:ser>
          <c:idx val="0"/>
          <c:order val="0"/>
          <c:tx>
            <c:strRef>
              <c:f>Sheet1!$B$1</c:f>
              <c:strCache>
                <c:ptCount val="1"/>
                <c:pt idx="0">
                  <c:v>8</c:v>
                </c:pt>
              </c:strCache>
            </c:strRef>
          </c:tx>
          <c:spPr>
            <a:solidFill>
              <a:srgbClr val="0070C0"/>
            </a:solidFill>
            <a:ln w="20273">
              <a:noFill/>
            </a:ln>
          </c:spPr>
          <c:invertIfNegative val="0"/>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Sheet1!$B$2:$B$5</c:f>
              <c:numCache>
                <c:formatCode>0%</c:formatCode>
                <c:ptCount val="4"/>
                <c:pt idx="1">
                  <c:v>0.06818181818181818</c:v>
                </c:pt>
                <c:pt idx="2">
                  <c:v>0.05263157894736842</c:v>
                </c:pt>
              </c:numCache>
            </c:numRef>
          </c:val>
          <c:extLst>
            <c:ext xmlns:c16="http://schemas.microsoft.com/office/drawing/2014/chart" uri="{C3380CC4-5D6E-409C-BE32-E72D297353CC}">
              <c16:uniqueId val="{00000000-33C6-46D0-A451-9992BB76C127}"/>
            </c:ext>
          </c:extLst>
        </c:ser>
        <c:ser>
          <c:idx val="1"/>
          <c:order val="1"/>
          <c:tx>
            <c:strRef>
              <c:f>Sheet1!$C$1</c:f>
              <c:strCache>
                <c:ptCount val="1"/>
                <c:pt idx="0">
                  <c:v>9</c:v>
                </c:pt>
              </c:strCache>
            </c:strRef>
          </c:tx>
          <c:spPr>
            <a:solidFill>
              <a:srgbClr val="59AAF2"/>
            </a:solidFill>
            <a:ln w="20273">
              <a:noFill/>
            </a:ln>
          </c:spPr>
          <c:invertIfNegative val="0"/>
          <c:dLbls>
            <c:dLbl>
              <c:idx val="3"/>
              <c:layout>
                <c:manualLayout>
                  <c:x val="1.1278195488721804E-2"/>
                  <c:y val="-3.4945401250054783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96F7-46B5-BB28-4A0C3B897C61}"/>
                </c:ext>
              </c:extLst>
            </c:dLbl>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Sheet1!$C$2:$C$5</c:f>
              <c:numCache>
                <c:formatCode>0%</c:formatCode>
                <c:ptCount val="4"/>
                <c:pt idx="3">
                  <c:v>0.06060606060606061</c:v>
                </c:pt>
              </c:numCache>
            </c:numRef>
          </c:val>
          <c:extLst>
            <c:ext xmlns:c16="http://schemas.microsoft.com/office/drawing/2014/chart" uri="{C3380CC4-5D6E-409C-BE32-E72D297353CC}">
              <c16:uniqueId val="{00000001-33C6-46D0-A451-9992BB76C127}"/>
            </c:ext>
          </c:extLst>
        </c:ser>
        <c:ser>
          <c:idx val="2"/>
          <c:order val="2"/>
          <c:tx>
            <c:strRef>
              <c:f>Sheet1!$D$1</c:f>
              <c:strCache>
                <c:ptCount val="1"/>
                <c:pt idx="0">
                  <c:v>10</c:v>
                </c:pt>
              </c:strCache>
            </c:strRef>
          </c:tx>
          <c:spPr>
            <a:solidFill>
              <a:srgbClr val="0BD0D9"/>
            </a:solidFill>
            <a:ln w="20273">
              <a:noFill/>
            </a:ln>
          </c:spPr>
          <c:invertIfNegative val="0"/>
          <c:dPt>
            <c:idx val="0"/>
            <c:invertIfNegative val="0"/>
            <c:bubble3D val="0"/>
            <c:extLst>
              <c:ext xmlns:c16="http://schemas.microsoft.com/office/drawing/2014/chart" uri="{C3380CC4-5D6E-409C-BE32-E72D297353CC}">
                <c16:uniqueId val="{00000002-33C6-46D0-A451-9992BB76C127}"/>
              </c:ext>
            </c:extLst>
          </c:dPt>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Sheet1!$D$2:$D$5</c:f>
              <c:numCache>
                <c:formatCode>0%</c:formatCode>
                <c:ptCount val="4"/>
                <c:pt idx="0">
                  <c:v>0.92</c:v>
                </c:pt>
                <c:pt idx="1">
                  <c:v>0.9318181818181818</c:v>
                </c:pt>
                <c:pt idx="2">
                  <c:v>0.8947368421052632</c:v>
                </c:pt>
                <c:pt idx="3">
                  <c:v>0.8181818181818182</c:v>
                </c:pt>
              </c:numCache>
            </c:numRef>
          </c:val>
          <c:extLst>
            <c:ext xmlns:c16="http://schemas.microsoft.com/office/drawing/2014/chart" uri="{C3380CC4-5D6E-409C-BE32-E72D297353CC}">
              <c16:uniqueId val="{00000003-33C6-46D0-A451-9992BB76C127}"/>
            </c:ext>
          </c:extLst>
        </c:ser>
        <c:ser>
          <c:idx val="3"/>
          <c:order val="3"/>
          <c:tx>
            <c:strRef>
              <c:f>Sheet1!$E$1</c:f>
              <c:strCache>
                <c:ptCount val="1"/>
                <c:pt idx="0">
                  <c:v>sum of displayed values</c:v>
                </c:pt>
              </c:strCache>
            </c:strRef>
          </c:tx>
          <c:spPr>
            <a:noFill/>
          </c:spPr>
          <c:invertIfNegative val="0"/>
          <c:dLbls>
            <c:spPr>
              <a:noFill/>
              <a:ln w="20243">
                <a:noFill/>
              </a:ln>
            </c:spPr>
            <c:txPr>
              <a:bodyPr wrap="square" lIns="38100" tIns="19050" rIns="38100" bIns="19050" anchor="ctr">
                <a:spAutoFit/>
              </a:bodyPr>
              <a:lstStyle/>
              <a:p>
                <a:pPr>
                  <a:defRPr sz="1113" b="1"/>
                </a:pPr>
                <a:endParaRPr lang="en-US"/>
              </a:p>
            </c:txPr>
            <c:dLblPos val="inBase"/>
            <c:showLegendKey val="0"/>
            <c:showVal val="1"/>
            <c:showCatName val="0"/>
            <c:showSerName val="0"/>
            <c:showPercent val="0"/>
            <c:showBubbleSize val="0"/>
            <c:separator>, </c:separator>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Sheet1!$E$2:$E$5</c:f>
              <c:numCache>
                <c:formatCode>0%</c:formatCode>
                <c:ptCount val="4"/>
                <c:pt idx="0">
                  <c:v>0.92</c:v>
                </c:pt>
                <c:pt idx="1">
                  <c:v>1.0</c:v>
                </c:pt>
                <c:pt idx="2">
                  <c:v>0.9473684210526316</c:v>
                </c:pt>
                <c:pt idx="3">
                  <c:v>0.8787878787878789</c:v>
                </c:pt>
              </c:numCache>
            </c:numRef>
          </c:val>
          <c:extLst>
            <c:ext xmlns:c16="http://schemas.microsoft.com/office/drawing/2014/chart" uri="{C3380CC4-5D6E-409C-BE32-E72D297353CC}">
              <c16:uniqueId val="{00000004-33C6-46D0-A451-9992BB76C127}"/>
            </c:ext>
          </c:extLst>
        </c:ser>
        <c:dLbls>
          <c:showLegendKey val="0"/>
          <c:showVal val="0"/>
          <c:showCatName val="0"/>
          <c:showSerName val="0"/>
          <c:showPercent val="0"/>
          <c:showBubbleSize val="0"/>
        </c:dLbls>
        <c:gapWidth val="100"/>
        <c:overlap val="100"/>
        <c:axId val="321857312"/>
        <c:axId val="321857872"/>
      </c:barChart>
      <c:catAx>
        <c:axId val="321857312"/>
        <c:scaling>
          <c:orientation val="minMax"/>
        </c:scaling>
        <c:delete val="0"/>
        <c:axPos val="b"/>
        <c:numFmt formatCode="General" sourceLinked="1"/>
        <c:majorTickMark val="none"/>
        <c:minorTickMark val="none"/>
        <c:tickLblPos val="nextTo"/>
        <c:spPr>
          <a:noFill/>
          <a:ln w="7601"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1857872"/>
        <c:crosses val="autoZero"/>
        <c:auto val="1"/>
        <c:lblAlgn val="ctr"/>
        <c:lblOffset val="100"/>
        <c:noMultiLvlLbl val="0"/>
      </c:catAx>
      <c:valAx>
        <c:axId val="321857872"/>
        <c:scaling>
          <c:orientation val="minMax"/>
          <c:max val="1"/>
        </c:scaling>
        <c:delete val="0"/>
        <c:axPos val="l"/>
        <c:majorGridlines>
          <c:spPr>
            <a:ln w="7601" cap="flat" cmpd="sng" algn="ctr">
              <a:solidFill>
                <a:schemeClr val="bg1">
                  <a:lumMod val="85000"/>
                </a:schemeClr>
              </a:solidFill>
              <a:round/>
            </a:ln>
            <a:effectLst/>
          </c:spPr>
        </c:majorGridlines>
        <c:numFmt formatCode="0%" sourceLinked="1"/>
        <c:majorTickMark val="none"/>
        <c:minorTickMark val="none"/>
        <c:tickLblPos val="nextTo"/>
        <c:spPr>
          <a:ln w="5070">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1857312"/>
        <c:crosses val="autoZero"/>
        <c:crossBetween val="between"/>
      </c:valAx>
      <c:spPr>
        <a:noFill/>
        <a:ln w="20453">
          <a:noFill/>
        </a:ln>
      </c:spPr>
    </c:plotArea>
    <c:legend>
      <c:legendPos val="b"/>
      <c:legendEntry>
        <c:idx val="3"/>
        <c:delete val="1"/>
      </c:legendEntry>
      <c:layout>
        <c:manualLayout>
          <c:xMode val="edge"/>
          <c:yMode val="edge"/>
          <c:x val="0.36727369605115151"/>
          <c:y val="2.137310269368508E-2"/>
          <c:w val="0.2626185486723559"/>
          <c:h val="5.3390542979002621E-2"/>
        </c:manualLayout>
      </c:layout>
      <c:overlay val="0"/>
      <c:spPr>
        <a:noFill/>
        <a:ln w="20273">
          <a:noFill/>
        </a:ln>
      </c:spPr>
      <c:txPr>
        <a:bodyPr rot="0" spcFirstLastPara="1" vertOverflow="ellipsis" vert="horz" wrap="square" anchor="ctr" anchorCtr="1"/>
        <a:lstStyle/>
        <a:p>
          <a:pPr>
            <a:defRPr sz="958"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omments/modernComment_254_66F63346.xml><?xml version="1.0" encoding="utf-8"?>
<p188:cmLst xmlns:a="http://schemas.openxmlformats.org/drawingml/2006/main" xmlns:r="http://schemas.openxmlformats.org/officeDocument/2006/relationships" xmlns:p188="http://schemas.microsoft.com/office/powerpoint/2018/8/main">
  <p188:cm id="{CF37E07D-6BEC-2943-A989-13B57669EC97}" authorId="{67A16604-D201-06CE-DBDB-10CEC180544C}" created="2024-07-19T11:39:55.880">
    <pc:sldMkLst xmlns:pc="http://schemas.microsoft.com/office/powerpoint/2013/main/command">
      <pc:docMk/>
      <pc:sldMk cId="1727411014" sldId="596"/>
    </pc:sldMkLst>
    <p188:txBody>
      <a:bodyPr/>
      <a:lstStyle/>
      <a:p>
        <a:r>
          <a:rPr lang="en-US"/>
          <a:t>I do not have the data to update the number of contacts provided .</a:t>
        </a:r>
      </a:p>
    </p188:txBody>
  </p188:cm>
</p188:cmLst>
</file>

<file path=ppt/drawings/drawing1.xml><?xml version="1.0" encoding="utf-8"?>
<c:userShapes xmlns:c="http://schemas.openxmlformats.org/drawingml/2006/chart">
  <cdr:relSizeAnchor xmlns:cdr="http://schemas.openxmlformats.org/drawingml/2006/chartDrawing">
    <cdr:from>
      <cdr:x>0.49393</cdr:x>
      <cdr:y>0.14034</cdr:y>
    </cdr:from>
    <cdr:to>
      <cdr:x>0.5329</cdr:x>
      <cdr:y>0.19787</cdr:y>
    </cdr:to>
    <cdr:sp macro="" textlink="">
      <cdr:nvSpPr>
        <cdr:cNvPr id="2" name="TextBox 1"/>
        <cdr:cNvSpPr txBox="1"/>
      </cdr:nvSpPr>
      <cdr:spPr>
        <a:xfrm xmlns:a="http://schemas.openxmlformats.org/drawingml/2006/main">
          <a:off x="3923738" y="693720"/>
          <a:ext cx="309573" cy="279132"/>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US" dirty="0"/>
        </a:p>
      </cdr:txBody>
    </cdr:sp>
  </cdr:relSizeAnchor>
</c:userShapes>
</file>

<file path=ppt/drawings/drawing10.xml><?xml version="1.0" encoding="utf-8"?>
<c:userShapes xmlns:c="http://schemas.openxmlformats.org/drawingml/2006/chart">
  <cdr:relSizeAnchor xmlns:cdr="http://schemas.openxmlformats.org/drawingml/2006/chartDrawing">
    <cdr:from>
      <cdr:x>0.49393</cdr:x>
      <cdr:y>0.14034</cdr:y>
    </cdr:from>
    <cdr:to>
      <cdr:x>0.5329</cdr:x>
      <cdr:y>0.19787</cdr:y>
    </cdr:to>
    <cdr:sp macro="" textlink="">
      <cdr:nvSpPr>
        <cdr:cNvPr id="2" name="TextBox 1"/>
        <cdr:cNvSpPr txBox="1"/>
      </cdr:nvSpPr>
      <cdr:spPr>
        <a:xfrm xmlns:a="http://schemas.openxmlformats.org/drawingml/2006/main">
          <a:off x="3923738" y="693720"/>
          <a:ext cx="309573" cy="279132"/>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US" dirty="0"/>
        </a:p>
      </cdr:txBody>
    </cdr:sp>
  </cdr:relSizeAnchor>
</c:userShapes>
</file>

<file path=ppt/drawings/drawing11.xml><?xml version="1.0" encoding="utf-8"?>
<c:userShapes xmlns:c="http://schemas.openxmlformats.org/drawingml/2006/chart">
  <cdr:relSizeAnchor xmlns:cdr="http://schemas.openxmlformats.org/drawingml/2006/chartDrawing">
    <cdr:from>
      <cdr:x>0.49393</cdr:x>
      <cdr:y>0.14034</cdr:y>
    </cdr:from>
    <cdr:to>
      <cdr:x>0.5329</cdr:x>
      <cdr:y>0.19787</cdr:y>
    </cdr:to>
    <cdr:sp macro="" textlink="">
      <cdr:nvSpPr>
        <cdr:cNvPr id="2" name="TextBox 1"/>
        <cdr:cNvSpPr txBox="1"/>
      </cdr:nvSpPr>
      <cdr:spPr>
        <a:xfrm xmlns:a="http://schemas.openxmlformats.org/drawingml/2006/main">
          <a:off x="3923738" y="693720"/>
          <a:ext cx="309573" cy="279132"/>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US" dirty="0"/>
        </a:p>
      </cdr:txBody>
    </cdr:sp>
  </cdr:relSizeAnchor>
</c:userShapes>
</file>

<file path=ppt/drawings/drawing12.xml><?xml version="1.0" encoding="utf-8"?>
<c:userShapes xmlns:c="http://schemas.openxmlformats.org/drawingml/2006/chart">
  <cdr:relSizeAnchor xmlns:cdr="http://schemas.openxmlformats.org/drawingml/2006/chartDrawing">
    <cdr:from>
      <cdr:x>0.37647</cdr:x>
      <cdr:y>0.74126</cdr:y>
    </cdr:from>
    <cdr:to>
      <cdr:x>0.43214</cdr:x>
      <cdr:y>0.78987</cdr:y>
    </cdr:to>
    <cdr:sp macro="" textlink="">
      <cdr:nvSpPr>
        <cdr:cNvPr id="2" name="TextBox 1">
          <a:extLst xmlns:a="http://schemas.openxmlformats.org/drawingml/2006/main">
            <a:ext uri="{FF2B5EF4-FFF2-40B4-BE49-F238E27FC236}">
              <a16:creationId xmlns:a16="http://schemas.microsoft.com/office/drawing/2014/main" id="{3D7FDD1C-EC69-B94B-B40C-365D2FBE62A5}"/>
            </a:ext>
          </a:extLst>
        </cdr:cNvPr>
        <cdr:cNvSpPr txBox="1"/>
      </cdr:nvSpPr>
      <cdr:spPr>
        <a:xfrm xmlns:a="http://schemas.openxmlformats.org/drawingml/2006/main">
          <a:off x="2576444" y="4648200"/>
          <a:ext cx="381000" cy="304800"/>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endParaRPr lang="en-US" sz="930" dirty="0"/>
        </a:p>
      </cdr:txBody>
    </cdr:sp>
  </cdr:relSizeAnchor>
</c:userShapes>
</file>

<file path=ppt/drawings/drawing13.xml><?xml version="1.0" encoding="utf-8"?>
<c:userShapes xmlns:c="http://schemas.openxmlformats.org/drawingml/2006/chart">
  <cdr:relSizeAnchor xmlns:cdr="http://schemas.openxmlformats.org/drawingml/2006/chartDrawing">
    <cdr:from>
      <cdr:x>0.49393</cdr:x>
      <cdr:y>0.14034</cdr:y>
    </cdr:from>
    <cdr:to>
      <cdr:x>0.5329</cdr:x>
      <cdr:y>0.19787</cdr:y>
    </cdr:to>
    <cdr:sp macro="" textlink="">
      <cdr:nvSpPr>
        <cdr:cNvPr id="2" name="TextBox 1"/>
        <cdr:cNvSpPr txBox="1"/>
      </cdr:nvSpPr>
      <cdr:spPr>
        <a:xfrm xmlns:a="http://schemas.openxmlformats.org/drawingml/2006/main">
          <a:off x="3923738" y="693720"/>
          <a:ext cx="309573" cy="279132"/>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US" dirty="0"/>
        </a:p>
      </cdr:txBody>
    </cdr:sp>
  </cdr:relSizeAnchor>
</c:userShapes>
</file>

<file path=ppt/drawings/drawing2.xml><?xml version="1.0" encoding="utf-8"?>
<c:userShapes xmlns:c="http://schemas.openxmlformats.org/drawingml/2006/chart">
  <cdr:relSizeAnchor xmlns:cdr="http://schemas.openxmlformats.org/drawingml/2006/chartDrawing">
    <cdr:from>
      <cdr:x>0.49393</cdr:x>
      <cdr:y>0.14034</cdr:y>
    </cdr:from>
    <cdr:to>
      <cdr:x>0.5329</cdr:x>
      <cdr:y>0.19787</cdr:y>
    </cdr:to>
    <cdr:sp macro="" textlink="">
      <cdr:nvSpPr>
        <cdr:cNvPr id="2" name="TextBox 1"/>
        <cdr:cNvSpPr txBox="1"/>
      </cdr:nvSpPr>
      <cdr:spPr>
        <a:xfrm xmlns:a="http://schemas.openxmlformats.org/drawingml/2006/main">
          <a:off x="3923738" y="693720"/>
          <a:ext cx="309573" cy="279132"/>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US" dirty="0"/>
        </a:p>
      </cdr:txBody>
    </cdr:sp>
  </cdr:relSizeAnchor>
</c:userShapes>
</file>

<file path=ppt/drawings/drawing3.xml><?xml version="1.0" encoding="utf-8"?>
<c:userShapes xmlns:c="http://schemas.openxmlformats.org/drawingml/2006/chart">
  <cdr:relSizeAnchor xmlns:cdr="http://schemas.openxmlformats.org/drawingml/2006/chartDrawing">
    <cdr:from>
      <cdr:x>0.49393</cdr:x>
      <cdr:y>0.14034</cdr:y>
    </cdr:from>
    <cdr:to>
      <cdr:x>0.5329</cdr:x>
      <cdr:y>0.19787</cdr:y>
    </cdr:to>
    <cdr:sp macro="" textlink="">
      <cdr:nvSpPr>
        <cdr:cNvPr id="2" name="TextBox 1"/>
        <cdr:cNvSpPr txBox="1"/>
      </cdr:nvSpPr>
      <cdr:spPr>
        <a:xfrm xmlns:a="http://schemas.openxmlformats.org/drawingml/2006/main">
          <a:off x="3923738" y="693720"/>
          <a:ext cx="309573" cy="279132"/>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US" dirty="0"/>
        </a:p>
      </cdr:txBody>
    </cdr:sp>
  </cdr:relSizeAnchor>
</c:userShapes>
</file>

<file path=ppt/drawings/drawing4.xml><?xml version="1.0" encoding="utf-8"?>
<c:userShapes xmlns:c="http://schemas.openxmlformats.org/drawingml/2006/chart">
  <cdr:relSizeAnchor xmlns:cdr="http://schemas.openxmlformats.org/drawingml/2006/chartDrawing">
    <cdr:from>
      <cdr:x>0.20677</cdr:x>
      <cdr:y>0.91831</cdr:y>
    </cdr:from>
    <cdr:to>
      <cdr:x>0.38363</cdr:x>
      <cdr:y>1</cdr:y>
    </cdr:to>
    <cdr:sp macro="" textlink="">
      <cdr:nvSpPr>
        <cdr:cNvPr id="2" name="TextBox 1"/>
        <cdr:cNvSpPr txBox="1"/>
      </cdr:nvSpPr>
      <cdr:spPr>
        <a:xfrm xmlns:a="http://schemas.openxmlformats.org/drawingml/2006/main">
          <a:off x="1396999" y="5248123"/>
          <a:ext cx="1194966" cy="466877"/>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pPr algn="ctr"/>
          <a:r>
            <a:rPr lang="en-US" dirty="0">
              <a:solidFill>
                <a:schemeClr val="tx1"/>
              </a:solidFill>
            </a:rPr>
            <a:t>Cleaning up after job </a:t>
          </a:r>
          <a:br>
            <a:rPr lang="en-US" dirty="0">
              <a:solidFill>
                <a:schemeClr val="tx1"/>
              </a:solidFill>
            </a:rPr>
          </a:br>
          <a:r>
            <a:rPr lang="en-US" dirty="0">
              <a:solidFill>
                <a:schemeClr val="tx1"/>
              </a:solidFill>
            </a:rPr>
            <a:t>was complete</a:t>
          </a:r>
          <a:endParaRPr lang="en-US" sz="1100" dirty="0">
            <a:solidFill>
              <a:schemeClr val="tx1"/>
            </a:solidFill>
          </a:endParaRPr>
        </a:p>
      </cdr:txBody>
    </cdr:sp>
  </cdr:relSizeAnchor>
  <cdr:relSizeAnchor xmlns:cdr="http://schemas.openxmlformats.org/drawingml/2006/chartDrawing">
    <cdr:from>
      <cdr:x>0.64662</cdr:x>
      <cdr:y>0.92102</cdr:y>
    </cdr:from>
    <cdr:to>
      <cdr:x>0.8404</cdr:x>
      <cdr:y>1</cdr:y>
    </cdr:to>
    <cdr:sp macro="" textlink="">
      <cdr:nvSpPr>
        <cdr:cNvPr id="12" name="TextBox 1"/>
        <cdr:cNvSpPr txBox="1"/>
      </cdr:nvSpPr>
      <cdr:spPr>
        <a:xfrm xmlns:a="http://schemas.openxmlformats.org/drawingml/2006/main">
          <a:off x="4368799" y="5263629"/>
          <a:ext cx="1309278" cy="451371"/>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Professional behavior</a:t>
          </a:r>
          <a:endParaRPr lang="en-US" sz="1100" dirty="0">
            <a:solidFill>
              <a:schemeClr val="tx1"/>
            </a:solidFill>
          </a:endParaRPr>
        </a:p>
      </cdr:txBody>
    </cdr:sp>
  </cdr:relSizeAnchor>
  <cdr:relSizeAnchor xmlns:cdr="http://schemas.openxmlformats.org/drawingml/2006/chartDrawing">
    <cdr:from>
      <cdr:x>0.52256</cdr:x>
      <cdr:y>0.15961</cdr:y>
    </cdr:from>
    <cdr:to>
      <cdr:x>0.5237</cdr:x>
      <cdr:y>0.8693</cdr:y>
    </cdr:to>
    <cdr:cxnSp macro="">
      <cdr:nvCxnSpPr>
        <cdr:cNvPr id="4" name="Straight Connector 3">
          <a:extLst xmlns:a="http://schemas.openxmlformats.org/drawingml/2006/main">
            <a:ext uri="{FF2B5EF4-FFF2-40B4-BE49-F238E27FC236}">
              <a16:creationId xmlns:a16="http://schemas.microsoft.com/office/drawing/2014/main" id="{57BC7E7C-6C5A-4209-9113-14C2916D7A64}"/>
            </a:ext>
          </a:extLst>
        </cdr:cNvPr>
        <cdr:cNvCxnSpPr/>
      </cdr:nvCxnSpPr>
      <cdr:spPr>
        <a:xfrm xmlns:a="http://schemas.openxmlformats.org/drawingml/2006/main" flipH="1">
          <a:off x="3530599" y="772827"/>
          <a:ext cx="7702" cy="3436231"/>
        </a:xfrm>
        <a:prstGeom xmlns:a="http://schemas.openxmlformats.org/drawingml/2006/main" prst="line">
          <a:avLst/>
        </a:prstGeom>
        <a:ln xmlns:a="http://schemas.openxmlformats.org/drawingml/2006/main" w="3175">
          <a:solidFill>
            <a:schemeClr val="tx1"/>
          </a:solidFill>
        </a:ln>
      </cdr:spPr>
      <cdr:style>
        <a:lnRef xmlns:a="http://schemas.openxmlformats.org/drawingml/2006/main" idx="2">
          <a:schemeClr val="accent1"/>
        </a:lnRef>
        <a:fillRef xmlns:a="http://schemas.openxmlformats.org/drawingml/2006/main" idx="0">
          <a:schemeClr val="accent1"/>
        </a:fillRef>
        <a:effectRef xmlns:a="http://schemas.openxmlformats.org/drawingml/2006/main" idx="1">
          <a:schemeClr val="accent1"/>
        </a:effectRef>
        <a:fontRef xmlns:a="http://schemas.openxmlformats.org/drawingml/2006/main" idx="minor">
          <a:schemeClr val="tx1"/>
        </a:fontRef>
      </cdr:style>
    </cdr:cxnSp>
  </cdr:relSizeAnchor>
</c:userShapes>
</file>

<file path=ppt/drawings/drawing5.xml><?xml version="1.0" encoding="utf-8"?>
<c:userShapes xmlns:c="http://schemas.openxmlformats.org/drawingml/2006/chart">
  <cdr:relSizeAnchor xmlns:cdr="http://schemas.openxmlformats.org/drawingml/2006/chartDrawing">
    <cdr:from>
      <cdr:x>0.19549</cdr:x>
      <cdr:y>0.93354</cdr:y>
    </cdr:from>
    <cdr:to>
      <cdr:x>0.38927</cdr:x>
      <cdr:y>1</cdr:y>
    </cdr:to>
    <cdr:sp macro="" textlink="">
      <cdr:nvSpPr>
        <cdr:cNvPr id="13" name="TextBox 1"/>
        <cdr:cNvSpPr txBox="1"/>
      </cdr:nvSpPr>
      <cdr:spPr>
        <a:xfrm xmlns:a="http://schemas.openxmlformats.org/drawingml/2006/main">
          <a:off x="1320799" y="4979502"/>
          <a:ext cx="1309255" cy="354498"/>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Overall service provided</a:t>
          </a:r>
          <a:endParaRPr lang="en-US" sz="1100" dirty="0">
            <a:solidFill>
              <a:schemeClr val="tx1"/>
            </a:solidFill>
          </a:endParaRPr>
        </a:p>
      </cdr:txBody>
    </cdr:sp>
  </cdr:relSizeAnchor>
  <cdr:relSizeAnchor xmlns:cdr="http://schemas.openxmlformats.org/drawingml/2006/chartDrawing">
    <cdr:from>
      <cdr:x>0.52256</cdr:x>
      <cdr:y>0.14515</cdr:y>
    </cdr:from>
    <cdr:to>
      <cdr:x>0.5237</cdr:x>
      <cdr:y>0.85484</cdr:y>
    </cdr:to>
    <cdr:cxnSp macro="">
      <cdr:nvCxnSpPr>
        <cdr:cNvPr id="4" name="Straight Connector 3">
          <a:extLst xmlns:a="http://schemas.openxmlformats.org/drawingml/2006/main">
            <a:ext uri="{FF2B5EF4-FFF2-40B4-BE49-F238E27FC236}">
              <a16:creationId xmlns:a16="http://schemas.microsoft.com/office/drawing/2014/main" id="{54133932-E495-4E1A-9472-86E75AE9C1D7}"/>
            </a:ext>
          </a:extLst>
        </cdr:cNvPr>
        <cdr:cNvCxnSpPr/>
      </cdr:nvCxnSpPr>
      <cdr:spPr>
        <a:xfrm xmlns:a="http://schemas.openxmlformats.org/drawingml/2006/main" flipH="1">
          <a:off x="3530599" y="718952"/>
          <a:ext cx="7702" cy="3515095"/>
        </a:xfrm>
        <a:prstGeom xmlns:a="http://schemas.openxmlformats.org/drawingml/2006/main" prst="line">
          <a:avLst/>
        </a:prstGeom>
        <a:ln xmlns:a="http://schemas.openxmlformats.org/drawingml/2006/main" w="3175">
          <a:solidFill>
            <a:schemeClr val="tx1"/>
          </a:solidFill>
        </a:ln>
      </cdr:spPr>
      <cdr:style>
        <a:lnRef xmlns:a="http://schemas.openxmlformats.org/drawingml/2006/main" idx="2">
          <a:schemeClr val="accent1"/>
        </a:lnRef>
        <a:fillRef xmlns:a="http://schemas.openxmlformats.org/drawingml/2006/main" idx="0">
          <a:schemeClr val="accent1"/>
        </a:fillRef>
        <a:effectRef xmlns:a="http://schemas.openxmlformats.org/drawingml/2006/main" idx="1">
          <a:schemeClr val="accent1"/>
        </a:effectRef>
        <a:fontRef xmlns:a="http://schemas.openxmlformats.org/drawingml/2006/main" idx="minor">
          <a:schemeClr val="tx1"/>
        </a:fontRef>
      </cdr:style>
    </cdr:cxnSp>
  </cdr:relSizeAnchor>
  <cdr:relSizeAnchor xmlns:cdr="http://schemas.openxmlformats.org/drawingml/2006/chartDrawing">
    <cdr:from>
      <cdr:x>0.66026</cdr:x>
      <cdr:y>0.92925</cdr:y>
    </cdr:from>
    <cdr:to>
      <cdr:x>0.85404</cdr:x>
      <cdr:y>0.99571</cdr:y>
    </cdr:to>
    <cdr:sp macro="" textlink="">
      <cdr:nvSpPr>
        <cdr:cNvPr id="9" name="TextBox 1"/>
        <cdr:cNvSpPr txBox="1"/>
      </cdr:nvSpPr>
      <cdr:spPr>
        <a:xfrm xmlns:a="http://schemas.openxmlformats.org/drawingml/2006/main">
          <a:off x="4460989" y="4956642"/>
          <a:ext cx="1309255" cy="354498"/>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Promptness/keeping appointments/</a:t>
          </a:r>
        </a:p>
        <a:p xmlns:a="http://schemas.openxmlformats.org/drawingml/2006/main">
          <a:pPr algn="ctr"/>
          <a:r>
            <a:rPr lang="en-US" dirty="0">
              <a:solidFill>
                <a:schemeClr val="tx1"/>
              </a:solidFill>
            </a:rPr>
            <a:t>being on time</a:t>
          </a:r>
          <a:endParaRPr lang="en-US" sz="1100" dirty="0">
            <a:solidFill>
              <a:schemeClr val="tx1"/>
            </a:solidFill>
          </a:endParaRPr>
        </a:p>
      </cdr:txBody>
    </cdr:sp>
  </cdr:relSizeAnchor>
</c:userShapes>
</file>

<file path=ppt/drawings/drawing6.xml><?xml version="1.0" encoding="utf-8"?>
<c:userShapes xmlns:c="http://schemas.openxmlformats.org/drawingml/2006/chart">
  <cdr:relSizeAnchor xmlns:cdr="http://schemas.openxmlformats.org/drawingml/2006/chartDrawing">
    <cdr:from>
      <cdr:x>0.19549</cdr:x>
      <cdr:y>0.92567</cdr:y>
    </cdr:from>
    <cdr:to>
      <cdr:x>0.40977</cdr:x>
      <cdr:y>0.99213</cdr:y>
    </cdr:to>
    <cdr:sp macro="" textlink="">
      <cdr:nvSpPr>
        <cdr:cNvPr id="13" name="TextBox 1"/>
        <cdr:cNvSpPr txBox="1"/>
      </cdr:nvSpPr>
      <cdr:spPr>
        <a:xfrm xmlns:a="http://schemas.openxmlformats.org/drawingml/2006/main">
          <a:off x="1320799" y="4481984"/>
          <a:ext cx="1447790" cy="321791"/>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Ability to communicate</a:t>
          </a:r>
          <a:endParaRPr lang="en-US" sz="1100" dirty="0">
            <a:solidFill>
              <a:schemeClr val="tx1"/>
            </a:solidFill>
          </a:endParaRPr>
        </a:p>
      </cdr:txBody>
    </cdr:sp>
  </cdr:relSizeAnchor>
  <cdr:relSizeAnchor xmlns:cdr="http://schemas.openxmlformats.org/drawingml/2006/chartDrawing">
    <cdr:from>
      <cdr:x>0.52256</cdr:x>
      <cdr:y>0.14515</cdr:y>
    </cdr:from>
    <cdr:to>
      <cdr:x>0.5237</cdr:x>
      <cdr:y>0.85484</cdr:y>
    </cdr:to>
    <cdr:cxnSp macro="">
      <cdr:nvCxnSpPr>
        <cdr:cNvPr id="4" name="Straight Connector 3">
          <a:extLst xmlns:a="http://schemas.openxmlformats.org/drawingml/2006/main">
            <a:ext uri="{FF2B5EF4-FFF2-40B4-BE49-F238E27FC236}">
              <a16:creationId xmlns:a16="http://schemas.microsoft.com/office/drawing/2014/main" id="{5D3FF90F-E274-4184-A306-63BF9DC99314}"/>
            </a:ext>
          </a:extLst>
        </cdr:cNvPr>
        <cdr:cNvCxnSpPr/>
      </cdr:nvCxnSpPr>
      <cdr:spPr>
        <a:xfrm xmlns:a="http://schemas.openxmlformats.org/drawingml/2006/main" flipH="1">
          <a:off x="3530599" y="702822"/>
          <a:ext cx="7702" cy="3436230"/>
        </a:xfrm>
        <a:prstGeom xmlns:a="http://schemas.openxmlformats.org/drawingml/2006/main" prst="line">
          <a:avLst/>
        </a:prstGeom>
        <a:ln xmlns:a="http://schemas.openxmlformats.org/drawingml/2006/main" w="3175">
          <a:solidFill>
            <a:schemeClr val="tx1"/>
          </a:solidFill>
        </a:ln>
      </cdr:spPr>
      <cdr:style>
        <a:lnRef xmlns:a="http://schemas.openxmlformats.org/drawingml/2006/main" idx="2">
          <a:schemeClr val="accent1"/>
        </a:lnRef>
        <a:fillRef xmlns:a="http://schemas.openxmlformats.org/drawingml/2006/main" idx="0">
          <a:schemeClr val="accent1"/>
        </a:fillRef>
        <a:effectRef xmlns:a="http://schemas.openxmlformats.org/drawingml/2006/main" idx="1">
          <a:schemeClr val="accent1"/>
        </a:effectRef>
        <a:fontRef xmlns:a="http://schemas.openxmlformats.org/drawingml/2006/main" idx="minor">
          <a:schemeClr val="tx1"/>
        </a:fontRef>
      </cdr:style>
    </cdr:cxnSp>
  </cdr:relSizeAnchor>
  <cdr:relSizeAnchor xmlns:cdr="http://schemas.openxmlformats.org/drawingml/2006/chartDrawing">
    <cdr:from>
      <cdr:x>0.65913</cdr:x>
      <cdr:y>0.91279</cdr:y>
    </cdr:from>
    <cdr:to>
      <cdr:x>0.85291</cdr:x>
      <cdr:y>0.97925</cdr:y>
    </cdr:to>
    <cdr:sp macro="" textlink="">
      <cdr:nvSpPr>
        <cdr:cNvPr id="9" name="TextBox 1"/>
        <cdr:cNvSpPr txBox="1"/>
      </cdr:nvSpPr>
      <cdr:spPr>
        <a:xfrm xmlns:a="http://schemas.openxmlformats.org/drawingml/2006/main">
          <a:off x="4453369" y="4419600"/>
          <a:ext cx="1309255" cy="321791"/>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Knowledge of weatherization/</a:t>
          </a:r>
          <a:br>
            <a:rPr lang="en-US" dirty="0">
              <a:solidFill>
                <a:schemeClr val="tx1"/>
              </a:solidFill>
            </a:rPr>
          </a:br>
          <a:r>
            <a:rPr lang="en-US" dirty="0">
              <a:solidFill>
                <a:schemeClr val="tx1"/>
              </a:solidFill>
            </a:rPr>
            <a:t>financial aid programs</a:t>
          </a:r>
          <a:endParaRPr lang="en-US" sz="1100" dirty="0">
            <a:solidFill>
              <a:schemeClr val="tx1"/>
            </a:solidFill>
          </a:endParaRPr>
        </a:p>
      </cdr:txBody>
    </cdr:sp>
  </cdr:relSizeAnchor>
</c:userShapes>
</file>

<file path=ppt/drawings/drawing7.xml><?xml version="1.0" encoding="utf-8"?>
<c:userShapes xmlns:c="http://schemas.openxmlformats.org/drawingml/2006/chart">
  <cdr:relSizeAnchor xmlns:cdr="http://schemas.openxmlformats.org/drawingml/2006/chartDrawing">
    <cdr:from>
      <cdr:x>0.19549</cdr:x>
      <cdr:y>0.93354</cdr:y>
    </cdr:from>
    <cdr:to>
      <cdr:x>0.38927</cdr:x>
      <cdr:y>1</cdr:y>
    </cdr:to>
    <cdr:sp macro="" textlink="">
      <cdr:nvSpPr>
        <cdr:cNvPr id="13" name="TextBox 1"/>
        <cdr:cNvSpPr txBox="1"/>
      </cdr:nvSpPr>
      <cdr:spPr>
        <a:xfrm xmlns:a="http://schemas.openxmlformats.org/drawingml/2006/main">
          <a:off x="1320799" y="4520084"/>
          <a:ext cx="1309255" cy="321791"/>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Professional behavior</a:t>
          </a:r>
          <a:endParaRPr lang="en-US" sz="1100" dirty="0">
            <a:solidFill>
              <a:schemeClr val="tx1"/>
            </a:solidFill>
          </a:endParaRPr>
        </a:p>
      </cdr:txBody>
    </cdr:sp>
  </cdr:relSizeAnchor>
  <cdr:relSizeAnchor xmlns:cdr="http://schemas.openxmlformats.org/drawingml/2006/chartDrawing">
    <cdr:from>
      <cdr:x>0.52256</cdr:x>
      <cdr:y>0.15961</cdr:y>
    </cdr:from>
    <cdr:to>
      <cdr:x>0.5237</cdr:x>
      <cdr:y>0.8693</cdr:y>
    </cdr:to>
    <cdr:cxnSp macro="">
      <cdr:nvCxnSpPr>
        <cdr:cNvPr id="4" name="Straight Connector 3">
          <a:extLst xmlns:a="http://schemas.openxmlformats.org/drawingml/2006/main">
            <a:ext uri="{FF2B5EF4-FFF2-40B4-BE49-F238E27FC236}">
              <a16:creationId xmlns:a16="http://schemas.microsoft.com/office/drawing/2014/main" id="{0369F11A-978D-4DDF-AAAA-90D76FB1EB50}"/>
            </a:ext>
          </a:extLst>
        </cdr:cNvPr>
        <cdr:cNvCxnSpPr/>
      </cdr:nvCxnSpPr>
      <cdr:spPr>
        <a:xfrm xmlns:a="http://schemas.openxmlformats.org/drawingml/2006/main" flipH="1">
          <a:off x="3530599" y="772828"/>
          <a:ext cx="7702" cy="3436230"/>
        </a:xfrm>
        <a:prstGeom xmlns:a="http://schemas.openxmlformats.org/drawingml/2006/main" prst="line">
          <a:avLst/>
        </a:prstGeom>
        <a:ln xmlns:a="http://schemas.openxmlformats.org/drawingml/2006/main" w="3175">
          <a:solidFill>
            <a:schemeClr val="tx1"/>
          </a:solidFill>
        </a:ln>
      </cdr:spPr>
      <cdr:style>
        <a:lnRef xmlns:a="http://schemas.openxmlformats.org/drawingml/2006/main" idx="2">
          <a:schemeClr val="accent1"/>
        </a:lnRef>
        <a:fillRef xmlns:a="http://schemas.openxmlformats.org/drawingml/2006/main" idx="0">
          <a:schemeClr val="accent1"/>
        </a:fillRef>
        <a:effectRef xmlns:a="http://schemas.openxmlformats.org/drawingml/2006/main" idx="1">
          <a:schemeClr val="accent1"/>
        </a:effectRef>
        <a:fontRef xmlns:a="http://schemas.openxmlformats.org/drawingml/2006/main" idx="minor">
          <a:schemeClr val="tx1"/>
        </a:fontRef>
      </cdr:style>
    </cdr:cxnSp>
  </cdr:relSizeAnchor>
  <cdr:relSizeAnchor xmlns:cdr="http://schemas.openxmlformats.org/drawingml/2006/chartDrawing">
    <cdr:from>
      <cdr:x>0.65913</cdr:x>
      <cdr:y>0.92925</cdr:y>
    </cdr:from>
    <cdr:to>
      <cdr:x>0.85291</cdr:x>
      <cdr:y>0.99571</cdr:y>
    </cdr:to>
    <cdr:sp macro="" textlink="">
      <cdr:nvSpPr>
        <cdr:cNvPr id="9" name="TextBox 1"/>
        <cdr:cNvSpPr txBox="1"/>
      </cdr:nvSpPr>
      <cdr:spPr>
        <a:xfrm xmlns:a="http://schemas.openxmlformats.org/drawingml/2006/main">
          <a:off x="4453369" y="4499302"/>
          <a:ext cx="1309255" cy="321791"/>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Overall service provided</a:t>
          </a:r>
          <a:endParaRPr lang="en-US" sz="1100" dirty="0">
            <a:solidFill>
              <a:schemeClr val="tx1"/>
            </a:solidFill>
          </a:endParaRPr>
        </a:p>
      </cdr:txBody>
    </cdr:sp>
  </cdr:relSizeAnchor>
</c:userShapes>
</file>

<file path=ppt/drawings/drawing8.xml><?xml version="1.0" encoding="utf-8"?>
<c:userShapes xmlns:c="http://schemas.openxmlformats.org/drawingml/2006/chart">
  <cdr:relSizeAnchor xmlns:cdr="http://schemas.openxmlformats.org/drawingml/2006/chartDrawing">
    <cdr:from>
      <cdr:x>0.19549</cdr:x>
      <cdr:y>0.92639</cdr:y>
    </cdr:from>
    <cdr:to>
      <cdr:x>0.38927</cdr:x>
      <cdr:y>0.99285</cdr:y>
    </cdr:to>
    <cdr:sp macro="" textlink="">
      <cdr:nvSpPr>
        <cdr:cNvPr id="13" name="TextBox 1"/>
        <cdr:cNvSpPr txBox="1"/>
      </cdr:nvSpPr>
      <cdr:spPr>
        <a:xfrm xmlns:a="http://schemas.openxmlformats.org/drawingml/2006/main">
          <a:off x="1320799" y="4485448"/>
          <a:ext cx="1309255" cy="321791"/>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Ability to communicate</a:t>
          </a:r>
          <a:endParaRPr lang="en-US" sz="1100" dirty="0">
            <a:solidFill>
              <a:schemeClr val="tx1"/>
            </a:solidFill>
          </a:endParaRPr>
        </a:p>
      </cdr:txBody>
    </cdr:sp>
  </cdr:relSizeAnchor>
  <cdr:relSizeAnchor xmlns:cdr="http://schemas.openxmlformats.org/drawingml/2006/chartDrawing">
    <cdr:from>
      <cdr:x>0.52256</cdr:x>
      <cdr:y>0.15738</cdr:y>
    </cdr:from>
    <cdr:to>
      <cdr:x>0.5237</cdr:x>
      <cdr:y>0.86707</cdr:y>
    </cdr:to>
    <cdr:cxnSp macro="">
      <cdr:nvCxnSpPr>
        <cdr:cNvPr id="4" name="Straight Connector 3">
          <a:extLst xmlns:a="http://schemas.openxmlformats.org/drawingml/2006/main">
            <a:ext uri="{FF2B5EF4-FFF2-40B4-BE49-F238E27FC236}">
              <a16:creationId xmlns:a16="http://schemas.microsoft.com/office/drawing/2014/main" id="{11519020-7276-4512-9CBC-5228B6E06FBD}"/>
            </a:ext>
          </a:extLst>
        </cdr:cNvPr>
        <cdr:cNvCxnSpPr/>
      </cdr:nvCxnSpPr>
      <cdr:spPr>
        <a:xfrm xmlns:a="http://schemas.openxmlformats.org/drawingml/2006/main" flipH="1">
          <a:off x="3530599" y="762000"/>
          <a:ext cx="7702" cy="3436230"/>
        </a:xfrm>
        <a:prstGeom xmlns:a="http://schemas.openxmlformats.org/drawingml/2006/main" prst="line">
          <a:avLst/>
        </a:prstGeom>
        <a:ln xmlns:a="http://schemas.openxmlformats.org/drawingml/2006/main" w="3175">
          <a:solidFill>
            <a:schemeClr val="tx1"/>
          </a:solidFill>
        </a:ln>
      </cdr:spPr>
      <cdr:style>
        <a:lnRef xmlns:a="http://schemas.openxmlformats.org/drawingml/2006/main" idx="2">
          <a:schemeClr val="accent1"/>
        </a:lnRef>
        <a:fillRef xmlns:a="http://schemas.openxmlformats.org/drawingml/2006/main" idx="0">
          <a:schemeClr val="accent1"/>
        </a:fillRef>
        <a:effectRef xmlns:a="http://schemas.openxmlformats.org/drawingml/2006/main" idx="1">
          <a:schemeClr val="accent1"/>
        </a:effectRef>
        <a:fontRef xmlns:a="http://schemas.openxmlformats.org/drawingml/2006/main" idx="minor">
          <a:schemeClr val="tx1"/>
        </a:fontRef>
      </cdr:style>
    </cdr:cxnSp>
  </cdr:relSizeAnchor>
  <cdr:relSizeAnchor xmlns:cdr="http://schemas.openxmlformats.org/drawingml/2006/chartDrawing">
    <cdr:from>
      <cdr:x>0.64662</cdr:x>
      <cdr:y>0.91279</cdr:y>
    </cdr:from>
    <cdr:to>
      <cdr:x>0.8935</cdr:x>
      <cdr:y>1</cdr:y>
    </cdr:to>
    <cdr:sp macro="" textlink="">
      <cdr:nvSpPr>
        <cdr:cNvPr id="9" name="TextBox 1"/>
        <cdr:cNvSpPr txBox="1"/>
      </cdr:nvSpPr>
      <cdr:spPr>
        <a:xfrm xmlns:a="http://schemas.openxmlformats.org/drawingml/2006/main">
          <a:off x="4368799" y="4419615"/>
          <a:ext cx="1668053" cy="42226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Ability to answer questions</a:t>
          </a:r>
        </a:p>
        <a:p xmlns:a="http://schemas.openxmlformats.org/drawingml/2006/main">
          <a:pPr algn="ctr"/>
          <a:r>
            <a:rPr lang="en-US" dirty="0">
              <a:solidFill>
                <a:schemeClr val="tx1"/>
              </a:solidFill>
            </a:rPr>
            <a:t>d</a:t>
          </a:r>
          <a:r>
            <a:rPr lang="en-US" sz="1100" dirty="0">
              <a:solidFill>
                <a:schemeClr val="tx1"/>
              </a:solidFill>
            </a:rPr>
            <a:t>uring the process</a:t>
          </a:r>
        </a:p>
      </cdr:txBody>
    </cdr:sp>
  </cdr:relSizeAnchor>
</c:userShapes>
</file>

<file path=ppt/drawings/drawing9.xml><?xml version="1.0" encoding="utf-8"?>
<c:userShapes xmlns:c="http://schemas.openxmlformats.org/drawingml/2006/chart">
  <cdr:relSizeAnchor xmlns:cdr="http://schemas.openxmlformats.org/drawingml/2006/chartDrawing">
    <cdr:from>
      <cdr:x>0.43257</cdr:x>
      <cdr:y>0.91279</cdr:y>
    </cdr:from>
    <cdr:to>
      <cdr:x>0.62635</cdr:x>
      <cdr:y>0.97925</cdr:y>
    </cdr:to>
    <cdr:sp macro="" textlink="">
      <cdr:nvSpPr>
        <cdr:cNvPr id="13" name="TextBox 1"/>
        <cdr:cNvSpPr txBox="1"/>
      </cdr:nvSpPr>
      <cdr:spPr>
        <a:xfrm xmlns:a="http://schemas.openxmlformats.org/drawingml/2006/main">
          <a:off x="2922645" y="4419600"/>
          <a:ext cx="1309255" cy="321791"/>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Knowledge of weatherization/</a:t>
          </a:r>
        </a:p>
        <a:p xmlns:a="http://schemas.openxmlformats.org/drawingml/2006/main">
          <a:pPr algn="ctr"/>
          <a:r>
            <a:rPr lang="en-US" dirty="0">
              <a:solidFill>
                <a:schemeClr val="tx1"/>
              </a:solidFill>
            </a:rPr>
            <a:t>f</a:t>
          </a:r>
          <a:r>
            <a:rPr lang="en-US" sz="1100" dirty="0">
              <a:solidFill>
                <a:schemeClr val="tx1"/>
              </a:solidFill>
            </a:rPr>
            <a:t>inancial aid </a:t>
          </a:r>
          <a:r>
            <a:rPr lang="en-US" dirty="0">
              <a:solidFill>
                <a:schemeClr val="tx1"/>
              </a:solidFill>
            </a:rPr>
            <a:t>p</a:t>
          </a:r>
          <a:r>
            <a:rPr lang="en-US" sz="1100" dirty="0">
              <a:solidFill>
                <a:schemeClr val="tx1"/>
              </a:solidFill>
            </a:rPr>
            <a:t>rograms</a:t>
          </a:r>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178" name="Rectangle 2"/>
          <p:cNvSpPr>
            <a:spLocks noGrp="1" noChangeArrowheads="1"/>
          </p:cNvSpPr>
          <p:nvPr>
            <p:ph type="hdr" sz="quarter"/>
          </p:nvPr>
        </p:nvSpPr>
        <p:spPr bwMode="auto">
          <a:xfrm>
            <a:off x="4" y="1"/>
            <a:ext cx="4041913" cy="344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0" tIns="45716" rIns="91430" bIns="45716" numCol="1" anchor="t" anchorCtr="0" compatLnSpc="1">
            <a:prstTxWarp prst="textNoShape">
              <a:avLst/>
            </a:prstTxWarp>
          </a:bodyPr>
          <a:lstStyle>
            <a:lvl1pPr>
              <a:defRPr sz="1200">
                <a:latin typeface="Times New Roman" pitchFamily="18" charset="0"/>
              </a:defRPr>
            </a:lvl1pPr>
          </a:lstStyle>
          <a:p>
            <a:pPr>
              <a:defRPr/>
            </a:pPr>
            <a:endParaRPr lang="en-US"/>
          </a:p>
        </p:txBody>
      </p:sp>
      <p:sp>
        <p:nvSpPr>
          <p:cNvPr id="50179" name="Rectangle 3"/>
          <p:cNvSpPr>
            <a:spLocks noGrp="1" noChangeArrowheads="1"/>
          </p:cNvSpPr>
          <p:nvPr>
            <p:ph type="dt" sz="quarter" idx="1"/>
          </p:nvPr>
        </p:nvSpPr>
        <p:spPr bwMode="auto">
          <a:xfrm>
            <a:off x="5254487" y="1"/>
            <a:ext cx="4041913" cy="344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0" tIns="45716" rIns="91430" bIns="45716" numCol="1" anchor="t" anchorCtr="0" compatLnSpc="1">
            <a:prstTxWarp prst="textNoShape">
              <a:avLst/>
            </a:prstTxWarp>
          </a:bodyPr>
          <a:lstStyle>
            <a:lvl1pPr algn="r">
              <a:defRPr sz="1200">
                <a:latin typeface="Times New Roman" pitchFamily="18" charset="0"/>
              </a:defRPr>
            </a:lvl1pPr>
          </a:lstStyle>
          <a:p>
            <a:pPr>
              <a:defRPr/>
            </a:pPr>
            <a:endParaRPr lang="en-US"/>
          </a:p>
        </p:txBody>
      </p:sp>
      <p:sp>
        <p:nvSpPr>
          <p:cNvPr id="50180" name="Rectangle 4"/>
          <p:cNvSpPr>
            <a:spLocks noGrp="1" noChangeArrowheads="1"/>
          </p:cNvSpPr>
          <p:nvPr>
            <p:ph type="ftr" sz="quarter" idx="2"/>
          </p:nvPr>
        </p:nvSpPr>
        <p:spPr bwMode="auto">
          <a:xfrm>
            <a:off x="4" y="6665626"/>
            <a:ext cx="4041913" cy="344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0" tIns="45716" rIns="91430" bIns="45716" numCol="1" anchor="b" anchorCtr="0" compatLnSpc="1">
            <a:prstTxWarp prst="textNoShape">
              <a:avLst/>
            </a:prstTxWarp>
          </a:bodyPr>
          <a:lstStyle>
            <a:lvl1pPr>
              <a:defRPr sz="1200">
                <a:latin typeface="Times New Roman" pitchFamily="18" charset="0"/>
              </a:defRPr>
            </a:lvl1pPr>
          </a:lstStyle>
          <a:p>
            <a:pPr>
              <a:defRPr/>
            </a:pPr>
            <a:endParaRPr lang="en-US"/>
          </a:p>
        </p:txBody>
      </p:sp>
      <p:sp>
        <p:nvSpPr>
          <p:cNvPr id="2" name="Slide Number Placeholder 1"/>
          <p:cNvSpPr>
            <a:spLocks noGrp="1"/>
          </p:cNvSpPr>
          <p:nvPr>
            <p:ph type="sldNum" sz="quarter" idx="3"/>
          </p:nvPr>
        </p:nvSpPr>
        <p:spPr>
          <a:xfrm>
            <a:off x="5265015" y="6658447"/>
            <a:ext cx="4029282" cy="351957"/>
          </a:xfrm>
          <a:prstGeom prst="rect">
            <a:avLst/>
          </a:prstGeom>
        </p:spPr>
        <p:txBody>
          <a:bodyPr vert="horz" lIns="91430" tIns="45716" rIns="91430" bIns="45716" rtlCol="0" anchor="b"/>
          <a:lstStyle>
            <a:lvl1pPr algn="r">
              <a:defRPr sz="1200"/>
            </a:lvl1pPr>
          </a:lstStyle>
          <a:p>
            <a:pPr>
              <a:defRPr/>
            </a:pPr>
            <a:fld id="{0D6C7A70-31E7-4B49-B3BD-709EDB4CC72D}" type="slidenum">
              <a:rPr lang="en-US"/>
              <a:pPr>
                <a:defRPr/>
              </a:pPr>
              <a:t>‹#›</a:t>
            </a:fld>
            <a:endParaRPr lang="en-US"/>
          </a:p>
        </p:txBody>
      </p:sp>
    </p:spTree>
    <p:extLst>
      <p:ext uri="{BB962C8B-B14F-4D97-AF65-F5344CB8AC3E}">
        <p14:creationId xmlns:p14="http://schemas.microsoft.com/office/powerpoint/2010/main" val="236671674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6" y="0"/>
            <a:ext cx="4029282" cy="3507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68" tIns="46584" rIns="93168" bIns="46584" numCol="1" anchor="t" anchorCtr="0" compatLnSpc="1">
            <a:prstTxWarp prst="textNoShape">
              <a:avLst/>
            </a:prstTxWarp>
          </a:bodyPr>
          <a:lstStyle>
            <a:lvl1pPr defTabSz="931768">
              <a:defRPr sz="1200">
                <a:latin typeface="Times New Roman" pitchFamily="18" charset="0"/>
              </a:defRPr>
            </a:lvl1pPr>
          </a:lstStyle>
          <a:p>
            <a:pPr>
              <a:defRPr/>
            </a:pPr>
            <a:endParaRPr lang="en-US"/>
          </a:p>
        </p:txBody>
      </p:sp>
      <p:sp>
        <p:nvSpPr>
          <p:cNvPr id="3075" name="Rectangle 3"/>
          <p:cNvSpPr>
            <a:spLocks noGrp="1" noChangeArrowheads="1"/>
          </p:cNvSpPr>
          <p:nvPr>
            <p:ph type="dt" idx="1"/>
          </p:nvPr>
        </p:nvSpPr>
        <p:spPr bwMode="auto">
          <a:xfrm>
            <a:off x="5267121" y="0"/>
            <a:ext cx="4029282" cy="3507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68" tIns="46584" rIns="93168" bIns="46584" numCol="1" anchor="t" anchorCtr="0" compatLnSpc="1">
            <a:prstTxWarp prst="textNoShape">
              <a:avLst/>
            </a:prstTxWarp>
          </a:bodyPr>
          <a:lstStyle>
            <a:lvl1pPr algn="r" defTabSz="931768">
              <a:defRPr sz="1200">
                <a:latin typeface="Times New Roman" pitchFamily="18" charset="0"/>
              </a:defRPr>
            </a:lvl1pPr>
          </a:lstStyle>
          <a:p>
            <a:pPr>
              <a:defRPr/>
            </a:pPr>
            <a:endParaRPr lang="en-US"/>
          </a:p>
        </p:txBody>
      </p:sp>
      <p:sp>
        <p:nvSpPr>
          <p:cNvPr id="3076" name="Rectangle 4"/>
          <p:cNvSpPr>
            <a:spLocks noGrp="1" noRot="1" noChangeAspect="1" noChangeArrowheads="1" noTextEdit="1"/>
          </p:cNvSpPr>
          <p:nvPr>
            <p:ph type="sldImg" idx="2"/>
          </p:nvPr>
        </p:nvSpPr>
        <p:spPr bwMode="auto">
          <a:xfrm>
            <a:off x="3662363" y="525463"/>
            <a:ext cx="1971675" cy="26289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077" name="Rectangle 5"/>
          <p:cNvSpPr>
            <a:spLocks noGrp="1" noChangeArrowheads="1"/>
          </p:cNvSpPr>
          <p:nvPr>
            <p:ph type="body" sz="quarter" idx="3"/>
          </p:nvPr>
        </p:nvSpPr>
        <p:spPr bwMode="auto">
          <a:xfrm>
            <a:off x="1239945" y="3330424"/>
            <a:ext cx="6816518" cy="3154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68" tIns="46584" rIns="93168" bIns="46584"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p:cNvSpPr>
            <a:spLocks noGrp="1" noChangeArrowheads="1"/>
          </p:cNvSpPr>
          <p:nvPr>
            <p:ph type="ftr" sz="quarter" idx="4"/>
          </p:nvPr>
        </p:nvSpPr>
        <p:spPr bwMode="auto">
          <a:xfrm>
            <a:off x="6" y="6659645"/>
            <a:ext cx="4029282" cy="3507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68" tIns="46584" rIns="93168" bIns="46584" numCol="1" anchor="b" anchorCtr="0" compatLnSpc="1">
            <a:prstTxWarp prst="textNoShape">
              <a:avLst/>
            </a:prstTxWarp>
          </a:bodyPr>
          <a:lstStyle>
            <a:lvl1pPr defTabSz="931768">
              <a:defRPr sz="1200">
                <a:latin typeface="Times New Roman" pitchFamily="18" charset="0"/>
              </a:defRPr>
            </a:lvl1pPr>
          </a:lstStyle>
          <a:p>
            <a:pPr>
              <a:defRPr/>
            </a:pPr>
            <a:endParaRPr lang="en-US"/>
          </a:p>
        </p:txBody>
      </p:sp>
      <p:sp>
        <p:nvSpPr>
          <p:cNvPr id="3079" name="Rectangle 7"/>
          <p:cNvSpPr>
            <a:spLocks noGrp="1" noChangeArrowheads="1"/>
          </p:cNvSpPr>
          <p:nvPr>
            <p:ph type="sldNum" sz="quarter" idx="5"/>
          </p:nvPr>
        </p:nvSpPr>
        <p:spPr bwMode="auto">
          <a:xfrm>
            <a:off x="5267121" y="6659645"/>
            <a:ext cx="4029282" cy="3507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68" tIns="46584" rIns="93168" bIns="46584" numCol="1" anchor="b" anchorCtr="0" compatLnSpc="1">
            <a:prstTxWarp prst="textNoShape">
              <a:avLst/>
            </a:prstTxWarp>
          </a:bodyPr>
          <a:lstStyle>
            <a:lvl1pPr algn="r" defTabSz="931768">
              <a:defRPr sz="1200">
                <a:latin typeface="Times New Roman" panose="02020603050405020304" pitchFamily="18" charset="0"/>
              </a:defRPr>
            </a:lvl1pPr>
          </a:lstStyle>
          <a:p>
            <a:pPr>
              <a:defRPr/>
            </a:pPr>
            <a:fld id="{D157A655-42AC-4AB2-B08C-5753FECA8C89}" type="slidenum">
              <a:rPr lang="en-US" altLang="en-US"/>
              <a:pPr>
                <a:defRPr/>
              </a:pPr>
              <a:t>‹#›</a:t>
            </a:fld>
            <a:endParaRPr lang="en-US" altLang="en-US"/>
          </a:p>
        </p:txBody>
      </p:sp>
    </p:spTree>
    <p:extLst>
      <p:ext uri="{BB962C8B-B14F-4D97-AF65-F5344CB8AC3E}">
        <p14:creationId xmlns:p14="http://schemas.microsoft.com/office/powerpoint/2010/main" val="175145541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p:spPr>
        <p:txBody>
          <a:bodyPr/>
          <a:lstStyle>
            <a:lvl1pPr defTabSz="931768">
              <a:defRPr sz="1400">
                <a:solidFill>
                  <a:schemeClr val="tx1"/>
                </a:solidFill>
                <a:latin typeface="Tahoma" panose="020B0604030504040204" pitchFamily="34" charset="0"/>
              </a:defRPr>
            </a:lvl1pPr>
            <a:lvl2pPr marL="742873" indent="-285721" defTabSz="931768">
              <a:defRPr sz="1400">
                <a:solidFill>
                  <a:schemeClr val="tx1"/>
                </a:solidFill>
                <a:latin typeface="Tahoma" panose="020B0604030504040204" pitchFamily="34" charset="0"/>
              </a:defRPr>
            </a:lvl2pPr>
            <a:lvl3pPr marL="1142883" indent="-228577" defTabSz="931768">
              <a:defRPr sz="1400">
                <a:solidFill>
                  <a:schemeClr val="tx1"/>
                </a:solidFill>
                <a:latin typeface="Tahoma" panose="020B0604030504040204" pitchFamily="34" charset="0"/>
              </a:defRPr>
            </a:lvl3pPr>
            <a:lvl4pPr marL="1600036" indent="-228577" defTabSz="931768">
              <a:defRPr sz="1400">
                <a:solidFill>
                  <a:schemeClr val="tx1"/>
                </a:solidFill>
                <a:latin typeface="Tahoma" panose="020B0604030504040204" pitchFamily="34" charset="0"/>
              </a:defRPr>
            </a:lvl4pPr>
            <a:lvl5pPr marL="2057189" indent="-228577" defTabSz="931768">
              <a:defRPr sz="1400">
                <a:solidFill>
                  <a:schemeClr val="tx1"/>
                </a:solidFill>
                <a:latin typeface="Tahoma" panose="020B0604030504040204" pitchFamily="34" charset="0"/>
              </a:defRPr>
            </a:lvl5pPr>
            <a:lvl6pPr marL="2514343" indent="-228577" defTabSz="931768" eaLnBrk="0" fontAlgn="base" hangingPunct="0">
              <a:spcBef>
                <a:spcPct val="0"/>
              </a:spcBef>
              <a:spcAft>
                <a:spcPct val="0"/>
              </a:spcAft>
              <a:defRPr sz="1400">
                <a:solidFill>
                  <a:schemeClr val="tx1"/>
                </a:solidFill>
                <a:latin typeface="Tahoma" panose="020B0604030504040204" pitchFamily="34" charset="0"/>
              </a:defRPr>
            </a:lvl6pPr>
            <a:lvl7pPr marL="2971496" indent="-228577" defTabSz="931768" eaLnBrk="0" fontAlgn="base" hangingPunct="0">
              <a:spcBef>
                <a:spcPct val="0"/>
              </a:spcBef>
              <a:spcAft>
                <a:spcPct val="0"/>
              </a:spcAft>
              <a:defRPr sz="1400">
                <a:solidFill>
                  <a:schemeClr val="tx1"/>
                </a:solidFill>
                <a:latin typeface="Tahoma" panose="020B0604030504040204" pitchFamily="34" charset="0"/>
              </a:defRPr>
            </a:lvl7pPr>
            <a:lvl8pPr marL="3428649" indent="-228577" defTabSz="931768" eaLnBrk="0" fontAlgn="base" hangingPunct="0">
              <a:spcBef>
                <a:spcPct val="0"/>
              </a:spcBef>
              <a:spcAft>
                <a:spcPct val="0"/>
              </a:spcAft>
              <a:defRPr sz="1400">
                <a:solidFill>
                  <a:schemeClr val="tx1"/>
                </a:solidFill>
                <a:latin typeface="Tahoma" panose="020B0604030504040204" pitchFamily="34" charset="0"/>
              </a:defRPr>
            </a:lvl8pPr>
            <a:lvl9pPr marL="3885802" indent="-228577" defTabSz="931768" eaLnBrk="0" fontAlgn="base" hangingPunct="0">
              <a:spcBef>
                <a:spcPct val="0"/>
              </a:spcBef>
              <a:spcAft>
                <a:spcPct val="0"/>
              </a:spcAft>
              <a:defRPr sz="1400">
                <a:solidFill>
                  <a:schemeClr val="tx1"/>
                </a:solidFill>
                <a:latin typeface="Tahoma" panose="020B0604030504040204" pitchFamily="34" charset="0"/>
              </a:defRPr>
            </a:lvl9pPr>
          </a:lstStyle>
          <a:p>
            <a:fld id="{8F91E9F1-0FF9-4EA2-8489-E500C439DEDC}" type="slidenum">
              <a:rPr lang="en-US" altLang="en-US" sz="1200">
                <a:latin typeface="Times New Roman" panose="02020603050405020304" pitchFamily="18" charset="0"/>
              </a:rPr>
              <a:pPr/>
              <a:t>1</a:t>
            </a:fld>
            <a:endParaRPr lang="en-US" altLang="en-US" sz="1200">
              <a:latin typeface="Times New Roman" panose="02020603050405020304" pitchFamily="18" charset="0"/>
            </a:endParaRPr>
          </a:p>
        </p:txBody>
      </p:sp>
      <p:sp>
        <p:nvSpPr>
          <p:cNvPr id="6147" name="Rectangle 2"/>
          <p:cNvSpPr>
            <a:spLocks noGrp="1" noRot="1" noChangeAspect="1" noChangeArrowheads="1" noTextEdit="1"/>
          </p:cNvSpPr>
          <p:nvPr>
            <p:ph type="sldImg"/>
          </p:nvPr>
        </p:nvSpPr>
        <p:spPr>
          <a:ln/>
        </p:spPr>
      </p:sp>
      <p:sp>
        <p:nvSpPr>
          <p:cNvPr id="6148"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34637074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defTabSz="931768">
              <a:defRPr sz="1400">
                <a:solidFill>
                  <a:schemeClr val="tx1"/>
                </a:solidFill>
                <a:latin typeface="Tahoma" panose="020B0604030504040204" pitchFamily="34" charset="0"/>
              </a:defRPr>
            </a:lvl1pPr>
            <a:lvl2pPr marL="742873" indent="-285721" defTabSz="931768">
              <a:defRPr sz="1400">
                <a:solidFill>
                  <a:schemeClr val="tx1"/>
                </a:solidFill>
                <a:latin typeface="Tahoma" panose="020B0604030504040204" pitchFamily="34" charset="0"/>
              </a:defRPr>
            </a:lvl2pPr>
            <a:lvl3pPr marL="1142883" indent="-228577" defTabSz="931768">
              <a:defRPr sz="1400">
                <a:solidFill>
                  <a:schemeClr val="tx1"/>
                </a:solidFill>
                <a:latin typeface="Tahoma" panose="020B0604030504040204" pitchFamily="34" charset="0"/>
              </a:defRPr>
            </a:lvl3pPr>
            <a:lvl4pPr marL="1600036" indent="-228577" defTabSz="931768">
              <a:defRPr sz="1400">
                <a:solidFill>
                  <a:schemeClr val="tx1"/>
                </a:solidFill>
                <a:latin typeface="Tahoma" panose="020B0604030504040204" pitchFamily="34" charset="0"/>
              </a:defRPr>
            </a:lvl4pPr>
            <a:lvl5pPr marL="2057189" indent="-228577" defTabSz="931768">
              <a:defRPr sz="1400">
                <a:solidFill>
                  <a:schemeClr val="tx1"/>
                </a:solidFill>
                <a:latin typeface="Tahoma" panose="020B0604030504040204" pitchFamily="34" charset="0"/>
              </a:defRPr>
            </a:lvl5pPr>
            <a:lvl6pPr marL="2514343" indent="-228577" defTabSz="931768" eaLnBrk="0" fontAlgn="base" hangingPunct="0">
              <a:spcBef>
                <a:spcPct val="0"/>
              </a:spcBef>
              <a:spcAft>
                <a:spcPct val="0"/>
              </a:spcAft>
              <a:defRPr sz="1400">
                <a:solidFill>
                  <a:schemeClr val="tx1"/>
                </a:solidFill>
                <a:latin typeface="Tahoma" panose="020B0604030504040204" pitchFamily="34" charset="0"/>
              </a:defRPr>
            </a:lvl6pPr>
            <a:lvl7pPr marL="2971496" indent="-228577" defTabSz="931768" eaLnBrk="0" fontAlgn="base" hangingPunct="0">
              <a:spcBef>
                <a:spcPct val="0"/>
              </a:spcBef>
              <a:spcAft>
                <a:spcPct val="0"/>
              </a:spcAft>
              <a:defRPr sz="1400">
                <a:solidFill>
                  <a:schemeClr val="tx1"/>
                </a:solidFill>
                <a:latin typeface="Tahoma" panose="020B0604030504040204" pitchFamily="34" charset="0"/>
              </a:defRPr>
            </a:lvl7pPr>
            <a:lvl8pPr marL="3428649" indent="-228577" defTabSz="931768" eaLnBrk="0" fontAlgn="base" hangingPunct="0">
              <a:spcBef>
                <a:spcPct val="0"/>
              </a:spcBef>
              <a:spcAft>
                <a:spcPct val="0"/>
              </a:spcAft>
              <a:defRPr sz="1400">
                <a:solidFill>
                  <a:schemeClr val="tx1"/>
                </a:solidFill>
                <a:latin typeface="Tahoma" panose="020B0604030504040204" pitchFamily="34" charset="0"/>
              </a:defRPr>
            </a:lvl8pPr>
            <a:lvl9pPr marL="3885802" indent="-228577" defTabSz="931768" eaLnBrk="0" fontAlgn="base" hangingPunct="0">
              <a:spcBef>
                <a:spcPct val="0"/>
              </a:spcBef>
              <a:spcAft>
                <a:spcPct val="0"/>
              </a:spcAft>
              <a:defRPr sz="1400">
                <a:solidFill>
                  <a:schemeClr val="tx1"/>
                </a:solidFill>
                <a:latin typeface="Tahoma" panose="020B0604030504040204" pitchFamily="34" charset="0"/>
              </a:defRPr>
            </a:lvl9pPr>
          </a:lstStyle>
          <a:p>
            <a:fld id="{BF7BD0C0-3E28-472D-B356-0A6C0AE0EEB8}" type="slidenum">
              <a:rPr lang="en-US" altLang="en-US" sz="1200">
                <a:latin typeface="Times New Roman" panose="02020603050405020304" pitchFamily="18" charset="0"/>
              </a:rPr>
              <a:pPr/>
              <a:t>47</a:t>
            </a:fld>
            <a:endParaRPr lang="en-US" altLang="en-US" sz="1200">
              <a:latin typeface="Times New Roman" panose="02020603050405020304" pitchFamily="18"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10779318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defTabSz="931768">
              <a:defRPr sz="1400">
                <a:solidFill>
                  <a:schemeClr val="tx1"/>
                </a:solidFill>
                <a:latin typeface="Tahoma" panose="020B0604030504040204" pitchFamily="34" charset="0"/>
              </a:defRPr>
            </a:lvl1pPr>
            <a:lvl2pPr marL="742873" indent="-285721" defTabSz="931768">
              <a:defRPr sz="1400">
                <a:solidFill>
                  <a:schemeClr val="tx1"/>
                </a:solidFill>
                <a:latin typeface="Tahoma" panose="020B0604030504040204" pitchFamily="34" charset="0"/>
              </a:defRPr>
            </a:lvl2pPr>
            <a:lvl3pPr marL="1142883" indent="-228577" defTabSz="931768">
              <a:defRPr sz="1400">
                <a:solidFill>
                  <a:schemeClr val="tx1"/>
                </a:solidFill>
                <a:latin typeface="Tahoma" panose="020B0604030504040204" pitchFamily="34" charset="0"/>
              </a:defRPr>
            </a:lvl3pPr>
            <a:lvl4pPr marL="1600036" indent="-228577" defTabSz="931768">
              <a:defRPr sz="1400">
                <a:solidFill>
                  <a:schemeClr val="tx1"/>
                </a:solidFill>
                <a:latin typeface="Tahoma" panose="020B0604030504040204" pitchFamily="34" charset="0"/>
              </a:defRPr>
            </a:lvl4pPr>
            <a:lvl5pPr marL="2057189" indent="-228577" defTabSz="931768">
              <a:defRPr sz="1400">
                <a:solidFill>
                  <a:schemeClr val="tx1"/>
                </a:solidFill>
                <a:latin typeface="Tahoma" panose="020B0604030504040204" pitchFamily="34" charset="0"/>
              </a:defRPr>
            </a:lvl5pPr>
            <a:lvl6pPr marL="2514343" indent="-228577" defTabSz="931768" eaLnBrk="0" fontAlgn="base" hangingPunct="0">
              <a:spcBef>
                <a:spcPct val="0"/>
              </a:spcBef>
              <a:spcAft>
                <a:spcPct val="0"/>
              </a:spcAft>
              <a:defRPr sz="1400">
                <a:solidFill>
                  <a:schemeClr val="tx1"/>
                </a:solidFill>
                <a:latin typeface="Tahoma" panose="020B0604030504040204" pitchFamily="34" charset="0"/>
              </a:defRPr>
            </a:lvl6pPr>
            <a:lvl7pPr marL="2971496" indent="-228577" defTabSz="931768" eaLnBrk="0" fontAlgn="base" hangingPunct="0">
              <a:spcBef>
                <a:spcPct val="0"/>
              </a:spcBef>
              <a:spcAft>
                <a:spcPct val="0"/>
              </a:spcAft>
              <a:defRPr sz="1400">
                <a:solidFill>
                  <a:schemeClr val="tx1"/>
                </a:solidFill>
                <a:latin typeface="Tahoma" panose="020B0604030504040204" pitchFamily="34" charset="0"/>
              </a:defRPr>
            </a:lvl7pPr>
            <a:lvl8pPr marL="3428649" indent="-228577" defTabSz="931768" eaLnBrk="0" fontAlgn="base" hangingPunct="0">
              <a:spcBef>
                <a:spcPct val="0"/>
              </a:spcBef>
              <a:spcAft>
                <a:spcPct val="0"/>
              </a:spcAft>
              <a:defRPr sz="1400">
                <a:solidFill>
                  <a:schemeClr val="tx1"/>
                </a:solidFill>
                <a:latin typeface="Tahoma" panose="020B0604030504040204" pitchFamily="34" charset="0"/>
              </a:defRPr>
            </a:lvl8pPr>
            <a:lvl9pPr marL="3885802" indent="-228577" defTabSz="931768" eaLnBrk="0" fontAlgn="base" hangingPunct="0">
              <a:spcBef>
                <a:spcPct val="0"/>
              </a:spcBef>
              <a:spcAft>
                <a:spcPct val="0"/>
              </a:spcAft>
              <a:defRPr sz="1400">
                <a:solidFill>
                  <a:schemeClr val="tx1"/>
                </a:solidFill>
                <a:latin typeface="Tahoma" panose="020B0604030504040204" pitchFamily="34" charset="0"/>
              </a:defRPr>
            </a:lvl9pPr>
          </a:lstStyle>
          <a:p>
            <a:fld id="{BF7BD0C0-3E28-472D-B356-0A6C0AE0EEB8}" type="slidenum">
              <a:rPr lang="en-US" altLang="en-US" sz="1200">
                <a:latin typeface="Times New Roman" panose="02020603050405020304" pitchFamily="18" charset="0"/>
              </a:rPr>
              <a:pPr/>
              <a:t>49</a:t>
            </a:fld>
            <a:endParaRPr lang="en-US" altLang="en-US" sz="1200">
              <a:latin typeface="Times New Roman" panose="02020603050405020304" pitchFamily="18"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26039407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defTabSz="931768">
              <a:defRPr sz="1400">
                <a:solidFill>
                  <a:schemeClr val="tx1"/>
                </a:solidFill>
                <a:latin typeface="Tahoma" panose="020B0604030504040204" pitchFamily="34" charset="0"/>
              </a:defRPr>
            </a:lvl1pPr>
            <a:lvl2pPr marL="742873" indent="-285721" defTabSz="931768">
              <a:defRPr sz="1400">
                <a:solidFill>
                  <a:schemeClr val="tx1"/>
                </a:solidFill>
                <a:latin typeface="Tahoma" panose="020B0604030504040204" pitchFamily="34" charset="0"/>
              </a:defRPr>
            </a:lvl2pPr>
            <a:lvl3pPr marL="1142883" indent="-228577" defTabSz="931768">
              <a:defRPr sz="1400">
                <a:solidFill>
                  <a:schemeClr val="tx1"/>
                </a:solidFill>
                <a:latin typeface="Tahoma" panose="020B0604030504040204" pitchFamily="34" charset="0"/>
              </a:defRPr>
            </a:lvl3pPr>
            <a:lvl4pPr marL="1600036" indent="-228577" defTabSz="931768">
              <a:defRPr sz="1400">
                <a:solidFill>
                  <a:schemeClr val="tx1"/>
                </a:solidFill>
                <a:latin typeface="Tahoma" panose="020B0604030504040204" pitchFamily="34" charset="0"/>
              </a:defRPr>
            </a:lvl4pPr>
            <a:lvl5pPr marL="2057189" indent="-228577" defTabSz="931768">
              <a:defRPr sz="1400">
                <a:solidFill>
                  <a:schemeClr val="tx1"/>
                </a:solidFill>
                <a:latin typeface="Tahoma" panose="020B0604030504040204" pitchFamily="34" charset="0"/>
              </a:defRPr>
            </a:lvl5pPr>
            <a:lvl6pPr marL="2514343" indent="-228577" defTabSz="931768" eaLnBrk="0" fontAlgn="base" hangingPunct="0">
              <a:spcBef>
                <a:spcPct val="0"/>
              </a:spcBef>
              <a:spcAft>
                <a:spcPct val="0"/>
              </a:spcAft>
              <a:defRPr sz="1400">
                <a:solidFill>
                  <a:schemeClr val="tx1"/>
                </a:solidFill>
                <a:latin typeface="Tahoma" panose="020B0604030504040204" pitchFamily="34" charset="0"/>
              </a:defRPr>
            </a:lvl6pPr>
            <a:lvl7pPr marL="2971496" indent="-228577" defTabSz="931768" eaLnBrk="0" fontAlgn="base" hangingPunct="0">
              <a:spcBef>
                <a:spcPct val="0"/>
              </a:spcBef>
              <a:spcAft>
                <a:spcPct val="0"/>
              </a:spcAft>
              <a:defRPr sz="1400">
                <a:solidFill>
                  <a:schemeClr val="tx1"/>
                </a:solidFill>
                <a:latin typeface="Tahoma" panose="020B0604030504040204" pitchFamily="34" charset="0"/>
              </a:defRPr>
            </a:lvl7pPr>
            <a:lvl8pPr marL="3428649" indent="-228577" defTabSz="931768" eaLnBrk="0" fontAlgn="base" hangingPunct="0">
              <a:spcBef>
                <a:spcPct val="0"/>
              </a:spcBef>
              <a:spcAft>
                <a:spcPct val="0"/>
              </a:spcAft>
              <a:defRPr sz="1400">
                <a:solidFill>
                  <a:schemeClr val="tx1"/>
                </a:solidFill>
                <a:latin typeface="Tahoma" panose="020B0604030504040204" pitchFamily="34" charset="0"/>
              </a:defRPr>
            </a:lvl8pPr>
            <a:lvl9pPr marL="3885802" indent="-228577" defTabSz="931768" eaLnBrk="0" fontAlgn="base" hangingPunct="0">
              <a:spcBef>
                <a:spcPct val="0"/>
              </a:spcBef>
              <a:spcAft>
                <a:spcPct val="0"/>
              </a:spcAft>
              <a:defRPr sz="1400">
                <a:solidFill>
                  <a:schemeClr val="tx1"/>
                </a:solidFill>
                <a:latin typeface="Tahoma" panose="020B0604030504040204" pitchFamily="34" charset="0"/>
              </a:defRPr>
            </a:lvl9pPr>
          </a:lstStyle>
          <a:p>
            <a:fld id="{BF7BD0C0-3E28-472D-B356-0A6C0AE0EEB8}" type="slidenum">
              <a:rPr lang="en-US" altLang="en-US" sz="1200">
                <a:latin typeface="Times New Roman" panose="02020603050405020304" pitchFamily="18" charset="0"/>
              </a:rPr>
              <a:pPr/>
              <a:t>53</a:t>
            </a:fld>
            <a:endParaRPr lang="en-US" altLang="en-US" sz="1200">
              <a:latin typeface="Times New Roman" panose="02020603050405020304" pitchFamily="18"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30427575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157A655-42AC-4AB2-B08C-5753FECA8C89}" type="slidenum">
              <a:rPr lang="en-US" altLang="en-US" smtClean="0"/>
              <a:pPr>
                <a:defRPr/>
              </a:pPr>
              <a:t>2</a:t>
            </a:fld>
            <a:endParaRPr lang="en-US" altLang="en-US"/>
          </a:p>
        </p:txBody>
      </p:sp>
    </p:spTree>
    <p:extLst>
      <p:ext uri="{BB962C8B-B14F-4D97-AF65-F5344CB8AC3E}">
        <p14:creationId xmlns:p14="http://schemas.microsoft.com/office/powerpoint/2010/main" val="34699893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157A655-42AC-4AB2-B08C-5753FECA8C89}" type="slidenum">
              <a:rPr lang="en-US" altLang="en-US" smtClean="0"/>
              <a:pPr>
                <a:defRPr/>
              </a:pPr>
              <a:t>3</a:t>
            </a:fld>
            <a:endParaRPr lang="en-US" altLang="en-US"/>
          </a:p>
        </p:txBody>
      </p:sp>
    </p:spTree>
    <p:extLst>
      <p:ext uri="{BB962C8B-B14F-4D97-AF65-F5344CB8AC3E}">
        <p14:creationId xmlns:p14="http://schemas.microsoft.com/office/powerpoint/2010/main" val="33227743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defTabSz="931768">
              <a:defRPr sz="1400">
                <a:solidFill>
                  <a:schemeClr val="tx1"/>
                </a:solidFill>
                <a:latin typeface="Tahoma" panose="020B0604030504040204" pitchFamily="34" charset="0"/>
              </a:defRPr>
            </a:lvl1pPr>
            <a:lvl2pPr marL="742873" indent="-285721" defTabSz="931768">
              <a:defRPr sz="1400">
                <a:solidFill>
                  <a:schemeClr val="tx1"/>
                </a:solidFill>
                <a:latin typeface="Tahoma" panose="020B0604030504040204" pitchFamily="34" charset="0"/>
              </a:defRPr>
            </a:lvl2pPr>
            <a:lvl3pPr marL="1142883" indent="-228577" defTabSz="931768">
              <a:defRPr sz="1400">
                <a:solidFill>
                  <a:schemeClr val="tx1"/>
                </a:solidFill>
                <a:latin typeface="Tahoma" panose="020B0604030504040204" pitchFamily="34" charset="0"/>
              </a:defRPr>
            </a:lvl3pPr>
            <a:lvl4pPr marL="1600036" indent="-228577" defTabSz="931768">
              <a:defRPr sz="1400">
                <a:solidFill>
                  <a:schemeClr val="tx1"/>
                </a:solidFill>
                <a:latin typeface="Tahoma" panose="020B0604030504040204" pitchFamily="34" charset="0"/>
              </a:defRPr>
            </a:lvl4pPr>
            <a:lvl5pPr marL="2057189" indent="-228577" defTabSz="931768">
              <a:defRPr sz="1400">
                <a:solidFill>
                  <a:schemeClr val="tx1"/>
                </a:solidFill>
                <a:latin typeface="Tahoma" panose="020B0604030504040204" pitchFamily="34" charset="0"/>
              </a:defRPr>
            </a:lvl5pPr>
            <a:lvl6pPr marL="2514343" indent="-228577" defTabSz="931768" eaLnBrk="0" fontAlgn="base" hangingPunct="0">
              <a:spcBef>
                <a:spcPct val="0"/>
              </a:spcBef>
              <a:spcAft>
                <a:spcPct val="0"/>
              </a:spcAft>
              <a:defRPr sz="1400">
                <a:solidFill>
                  <a:schemeClr val="tx1"/>
                </a:solidFill>
                <a:latin typeface="Tahoma" panose="020B0604030504040204" pitchFamily="34" charset="0"/>
              </a:defRPr>
            </a:lvl6pPr>
            <a:lvl7pPr marL="2971496" indent="-228577" defTabSz="931768" eaLnBrk="0" fontAlgn="base" hangingPunct="0">
              <a:spcBef>
                <a:spcPct val="0"/>
              </a:spcBef>
              <a:spcAft>
                <a:spcPct val="0"/>
              </a:spcAft>
              <a:defRPr sz="1400">
                <a:solidFill>
                  <a:schemeClr val="tx1"/>
                </a:solidFill>
                <a:latin typeface="Tahoma" panose="020B0604030504040204" pitchFamily="34" charset="0"/>
              </a:defRPr>
            </a:lvl7pPr>
            <a:lvl8pPr marL="3428649" indent="-228577" defTabSz="931768" eaLnBrk="0" fontAlgn="base" hangingPunct="0">
              <a:spcBef>
                <a:spcPct val="0"/>
              </a:spcBef>
              <a:spcAft>
                <a:spcPct val="0"/>
              </a:spcAft>
              <a:defRPr sz="1400">
                <a:solidFill>
                  <a:schemeClr val="tx1"/>
                </a:solidFill>
                <a:latin typeface="Tahoma" panose="020B0604030504040204" pitchFamily="34" charset="0"/>
              </a:defRPr>
            </a:lvl8pPr>
            <a:lvl9pPr marL="3885802" indent="-228577" defTabSz="931768" eaLnBrk="0" fontAlgn="base" hangingPunct="0">
              <a:spcBef>
                <a:spcPct val="0"/>
              </a:spcBef>
              <a:spcAft>
                <a:spcPct val="0"/>
              </a:spcAft>
              <a:defRPr sz="1400">
                <a:solidFill>
                  <a:schemeClr val="tx1"/>
                </a:solidFill>
                <a:latin typeface="Tahoma" panose="020B0604030504040204" pitchFamily="34" charset="0"/>
              </a:defRPr>
            </a:lvl9pPr>
          </a:lstStyle>
          <a:p>
            <a:fld id="{BF7BD0C0-3E28-472D-B356-0A6C0AE0EEB8}" type="slidenum">
              <a:rPr lang="en-US" altLang="en-US" sz="1200">
                <a:latin typeface="Times New Roman" panose="02020603050405020304" pitchFamily="18" charset="0"/>
              </a:rPr>
              <a:pPr/>
              <a:t>5</a:t>
            </a:fld>
            <a:endParaRPr lang="en-US" altLang="en-US" sz="1200">
              <a:latin typeface="Times New Roman" panose="02020603050405020304" pitchFamily="18"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35490625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defTabSz="931768">
              <a:defRPr sz="1400">
                <a:solidFill>
                  <a:schemeClr val="tx1"/>
                </a:solidFill>
                <a:latin typeface="Tahoma" panose="020B0604030504040204" pitchFamily="34" charset="0"/>
              </a:defRPr>
            </a:lvl1pPr>
            <a:lvl2pPr marL="742873" indent="-285721" defTabSz="931768">
              <a:defRPr sz="1400">
                <a:solidFill>
                  <a:schemeClr val="tx1"/>
                </a:solidFill>
                <a:latin typeface="Tahoma" panose="020B0604030504040204" pitchFamily="34" charset="0"/>
              </a:defRPr>
            </a:lvl2pPr>
            <a:lvl3pPr marL="1142883" indent="-228577" defTabSz="931768">
              <a:defRPr sz="1400">
                <a:solidFill>
                  <a:schemeClr val="tx1"/>
                </a:solidFill>
                <a:latin typeface="Tahoma" panose="020B0604030504040204" pitchFamily="34" charset="0"/>
              </a:defRPr>
            </a:lvl3pPr>
            <a:lvl4pPr marL="1600036" indent="-228577" defTabSz="931768">
              <a:defRPr sz="1400">
                <a:solidFill>
                  <a:schemeClr val="tx1"/>
                </a:solidFill>
                <a:latin typeface="Tahoma" panose="020B0604030504040204" pitchFamily="34" charset="0"/>
              </a:defRPr>
            </a:lvl4pPr>
            <a:lvl5pPr marL="2057189" indent="-228577" defTabSz="931768">
              <a:defRPr sz="1400">
                <a:solidFill>
                  <a:schemeClr val="tx1"/>
                </a:solidFill>
                <a:latin typeface="Tahoma" panose="020B0604030504040204" pitchFamily="34" charset="0"/>
              </a:defRPr>
            </a:lvl5pPr>
            <a:lvl6pPr marL="2514343" indent="-228577" defTabSz="931768" eaLnBrk="0" fontAlgn="base" hangingPunct="0">
              <a:spcBef>
                <a:spcPct val="0"/>
              </a:spcBef>
              <a:spcAft>
                <a:spcPct val="0"/>
              </a:spcAft>
              <a:defRPr sz="1400">
                <a:solidFill>
                  <a:schemeClr val="tx1"/>
                </a:solidFill>
                <a:latin typeface="Tahoma" panose="020B0604030504040204" pitchFamily="34" charset="0"/>
              </a:defRPr>
            </a:lvl6pPr>
            <a:lvl7pPr marL="2971496" indent="-228577" defTabSz="931768" eaLnBrk="0" fontAlgn="base" hangingPunct="0">
              <a:spcBef>
                <a:spcPct val="0"/>
              </a:spcBef>
              <a:spcAft>
                <a:spcPct val="0"/>
              </a:spcAft>
              <a:defRPr sz="1400">
                <a:solidFill>
                  <a:schemeClr val="tx1"/>
                </a:solidFill>
                <a:latin typeface="Tahoma" panose="020B0604030504040204" pitchFamily="34" charset="0"/>
              </a:defRPr>
            </a:lvl7pPr>
            <a:lvl8pPr marL="3428649" indent="-228577" defTabSz="931768" eaLnBrk="0" fontAlgn="base" hangingPunct="0">
              <a:spcBef>
                <a:spcPct val="0"/>
              </a:spcBef>
              <a:spcAft>
                <a:spcPct val="0"/>
              </a:spcAft>
              <a:defRPr sz="1400">
                <a:solidFill>
                  <a:schemeClr val="tx1"/>
                </a:solidFill>
                <a:latin typeface="Tahoma" panose="020B0604030504040204" pitchFamily="34" charset="0"/>
              </a:defRPr>
            </a:lvl8pPr>
            <a:lvl9pPr marL="3885802" indent="-228577" defTabSz="931768" eaLnBrk="0" fontAlgn="base" hangingPunct="0">
              <a:spcBef>
                <a:spcPct val="0"/>
              </a:spcBef>
              <a:spcAft>
                <a:spcPct val="0"/>
              </a:spcAft>
              <a:defRPr sz="1400">
                <a:solidFill>
                  <a:schemeClr val="tx1"/>
                </a:solidFill>
                <a:latin typeface="Tahoma" panose="020B0604030504040204" pitchFamily="34" charset="0"/>
              </a:defRPr>
            </a:lvl9pPr>
          </a:lstStyle>
          <a:p>
            <a:fld id="{BF7BD0C0-3E28-472D-B356-0A6C0AE0EEB8}" type="slidenum">
              <a:rPr lang="en-US" altLang="en-US" sz="1200">
                <a:latin typeface="Times New Roman" panose="02020603050405020304" pitchFamily="18" charset="0"/>
              </a:rPr>
              <a:pPr/>
              <a:t>20</a:t>
            </a:fld>
            <a:endParaRPr lang="en-US" altLang="en-US" sz="1200">
              <a:latin typeface="Times New Roman" panose="02020603050405020304" pitchFamily="18"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19005800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157A655-42AC-4AB2-B08C-5753FECA8C89}" type="slidenum">
              <a:rPr lang="en-US" altLang="en-US" smtClean="0"/>
              <a:pPr>
                <a:defRPr/>
              </a:pPr>
              <a:t>21</a:t>
            </a:fld>
            <a:endParaRPr lang="en-US" altLang="en-US"/>
          </a:p>
        </p:txBody>
      </p:sp>
    </p:spTree>
    <p:extLst>
      <p:ext uri="{BB962C8B-B14F-4D97-AF65-F5344CB8AC3E}">
        <p14:creationId xmlns:p14="http://schemas.microsoft.com/office/powerpoint/2010/main" val="36818997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157A655-42AC-4AB2-B08C-5753FECA8C89}" type="slidenum">
              <a:rPr lang="en-US" altLang="en-US" smtClean="0"/>
              <a:pPr>
                <a:defRPr/>
              </a:pPr>
              <a:t>31</a:t>
            </a:fld>
            <a:endParaRPr lang="en-US" altLang="en-US"/>
          </a:p>
        </p:txBody>
      </p:sp>
    </p:spTree>
    <p:extLst>
      <p:ext uri="{BB962C8B-B14F-4D97-AF65-F5344CB8AC3E}">
        <p14:creationId xmlns:p14="http://schemas.microsoft.com/office/powerpoint/2010/main" val="26788141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defTabSz="931768">
              <a:defRPr sz="1400">
                <a:solidFill>
                  <a:schemeClr val="tx1"/>
                </a:solidFill>
                <a:latin typeface="Tahoma" panose="020B0604030504040204" pitchFamily="34" charset="0"/>
              </a:defRPr>
            </a:lvl1pPr>
            <a:lvl2pPr marL="742873" indent="-285721" defTabSz="931768">
              <a:defRPr sz="1400">
                <a:solidFill>
                  <a:schemeClr val="tx1"/>
                </a:solidFill>
                <a:latin typeface="Tahoma" panose="020B0604030504040204" pitchFamily="34" charset="0"/>
              </a:defRPr>
            </a:lvl2pPr>
            <a:lvl3pPr marL="1142883" indent="-228577" defTabSz="931768">
              <a:defRPr sz="1400">
                <a:solidFill>
                  <a:schemeClr val="tx1"/>
                </a:solidFill>
                <a:latin typeface="Tahoma" panose="020B0604030504040204" pitchFamily="34" charset="0"/>
              </a:defRPr>
            </a:lvl3pPr>
            <a:lvl4pPr marL="1600036" indent="-228577" defTabSz="931768">
              <a:defRPr sz="1400">
                <a:solidFill>
                  <a:schemeClr val="tx1"/>
                </a:solidFill>
                <a:latin typeface="Tahoma" panose="020B0604030504040204" pitchFamily="34" charset="0"/>
              </a:defRPr>
            </a:lvl4pPr>
            <a:lvl5pPr marL="2057189" indent="-228577" defTabSz="931768">
              <a:defRPr sz="1400">
                <a:solidFill>
                  <a:schemeClr val="tx1"/>
                </a:solidFill>
                <a:latin typeface="Tahoma" panose="020B0604030504040204" pitchFamily="34" charset="0"/>
              </a:defRPr>
            </a:lvl5pPr>
            <a:lvl6pPr marL="2514343" indent="-228577" defTabSz="931768" eaLnBrk="0" fontAlgn="base" hangingPunct="0">
              <a:spcBef>
                <a:spcPct val="0"/>
              </a:spcBef>
              <a:spcAft>
                <a:spcPct val="0"/>
              </a:spcAft>
              <a:defRPr sz="1400">
                <a:solidFill>
                  <a:schemeClr val="tx1"/>
                </a:solidFill>
                <a:latin typeface="Tahoma" panose="020B0604030504040204" pitchFamily="34" charset="0"/>
              </a:defRPr>
            </a:lvl6pPr>
            <a:lvl7pPr marL="2971496" indent="-228577" defTabSz="931768" eaLnBrk="0" fontAlgn="base" hangingPunct="0">
              <a:spcBef>
                <a:spcPct val="0"/>
              </a:spcBef>
              <a:spcAft>
                <a:spcPct val="0"/>
              </a:spcAft>
              <a:defRPr sz="1400">
                <a:solidFill>
                  <a:schemeClr val="tx1"/>
                </a:solidFill>
                <a:latin typeface="Tahoma" panose="020B0604030504040204" pitchFamily="34" charset="0"/>
              </a:defRPr>
            </a:lvl7pPr>
            <a:lvl8pPr marL="3428649" indent="-228577" defTabSz="931768" eaLnBrk="0" fontAlgn="base" hangingPunct="0">
              <a:spcBef>
                <a:spcPct val="0"/>
              </a:spcBef>
              <a:spcAft>
                <a:spcPct val="0"/>
              </a:spcAft>
              <a:defRPr sz="1400">
                <a:solidFill>
                  <a:schemeClr val="tx1"/>
                </a:solidFill>
                <a:latin typeface="Tahoma" panose="020B0604030504040204" pitchFamily="34" charset="0"/>
              </a:defRPr>
            </a:lvl8pPr>
            <a:lvl9pPr marL="3885802" indent="-228577" defTabSz="931768" eaLnBrk="0" fontAlgn="base" hangingPunct="0">
              <a:spcBef>
                <a:spcPct val="0"/>
              </a:spcBef>
              <a:spcAft>
                <a:spcPct val="0"/>
              </a:spcAft>
              <a:defRPr sz="1400">
                <a:solidFill>
                  <a:schemeClr val="tx1"/>
                </a:solidFill>
                <a:latin typeface="Tahoma" panose="020B0604030504040204" pitchFamily="34" charset="0"/>
              </a:defRPr>
            </a:lvl9pPr>
          </a:lstStyle>
          <a:p>
            <a:fld id="{BF7BD0C0-3E28-472D-B356-0A6C0AE0EEB8}" type="slidenum">
              <a:rPr lang="en-US" altLang="en-US" sz="1200">
                <a:latin typeface="Times New Roman" panose="02020603050405020304" pitchFamily="18" charset="0"/>
              </a:rPr>
              <a:pPr/>
              <a:t>34</a:t>
            </a:fld>
            <a:endParaRPr lang="en-US" altLang="en-US" sz="1200">
              <a:latin typeface="Times New Roman" panose="02020603050405020304" pitchFamily="18"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20031461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defTabSz="931768">
              <a:defRPr sz="1400">
                <a:solidFill>
                  <a:schemeClr val="tx1"/>
                </a:solidFill>
                <a:latin typeface="Tahoma" panose="020B0604030504040204" pitchFamily="34" charset="0"/>
              </a:defRPr>
            </a:lvl1pPr>
            <a:lvl2pPr marL="742873" indent="-285721" defTabSz="931768">
              <a:defRPr sz="1400">
                <a:solidFill>
                  <a:schemeClr val="tx1"/>
                </a:solidFill>
                <a:latin typeface="Tahoma" panose="020B0604030504040204" pitchFamily="34" charset="0"/>
              </a:defRPr>
            </a:lvl2pPr>
            <a:lvl3pPr marL="1142883" indent="-228577" defTabSz="931768">
              <a:defRPr sz="1400">
                <a:solidFill>
                  <a:schemeClr val="tx1"/>
                </a:solidFill>
                <a:latin typeface="Tahoma" panose="020B0604030504040204" pitchFamily="34" charset="0"/>
              </a:defRPr>
            </a:lvl3pPr>
            <a:lvl4pPr marL="1600036" indent="-228577" defTabSz="931768">
              <a:defRPr sz="1400">
                <a:solidFill>
                  <a:schemeClr val="tx1"/>
                </a:solidFill>
                <a:latin typeface="Tahoma" panose="020B0604030504040204" pitchFamily="34" charset="0"/>
              </a:defRPr>
            </a:lvl4pPr>
            <a:lvl5pPr marL="2057189" indent="-228577" defTabSz="931768">
              <a:defRPr sz="1400">
                <a:solidFill>
                  <a:schemeClr val="tx1"/>
                </a:solidFill>
                <a:latin typeface="Tahoma" panose="020B0604030504040204" pitchFamily="34" charset="0"/>
              </a:defRPr>
            </a:lvl5pPr>
            <a:lvl6pPr marL="2514343" indent="-228577" defTabSz="931768" eaLnBrk="0" fontAlgn="base" hangingPunct="0">
              <a:spcBef>
                <a:spcPct val="0"/>
              </a:spcBef>
              <a:spcAft>
                <a:spcPct val="0"/>
              </a:spcAft>
              <a:defRPr sz="1400">
                <a:solidFill>
                  <a:schemeClr val="tx1"/>
                </a:solidFill>
                <a:latin typeface="Tahoma" panose="020B0604030504040204" pitchFamily="34" charset="0"/>
              </a:defRPr>
            </a:lvl6pPr>
            <a:lvl7pPr marL="2971496" indent="-228577" defTabSz="931768" eaLnBrk="0" fontAlgn="base" hangingPunct="0">
              <a:spcBef>
                <a:spcPct val="0"/>
              </a:spcBef>
              <a:spcAft>
                <a:spcPct val="0"/>
              </a:spcAft>
              <a:defRPr sz="1400">
                <a:solidFill>
                  <a:schemeClr val="tx1"/>
                </a:solidFill>
                <a:latin typeface="Tahoma" panose="020B0604030504040204" pitchFamily="34" charset="0"/>
              </a:defRPr>
            </a:lvl7pPr>
            <a:lvl8pPr marL="3428649" indent="-228577" defTabSz="931768" eaLnBrk="0" fontAlgn="base" hangingPunct="0">
              <a:spcBef>
                <a:spcPct val="0"/>
              </a:spcBef>
              <a:spcAft>
                <a:spcPct val="0"/>
              </a:spcAft>
              <a:defRPr sz="1400">
                <a:solidFill>
                  <a:schemeClr val="tx1"/>
                </a:solidFill>
                <a:latin typeface="Tahoma" panose="020B0604030504040204" pitchFamily="34" charset="0"/>
              </a:defRPr>
            </a:lvl8pPr>
            <a:lvl9pPr marL="3885802" indent="-228577" defTabSz="931768" eaLnBrk="0" fontAlgn="base" hangingPunct="0">
              <a:spcBef>
                <a:spcPct val="0"/>
              </a:spcBef>
              <a:spcAft>
                <a:spcPct val="0"/>
              </a:spcAft>
              <a:defRPr sz="1400">
                <a:solidFill>
                  <a:schemeClr val="tx1"/>
                </a:solidFill>
                <a:latin typeface="Tahoma" panose="020B0604030504040204" pitchFamily="34" charset="0"/>
              </a:defRPr>
            </a:lvl9pPr>
          </a:lstStyle>
          <a:p>
            <a:fld id="{BF7BD0C0-3E28-472D-B356-0A6C0AE0EEB8}" type="slidenum">
              <a:rPr lang="en-US" altLang="en-US" sz="1200">
                <a:latin typeface="Times New Roman" panose="02020603050405020304" pitchFamily="18" charset="0"/>
              </a:rPr>
              <a:pPr/>
              <a:t>42</a:t>
            </a:fld>
            <a:endParaRPr lang="en-US" altLang="en-US" sz="1200">
              <a:latin typeface="Times New Roman" panose="02020603050405020304" pitchFamily="18"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20622273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7"/>
          <p:cNvSpPr>
            <a:spLocks noChangeArrowheads="1"/>
          </p:cNvSpPr>
          <p:nvPr/>
        </p:nvSpPr>
        <p:spPr bwMode="auto">
          <a:xfrm>
            <a:off x="0" y="3048000"/>
            <a:ext cx="6858000" cy="1524000"/>
          </a:xfrm>
          <a:prstGeom prst="rect">
            <a:avLst/>
          </a:prstGeom>
          <a:gradFill flip="none" rotWithShape="1">
            <a:gsLst>
              <a:gs pos="0">
                <a:srgbClr val="004F9E">
                  <a:shade val="30000"/>
                  <a:satMod val="115000"/>
                </a:srgbClr>
              </a:gs>
              <a:gs pos="50000">
                <a:srgbClr val="004F9E">
                  <a:shade val="67500"/>
                  <a:satMod val="115000"/>
                </a:srgbClr>
              </a:gs>
              <a:gs pos="100000">
                <a:srgbClr val="004F9E">
                  <a:shade val="100000"/>
                  <a:satMod val="115000"/>
                </a:srgbClr>
              </a:gs>
            </a:gsLst>
            <a:lin ang="16200000" scaled="1"/>
            <a:tileRect/>
          </a:gradFill>
          <a:ln w="9525">
            <a:solidFill>
              <a:schemeClr val="bg1"/>
            </a:solidFill>
            <a:miter lim="800000"/>
            <a:headEnd/>
            <a:tailEnd/>
          </a:ln>
          <a:effectLst/>
        </p:spPr>
        <p:txBody>
          <a:bodyPr wrap="none" anchor="ctr"/>
          <a:lstStyle>
            <a:lvl1pPr>
              <a:defRPr sz="1400">
                <a:solidFill>
                  <a:schemeClr val="tx1"/>
                </a:solidFill>
                <a:latin typeface="Tahoma" panose="020B0604030504040204" pitchFamily="34" charset="0"/>
              </a:defRPr>
            </a:lvl1pPr>
            <a:lvl2pPr marL="742950" indent="-285750">
              <a:defRPr sz="1400">
                <a:solidFill>
                  <a:schemeClr val="tx1"/>
                </a:solidFill>
                <a:latin typeface="Tahoma" panose="020B0604030504040204" pitchFamily="34" charset="0"/>
              </a:defRPr>
            </a:lvl2pPr>
            <a:lvl3pPr marL="1143000" indent="-228600">
              <a:defRPr sz="1400">
                <a:solidFill>
                  <a:schemeClr val="tx1"/>
                </a:solidFill>
                <a:latin typeface="Tahoma" panose="020B0604030504040204" pitchFamily="34" charset="0"/>
              </a:defRPr>
            </a:lvl3pPr>
            <a:lvl4pPr marL="1600200" indent="-228600">
              <a:defRPr sz="1400">
                <a:solidFill>
                  <a:schemeClr val="tx1"/>
                </a:solidFill>
                <a:latin typeface="Tahoma" panose="020B0604030504040204" pitchFamily="34" charset="0"/>
              </a:defRPr>
            </a:lvl4pPr>
            <a:lvl5pPr marL="2057400" indent="-228600">
              <a:defRPr sz="1400">
                <a:solidFill>
                  <a:schemeClr val="tx1"/>
                </a:solidFill>
                <a:latin typeface="Tahoma" panose="020B0604030504040204" pitchFamily="34" charset="0"/>
              </a:defRPr>
            </a:lvl5pPr>
            <a:lvl6pPr marL="2514600" indent="-228600" eaLnBrk="0" fontAlgn="base" hangingPunct="0">
              <a:spcBef>
                <a:spcPct val="0"/>
              </a:spcBef>
              <a:spcAft>
                <a:spcPct val="0"/>
              </a:spcAft>
              <a:defRPr sz="1400">
                <a:solidFill>
                  <a:schemeClr val="tx1"/>
                </a:solidFill>
                <a:latin typeface="Tahoma" panose="020B0604030504040204" pitchFamily="34" charset="0"/>
              </a:defRPr>
            </a:lvl6pPr>
            <a:lvl7pPr marL="2971800" indent="-228600" eaLnBrk="0" fontAlgn="base" hangingPunct="0">
              <a:spcBef>
                <a:spcPct val="0"/>
              </a:spcBef>
              <a:spcAft>
                <a:spcPct val="0"/>
              </a:spcAft>
              <a:defRPr sz="1400">
                <a:solidFill>
                  <a:schemeClr val="tx1"/>
                </a:solidFill>
                <a:latin typeface="Tahoma" panose="020B0604030504040204" pitchFamily="34" charset="0"/>
              </a:defRPr>
            </a:lvl7pPr>
            <a:lvl8pPr marL="3429000" indent="-228600" eaLnBrk="0" fontAlgn="base" hangingPunct="0">
              <a:spcBef>
                <a:spcPct val="0"/>
              </a:spcBef>
              <a:spcAft>
                <a:spcPct val="0"/>
              </a:spcAft>
              <a:defRPr sz="1400">
                <a:solidFill>
                  <a:schemeClr val="tx1"/>
                </a:solidFill>
                <a:latin typeface="Tahoma" panose="020B0604030504040204" pitchFamily="34" charset="0"/>
              </a:defRPr>
            </a:lvl8pPr>
            <a:lvl9pPr marL="3886200" indent="-228600" eaLnBrk="0" fontAlgn="base" hangingPunct="0">
              <a:spcBef>
                <a:spcPct val="0"/>
              </a:spcBef>
              <a:spcAft>
                <a:spcPct val="0"/>
              </a:spcAft>
              <a:defRPr sz="1400">
                <a:solidFill>
                  <a:schemeClr val="tx1"/>
                </a:solidFill>
                <a:latin typeface="Tahoma" panose="020B0604030504040204" pitchFamily="34" charset="0"/>
              </a:defRPr>
            </a:lvl9pPr>
          </a:lstStyle>
          <a:p>
            <a:pPr>
              <a:defRPr/>
            </a:pPr>
            <a:endParaRPr lang="en-US" altLang="en-US"/>
          </a:p>
        </p:txBody>
      </p:sp>
      <p:sp>
        <p:nvSpPr>
          <p:cNvPr id="4098" name="Rectangle 2"/>
          <p:cNvSpPr>
            <a:spLocks noGrp="1" noChangeArrowheads="1"/>
          </p:cNvSpPr>
          <p:nvPr>
            <p:ph type="ctrTitle"/>
          </p:nvPr>
        </p:nvSpPr>
        <p:spPr>
          <a:xfrm>
            <a:off x="514350" y="3048000"/>
            <a:ext cx="5829300" cy="1524000"/>
          </a:xfrm>
        </p:spPr>
        <p:txBody>
          <a:bodyPr/>
          <a:lstStyle>
            <a:lvl1pPr>
              <a:defRPr>
                <a:solidFill>
                  <a:srgbClr val="FFFFCC"/>
                </a:solidFill>
              </a:defRPr>
            </a:lvl1pPr>
          </a:lstStyle>
          <a:p>
            <a:pPr lvl="0"/>
            <a:r>
              <a:rPr lang="en-US" noProof="0"/>
              <a:t>Click to edit Master title style</a:t>
            </a:r>
          </a:p>
        </p:txBody>
      </p:sp>
      <p:sp>
        <p:nvSpPr>
          <p:cNvPr id="4099" name="Rectangle 3"/>
          <p:cNvSpPr>
            <a:spLocks noGrp="1" noChangeArrowheads="1"/>
          </p:cNvSpPr>
          <p:nvPr>
            <p:ph type="subTitle" idx="1"/>
          </p:nvPr>
        </p:nvSpPr>
        <p:spPr>
          <a:xfrm>
            <a:off x="1028700" y="5181600"/>
            <a:ext cx="4800600" cy="2336800"/>
          </a:xfrm>
        </p:spPr>
        <p:txBody>
          <a:bodyPr/>
          <a:lstStyle>
            <a:lvl1pPr marL="0" indent="0" algn="ctr">
              <a:buFontTx/>
              <a:buNone/>
              <a:defRPr/>
            </a:lvl1pPr>
          </a:lstStyle>
          <a:p>
            <a:pPr lvl="0"/>
            <a:r>
              <a:rPr lang="en-US" noProof="0"/>
              <a:t>Click to edit Master subtitle style</a:t>
            </a:r>
          </a:p>
        </p:txBody>
      </p:sp>
      <p:sp>
        <p:nvSpPr>
          <p:cNvPr id="5" name="Rectangle 4"/>
          <p:cNvSpPr>
            <a:spLocks noGrp="1" noChangeArrowheads="1"/>
          </p:cNvSpPr>
          <p:nvPr>
            <p:ph type="dt" sz="half" idx="10"/>
          </p:nvPr>
        </p:nvSpPr>
        <p:spPr/>
        <p:txBody>
          <a:bodyPr/>
          <a:lstStyle>
            <a:lvl1pPr>
              <a:defRPr/>
            </a:lvl1pPr>
          </a:lstStyle>
          <a:p>
            <a:pPr>
              <a:defRPr/>
            </a:pPr>
            <a:endParaRPr lang="en-US"/>
          </a:p>
        </p:txBody>
      </p:sp>
      <p:sp>
        <p:nvSpPr>
          <p:cNvPr id="6" name="Footer Placeholder 5"/>
          <p:cNvSpPr>
            <a:spLocks noGrp="1" noChangeArrowheads="1"/>
          </p:cNvSpPr>
          <p:nvPr>
            <p:ph type="ftr" sz="quarter" idx="11"/>
          </p:nvPr>
        </p:nvSpPr>
        <p:spPr>
          <a:xfrm>
            <a:off x="1971675" y="8461375"/>
            <a:ext cx="2914650" cy="609600"/>
          </a:xfrm>
          <a:prstGeom prst="rect">
            <a:avLst/>
          </a:prstGeom>
        </p:spPr>
        <p:txBody>
          <a:bodyPr/>
          <a:lstStyle>
            <a:lvl1pPr>
              <a:defRPr/>
            </a:lvl1pPr>
          </a:lstStyle>
          <a:p>
            <a:pPr>
              <a:defRPr/>
            </a:pPr>
            <a:endParaRPr lang="en-US"/>
          </a:p>
        </p:txBody>
      </p:sp>
      <p:sp>
        <p:nvSpPr>
          <p:cNvPr id="7" name="Rectangle 6"/>
          <p:cNvSpPr>
            <a:spLocks noGrp="1" noChangeArrowheads="1"/>
          </p:cNvSpPr>
          <p:nvPr>
            <p:ph type="sldNum" sz="quarter" idx="12"/>
          </p:nvPr>
        </p:nvSpPr>
        <p:spPr>
          <a:xfrm>
            <a:off x="4914900" y="8331200"/>
            <a:ext cx="1428750" cy="609600"/>
          </a:xfrm>
        </p:spPr>
        <p:txBody>
          <a:bodyPr/>
          <a:lstStyle>
            <a:lvl1pPr>
              <a:defRPr/>
            </a:lvl1pPr>
          </a:lstStyle>
          <a:p>
            <a:pPr>
              <a:defRPr/>
            </a:pPr>
            <a:fld id="{8A84DDC1-3798-4D63-A76C-A9BFAA9C1965}" type="slidenum">
              <a:rPr lang="en-US" altLang="en-US"/>
              <a:pPr>
                <a:defRPr/>
              </a:pPr>
              <a:t>‹#›</a:t>
            </a:fld>
            <a:endParaRPr lang="en-US" altLang="en-US"/>
          </a:p>
        </p:txBody>
      </p:sp>
    </p:spTree>
    <p:extLst>
      <p:ext uri="{BB962C8B-B14F-4D97-AF65-F5344CB8AC3E}">
        <p14:creationId xmlns:p14="http://schemas.microsoft.com/office/powerpoint/2010/main" val="10025510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528CEA3-2B0F-4B3F-A92A-566B95C51EFF}" type="slidenum">
              <a:rPr lang="en-US" altLang="en-US"/>
              <a:pPr>
                <a:defRPr/>
              </a:pPr>
              <a:t>‹#›</a:t>
            </a:fld>
            <a:endParaRPr lang="en-US" altLang="en-US"/>
          </a:p>
        </p:txBody>
      </p:sp>
    </p:spTree>
    <p:extLst>
      <p:ext uri="{BB962C8B-B14F-4D97-AF65-F5344CB8AC3E}">
        <p14:creationId xmlns:p14="http://schemas.microsoft.com/office/powerpoint/2010/main" val="39704226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143500" y="0"/>
            <a:ext cx="1714500" cy="8128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0" y="0"/>
            <a:ext cx="4991100" cy="8128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471C7DA4-DCC9-4163-9CF2-D6F1E3C31094}" type="slidenum">
              <a:rPr lang="en-US" altLang="en-US"/>
              <a:pPr>
                <a:defRPr/>
              </a:pPr>
              <a:t>‹#›</a:t>
            </a:fld>
            <a:endParaRPr lang="en-US" altLang="en-US"/>
          </a:p>
        </p:txBody>
      </p:sp>
    </p:spTree>
    <p:extLst>
      <p:ext uri="{BB962C8B-B14F-4D97-AF65-F5344CB8AC3E}">
        <p14:creationId xmlns:p14="http://schemas.microsoft.com/office/powerpoint/2010/main" val="10852646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6858000" cy="914400"/>
          </a:xfrm>
        </p:spPr>
        <p:txBody>
          <a:bodyPr/>
          <a:lstStyle/>
          <a:p>
            <a:r>
              <a:rPr lang="en-US"/>
              <a:t>Click to edit Master title style</a:t>
            </a:r>
          </a:p>
        </p:txBody>
      </p:sp>
      <p:sp>
        <p:nvSpPr>
          <p:cNvPr id="3" name="Text Placeholder 2"/>
          <p:cNvSpPr>
            <a:spLocks noGrp="1"/>
          </p:cNvSpPr>
          <p:nvPr>
            <p:ph type="body" sz="half" idx="1"/>
          </p:nvPr>
        </p:nvSpPr>
        <p:spPr>
          <a:xfrm>
            <a:off x="514350" y="2641600"/>
            <a:ext cx="2838450" cy="5486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3505200" y="2641600"/>
            <a:ext cx="2838450" cy="2667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3505200" y="5461000"/>
            <a:ext cx="2838450" cy="2667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4"/>
          <p:cNvSpPr>
            <a:spLocks noGrp="1" noChangeArrowheads="1"/>
          </p:cNvSpPr>
          <p:nvPr>
            <p:ph type="dt" sz="half" idx="10"/>
          </p:nvPr>
        </p:nvSpPr>
        <p:spPr>
          <a:ln/>
        </p:spPr>
        <p:txBody>
          <a:bodyPr/>
          <a:lstStyle>
            <a:lvl1pPr>
              <a:defRPr/>
            </a:lvl1pPr>
          </a:lstStyle>
          <a:p>
            <a:pPr>
              <a:defRPr/>
            </a:pPr>
            <a:endParaRPr lang="en-US"/>
          </a:p>
        </p:txBody>
      </p:sp>
      <p:sp>
        <p:nvSpPr>
          <p:cNvPr id="7" name="Rectangle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8" name="Rectangle 6"/>
          <p:cNvSpPr>
            <a:spLocks noGrp="1" noChangeArrowheads="1"/>
          </p:cNvSpPr>
          <p:nvPr>
            <p:ph type="sldNum" sz="quarter" idx="12"/>
          </p:nvPr>
        </p:nvSpPr>
        <p:spPr>
          <a:ln/>
        </p:spPr>
        <p:txBody>
          <a:bodyPr/>
          <a:lstStyle>
            <a:lvl1pPr>
              <a:defRPr/>
            </a:lvl1pPr>
          </a:lstStyle>
          <a:p>
            <a:pPr>
              <a:defRPr/>
            </a:pPr>
            <a:fld id="{43DD9B07-AA93-460D-AC53-C03250F0E407}" type="slidenum">
              <a:rPr lang="en-US" altLang="en-US"/>
              <a:pPr>
                <a:defRPr/>
              </a:pPr>
              <a:t>‹#›</a:t>
            </a:fld>
            <a:endParaRPr lang="en-US" altLang="en-US"/>
          </a:p>
        </p:txBody>
      </p:sp>
    </p:spTree>
    <p:extLst>
      <p:ext uri="{BB962C8B-B14F-4D97-AF65-F5344CB8AC3E}">
        <p14:creationId xmlns:p14="http://schemas.microsoft.com/office/powerpoint/2010/main" val="42452447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6858000" cy="914400"/>
          </a:xfrm>
        </p:spPr>
        <p:txBody>
          <a:bodyPr/>
          <a:lstStyle/>
          <a:p>
            <a:r>
              <a:rPr lang="en-US"/>
              <a:t>Click to edit Master title style</a:t>
            </a:r>
          </a:p>
        </p:txBody>
      </p:sp>
      <p:sp>
        <p:nvSpPr>
          <p:cNvPr id="3" name="Chart Placeholder 2"/>
          <p:cNvSpPr>
            <a:spLocks noGrp="1"/>
          </p:cNvSpPr>
          <p:nvPr>
            <p:ph type="chart" idx="1"/>
          </p:nvPr>
        </p:nvSpPr>
        <p:spPr>
          <a:xfrm>
            <a:off x="514350" y="2641600"/>
            <a:ext cx="5829300" cy="5486400"/>
          </a:xfrm>
        </p:spPr>
        <p:txBody>
          <a:bodyPr/>
          <a:lstStyle/>
          <a:p>
            <a:pPr lvl="0"/>
            <a:endParaRPr lang="en-US" noProof="0"/>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2D4A028C-CDC2-4A2D-AAF8-7A609E796AA3}" type="slidenum">
              <a:rPr lang="en-US" altLang="en-US"/>
              <a:pPr>
                <a:defRPr/>
              </a:pPr>
              <a:t>‹#›</a:t>
            </a:fld>
            <a:endParaRPr lang="en-US" altLang="en-US"/>
          </a:p>
        </p:txBody>
      </p:sp>
    </p:spTree>
    <p:extLst>
      <p:ext uri="{BB962C8B-B14F-4D97-AF65-F5344CB8AC3E}">
        <p14:creationId xmlns:p14="http://schemas.microsoft.com/office/powerpoint/2010/main" val="26102115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2880DE-8A54-4241-863A-5BEA31560478}" type="slidenum">
              <a:rPr lang="en-US" altLang="en-US"/>
              <a:pPr>
                <a:defRPr/>
              </a:pPr>
              <a:t>‹#›</a:t>
            </a:fld>
            <a:endParaRPr lang="en-US" altLang="en-US"/>
          </a:p>
        </p:txBody>
      </p:sp>
    </p:spTree>
    <p:extLst>
      <p:ext uri="{BB962C8B-B14F-4D97-AF65-F5344CB8AC3E}">
        <p14:creationId xmlns:p14="http://schemas.microsoft.com/office/powerpoint/2010/main" val="11120451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41338" y="5875338"/>
            <a:ext cx="5829300" cy="1816100"/>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541338" y="3875088"/>
            <a:ext cx="5829300" cy="200025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6B9D4755-8934-42FA-98F5-F75640CF5DC6}" type="slidenum">
              <a:rPr lang="en-US" altLang="en-US"/>
              <a:pPr>
                <a:defRPr/>
              </a:pPr>
              <a:t>‹#›</a:t>
            </a:fld>
            <a:endParaRPr lang="en-US" altLang="en-US"/>
          </a:p>
        </p:txBody>
      </p:sp>
    </p:spTree>
    <p:extLst>
      <p:ext uri="{BB962C8B-B14F-4D97-AF65-F5344CB8AC3E}">
        <p14:creationId xmlns:p14="http://schemas.microsoft.com/office/powerpoint/2010/main" val="30283807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14350" y="2641600"/>
            <a:ext cx="2838450" cy="5486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3505200" y="2641600"/>
            <a:ext cx="2838450" cy="5486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Footer Placeholder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00584C1D-F39F-4B5F-AD71-B9CF7C341B36}" type="slidenum">
              <a:rPr lang="en-US" altLang="en-US"/>
              <a:pPr>
                <a:defRPr/>
              </a:pPr>
              <a:t>‹#›</a:t>
            </a:fld>
            <a:endParaRPr lang="en-US" altLang="en-US"/>
          </a:p>
        </p:txBody>
      </p:sp>
    </p:spTree>
    <p:extLst>
      <p:ext uri="{BB962C8B-B14F-4D97-AF65-F5344CB8AC3E}">
        <p14:creationId xmlns:p14="http://schemas.microsoft.com/office/powerpoint/2010/main" val="39526142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42900" y="366713"/>
            <a:ext cx="6172200" cy="1524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342900" y="2046288"/>
            <a:ext cx="3030538" cy="8540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42900" y="2900363"/>
            <a:ext cx="3030538" cy="52673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3484563" y="2046288"/>
            <a:ext cx="3030537" cy="8540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484563" y="2900363"/>
            <a:ext cx="3030537" cy="52673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1FD176F5-D366-4F17-AC56-116546327CC8}" type="slidenum">
              <a:rPr lang="en-US" altLang="en-US"/>
              <a:pPr>
                <a:defRPr/>
              </a:pPr>
              <a:t>‹#›</a:t>
            </a:fld>
            <a:endParaRPr lang="en-US" altLang="en-US"/>
          </a:p>
        </p:txBody>
      </p:sp>
    </p:spTree>
    <p:extLst>
      <p:ext uri="{BB962C8B-B14F-4D97-AF65-F5344CB8AC3E}">
        <p14:creationId xmlns:p14="http://schemas.microsoft.com/office/powerpoint/2010/main" val="10431506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78B7EA93-73E3-4D44-AB30-F2520CC81B30}" type="slidenum">
              <a:rPr lang="en-US" altLang="en-US"/>
              <a:pPr>
                <a:defRPr/>
              </a:pPr>
              <a:t>‹#›</a:t>
            </a:fld>
            <a:endParaRPr lang="en-US" altLang="en-US"/>
          </a:p>
        </p:txBody>
      </p:sp>
    </p:spTree>
    <p:extLst>
      <p:ext uri="{BB962C8B-B14F-4D97-AF65-F5344CB8AC3E}">
        <p14:creationId xmlns:p14="http://schemas.microsoft.com/office/powerpoint/2010/main" val="11539767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F7849D09-3955-4B40-9799-37A8B489CC9B}" type="slidenum">
              <a:rPr lang="en-US" altLang="en-US"/>
              <a:pPr>
                <a:defRPr/>
              </a:pPr>
              <a:t>‹#›</a:t>
            </a:fld>
            <a:endParaRPr lang="en-US" altLang="en-US"/>
          </a:p>
        </p:txBody>
      </p:sp>
    </p:spTree>
    <p:extLst>
      <p:ext uri="{BB962C8B-B14F-4D97-AF65-F5344CB8AC3E}">
        <p14:creationId xmlns:p14="http://schemas.microsoft.com/office/powerpoint/2010/main" val="347791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900" y="363538"/>
            <a:ext cx="2255838" cy="154940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2681288" y="363538"/>
            <a:ext cx="3833812" cy="78041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42900" y="1912938"/>
            <a:ext cx="2255838" cy="62547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Footer Placeholder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1CA60CF1-35FF-469A-A340-1034D98BD290}" type="slidenum">
              <a:rPr lang="en-US" altLang="en-US"/>
              <a:pPr>
                <a:defRPr/>
              </a:pPr>
              <a:t>‹#›</a:t>
            </a:fld>
            <a:endParaRPr lang="en-US" altLang="en-US"/>
          </a:p>
        </p:txBody>
      </p:sp>
    </p:spTree>
    <p:extLst>
      <p:ext uri="{BB962C8B-B14F-4D97-AF65-F5344CB8AC3E}">
        <p14:creationId xmlns:p14="http://schemas.microsoft.com/office/powerpoint/2010/main" val="9092509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44613" y="6400800"/>
            <a:ext cx="4114800" cy="755650"/>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344613" y="817563"/>
            <a:ext cx="41148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344613" y="7156450"/>
            <a:ext cx="4114800" cy="10731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Footer Placeholder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6A7792CA-3A7A-418E-BD5C-255A89B32E0C}" type="slidenum">
              <a:rPr lang="en-US" altLang="en-US"/>
              <a:pPr>
                <a:defRPr/>
              </a:pPr>
              <a:t>‹#›</a:t>
            </a:fld>
            <a:endParaRPr lang="en-US" altLang="en-US"/>
          </a:p>
        </p:txBody>
      </p:sp>
    </p:spTree>
    <p:extLst>
      <p:ext uri="{BB962C8B-B14F-4D97-AF65-F5344CB8AC3E}">
        <p14:creationId xmlns:p14="http://schemas.microsoft.com/office/powerpoint/2010/main" val="4208668673"/>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5"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0" y="0"/>
            <a:ext cx="68580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514350" y="2641600"/>
            <a:ext cx="5829300" cy="548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Grp="1" noChangeArrowheads="1"/>
          </p:cNvSpPr>
          <p:nvPr>
            <p:ph type="dt" sz="half" idx="2"/>
          </p:nvPr>
        </p:nvSpPr>
        <p:spPr bwMode="auto">
          <a:xfrm>
            <a:off x="514350" y="8331200"/>
            <a:ext cx="142875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a:lvl1pPr>
          </a:lstStyle>
          <a:p>
            <a:pPr>
              <a:defRPr/>
            </a:pPr>
            <a:endParaRPr lang="en-US"/>
          </a:p>
        </p:txBody>
      </p:sp>
      <p:sp>
        <p:nvSpPr>
          <p:cNvPr id="1030" name="Rectangle 6"/>
          <p:cNvSpPr>
            <a:spLocks noGrp="1" noChangeArrowheads="1"/>
          </p:cNvSpPr>
          <p:nvPr>
            <p:ph type="sldNum" sz="quarter" idx="4"/>
          </p:nvPr>
        </p:nvSpPr>
        <p:spPr bwMode="auto">
          <a:xfrm>
            <a:off x="4800600" y="8839200"/>
            <a:ext cx="142875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a:lvl1pPr>
          </a:lstStyle>
          <a:p>
            <a:pPr>
              <a:defRPr/>
            </a:pPr>
            <a:fld id="{76A460A9-FA99-42DB-BF63-0BA535F87850}" type="slidenum">
              <a:rPr lang="en-US" altLang="en-US"/>
              <a:pPr>
                <a:defRPr/>
              </a:pPr>
              <a:t>‹#›</a:t>
            </a:fld>
            <a:endParaRPr lang="en-US" altLang="en-US"/>
          </a:p>
        </p:txBody>
      </p:sp>
      <p:sp>
        <p:nvSpPr>
          <p:cNvPr id="1033" name="Rectangle 9"/>
          <p:cNvSpPr>
            <a:spLocks noChangeArrowheads="1"/>
          </p:cNvSpPr>
          <p:nvPr userDrawn="1"/>
        </p:nvSpPr>
        <p:spPr bwMode="auto">
          <a:xfrm>
            <a:off x="0" y="914400"/>
            <a:ext cx="6858000" cy="76200"/>
          </a:xfrm>
          <a:prstGeom prst="rect">
            <a:avLst/>
          </a:prstGeom>
          <a:gradFill rotWithShape="1">
            <a:gsLst>
              <a:gs pos="0">
                <a:schemeClr val="accent2">
                  <a:gamma/>
                  <a:shade val="46275"/>
                  <a:invGamma/>
                </a:schemeClr>
              </a:gs>
              <a:gs pos="100000">
                <a:schemeClr val="accent2"/>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a:p>
        </p:txBody>
      </p:sp>
      <p:sp>
        <p:nvSpPr>
          <p:cNvPr id="1034" name="Rectangle 10"/>
          <p:cNvSpPr>
            <a:spLocks noChangeArrowheads="1"/>
          </p:cNvSpPr>
          <p:nvPr userDrawn="1"/>
        </p:nvSpPr>
        <p:spPr bwMode="auto">
          <a:xfrm>
            <a:off x="0" y="8305800"/>
            <a:ext cx="6858000" cy="76200"/>
          </a:xfrm>
          <a:prstGeom prst="rect">
            <a:avLst/>
          </a:prstGeom>
          <a:gradFill rotWithShape="1">
            <a:gsLst>
              <a:gs pos="0">
                <a:schemeClr val="bg2"/>
              </a:gs>
              <a:gs pos="100000">
                <a:schemeClr val="bg2">
                  <a:gamma/>
                  <a:tint val="19216"/>
                  <a:invGamma/>
                </a:schemeClr>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a:p>
        </p:txBody>
      </p:sp>
      <p:pic>
        <p:nvPicPr>
          <p:cNvPr id="2" name="Picture 19" descr="COASeal_4C.eps"/>
          <p:cNvPicPr>
            <a:picLocks noChangeAspect="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6251575" y="8543925"/>
            <a:ext cx="527050" cy="52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5"/>
          <p:cNvSpPr txBox="1">
            <a:spLocks noChangeArrowheads="1"/>
          </p:cNvSpPr>
          <p:nvPr userDrawn="1"/>
        </p:nvSpPr>
        <p:spPr bwMode="auto">
          <a:xfrm>
            <a:off x="1971675" y="8534400"/>
            <a:ext cx="291465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en-US"/>
            </a:defPPr>
            <a:lvl1pPr algn="ctr" rtl="0" eaLnBrk="0" fontAlgn="base" hangingPunct="0">
              <a:spcBef>
                <a:spcPct val="0"/>
              </a:spcBef>
              <a:spcAft>
                <a:spcPct val="0"/>
              </a:spcAft>
              <a:defRPr sz="1000"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5pPr>
            <a:lvl6pPr marL="2286000" algn="l" defTabSz="914400" rtl="0" eaLnBrk="1" latinLnBrk="0" hangingPunct="1">
              <a:defRPr sz="1400" kern="1200">
                <a:solidFill>
                  <a:schemeClr val="tx1"/>
                </a:solidFill>
                <a:latin typeface="Tahoma" panose="020B0604030504040204" pitchFamily="34" charset="0"/>
                <a:ea typeface="+mn-ea"/>
                <a:cs typeface="+mn-cs"/>
              </a:defRPr>
            </a:lvl6pPr>
            <a:lvl7pPr marL="2743200" algn="l" defTabSz="914400" rtl="0" eaLnBrk="1" latinLnBrk="0" hangingPunct="1">
              <a:defRPr sz="1400" kern="1200">
                <a:solidFill>
                  <a:schemeClr val="tx1"/>
                </a:solidFill>
                <a:latin typeface="Tahoma" panose="020B0604030504040204" pitchFamily="34" charset="0"/>
                <a:ea typeface="+mn-ea"/>
                <a:cs typeface="+mn-cs"/>
              </a:defRPr>
            </a:lvl7pPr>
            <a:lvl8pPr marL="3200400" algn="l" defTabSz="914400" rtl="0" eaLnBrk="1" latinLnBrk="0" hangingPunct="1">
              <a:defRPr sz="1400" kern="1200">
                <a:solidFill>
                  <a:schemeClr val="tx1"/>
                </a:solidFill>
                <a:latin typeface="Tahoma" panose="020B0604030504040204" pitchFamily="34" charset="0"/>
                <a:ea typeface="+mn-ea"/>
                <a:cs typeface="+mn-cs"/>
              </a:defRPr>
            </a:lvl8pPr>
            <a:lvl9pPr marL="3657600" algn="l" defTabSz="914400" rtl="0" eaLnBrk="1" latinLnBrk="0" hangingPunct="1">
              <a:defRPr sz="1400" kern="1200">
                <a:solidFill>
                  <a:schemeClr val="tx1"/>
                </a:solidFill>
                <a:latin typeface="Tahoma" panose="020B0604030504040204" pitchFamily="34" charset="0"/>
                <a:ea typeface="+mn-ea"/>
                <a:cs typeface="+mn-cs"/>
              </a:defRPr>
            </a:lvl9pPr>
          </a:lstStyle>
          <a:p>
            <a:r>
              <a:rPr lang="en-US" sz="1050"/>
              <a:t>AUSTIN ENERGY INTERNAL</a:t>
            </a:r>
            <a:r>
              <a:rPr lang="en-US" sz="1050" baseline="0"/>
              <a:t> </a:t>
            </a:r>
            <a:r>
              <a:rPr lang="en-US" sz="1050"/>
              <a:t>USE ONLY/</a:t>
            </a:r>
          </a:p>
          <a:p>
            <a:r>
              <a:rPr lang="en-US" sz="1050"/>
              <a:t>NOT FOR EXTERNAL DISTRIBUTION</a:t>
            </a:r>
          </a:p>
        </p:txBody>
      </p:sp>
      <p:sp>
        <p:nvSpPr>
          <p:cNvPr id="11" name="Rectangle 5"/>
          <p:cNvSpPr txBox="1">
            <a:spLocks noChangeArrowheads="1"/>
          </p:cNvSpPr>
          <p:nvPr userDrawn="1"/>
        </p:nvSpPr>
        <p:spPr bwMode="auto">
          <a:xfrm>
            <a:off x="0" y="8559800"/>
            <a:ext cx="291465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en-US"/>
            </a:defPPr>
            <a:lvl1pPr algn="ctr" rtl="0" eaLnBrk="0" fontAlgn="base" hangingPunct="0">
              <a:spcBef>
                <a:spcPct val="0"/>
              </a:spcBef>
              <a:spcAft>
                <a:spcPct val="0"/>
              </a:spcAft>
              <a:defRPr sz="1000"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5pPr>
            <a:lvl6pPr marL="2286000" algn="l" defTabSz="914400" rtl="0" eaLnBrk="1" latinLnBrk="0" hangingPunct="1">
              <a:defRPr sz="1400" kern="1200">
                <a:solidFill>
                  <a:schemeClr val="tx1"/>
                </a:solidFill>
                <a:latin typeface="Tahoma" panose="020B0604030504040204" pitchFamily="34" charset="0"/>
                <a:ea typeface="+mn-ea"/>
                <a:cs typeface="+mn-cs"/>
              </a:defRPr>
            </a:lvl6pPr>
            <a:lvl7pPr marL="2743200" algn="l" defTabSz="914400" rtl="0" eaLnBrk="1" latinLnBrk="0" hangingPunct="1">
              <a:defRPr sz="1400" kern="1200">
                <a:solidFill>
                  <a:schemeClr val="tx1"/>
                </a:solidFill>
                <a:latin typeface="Tahoma" panose="020B0604030504040204" pitchFamily="34" charset="0"/>
                <a:ea typeface="+mn-ea"/>
                <a:cs typeface="+mn-cs"/>
              </a:defRPr>
            </a:lvl7pPr>
            <a:lvl8pPr marL="3200400" algn="l" defTabSz="914400" rtl="0" eaLnBrk="1" latinLnBrk="0" hangingPunct="1">
              <a:defRPr sz="1400" kern="1200">
                <a:solidFill>
                  <a:schemeClr val="tx1"/>
                </a:solidFill>
                <a:latin typeface="Tahoma" panose="020B0604030504040204" pitchFamily="34" charset="0"/>
                <a:ea typeface="+mn-ea"/>
                <a:cs typeface="+mn-cs"/>
              </a:defRPr>
            </a:lvl8pPr>
            <a:lvl9pPr marL="3657600" algn="l" defTabSz="914400" rtl="0" eaLnBrk="1" latinLnBrk="0" hangingPunct="1">
              <a:defRPr sz="1400" kern="1200">
                <a:solidFill>
                  <a:schemeClr val="tx1"/>
                </a:solidFill>
                <a:latin typeface="Tahoma" panose="020B0604030504040204" pitchFamily="34" charset="0"/>
                <a:ea typeface="+mn-ea"/>
                <a:cs typeface="+mn-cs"/>
              </a:defRPr>
            </a:lvl9pPr>
          </a:lstStyle>
          <a:p>
            <a:pPr algn="l"/>
            <a:r>
              <a:rPr lang="en-US" sz="1200"/>
              <a:t>www.austinenergy.com</a:t>
            </a:r>
          </a:p>
        </p:txBody>
      </p:sp>
    </p:spTree>
  </p:cSld>
  <p:clrMap bg1="lt1" tx1="dk1" bg2="lt2" tx2="dk2" accent1="accent1" accent2="accent2" accent3="accent3" accent4="accent4" accent5="accent5" accent6="accent6" hlink="hlink" folHlink="folHlink"/>
  <p:sldLayoutIdLst>
    <p:sldLayoutId id="2147483983" r:id="rId1"/>
    <p:sldLayoutId id="2147483971" r:id="rId2"/>
    <p:sldLayoutId id="2147483972" r:id="rId3"/>
    <p:sldLayoutId id="2147483973" r:id="rId4"/>
    <p:sldLayoutId id="2147483974" r:id="rId5"/>
    <p:sldLayoutId id="2147483975" r:id="rId6"/>
    <p:sldLayoutId id="2147483976" r:id="rId7"/>
    <p:sldLayoutId id="2147483977" r:id="rId8"/>
    <p:sldLayoutId id="2147483978" r:id="rId9"/>
    <p:sldLayoutId id="2147483979" r:id="rId10"/>
    <p:sldLayoutId id="2147483980" r:id="rId11"/>
    <p:sldLayoutId id="2147483981" r:id="rId12"/>
    <p:sldLayoutId id="2147483982" r:id="rId13"/>
  </p:sldLayoutIdLst>
  <p:hf hdr="0" ftr="0" dt="0"/>
  <p:txStyles>
    <p:titleStyle>
      <a:lvl1pPr algn="ctr" rtl="0" eaLnBrk="0" fontAlgn="base" hangingPunct="0">
        <a:spcBef>
          <a:spcPct val="0"/>
        </a:spcBef>
        <a:spcAft>
          <a:spcPct val="0"/>
        </a:spcAft>
        <a:defRPr sz="3200">
          <a:solidFill>
            <a:schemeClr val="tx2"/>
          </a:solidFill>
          <a:latin typeface="+mj-lt"/>
          <a:ea typeface="+mj-ea"/>
          <a:cs typeface="+mj-cs"/>
        </a:defRPr>
      </a:lvl1pPr>
      <a:lvl2pPr algn="ctr" rtl="0" eaLnBrk="0" fontAlgn="base" hangingPunct="0">
        <a:spcBef>
          <a:spcPct val="0"/>
        </a:spcBef>
        <a:spcAft>
          <a:spcPct val="0"/>
        </a:spcAft>
        <a:defRPr sz="3200">
          <a:solidFill>
            <a:schemeClr val="tx2"/>
          </a:solidFill>
          <a:latin typeface="Tahoma" pitchFamily="34" charset="0"/>
        </a:defRPr>
      </a:lvl2pPr>
      <a:lvl3pPr algn="ctr" rtl="0" eaLnBrk="0" fontAlgn="base" hangingPunct="0">
        <a:spcBef>
          <a:spcPct val="0"/>
        </a:spcBef>
        <a:spcAft>
          <a:spcPct val="0"/>
        </a:spcAft>
        <a:defRPr sz="3200">
          <a:solidFill>
            <a:schemeClr val="tx2"/>
          </a:solidFill>
          <a:latin typeface="Tahoma" pitchFamily="34" charset="0"/>
        </a:defRPr>
      </a:lvl3pPr>
      <a:lvl4pPr algn="ctr" rtl="0" eaLnBrk="0" fontAlgn="base" hangingPunct="0">
        <a:spcBef>
          <a:spcPct val="0"/>
        </a:spcBef>
        <a:spcAft>
          <a:spcPct val="0"/>
        </a:spcAft>
        <a:defRPr sz="3200">
          <a:solidFill>
            <a:schemeClr val="tx2"/>
          </a:solidFill>
          <a:latin typeface="Tahoma" pitchFamily="34" charset="0"/>
        </a:defRPr>
      </a:lvl4pPr>
      <a:lvl5pPr algn="ctr" rtl="0" eaLnBrk="0" fontAlgn="base" hangingPunct="0">
        <a:spcBef>
          <a:spcPct val="0"/>
        </a:spcBef>
        <a:spcAft>
          <a:spcPct val="0"/>
        </a:spcAft>
        <a:defRPr sz="3200">
          <a:solidFill>
            <a:schemeClr val="tx2"/>
          </a:solidFill>
          <a:latin typeface="Tahoma" pitchFamily="34" charset="0"/>
        </a:defRPr>
      </a:lvl5pPr>
      <a:lvl6pPr marL="457200" algn="ctr" rtl="0" eaLnBrk="0" fontAlgn="base" hangingPunct="0">
        <a:spcBef>
          <a:spcPct val="0"/>
        </a:spcBef>
        <a:spcAft>
          <a:spcPct val="0"/>
        </a:spcAft>
        <a:defRPr sz="3200">
          <a:solidFill>
            <a:schemeClr val="tx2"/>
          </a:solidFill>
          <a:latin typeface="Tahoma" pitchFamily="34" charset="0"/>
        </a:defRPr>
      </a:lvl6pPr>
      <a:lvl7pPr marL="914400" algn="ctr" rtl="0" eaLnBrk="0" fontAlgn="base" hangingPunct="0">
        <a:spcBef>
          <a:spcPct val="0"/>
        </a:spcBef>
        <a:spcAft>
          <a:spcPct val="0"/>
        </a:spcAft>
        <a:defRPr sz="3200">
          <a:solidFill>
            <a:schemeClr val="tx2"/>
          </a:solidFill>
          <a:latin typeface="Tahoma" pitchFamily="34" charset="0"/>
        </a:defRPr>
      </a:lvl7pPr>
      <a:lvl8pPr marL="1371600" algn="ctr" rtl="0" eaLnBrk="0" fontAlgn="base" hangingPunct="0">
        <a:spcBef>
          <a:spcPct val="0"/>
        </a:spcBef>
        <a:spcAft>
          <a:spcPct val="0"/>
        </a:spcAft>
        <a:defRPr sz="3200">
          <a:solidFill>
            <a:schemeClr val="tx2"/>
          </a:solidFill>
          <a:latin typeface="Tahoma" pitchFamily="34" charset="0"/>
        </a:defRPr>
      </a:lvl8pPr>
      <a:lvl9pPr marL="1828800" algn="ctr" rtl="0" eaLnBrk="0" fontAlgn="base" hangingPunct="0">
        <a:spcBef>
          <a:spcPct val="0"/>
        </a:spcBef>
        <a:spcAft>
          <a:spcPct val="0"/>
        </a:spcAft>
        <a:defRPr sz="3200">
          <a:solidFill>
            <a:schemeClr val="tx2"/>
          </a:solidFill>
          <a:latin typeface="Tahoma" pitchFamily="34" charset="0"/>
        </a:defRPr>
      </a:lvl9pPr>
    </p:titleStyle>
    <p:bodyStyle>
      <a:lvl1pPr marL="342900" indent="-342900" algn="l" rtl="0" eaLnBrk="0" fontAlgn="base" hangingPunct="0">
        <a:spcBef>
          <a:spcPct val="20000"/>
        </a:spcBef>
        <a:spcAft>
          <a:spcPct val="0"/>
        </a:spcAft>
        <a:buChar char="•"/>
        <a:defRPr sz="1600">
          <a:solidFill>
            <a:schemeClr val="tx1"/>
          </a:solidFill>
          <a:latin typeface="+mn-lt"/>
          <a:ea typeface="+mn-ea"/>
          <a:cs typeface="+mn-cs"/>
        </a:defRPr>
      </a:lvl1pPr>
      <a:lvl2pPr marL="742950" indent="-285750" algn="l" rtl="0" eaLnBrk="0" fontAlgn="base" hangingPunct="0">
        <a:spcBef>
          <a:spcPct val="20000"/>
        </a:spcBef>
        <a:spcAft>
          <a:spcPct val="0"/>
        </a:spcAft>
        <a:buChar char="–"/>
        <a:defRPr sz="1400">
          <a:solidFill>
            <a:schemeClr val="tx1"/>
          </a:solidFill>
          <a:latin typeface="+mn-lt"/>
        </a:defRPr>
      </a:lvl2pPr>
      <a:lvl3pPr marL="1143000" indent="-228600" algn="l" rtl="0" eaLnBrk="0" fontAlgn="base" hangingPunct="0">
        <a:spcBef>
          <a:spcPct val="20000"/>
        </a:spcBef>
        <a:spcAft>
          <a:spcPct val="0"/>
        </a:spcAft>
        <a:buChar char="•"/>
        <a:defRPr sz="12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emf"/><Relationship Id="rId4" Type="http://schemas.openxmlformats.org/officeDocument/2006/relationships/image" Target="../media/image2.gi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chart" Target="../charts/chart1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1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1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1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1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1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chart" Target="../charts/chart2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2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2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2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2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2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2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2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2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29.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3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microsoft.com/office/2018/10/relationships/comments" Target="../comments/modernComment_254_66F6334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228598" y="3036421"/>
            <a:ext cx="6296025" cy="1524000"/>
          </a:xfrm>
        </p:spPr>
        <p:txBody>
          <a:bodyPr/>
          <a:lstStyle/>
          <a:p>
            <a:pPr eaLnBrk="1" hangingPunct="1"/>
            <a:r>
              <a:rPr sz="2800">
                <a:latin typeface="Arial"/>
              </a:rPr>
              <a:t>Low Income Weatherization Survey
FY2024 Q4
</a:t>
            </a:r>
            <a:r>
              <a:rPr sz="1600">
                <a:latin typeface="Arial"/>
              </a:rPr>
              <a:t>February 2025</a:t>
            </a:r>
            <a:endParaRPr lang="en-US" altLang="en-US" sz="1800" b="1" dirty="0">
              <a:solidFill>
                <a:schemeClr val="bg1"/>
              </a:solidFill>
            </a:endParaRPr>
          </a:p>
        </p:txBody>
      </p:sp>
      <p:sp>
        <p:nvSpPr>
          <p:cNvPr id="5123" name="Rectangle 3"/>
          <p:cNvSpPr>
            <a:spLocks noGrp="1" noChangeArrowheads="1"/>
          </p:cNvSpPr>
          <p:nvPr>
            <p:ph type="subTitle" idx="1"/>
          </p:nvPr>
        </p:nvSpPr>
        <p:spPr>
          <a:xfrm>
            <a:off x="976311" y="5511800"/>
            <a:ext cx="4800600" cy="2336800"/>
          </a:xfrm>
        </p:spPr>
        <p:txBody>
          <a:bodyPr/>
          <a:lstStyle/>
          <a:p>
            <a:pPr>
              <a:lnSpc>
                <a:spcPct val="85000"/>
              </a:lnSpc>
              <a:spcBef>
                <a:spcPct val="0"/>
              </a:spcBef>
            </a:pPr>
            <a:r>
              <a:rPr lang="en-US" altLang="en-US" sz="1400">
                <a:latin typeface="Univers 49 Light Ultra Condense" charset="0"/>
              </a:rPr>
              <a:t>Analysis and Report Provided by</a:t>
            </a:r>
            <a:br>
              <a:rPr lang="en-US" altLang="en-US" sz="1400">
                <a:latin typeface="Univers 49 Light Ultra Condense" charset="0"/>
              </a:rPr>
            </a:br>
            <a:r>
              <a:rPr lang="en-US" altLang="en-US" sz="1400">
                <a:latin typeface="Univers 49 Light Ultra Condense" charset="0"/>
              </a:rPr>
              <a:t>Data Analytics &amp; Business Intelligence</a:t>
            </a:r>
          </a:p>
          <a:p>
            <a:pPr>
              <a:lnSpc>
                <a:spcPct val="85000"/>
              </a:lnSpc>
              <a:spcBef>
                <a:spcPct val="0"/>
              </a:spcBef>
            </a:pPr>
            <a:endParaRPr lang="en-US" altLang="en-US" sz="1400">
              <a:latin typeface="Univers 49 Light Ultra Condense" charset="0"/>
            </a:endParaRPr>
          </a:p>
          <a:p>
            <a:pPr>
              <a:lnSpc>
                <a:spcPct val="85000"/>
              </a:lnSpc>
              <a:spcBef>
                <a:spcPct val="0"/>
              </a:spcBef>
            </a:pPr>
            <a:endParaRPr lang="en-US" altLang="en-US" sz="1400">
              <a:latin typeface="Univers 49 Light Ultra Condense" charset="0"/>
            </a:endParaRPr>
          </a:p>
          <a:p>
            <a:pPr>
              <a:lnSpc>
                <a:spcPct val="85000"/>
              </a:lnSpc>
              <a:spcBef>
                <a:spcPct val="0"/>
              </a:spcBef>
            </a:pPr>
            <a:endParaRPr lang="en-US" altLang="en-US" sz="1400">
              <a:latin typeface="Univers 49 Light Ultra Condense" charset="0"/>
            </a:endParaRPr>
          </a:p>
          <a:p>
            <a:pPr>
              <a:lnSpc>
                <a:spcPct val="85000"/>
              </a:lnSpc>
              <a:spcBef>
                <a:spcPct val="0"/>
              </a:spcBef>
            </a:pPr>
            <a:endParaRPr lang="en-US" altLang="en-US" sz="1400">
              <a:latin typeface="Univers 49 Light Ultra Condense" charset="0"/>
            </a:endParaRPr>
          </a:p>
          <a:p>
            <a:pPr>
              <a:lnSpc>
                <a:spcPct val="85000"/>
              </a:lnSpc>
              <a:spcBef>
                <a:spcPct val="0"/>
              </a:spcBef>
            </a:pPr>
            <a:endParaRPr lang="en-US" altLang="en-US" sz="1400">
              <a:latin typeface="Univers 49 Light Ultra Condense" charset="0"/>
            </a:endParaRPr>
          </a:p>
          <a:p>
            <a:pPr>
              <a:lnSpc>
                <a:spcPct val="85000"/>
              </a:lnSpc>
              <a:spcBef>
                <a:spcPct val="0"/>
              </a:spcBef>
            </a:pPr>
            <a:endParaRPr lang="en-US" altLang="en-US" sz="1400">
              <a:latin typeface="Univers 49 Light Ultra Condense" charset="0"/>
            </a:endParaRPr>
          </a:p>
          <a:p>
            <a:pPr>
              <a:lnSpc>
                <a:spcPct val="85000"/>
              </a:lnSpc>
              <a:spcBef>
                <a:spcPct val="0"/>
              </a:spcBef>
            </a:pPr>
            <a:endParaRPr lang="en-US" altLang="en-US" sz="1400">
              <a:latin typeface="Univers 49 Light Ultra Condense" charset="0"/>
            </a:endParaRPr>
          </a:p>
          <a:p>
            <a:pPr>
              <a:lnSpc>
                <a:spcPct val="85000"/>
              </a:lnSpc>
              <a:spcBef>
                <a:spcPct val="0"/>
              </a:spcBef>
            </a:pPr>
            <a:endParaRPr lang="en-US" altLang="en-US" sz="1400">
              <a:latin typeface="Univers 49 Light Ultra Condense" charset="0"/>
            </a:endParaRPr>
          </a:p>
          <a:p>
            <a:pPr>
              <a:lnSpc>
                <a:spcPct val="85000"/>
              </a:lnSpc>
              <a:spcBef>
                <a:spcPct val="0"/>
              </a:spcBef>
            </a:pPr>
            <a:endParaRPr lang="en-US" altLang="en-US" sz="1400">
              <a:latin typeface="Univers 49 Light Ultra Condense" charset="0"/>
            </a:endParaRPr>
          </a:p>
          <a:p>
            <a:pPr>
              <a:lnSpc>
                <a:spcPct val="85000"/>
              </a:lnSpc>
              <a:spcBef>
                <a:spcPct val="0"/>
              </a:spcBef>
            </a:pPr>
            <a:endParaRPr lang="en-US" altLang="en-US" sz="1400">
              <a:latin typeface="Univers 49 Light Ultra Condense" charset="0"/>
            </a:endParaRPr>
          </a:p>
          <a:p>
            <a:pPr>
              <a:lnSpc>
                <a:spcPct val="85000"/>
              </a:lnSpc>
              <a:spcBef>
                <a:spcPct val="0"/>
              </a:spcBef>
            </a:pPr>
            <a:r>
              <a:rPr lang="en-US" altLang="en-US" sz="1200" b="1">
                <a:solidFill>
                  <a:srgbClr val="C00000"/>
                </a:solidFill>
                <a:latin typeface="Arial" panose="020B0604020202020204" pitchFamily="34" charset="0"/>
              </a:rPr>
              <a:t>AUSTIN ENERGY INTERNAL &amp; CONFIDENTIAL INFORMATION</a:t>
            </a:r>
            <a:endParaRPr lang="en-US" altLang="en-US" sz="1200">
              <a:solidFill>
                <a:srgbClr val="C00000"/>
              </a:solidFill>
              <a:latin typeface="Univers 49 Light Ultra Condense"/>
            </a:endParaRPr>
          </a:p>
          <a:p>
            <a:pPr>
              <a:lnSpc>
                <a:spcPct val="85000"/>
              </a:lnSpc>
              <a:spcBef>
                <a:spcPct val="0"/>
              </a:spcBef>
            </a:pPr>
            <a:endParaRPr lang="en-US" altLang="en-US"/>
          </a:p>
        </p:txBody>
      </p:sp>
      <p:pic>
        <p:nvPicPr>
          <p:cNvPr id="5124" name="Picture 19" descr="COASeal_4C.eps"/>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5113" y="8382000"/>
            <a:ext cx="617537" cy="617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3"/>
          <p:cNvSpPr txBox="1">
            <a:spLocks noChangeArrowheads="1"/>
          </p:cNvSpPr>
          <p:nvPr/>
        </p:nvSpPr>
        <p:spPr bwMode="auto">
          <a:xfrm>
            <a:off x="2041525" y="8782050"/>
            <a:ext cx="480060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0" indent="0" algn="ctr" rtl="0" eaLnBrk="0" fontAlgn="base" hangingPunct="0">
              <a:spcBef>
                <a:spcPct val="20000"/>
              </a:spcBef>
              <a:spcAft>
                <a:spcPct val="0"/>
              </a:spcAft>
              <a:buFontTx/>
              <a:buNone/>
              <a:defRPr sz="1600">
                <a:solidFill>
                  <a:schemeClr val="tx1"/>
                </a:solidFill>
                <a:latin typeface="+mn-lt"/>
                <a:ea typeface="+mn-ea"/>
                <a:cs typeface="+mn-cs"/>
              </a:defRPr>
            </a:lvl1pPr>
            <a:lvl2pPr marL="742950" indent="-285750" algn="l" rtl="0" eaLnBrk="0" fontAlgn="base" hangingPunct="0">
              <a:spcBef>
                <a:spcPct val="20000"/>
              </a:spcBef>
              <a:spcAft>
                <a:spcPct val="0"/>
              </a:spcAft>
              <a:buChar char="–"/>
              <a:defRPr sz="1400">
                <a:solidFill>
                  <a:schemeClr val="tx1"/>
                </a:solidFill>
                <a:latin typeface="+mn-lt"/>
              </a:defRPr>
            </a:lvl2pPr>
            <a:lvl3pPr marL="1143000" indent="-228600" algn="l" rtl="0" eaLnBrk="0" fontAlgn="base" hangingPunct="0">
              <a:spcBef>
                <a:spcPct val="20000"/>
              </a:spcBef>
              <a:spcAft>
                <a:spcPct val="0"/>
              </a:spcAft>
              <a:buChar char="•"/>
              <a:defRPr sz="12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a:lstStyle>
          <a:p>
            <a:pPr algn="r">
              <a:lnSpc>
                <a:spcPct val="85000"/>
              </a:lnSpc>
              <a:spcBef>
                <a:spcPct val="0"/>
              </a:spcBef>
              <a:defRPr/>
            </a:pPr>
            <a:r>
              <a:rPr lang="en-US" sz="1400" kern="0">
                <a:latin typeface="Univers 49 Light Ultra Condense" charset="0"/>
              </a:rPr>
              <a:t>www.austinenergy.com</a:t>
            </a:r>
            <a:endParaRPr lang="en-US" altLang="en-US" kern="0"/>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52488" y="990600"/>
            <a:ext cx="2066925" cy="12573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9438A-C56C-463B-B0CA-35BBC77A2BC1}"/>
              </a:ext>
            </a:extLst>
          </p:cNvPr>
          <p:cNvSpPr>
            <a:spLocks noGrp="1"/>
          </p:cNvSpPr>
          <p:nvPr>
            <p:ph type="title"/>
          </p:nvPr>
        </p:nvSpPr>
        <p:spPr/>
        <p:txBody>
          <a:bodyPr/>
          <a:lstStyle/>
          <a:p>
            <a:r>
              <a:rPr lang="en-US"/>
              <a:t>Changes Since Energy Improvements</a:t>
            </a:r>
          </a:p>
        </p:txBody>
      </p:sp>
      <p:sp>
        <p:nvSpPr>
          <p:cNvPr id="6" name="Slide Number Placeholder 5">
            <a:extLst>
              <a:ext uri="{FF2B5EF4-FFF2-40B4-BE49-F238E27FC236}">
                <a16:creationId xmlns:a16="http://schemas.microsoft.com/office/drawing/2014/main" id="{E92DB064-4285-4576-B6A3-1F3E0C8C69DB}"/>
              </a:ext>
            </a:extLst>
          </p:cNvPr>
          <p:cNvSpPr>
            <a:spLocks noGrp="1"/>
          </p:cNvSpPr>
          <p:nvPr>
            <p:ph type="sldNum" sz="quarter" idx="12"/>
          </p:nvPr>
        </p:nvSpPr>
        <p:spPr/>
        <p:txBody>
          <a:bodyPr/>
          <a:lstStyle/>
          <a:p>
            <a:pPr>
              <a:defRPr/>
            </a:pPr>
            <a:fld id="{43DD9B07-AA93-460D-AC53-C03250F0E407}" type="slidenum">
              <a:rPr lang="en-US" altLang="en-US" smtClean="0"/>
              <a:pPr>
                <a:defRPr/>
              </a:pPr>
              <a:t>10</a:t>
            </a:fld>
            <a:endParaRPr lang="en-US" altLang="en-US"/>
          </a:p>
        </p:txBody>
      </p:sp>
      <p:sp>
        <p:nvSpPr>
          <p:cNvPr id="8" name="Text Box 9">
            <a:extLst>
              <a:ext uri="{FF2B5EF4-FFF2-40B4-BE49-F238E27FC236}">
                <a16:creationId xmlns:a16="http://schemas.microsoft.com/office/drawing/2014/main" id="{1590EE43-92C7-4DC4-A9EE-D4E3DD62DFC6}"/>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Note: New question asked in Q3_2019.</a:t>
            </a:r>
            <a:endParaRPr lang="en-US" sz="1100">
              <a:latin typeface="+mj-lt"/>
              <a:cs typeface="Helvetica"/>
            </a:endParaRPr>
          </a:p>
        </p:txBody>
      </p:sp>
      <p:sp>
        <p:nvSpPr>
          <p:cNvPr id="9" name="Text Box 6">
            <a:extLst>
              <a:ext uri="{FF2B5EF4-FFF2-40B4-BE49-F238E27FC236}">
                <a16:creationId xmlns:a16="http://schemas.microsoft.com/office/drawing/2014/main" id="{5810E047-B62A-4855-8A49-3C4EE5377FBE}"/>
              </a:ext>
            </a:extLst>
          </p:cNvPr>
          <p:cNvSpPr txBox="1">
            <a:spLocks noChangeArrowheads="1"/>
          </p:cNvSpPr>
          <p:nvPr/>
        </p:nvSpPr>
        <p:spPr bwMode="auto">
          <a:xfrm>
            <a:off x="-36443" y="8384071"/>
            <a:ext cx="6265793"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14. I am going to read a list of items that may or may not have changed since your energy improvements were complete. Please tell me if each has increased, stayed the same, decreased or was never an issue.</a:t>
            </a:r>
            <a:endParaRPr lang="en-US" sz="1100" b="1">
              <a:latin typeface="+mn-lt"/>
              <a:ea typeface="ＭＳ Ｐゴシック" charset="-128"/>
            </a:endParaRPr>
          </a:p>
        </p:txBody>
      </p:sp>
      <p:graphicFrame>
        <p:nvGraphicFramePr>
          <p:cNvPr id="12" name="Chart 6">
            <a:extLst>
              <a:ext uri="{FF2B5EF4-FFF2-40B4-BE49-F238E27FC236}">
                <a16:creationId xmlns:a16="http://schemas.microsoft.com/office/drawing/2014/main" id="{03878CB7-05D0-42BB-9AB6-57CA08F42584}"/>
              </a:ext>
            </a:extLst>
          </p:cNvPr>
          <p:cNvGraphicFramePr>
            <a:graphicFrameLocks/>
          </p:cNvGraphicFramePr>
          <p:nvPr>
            <p:extLst>
              <p:ext uri="{D42A27DB-BD31-4B8C-83A1-F6EECF244321}">
                <p14:modId xmlns:p14="http://schemas.microsoft.com/office/powerpoint/2010/main" val="3907070991"/>
              </p:ext>
            </p:extLst>
          </p:nvPr>
        </p:nvGraphicFramePr>
        <p:xfrm>
          <a:off x="50801" y="1276350"/>
          <a:ext cx="6756400" cy="5411056"/>
        </p:xfrm>
        <a:graphic>
          <a:graphicData uri="http://schemas.openxmlformats.org/drawingml/2006/chart">
            <c:chart xmlns:c="http://schemas.openxmlformats.org/drawingml/2006/chart" xmlns:r="http://schemas.openxmlformats.org/officeDocument/2006/relationships" r:id="rId2"/>
          </a:graphicData>
        </a:graphic>
      </p:graphicFrame>
      <p:sp>
        <p:nvSpPr>
          <p:cNvPr id="13" name="TextBox 1">
            <a:extLst>
              <a:ext uri="{FF2B5EF4-FFF2-40B4-BE49-F238E27FC236}">
                <a16:creationId xmlns:a16="http://schemas.microsoft.com/office/drawing/2014/main" id="{DD36DF7B-7EE3-4FF0-B83C-9E6BB7AAF85B}"/>
              </a:ext>
            </a:extLst>
          </p:cNvPr>
          <p:cNvSpPr txBox="1"/>
          <p:nvPr/>
        </p:nvSpPr>
        <p:spPr>
          <a:xfrm>
            <a:off x="1447800" y="6142442"/>
            <a:ext cx="1309255" cy="261610"/>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t>Dust in home</a:t>
            </a:r>
            <a:endParaRPr lang="en-US" sz="1100"/>
          </a:p>
        </p:txBody>
      </p:sp>
      <p:sp>
        <p:nvSpPr>
          <p:cNvPr id="14" name="TextBox 1">
            <a:extLst>
              <a:ext uri="{FF2B5EF4-FFF2-40B4-BE49-F238E27FC236}">
                <a16:creationId xmlns:a16="http://schemas.microsoft.com/office/drawing/2014/main" id="{DD36DF7B-7EE3-4FF0-B83C-9E6BB7AAF85B}"/>
              </a:ext>
            </a:extLst>
          </p:cNvPr>
          <p:cNvSpPr txBox="1"/>
          <p:nvPr/>
        </p:nvSpPr>
        <p:spPr>
          <a:xfrm>
            <a:off x="4495800" y="6142442"/>
            <a:ext cx="1309255" cy="544964"/>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t>Musty/moldy smell </a:t>
            </a:r>
          </a:p>
          <a:p>
            <a:pPr algn="ctr"/>
            <a:r>
              <a:rPr lang="en-US"/>
              <a:t>in home</a:t>
            </a:r>
            <a:endParaRPr lang="en-US" sz="1100"/>
          </a:p>
        </p:txBody>
      </p:sp>
      <p:cxnSp>
        <p:nvCxnSpPr>
          <p:cNvPr id="15" name="Straight Connector 14">
            <a:extLst>
              <a:ext uri="{FF2B5EF4-FFF2-40B4-BE49-F238E27FC236}">
                <a16:creationId xmlns:a16="http://schemas.microsoft.com/office/drawing/2014/main" id="{80C0ED3B-2DF2-4F5F-909A-13AF7D4A311E}"/>
              </a:ext>
            </a:extLst>
          </p:cNvPr>
          <p:cNvCxnSpPr>
            <a:cxnSpLocks/>
          </p:cNvCxnSpPr>
          <p:nvPr/>
        </p:nvCxnSpPr>
        <p:spPr>
          <a:xfrm>
            <a:off x="3581400" y="1934252"/>
            <a:ext cx="0" cy="4009348"/>
          </a:xfrm>
          <a:prstGeom prst="line">
            <a:avLst/>
          </a:prstGeom>
          <a:ln w="3175">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125849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9438A-C56C-463B-B0CA-35BBC77A2BC1}"/>
              </a:ext>
            </a:extLst>
          </p:cNvPr>
          <p:cNvSpPr>
            <a:spLocks noGrp="1"/>
          </p:cNvSpPr>
          <p:nvPr>
            <p:ph type="title"/>
          </p:nvPr>
        </p:nvSpPr>
        <p:spPr/>
        <p:txBody>
          <a:bodyPr/>
          <a:lstStyle/>
          <a:p>
            <a:r>
              <a:rPr lang="en-US"/>
              <a:t>Changes Since Energy Improvements</a:t>
            </a:r>
          </a:p>
        </p:txBody>
      </p:sp>
      <p:sp>
        <p:nvSpPr>
          <p:cNvPr id="6" name="Slide Number Placeholder 5">
            <a:extLst>
              <a:ext uri="{FF2B5EF4-FFF2-40B4-BE49-F238E27FC236}">
                <a16:creationId xmlns:a16="http://schemas.microsoft.com/office/drawing/2014/main" id="{E92DB064-4285-4576-B6A3-1F3E0C8C69DB}"/>
              </a:ext>
            </a:extLst>
          </p:cNvPr>
          <p:cNvSpPr>
            <a:spLocks noGrp="1"/>
          </p:cNvSpPr>
          <p:nvPr>
            <p:ph type="sldNum" sz="quarter" idx="12"/>
          </p:nvPr>
        </p:nvSpPr>
        <p:spPr/>
        <p:txBody>
          <a:bodyPr/>
          <a:lstStyle/>
          <a:p>
            <a:pPr>
              <a:defRPr/>
            </a:pPr>
            <a:fld id="{43DD9B07-AA93-460D-AC53-C03250F0E407}" type="slidenum">
              <a:rPr lang="en-US" altLang="en-US" smtClean="0"/>
              <a:pPr>
                <a:defRPr/>
              </a:pPr>
              <a:t>11</a:t>
            </a:fld>
            <a:endParaRPr lang="en-US" altLang="en-US"/>
          </a:p>
        </p:txBody>
      </p:sp>
      <p:sp>
        <p:nvSpPr>
          <p:cNvPr id="8" name="Text Box 9">
            <a:extLst>
              <a:ext uri="{FF2B5EF4-FFF2-40B4-BE49-F238E27FC236}">
                <a16:creationId xmlns:a16="http://schemas.microsoft.com/office/drawing/2014/main" id="{1590EE43-92C7-4DC4-A9EE-D4E3DD62DFC6}"/>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Note: New question asked in Q3_2019.</a:t>
            </a:r>
            <a:endParaRPr lang="en-US" sz="1100">
              <a:latin typeface="+mj-lt"/>
              <a:cs typeface="Helvetica"/>
            </a:endParaRPr>
          </a:p>
        </p:txBody>
      </p:sp>
      <p:sp>
        <p:nvSpPr>
          <p:cNvPr id="9" name="Text Box 6">
            <a:extLst>
              <a:ext uri="{FF2B5EF4-FFF2-40B4-BE49-F238E27FC236}">
                <a16:creationId xmlns:a16="http://schemas.microsoft.com/office/drawing/2014/main" id="{5810E047-B62A-4855-8A49-3C4EE5377FBE}"/>
              </a:ext>
            </a:extLst>
          </p:cNvPr>
          <p:cNvSpPr txBox="1">
            <a:spLocks noChangeArrowheads="1"/>
          </p:cNvSpPr>
          <p:nvPr/>
        </p:nvSpPr>
        <p:spPr bwMode="auto">
          <a:xfrm>
            <a:off x="-36443" y="8384071"/>
            <a:ext cx="6265793"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14. I am going to read a list of items that may or may not have changed since your energy improvements were complete. Please tell me if each has increased, stayed the same, decreased or was never an issue.</a:t>
            </a:r>
            <a:endParaRPr lang="en-US" sz="1100" b="1">
              <a:latin typeface="+mn-lt"/>
              <a:ea typeface="ＭＳ Ｐゴシック" charset="-128"/>
            </a:endParaRPr>
          </a:p>
        </p:txBody>
      </p:sp>
      <p:graphicFrame>
        <p:nvGraphicFramePr>
          <p:cNvPr id="12" name="Chart 6">
            <a:extLst>
              <a:ext uri="{FF2B5EF4-FFF2-40B4-BE49-F238E27FC236}">
                <a16:creationId xmlns:a16="http://schemas.microsoft.com/office/drawing/2014/main" id="{03878CB7-05D0-42BB-9AB6-57CA08F42584}"/>
              </a:ext>
            </a:extLst>
          </p:cNvPr>
          <p:cNvGraphicFramePr>
            <a:graphicFrameLocks/>
          </p:cNvGraphicFramePr>
          <p:nvPr>
            <p:extLst>
              <p:ext uri="{D42A27DB-BD31-4B8C-83A1-F6EECF244321}">
                <p14:modId xmlns:p14="http://schemas.microsoft.com/office/powerpoint/2010/main" val="675376874"/>
              </p:ext>
            </p:extLst>
          </p:nvPr>
        </p:nvGraphicFramePr>
        <p:xfrm>
          <a:off x="50801" y="1276350"/>
          <a:ext cx="6756400" cy="5411056"/>
        </p:xfrm>
        <a:graphic>
          <a:graphicData uri="http://schemas.openxmlformats.org/drawingml/2006/chart">
            <c:chart xmlns:c="http://schemas.openxmlformats.org/drawingml/2006/chart" xmlns:r="http://schemas.openxmlformats.org/officeDocument/2006/relationships" r:id="rId2"/>
          </a:graphicData>
        </a:graphic>
      </p:graphicFrame>
      <p:sp>
        <p:nvSpPr>
          <p:cNvPr id="13" name="TextBox 1">
            <a:extLst>
              <a:ext uri="{FF2B5EF4-FFF2-40B4-BE49-F238E27FC236}">
                <a16:creationId xmlns:a16="http://schemas.microsoft.com/office/drawing/2014/main" id="{DD36DF7B-7EE3-4FF0-B83C-9E6BB7AAF85B}"/>
              </a:ext>
            </a:extLst>
          </p:cNvPr>
          <p:cNvSpPr txBox="1"/>
          <p:nvPr/>
        </p:nvSpPr>
        <p:spPr>
          <a:xfrm>
            <a:off x="1295400" y="6142442"/>
            <a:ext cx="1676400" cy="410758"/>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1100"/>
              <a:t>Extra moisture</a:t>
            </a:r>
            <a:r>
              <a:rPr lang="en-US"/>
              <a:t>/humidity </a:t>
            </a:r>
          </a:p>
          <a:p>
            <a:pPr algn="ctr"/>
            <a:r>
              <a:rPr lang="en-US"/>
              <a:t>in home</a:t>
            </a:r>
            <a:endParaRPr lang="en-US" sz="1100"/>
          </a:p>
        </p:txBody>
      </p:sp>
      <p:sp>
        <p:nvSpPr>
          <p:cNvPr id="14" name="TextBox 1">
            <a:extLst>
              <a:ext uri="{FF2B5EF4-FFF2-40B4-BE49-F238E27FC236}">
                <a16:creationId xmlns:a16="http://schemas.microsoft.com/office/drawing/2014/main" id="{DD36DF7B-7EE3-4FF0-B83C-9E6BB7AAF85B}"/>
              </a:ext>
            </a:extLst>
          </p:cNvPr>
          <p:cNvSpPr txBox="1"/>
          <p:nvPr/>
        </p:nvSpPr>
        <p:spPr>
          <a:xfrm>
            <a:off x="4419600" y="6142442"/>
            <a:ext cx="1524000" cy="544964"/>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t>Quality indoor lighting</a:t>
            </a:r>
            <a:endParaRPr lang="en-US" sz="1100"/>
          </a:p>
        </p:txBody>
      </p:sp>
      <p:cxnSp>
        <p:nvCxnSpPr>
          <p:cNvPr id="15" name="Straight Connector 14">
            <a:extLst>
              <a:ext uri="{FF2B5EF4-FFF2-40B4-BE49-F238E27FC236}">
                <a16:creationId xmlns:a16="http://schemas.microsoft.com/office/drawing/2014/main" id="{80C0ED3B-2DF2-4F5F-909A-13AF7D4A311E}"/>
              </a:ext>
            </a:extLst>
          </p:cNvPr>
          <p:cNvCxnSpPr>
            <a:cxnSpLocks/>
          </p:cNvCxnSpPr>
          <p:nvPr/>
        </p:nvCxnSpPr>
        <p:spPr>
          <a:xfrm>
            <a:off x="3581400" y="1934252"/>
            <a:ext cx="0" cy="4009348"/>
          </a:xfrm>
          <a:prstGeom prst="line">
            <a:avLst/>
          </a:prstGeom>
          <a:ln w="3175">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748042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9438A-C56C-463B-B0CA-35BBC77A2BC1}"/>
              </a:ext>
            </a:extLst>
          </p:cNvPr>
          <p:cNvSpPr>
            <a:spLocks noGrp="1"/>
          </p:cNvSpPr>
          <p:nvPr>
            <p:ph type="title"/>
          </p:nvPr>
        </p:nvSpPr>
        <p:spPr/>
        <p:txBody>
          <a:bodyPr/>
          <a:lstStyle/>
          <a:p>
            <a:r>
              <a:rPr lang="en-US"/>
              <a:t>Changes Since Energy Improvements</a:t>
            </a:r>
          </a:p>
        </p:txBody>
      </p:sp>
      <p:sp>
        <p:nvSpPr>
          <p:cNvPr id="6" name="Slide Number Placeholder 5">
            <a:extLst>
              <a:ext uri="{FF2B5EF4-FFF2-40B4-BE49-F238E27FC236}">
                <a16:creationId xmlns:a16="http://schemas.microsoft.com/office/drawing/2014/main" id="{E92DB064-4285-4576-B6A3-1F3E0C8C69DB}"/>
              </a:ext>
            </a:extLst>
          </p:cNvPr>
          <p:cNvSpPr>
            <a:spLocks noGrp="1"/>
          </p:cNvSpPr>
          <p:nvPr>
            <p:ph type="sldNum" sz="quarter" idx="12"/>
          </p:nvPr>
        </p:nvSpPr>
        <p:spPr/>
        <p:txBody>
          <a:bodyPr/>
          <a:lstStyle/>
          <a:p>
            <a:pPr>
              <a:defRPr/>
            </a:pPr>
            <a:fld id="{43DD9B07-AA93-460D-AC53-C03250F0E407}" type="slidenum">
              <a:rPr lang="en-US" altLang="en-US" smtClean="0"/>
              <a:pPr>
                <a:defRPr/>
              </a:pPr>
              <a:t>12</a:t>
            </a:fld>
            <a:endParaRPr lang="en-US" altLang="en-US"/>
          </a:p>
        </p:txBody>
      </p:sp>
      <p:sp>
        <p:nvSpPr>
          <p:cNvPr id="8" name="Text Box 9">
            <a:extLst>
              <a:ext uri="{FF2B5EF4-FFF2-40B4-BE49-F238E27FC236}">
                <a16:creationId xmlns:a16="http://schemas.microsoft.com/office/drawing/2014/main" id="{1590EE43-92C7-4DC4-A9EE-D4E3DD62DFC6}"/>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Note: New question asked in Q3_2019.</a:t>
            </a:r>
            <a:endParaRPr lang="en-US" sz="1100">
              <a:latin typeface="+mj-lt"/>
              <a:cs typeface="Helvetica"/>
            </a:endParaRPr>
          </a:p>
        </p:txBody>
      </p:sp>
      <p:sp>
        <p:nvSpPr>
          <p:cNvPr id="9" name="Text Box 6">
            <a:extLst>
              <a:ext uri="{FF2B5EF4-FFF2-40B4-BE49-F238E27FC236}">
                <a16:creationId xmlns:a16="http://schemas.microsoft.com/office/drawing/2014/main" id="{5810E047-B62A-4855-8A49-3C4EE5377FBE}"/>
              </a:ext>
            </a:extLst>
          </p:cNvPr>
          <p:cNvSpPr txBox="1">
            <a:spLocks noChangeArrowheads="1"/>
          </p:cNvSpPr>
          <p:nvPr/>
        </p:nvSpPr>
        <p:spPr bwMode="auto">
          <a:xfrm>
            <a:off x="-36443" y="8384071"/>
            <a:ext cx="6265793"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14. I am going to read a list of items that may or may not have changed since your energy improvements were complete. Please tell me if each has increased, stayed the same, decreased or was never an issue.</a:t>
            </a:r>
            <a:endParaRPr lang="en-US" sz="1100" b="1">
              <a:latin typeface="+mn-lt"/>
              <a:ea typeface="ＭＳ Ｐゴシック" charset="-128"/>
            </a:endParaRPr>
          </a:p>
        </p:txBody>
      </p:sp>
      <p:graphicFrame>
        <p:nvGraphicFramePr>
          <p:cNvPr id="12" name="Chart 6">
            <a:extLst>
              <a:ext uri="{FF2B5EF4-FFF2-40B4-BE49-F238E27FC236}">
                <a16:creationId xmlns:a16="http://schemas.microsoft.com/office/drawing/2014/main" id="{03878CB7-05D0-42BB-9AB6-57CA08F42584}"/>
              </a:ext>
            </a:extLst>
          </p:cNvPr>
          <p:cNvGraphicFramePr>
            <a:graphicFrameLocks/>
          </p:cNvGraphicFramePr>
          <p:nvPr>
            <p:extLst>
              <p:ext uri="{D42A27DB-BD31-4B8C-83A1-F6EECF244321}">
                <p14:modId xmlns:p14="http://schemas.microsoft.com/office/powerpoint/2010/main" val="2189529846"/>
              </p:ext>
            </p:extLst>
          </p:nvPr>
        </p:nvGraphicFramePr>
        <p:xfrm>
          <a:off x="50801" y="1276350"/>
          <a:ext cx="6756400" cy="5411056"/>
        </p:xfrm>
        <a:graphic>
          <a:graphicData uri="http://schemas.openxmlformats.org/drawingml/2006/chart">
            <c:chart xmlns:c="http://schemas.openxmlformats.org/drawingml/2006/chart" xmlns:r="http://schemas.openxmlformats.org/officeDocument/2006/relationships" r:id="rId2"/>
          </a:graphicData>
        </a:graphic>
      </p:graphicFrame>
      <p:sp>
        <p:nvSpPr>
          <p:cNvPr id="13" name="TextBox 1">
            <a:extLst>
              <a:ext uri="{FF2B5EF4-FFF2-40B4-BE49-F238E27FC236}">
                <a16:creationId xmlns:a16="http://schemas.microsoft.com/office/drawing/2014/main" id="{DD36DF7B-7EE3-4FF0-B83C-9E6BB7AAF85B}"/>
              </a:ext>
            </a:extLst>
          </p:cNvPr>
          <p:cNvSpPr txBox="1"/>
          <p:nvPr/>
        </p:nvSpPr>
        <p:spPr>
          <a:xfrm>
            <a:off x="1447800" y="6142442"/>
            <a:ext cx="1447800" cy="410758"/>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1100"/>
              <a:t>Quality of natural light/</a:t>
            </a:r>
          </a:p>
          <a:p>
            <a:pPr algn="ctr"/>
            <a:r>
              <a:rPr lang="en-US" sz="1100"/>
              <a:t>light from windows</a:t>
            </a:r>
          </a:p>
        </p:txBody>
      </p:sp>
      <p:sp>
        <p:nvSpPr>
          <p:cNvPr id="14" name="TextBox 1">
            <a:extLst>
              <a:ext uri="{FF2B5EF4-FFF2-40B4-BE49-F238E27FC236}">
                <a16:creationId xmlns:a16="http://schemas.microsoft.com/office/drawing/2014/main" id="{DD36DF7B-7EE3-4FF0-B83C-9E6BB7AAF85B}"/>
              </a:ext>
            </a:extLst>
          </p:cNvPr>
          <p:cNvSpPr txBox="1"/>
          <p:nvPr/>
        </p:nvSpPr>
        <p:spPr>
          <a:xfrm>
            <a:off x="4191000" y="6142442"/>
            <a:ext cx="1752600" cy="544964"/>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t>Comfortable temperature </a:t>
            </a:r>
          </a:p>
          <a:p>
            <a:pPr algn="ctr"/>
            <a:r>
              <a:rPr lang="en-US"/>
              <a:t>throughout home</a:t>
            </a:r>
            <a:endParaRPr lang="en-US" sz="1100"/>
          </a:p>
        </p:txBody>
      </p:sp>
      <p:cxnSp>
        <p:nvCxnSpPr>
          <p:cNvPr id="15" name="Straight Connector 14">
            <a:extLst>
              <a:ext uri="{FF2B5EF4-FFF2-40B4-BE49-F238E27FC236}">
                <a16:creationId xmlns:a16="http://schemas.microsoft.com/office/drawing/2014/main" id="{80C0ED3B-2DF2-4F5F-909A-13AF7D4A311E}"/>
              </a:ext>
            </a:extLst>
          </p:cNvPr>
          <p:cNvCxnSpPr>
            <a:cxnSpLocks/>
          </p:cNvCxnSpPr>
          <p:nvPr/>
        </p:nvCxnSpPr>
        <p:spPr>
          <a:xfrm>
            <a:off x="3581400" y="1934252"/>
            <a:ext cx="0" cy="4009348"/>
          </a:xfrm>
          <a:prstGeom prst="line">
            <a:avLst/>
          </a:prstGeom>
          <a:ln w="3175">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146406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9438A-C56C-463B-B0CA-35BBC77A2BC1}"/>
              </a:ext>
            </a:extLst>
          </p:cNvPr>
          <p:cNvSpPr>
            <a:spLocks noGrp="1"/>
          </p:cNvSpPr>
          <p:nvPr>
            <p:ph type="title"/>
          </p:nvPr>
        </p:nvSpPr>
        <p:spPr/>
        <p:txBody>
          <a:bodyPr/>
          <a:lstStyle/>
          <a:p>
            <a:r>
              <a:rPr lang="en-US"/>
              <a:t>Changes Since Energy Improvements</a:t>
            </a:r>
          </a:p>
        </p:txBody>
      </p:sp>
      <p:sp>
        <p:nvSpPr>
          <p:cNvPr id="6" name="Slide Number Placeholder 5">
            <a:extLst>
              <a:ext uri="{FF2B5EF4-FFF2-40B4-BE49-F238E27FC236}">
                <a16:creationId xmlns:a16="http://schemas.microsoft.com/office/drawing/2014/main" id="{E92DB064-4285-4576-B6A3-1F3E0C8C69DB}"/>
              </a:ext>
            </a:extLst>
          </p:cNvPr>
          <p:cNvSpPr>
            <a:spLocks noGrp="1"/>
          </p:cNvSpPr>
          <p:nvPr>
            <p:ph type="sldNum" sz="quarter" idx="12"/>
          </p:nvPr>
        </p:nvSpPr>
        <p:spPr/>
        <p:txBody>
          <a:bodyPr/>
          <a:lstStyle/>
          <a:p>
            <a:pPr>
              <a:defRPr/>
            </a:pPr>
            <a:fld id="{43DD9B07-AA93-460D-AC53-C03250F0E407}" type="slidenum">
              <a:rPr lang="en-US" altLang="en-US" smtClean="0"/>
              <a:pPr>
                <a:defRPr/>
              </a:pPr>
              <a:t>13</a:t>
            </a:fld>
            <a:endParaRPr lang="en-US" altLang="en-US"/>
          </a:p>
        </p:txBody>
      </p:sp>
      <p:sp>
        <p:nvSpPr>
          <p:cNvPr id="8" name="Text Box 9">
            <a:extLst>
              <a:ext uri="{FF2B5EF4-FFF2-40B4-BE49-F238E27FC236}">
                <a16:creationId xmlns:a16="http://schemas.microsoft.com/office/drawing/2014/main" id="{1590EE43-92C7-4DC4-A9EE-D4E3DD62DFC6}"/>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Note: New question asked in Q3_2019.</a:t>
            </a:r>
            <a:endParaRPr lang="en-US" sz="1100">
              <a:latin typeface="+mj-lt"/>
              <a:cs typeface="Helvetica"/>
            </a:endParaRPr>
          </a:p>
        </p:txBody>
      </p:sp>
      <p:sp>
        <p:nvSpPr>
          <p:cNvPr id="9" name="Text Box 6">
            <a:extLst>
              <a:ext uri="{FF2B5EF4-FFF2-40B4-BE49-F238E27FC236}">
                <a16:creationId xmlns:a16="http://schemas.microsoft.com/office/drawing/2014/main" id="{5810E047-B62A-4855-8A49-3C4EE5377FBE}"/>
              </a:ext>
            </a:extLst>
          </p:cNvPr>
          <p:cNvSpPr txBox="1">
            <a:spLocks noChangeArrowheads="1"/>
          </p:cNvSpPr>
          <p:nvPr/>
        </p:nvSpPr>
        <p:spPr bwMode="auto">
          <a:xfrm>
            <a:off x="-36443" y="8384071"/>
            <a:ext cx="6265793"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14. I am going to read a list of items that may or may not have changed since your energy improvements were complete. Please tell me if each has increased, stayed the same, decreased or was never an issue.</a:t>
            </a:r>
            <a:endParaRPr lang="en-US" sz="1100" b="1">
              <a:latin typeface="+mn-lt"/>
              <a:ea typeface="ＭＳ Ｐゴシック" charset="-128"/>
            </a:endParaRPr>
          </a:p>
        </p:txBody>
      </p:sp>
      <p:graphicFrame>
        <p:nvGraphicFramePr>
          <p:cNvPr id="12" name="Chart 6">
            <a:extLst>
              <a:ext uri="{FF2B5EF4-FFF2-40B4-BE49-F238E27FC236}">
                <a16:creationId xmlns:a16="http://schemas.microsoft.com/office/drawing/2014/main" id="{03878CB7-05D0-42BB-9AB6-57CA08F42584}"/>
              </a:ext>
            </a:extLst>
          </p:cNvPr>
          <p:cNvGraphicFramePr>
            <a:graphicFrameLocks/>
          </p:cNvGraphicFramePr>
          <p:nvPr>
            <p:extLst>
              <p:ext uri="{D42A27DB-BD31-4B8C-83A1-F6EECF244321}">
                <p14:modId xmlns:p14="http://schemas.microsoft.com/office/powerpoint/2010/main" val="2242080027"/>
              </p:ext>
            </p:extLst>
          </p:nvPr>
        </p:nvGraphicFramePr>
        <p:xfrm>
          <a:off x="50801" y="1276350"/>
          <a:ext cx="6756400" cy="5411056"/>
        </p:xfrm>
        <a:graphic>
          <a:graphicData uri="http://schemas.openxmlformats.org/drawingml/2006/chart">
            <c:chart xmlns:c="http://schemas.openxmlformats.org/drawingml/2006/chart" xmlns:r="http://schemas.openxmlformats.org/officeDocument/2006/relationships" r:id="rId2"/>
          </a:graphicData>
        </a:graphic>
      </p:graphicFrame>
      <p:sp>
        <p:nvSpPr>
          <p:cNvPr id="13" name="TextBox 1">
            <a:extLst>
              <a:ext uri="{FF2B5EF4-FFF2-40B4-BE49-F238E27FC236}">
                <a16:creationId xmlns:a16="http://schemas.microsoft.com/office/drawing/2014/main" id="{DD36DF7B-7EE3-4FF0-B83C-9E6BB7AAF85B}"/>
              </a:ext>
            </a:extLst>
          </p:cNvPr>
          <p:cNvSpPr txBox="1"/>
          <p:nvPr/>
        </p:nvSpPr>
        <p:spPr>
          <a:xfrm>
            <a:off x="1447800" y="6142442"/>
            <a:ext cx="1309255" cy="410758"/>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1100"/>
              <a:t>Feeling safe in home</a:t>
            </a:r>
          </a:p>
        </p:txBody>
      </p:sp>
      <p:sp>
        <p:nvSpPr>
          <p:cNvPr id="14" name="TextBox 1">
            <a:extLst>
              <a:ext uri="{FF2B5EF4-FFF2-40B4-BE49-F238E27FC236}">
                <a16:creationId xmlns:a16="http://schemas.microsoft.com/office/drawing/2014/main" id="{DD36DF7B-7EE3-4FF0-B83C-9E6BB7AAF85B}"/>
              </a:ext>
            </a:extLst>
          </p:cNvPr>
          <p:cNvSpPr txBox="1"/>
          <p:nvPr/>
        </p:nvSpPr>
        <p:spPr>
          <a:xfrm>
            <a:off x="4495800" y="6142442"/>
            <a:ext cx="1309255" cy="544964"/>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t>Feeling proud of </a:t>
            </a:r>
          </a:p>
          <a:p>
            <a:pPr algn="ctr"/>
            <a:r>
              <a:rPr lang="en-US"/>
              <a:t>your home</a:t>
            </a:r>
            <a:endParaRPr lang="en-US" sz="1100"/>
          </a:p>
        </p:txBody>
      </p:sp>
      <p:cxnSp>
        <p:nvCxnSpPr>
          <p:cNvPr id="15" name="Straight Connector 14">
            <a:extLst>
              <a:ext uri="{FF2B5EF4-FFF2-40B4-BE49-F238E27FC236}">
                <a16:creationId xmlns:a16="http://schemas.microsoft.com/office/drawing/2014/main" id="{80C0ED3B-2DF2-4F5F-909A-13AF7D4A311E}"/>
              </a:ext>
            </a:extLst>
          </p:cNvPr>
          <p:cNvCxnSpPr>
            <a:cxnSpLocks/>
          </p:cNvCxnSpPr>
          <p:nvPr/>
        </p:nvCxnSpPr>
        <p:spPr>
          <a:xfrm>
            <a:off x="3581400" y="1934252"/>
            <a:ext cx="0" cy="4009348"/>
          </a:xfrm>
          <a:prstGeom prst="line">
            <a:avLst/>
          </a:prstGeom>
          <a:ln w="3175">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026182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9438A-C56C-463B-B0CA-35BBC77A2BC1}"/>
              </a:ext>
            </a:extLst>
          </p:cNvPr>
          <p:cNvSpPr>
            <a:spLocks noGrp="1"/>
          </p:cNvSpPr>
          <p:nvPr>
            <p:ph type="title"/>
          </p:nvPr>
        </p:nvSpPr>
        <p:spPr/>
        <p:txBody>
          <a:bodyPr/>
          <a:lstStyle/>
          <a:p>
            <a:r>
              <a:rPr lang="en-US"/>
              <a:t>Changes Since Energy Improvements</a:t>
            </a:r>
          </a:p>
        </p:txBody>
      </p:sp>
      <p:sp>
        <p:nvSpPr>
          <p:cNvPr id="6" name="Slide Number Placeholder 5">
            <a:extLst>
              <a:ext uri="{FF2B5EF4-FFF2-40B4-BE49-F238E27FC236}">
                <a16:creationId xmlns:a16="http://schemas.microsoft.com/office/drawing/2014/main" id="{E92DB064-4285-4576-B6A3-1F3E0C8C69DB}"/>
              </a:ext>
            </a:extLst>
          </p:cNvPr>
          <p:cNvSpPr>
            <a:spLocks noGrp="1"/>
          </p:cNvSpPr>
          <p:nvPr>
            <p:ph type="sldNum" sz="quarter" idx="12"/>
          </p:nvPr>
        </p:nvSpPr>
        <p:spPr/>
        <p:txBody>
          <a:bodyPr/>
          <a:lstStyle/>
          <a:p>
            <a:pPr>
              <a:defRPr/>
            </a:pPr>
            <a:fld id="{43DD9B07-AA93-460D-AC53-C03250F0E407}" type="slidenum">
              <a:rPr lang="en-US" altLang="en-US" smtClean="0"/>
              <a:pPr>
                <a:defRPr/>
              </a:pPr>
              <a:t>14</a:t>
            </a:fld>
            <a:endParaRPr lang="en-US" altLang="en-US"/>
          </a:p>
        </p:txBody>
      </p:sp>
      <p:sp>
        <p:nvSpPr>
          <p:cNvPr id="8" name="Text Box 9">
            <a:extLst>
              <a:ext uri="{FF2B5EF4-FFF2-40B4-BE49-F238E27FC236}">
                <a16:creationId xmlns:a16="http://schemas.microsoft.com/office/drawing/2014/main" id="{1590EE43-92C7-4DC4-A9EE-D4E3DD62DFC6}"/>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Note: New question asked in Q3_2019.</a:t>
            </a:r>
            <a:endParaRPr lang="en-US" sz="1100">
              <a:latin typeface="+mj-lt"/>
              <a:cs typeface="Helvetica"/>
            </a:endParaRPr>
          </a:p>
        </p:txBody>
      </p:sp>
      <p:sp>
        <p:nvSpPr>
          <p:cNvPr id="9" name="Text Box 6">
            <a:extLst>
              <a:ext uri="{FF2B5EF4-FFF2-40B4-BE49-F238E27FC236}">
                <a16:creationId xmlns:a16="http://schemas.microsoft.com/office/drawing/2014/main" id="{5810E047-B62A-4855-8A49-3C4EE5377FBE}"/>
              </a:ext>
            </a:extLst>
          </p:cNvPr>
          <p:cNvSpPr txBox="1">
            <a:spLocks noChangeArrowheads="1"/>
          </p:cNvSpPr>
          <p:nvPr/>
        </p:nvSpPr>
        <p:spPr bwMode="auto">
          <a:xfrm>
            <a:off x="-36443" y="8384071"/>
            <a:ext cx="6265793"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14. I am going to read a list of items that may or may not have changed since your energy improvements were complete. Please tell me if each has increased, stayed the same, decreased or was never an issue.</a:t>
            </a:r>
            <a:endParaRPr lang="en-US" sz="1100" b="1">
              <a:latin typeface="+mn-lt"/>
              <a:ea typeface="ＭＳ Ｐゴシック" charset="-128"/>
            </a:endParaRPr>
          </a:p>
        </p:txBody>
      </p:sp>
      <p:graphicFrame>
        <p:nvGraphicFramePr>
          <p:cNvPr id="12" name="Chart 6">
            <a:extLst>
              <a:ext uri="{FF2B5EF4-FFF2-40B4-BE49-F238E27FC236}">
                <a16:creationId xmlns:a16="http://schemas.microsoft.com/office/drawing/2014/main" id="{03878CB7-05D0-42BB-9AB6-57CA08F42584}"/>
              </a:ext>
            </a:extLst>
          </p:cNvPr>
          <p:cNvGraphicFramePr>
            <a:graphicFrameLocks/>
          </p:cNvGraphicFramePr>
          <p:nvPr>
            <p:extLst>
              <p:ext uri="{D42A27DB-BD31-4B8C-83A1-F6EECF244321}">
                <p14:modId xmlns:p14="http://schemas.microsoft.com/office/powerpoint/2010/main" val="249826687"/>
              </p:ext>
            </p:extLst>
          </p:nvPr>
        </p:nvGraphicFramePr>
        <p:xfrm>
          <a:off x="50801" y="1276350"/>
          <a:ext cx="6756400" cy="5411056"/>
        </p:xfrm>
        <a:graphic>
          <a:graphicData uri="http://schemas.openxmlformats.org/drawingml/2006/chart">
            <c:chart xmlns:c="http://schemas.openxmlformats.org/drawingml/2006/chart" xmlns:r="http://schemas.openxmlformats.org/officeDocument/2006/relationships" r:id="rId2"/>
          </a:graphicData>
        </a:graphic>
      </p:graphicFrame>
      <p:sp>
        <p:nvSpPr>
          <p:cNvPr id="13" name="TextBox 1">
            <a:extLst>
              <a:ext uri="{FF2B5EF4-FFF2-40B4-BE49-F238E27FC236}">
                <a16:creationId xmlns:a16="http://schemas.microsoft.com/office/drawing/2014/main" id="{DD36DF7B-7EE3-4FF0-B83C-9E6BB7AAF85B}"/>
              </a:ext>
            </a:extLst>
          </p:cNvPr>
          <p:cNvSpPr txBox="1"/>
          <p:nvPr/>
        </p:nvSpPr>
        <p:spPr>
          <a:xfrm>
            <a:off x="2803099" y="6096000"/>
            <a:ext cx="1309255" cy="410758"/>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1100"/>
              <a:t>Feeling healthy</a:t>
            </a:r>
          </a:p>
        </p:txBody>
      </p:sp>
    </p:spTree>
    <p:extLst>
      <p:ext uri="{BB962C8B-B14F-4D97-AF65-F5344CB8AC3E}">
        <p14:creationId xmlns:p14="http://schemas.microsoft.com/office/powerpoint/2010/main" val="5868298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Overall Satisfaction with Weatherization Program</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15</a:t>
            </a:fld>
            <a:endParaRPr lang="en-US" altLang="en-US" sz="1400"/>
          </a:p>
        </p:txBody>
      </p:sp>
      <p:graphicFrame>
        <p:nvGraphicFramePr>
          <p:cNvPr id="2" name="Content Placeholder 10"/>
          <p:cNvGraphicFramePr>
            <a:graphicFrameLocks/>
          </p:cNvGraphicFramePr>
          <p:nvPr>
            <p:extLst>
              <p:ext uri="{D42A27DB-BD31-4B8C-83A1-F6EECF244321}">
                <p14:modId xmlns:p14="http://schemas.microsoft.com/office/powerpoint/2010/main" val="1888613954"/>
              </p:ext>
            </p:extLst>
          </p:nvPr>
        </p:nvGraphicFramePr>
        <p:xfrm>
          <a:off x="50800" y="1414463"/>
          <a:ext cx="6756400" cy="5087937"/>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514756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‘1’=Very Dissatisfied; ‘10’=Very Satisfied. Only ‘8’, ‘9’, ‘10’ ratings shown.</a:t>
            </a:r>
          </a:p>
        </p:txBody>
      </p:sp>
      <p:sp>
        <p:nvSpPr>
          <p:cNvPr id="9" name="Text Box 6"/>
          <p:cNvSpPr txBox="1">
            <a:spLocks noChangeArrowheads="1"/>
          </p:cNvSpPr>
          <p:nvPr/>
        </p:nvSpPr>
        <p:spPr bwMode="auto">
          <a:xfrm>
            <a:off x="-36443" y="8384071"/>
            <a:ext cx="6265793" cy="435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11. Using a scale of ‘1’ (very dissatisfied) to ‘10’ (very satisfied), how would you rate your satisfaction with the Austin Energy </a:t>
            </a:r>
            <a:r>
              <a:rPr lang="en-US" sz="1100" b="1" u="sng">
                <a:latin typeface="+mn-lt"/>
                <a:ea typeface="ＭＳ Ｐゴシック" charset="-128"/>
              </a:rPr>
              <a:t>weatherization program</a:t>
            </a:r>
            <a:r>
              <a:rPr lang="en-US" sz="1100">
                <a:latin typeface="+mn-lt"/>
                <a:ea typeface="ＭＳ Ｐゴシック" charset="-128"/>
              </a:rPr>
              <a:t>? </a:t>
            </a:r>
            <a:endParaRPr lang="en-US" sz="1100" b="1">
              <a:latin typeface="+mn-lt"/>
              <a:ea typeface="ＭＳ Ｐゴシック" charset="-128"/>
            </a:endParaRPr>
          </a:p>
        </p:txBody>
      </p:sp>
    </p:spTree>
    <p:extLst>
      <p:ext uri="{BB962C8B-B14F-4D97-AF65-F5344CB8AC3E}">
        <p14:creationId xmlns:p14="http://schemas.microsoft.com/office/powerpoint/2010/main" val="9313913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Suggested Improvements to Increase Satisfaction Ratings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16</a:t>
            </a:fld>
            <a:endParaRPr lang="en-US" altLang="en-US" sz="1400"/>
          </a:p>
        </p:txBody>
      </p:sp>
      <p:sp>
        <p:nvSpPr>
          <p:cNvPr id="7" name="Text Box 9"/>
          <p:cNvSpPr txBox="1">
            <a:spLocks noChangeArrowheads="1"/>
          </p:cNvSpPr>
          <p:nvPr/>
        </p:nvSpPr>
        <p:spPr bwMode="auto">
          <a:xfrm>
            <a:off x="514655" y="1033626"/>
            <a:ext cx="5886145"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Base: Respondents who rated overall satisfaction with Austin Energy’s Home Weatherization </a:t>
            </a:r>
            <a:br>
              <a:rPr lang="en-US" sz="1100">
                <a:solidFill>
                  <a:schemeClr val="tx2"/>
                </a:solidFill>
                <a:latin typeface="+mn-lt"/>
                <a:ea typeface="ＭＳ Ｐゴシック" charset="-128"/>
              </a:rPr>
            </a:br>
            <a:r>
              <a:rPr lang="en-US" sz="1100">
                <a:solidFill>
                  <a:schemeClr val="tx2"/>
                </a:solidFill>
                <a:latin typeface="+mn-lt"/>
                <a:ea typeface="ＭＳ Ｐゴシック" charset="-128"/>
              </a:rPr>
              <a:t>Program less than ‘8’.</a:t>
            </a:r>
          </a:p>
          <a:p>
            <a:pPr eaLnBrk="1" hangingPunct="1">
              <a:defRPr/>
            </a:pPr>
            <a:r>
              <a:rPr lang="en-US" sz="1100">
                <a:solidFill>
                  <a:schemeClr val="tx2"/>
                </a:solidFill>
                <a:latin typeface="+mn-lt"/>
                <a:ea typeface="ＭＳ Ｐゴシック" charset="-128"/>
              </a:rPr>
              <a:t>Note: Throughout this report, number of mentions may not be equal to the base due to some respondents selecting multiple mentions or not responding to the question.</a:t>
            </a:r>
          </a:p>
        </p:txBody>
      </p:sp>
      <p:sp>
        <p:nvSpPr>
          <p:cNvPr id="9" name="Text Box 6"/>
          <p:cNvSpPr txBox="1">
            <a:spLocks noChangeArrowheads="1"/>
          </p:cNvSpPr>
          <p:nvPr/>
        </p:nvSpPr>
        <p:spPr bwMode="auto">
          <a:xfrm>
            <a:off x="-36443" y="8384071"/>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12. What could be done for you to be more satisfied with the </a:t>
            </a:r>
            <a:r>
              <a:rPr lang="en-US" sz="1100" u="sng">
                <a:latin typeface="+mn-lt"/>
                <a:ea typeface="ＭＳ Ｐゴシック" charset="-128"/>
              </a:rPr>
              <a:t>weatherization program</a:t>
            </a:r>
            <a:r>
              <a:rPr lang="en-US" sz="1100">
                <a:latin typeface="+mn-lt"/>
                <a:ea typeface="ＭＳ Ｐゴシック" charset="-128"/>
              </a:rPr>
              <a:t>? </a:t>
            </a:r>
            <a:endParaRPr lang="en-US" sz="1100" b="1">
              <a:latin typeface="+mn-lt"/>
              <a:ea typeface="ＭＳ Ｐゴシック" charset="-128"/>
            </a:endParaRPr>
          </a:p>
        </p:txBody>
      </p:sp>
      <p:graphicFrame>
        <p:nvGraphicFramePr>
          <p:cNvPr id="2" name="Table 1"/>
          <p:cNvGraphicFramePr>
            <a:graphicFrameLocks noGrp="1"/>
          </p:cNvGraphicFramePr>
          <p:nvPr>
            <p:extLst>
              <p:ext uri="{D42A27DB-BD31-4B8C-83A1-F6EECF244321}">
                <p14:modId xmlns:p14="http://schemas.microsoft.com/office/powerpoint/2010/main" val="2663460597"/>
              </p:ext>
            </p:extLst>
          </p:nvPr>
        </p:nvGraphicFramePr>
        <p:xfrm>
          <a:off x="334716" y="1989658"/>
          <a:ext cx="5894633" cy="3224300"/>
        </p:xfrm>
        <a:graphic>
          <a:graphicData uri="http://schemas.openxmlformats.org/drawingml/2006/table">
            <a:tbl>
              <a:tblPr firstRow="1" lastRow="1">
                <a:tableStyleId>{5C22544A-7EE6-4342-B048-85BDC9FD1C3A}</a:tableStyleId>
              </a:tblPr>
              <a:tblGrid>
                <a:gridCol w="1857725">
                  <a:extLst>
                    <a:ext uri="{9D8B030D-6E8A-4147-A177-3AD203B41FA5}">
                      <a16:colId xmlns:a16="http://schemas.microsoft.com/office/drawing/2014/main" val="20000"/>
                    </a:ext>
                  </a:extLst>
                </a:gridCol>
                <a:gridCol w="1009227">
                  <a:extLst>
                    <a:ext uri="{9D8B030D-6E8A-4147-A177-3AD203B41FA5}">
                      <a16:colId xmlns:a16="http://schemas.microsoft.com/office/drawing/2014/main" val="20002"/>
                    </a:ext>
                  </a:extLst>
                </a:gridCol>
                <a:gridCol w="1009227">
                  <a:extLst>
                    <a:ext uri="{9D8B030D-6E8A-4147-A177-3AD203B41FA5}">
                      <a16:colId xmlns:a16="http://schemas.microsoft.com/office/drawing/2014/main" val="20003"/>
                    </a:ext>
                  </a:extLst>
                </a:gridCol>
                <a:gridCol w="1009227">
                  <a:extLst>
                    <a:ext uri="{9D8B030D-6E8A-4147-A177-3AD203B41FA5}">
                      <a16:colId xmlns:a16="http://schemas.microsoft.com/office/drawing/2014/main" val="20004"/>
                    </a:ext>
                  </a:extLst>
                </a:gridCol>
                <a:gridCol w="1009227">
                  <a:extLst>
                    <a:ext uri="{9D8B030D-6E8A-4147-A177-3AD203B41FA5}">
                      <a16:colId xmlns:a16="http://schemas.microsoft.com/office/drawing/2014/main" val="2012633291"/>
                    </a:ext>
                  </a:extLst>
                </a:gridCol>
              </a:tblGrid>
              <a:tr h="551613">
                <a:tc>
                  <a:txBody>
                    <a:bodyPr/>
                    <a:lstStyle/>
                    <a:p>
                      <a:pPr algn="ctr" fontAlgn="b"/>
                      <a:r>
                        <a:rPr lang="en-US" sz="1300" u="none" strike="noStrike" dirty="0">
                          <a:effectLst/>
                        </a:rPr>
                        <a:t> </a:t>
                      </a:r>
                      <a:endParaRPr lang="en-US" sz="1300" b="1" i="0" u="none" strike="noStrike" dirty="0">
                        <a:solidFill>
                          <a:srgbClr val="FFFFFF"/>
                        </a:solidFill>
                        <a:effectLst/>
                        <a:latin typeface="Calibri" panose="020F0502020204030204" pitchFamily="34" charset="0"/>
                      </a:endParaRPr>
                    </a:p>
                  </a:txBody>
                  <a:tcPr marL="9243" marR="9243" marT="9243" marB="0" anchor="b">
                    <a:solidFill>
                      <a:srgbClr val="4F81BD"/>
                    </a:solidFill>
                  </a:tcPr>
                </a:tc>
                <a:tc>
                  <a:txBody>
                    <a:bodyPr/>
                    <a:lstStyle/>
                    <a:p>
                      <a:pPr algn="ctr" rtl="0" fontAlgn="ctr"/>
                      <a:r>
                        <a:rPr lang="en-US" sz="1300" b="1" i="0" u="none" strike="noStrike" dirty="0">
                          <a:solidFill>
                            <a:srgbClr val="FFFFFF"/>
                          </a:solidFill>
                          <a:effectLst/>
                          <a:highlight>
                            <a:srgbClr val="4F81BD"/>
                          </a:highligh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highlight>
                            <a:srgbClr val="4F81BD"/>
                          </a:highligh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highlight>
                            <a:srgbClr val="4F81BD"/>
                          </a:highligh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highlight>
                            <a:srgbClr val="4F81BD"/>
                          </a:highligh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298868">
                <a:tc>
                  <a:txBody>
                    <a:bodyPr/>
                    <a:lstStyle/>
                    <a:p>
                      <a:pPr algn="l" rtl="0" fontAlgn="ctr"/>
                      <a:r>
                        <a:rPr lang="en-US" sz="1300" b="0" i="0" u="none" strike="noStrike">
                          <a:solidFill>
                            <a:srgbClr val="000000"/>
                          </a:solidFill>
                          <a:effectLst/>
                          <a:highlight>
                            <a:srgbClr val="DCE6F1"/>
                          </a:highlight>
                          <a:latin typeface="Tahoma" panose="020B0604030504040204" pitchFamily="34" charset="0"/>
                        </a:rPr>
                        <a:t>Better communication</a:t>
                      </a:r>
                    </a:p>
                  </a:txBody>
                  <a:tcPr marR="9525" marT="9525" marB="0" anchor="ctr">
                    <a:solidFill>
                      <a:srgbClr val="DCE6F1"/>
                    </a:solidFill>
                  </a:tcPr>
                </a:tc>
                <a:tc>
                  <a:txBody>
                    <a:bodyPr/>
                    <a:lstStyle/>
                    <a:p>
                      <a:pPr algn="ctr" rtl="0" fontAlgn="ctr"/>
                      <a:r>
                        <a:rPr lang="en-US" sz="1300" b="0" i="0" u="none" strike="noStrike" dirty="0">
                          <a:solidFill>
                            <a:srgbClr val="000000"/>
                          </a:solidFill>
                          <a:effectLst/>
                          <a:highlight>
                            <a:srgbClr val="DCE6F1"/>
                          </a:highlight>
                          <a:latin typeface="Tahoma" panose="020B0604030504040204" pitchFamily="34" charset="0"/>
                        </a:rPr>
                        <a:t>1</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highlight>
                            <a:srgbClr val="DCE6F1"/>
                          </a:highlight>
                          <a:latin typeface="Tahoma" panose="020B0604030504040204" pitchFamily="34" charset="0"/>
                        </a:rPr>
                        <a:t>1</a:t>
                      </a:r>
                    </a:p>
                  </a:txBody>
                  <a:tcPr marL="9525" marR="9525" marT="9525" marB="0" anchor="ctr">
                    <a:solidFill>
                      <a:srgbClr val="DCE6F1"/>
                    </a:solidFill>
                  </a:tcPr>
                </a:tc>
                <a:tc>
                  <a:txBody>
                    <a:bodyPr/>
                    <a:lstStyle/>
                    <a:p>
                      <a:pPr algn="ctr" rtl="0" fontAlgn="ctr"/>
                      <a:r>
                        <a:rPr lang="en-US" sz="1300" b="0" i="0" u="none" strike="noStrike" dirty="0">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dirty="0">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65368374"/>
                  </a:ext>
                </a:extLst>
              </a:tr>
              <a:tr h="489557">
                <a:tc>
                  <a:txBody>
                    <a:bodyPr/>
                    <a:lstStyle/>
                    <a:p>
                      <a:pPr algn="l" rtl="0" fontAlgn="ctr"/>
                      <a:r>
                        <a:rPr lang="en-US" sz="1300" b="0" i="0" u="none" strike="noStrike">
                          <a:solidFill>
                            <a:srgbClr val="000000"/>
                          </a:solidFill>
                          <a:effectLst/>
                          <a:highlight>
                            <a:srgbClr val="DCE6F1"/>
                          </a:highlight>
                          <a:latin typeface="Tahoma" panose="020B0604030504040204" pitchFamily="34" charset="0"/>
                        </a:rPr>
                        <a:t>Complete all promised work</a:t>
                      </a:r>
                    </a:p>
                  </a:txBody>
                  <a:tcPr marR="9525" marT="9525" marB="0" anchor="ctr">
                    <a:solidFill>
                      <a:srgbClr val="DCE6F1"/>
                    </a:solidFill>
                  </a:tcPr>
                </a:tc>
                <a:tc>
                  <a:txBody>
                    <a:bodyPr/>
                    <a:lstStyle/>
                    <a:p>
                      <a:pPr algn="ctr" rtl="0" fontAlgn="ctr"/>
                      <a:r>
                        <a:rPr lang="en-US" sz="1300" b="0" i="0" u="none" strike="noStrike" dirty="0">
                          <a:solidFill>
                            <a:srgbClr val="000000"/>
                          </a:solidFill>
                          <a:effectLst/>
                          <a:highlight>
                            <a:srgbClr val="DCE6F1"/>
                          </a:highlight>
                          <a:latin typeface="Tahoma" panose="020B0604030504040204" pitchFamily="34" charset="0"/>
                        </a:rPr>
                        <a:t>1</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dirty="0">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848510540"/>
                  </a:ext>
                </a:extLst>
              </a:tr>
              <a:tr h="489557">
                <a:tc>
                  <a:txBody>
                    <a:bodyPr/>
                    <a:lstStyle/>
                    <a:p>
                      <a:pPr algn="l" rtl="0" fontAlgn="ctr"/>
                      <a:r>
                        <a:rPr lang="en-US" sz="1300" b="0" i="0" u="none" strike="noStrike">
                          <a:solidFill>
                            <a:srgbClr val="000000"/>
                          </a:solidFill>
                          <a:effectLst/>
                          <a:highlight>
                            <a:srgbClr val="DCE6F1"/>
                          </a:highlight>
                          <a:latin typeface="Tahoma" panose="020B0604030504040204" pitchFamily="34" charset="0"/>
                        </a:rPr>
                        <a:t>More oversight of repairs</a:t>
                      </a:r>
                    </a:p>
                  </a:txBody>
                  <a:tcPr marR="9525" marT="9525" marB="0" anchor="ctr">
                    <a:solidFill>
                      <a:srgbClr val="DCE6F1"/>
                    </a:solidFill>
                  </a:tcPr>
                </a:tc>
                <a:tc>
                  <a:txBody>
                    <a:bodyPr/>
                    <a:lstStyle/>
                    <a:p>
                      <a:pPr algn="ctr" rtl="0" fontAlgn="ctr"/>
                      <a:r>
                        <a:rPr lang="en-US" sz="1300" b="0" i="0" u="none" strike="noStrike" dirty="0">
                          <a:solidFill>
                            <a:srgbClr val="000000"/>
                          </a:solidFill>
                          <a:effectLst/>
                          <a:highlight>
                            <a:srgbClr val="DCE6F1"/>
                          </a:highlight>
                          <a:latin typeface="Tahoma" panose="020B0604030504040204" pitchFamily="34" charset="0"/>
                        </a:rPr>
                        <a:t>1</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dirty="0">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144433516"/>
                  </a:ext>
                </a:extLst>
              </a:tr>
              <a:tr h="489557">
                <a:tc>
                  <a:txBody>
                    <a:bodyPr/>
                    <a:lstStyle/>
                    <a:p>
                      <a:pPr algn="l" rtl="0" fontAlgn="ctr"/>
                      <a:r>
                        <a:rPr lang="en-US" sz="1300" b="0" i="0" u="none" strike="noStrike" dirty="0">
                          <a:solidFill>
                            <a:srgbClr val="000000"/>
                          </a:solidFill>
                          <a:effectLst/>
                          <a:highlight>
                            <a:srgbClr val="DCE6F1"/>
                          </a:highlight>
                          <a:latin typeface="Tahoma" panose="020B0604030504040204" pitchFamily="34" charset="0"/>
                        </a:rPr>
                        <a:t>Do work correctly the first time</a:t>
                      </a:r>
                    </a:p>
                  </a:txBody>
                  <a:tcPr marR="9525" marT="9525" marB="0" anchor="ctr">
                    <a:solidFill>
                      <a:srgbClr val="DCE6F1"/>
                    </a:solidFill>
                  </a:tcPr>
                </a:tc>
                <a:tc>
                  <a:txBody>
                    <a:bodyPr/>
                    <a:lstStyle/>
                    <a:p>
                      <a:pPr algn="ctr" rtl="0" fontAlgn="ctr"/>
                      <a:r>
                        <a:rPr lang="en-US" sz="1300" b="0" i="0" u="none" strike="noStrike" dirty="0">
                          <a:solidFill>
                            <a:srgbClr val="000000"/>
                          </a:solidFill>
                          <a:effectLst/>
                          <a:highlight>
                            <a:srgbClr val="DCE6F1"/>
                          </a:highlight>
                          <a:latin typeface="Tahoma" panose="020B0604030504040204" pitchFamily="34" charset="0"/>
                        </a:rPr>
                        <a:t>1</a:t>
                      </a:r>
                    </a:p>
                  </a:txBody>
                  <a:tcPr marL="9525" marR="9525" marT="9525" marB="0" anchor="ctr">
                    <a:solidFill>
                      <a:srgbClr val="DCE6F1"/>
                    </a:solidFill>
                  </a:tcPr>
                </a:tc>
                <a:tc>
                  <a:txBody>
                    <a:bodyPr/>
                    <a:lstStyle/>
                    <a:p>
                      <a:pPr algn="ctr" rtl="0" fontAlgn="ctr"/>
                      <a:r>
                        <a:rPr lang="en-US" sz="1300" b="0" i="0" u="none" strike="noStrike" dirty="0">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dirty="0">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dirty="0">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153161596"/>
                  </a:ext>
                </a:extLst>
              </a:tr>
              <a:tr h="489557">
                <a:tc>
                  <a:txBody>
                    <a:bodyPr/>
                    <a:lstStyle/>
                    <a:p>
                      <a:pPr algn="l" rtl="0" fontAlgn="ctr"/>
                      <a:r>
                        <a:rPr lang="en-US" sz="1300" b="0" i="0" u="none" strike="noStrike" dirty="0">
                          <a:solidFill>
                            <a:srgbClr val="000000"/>
                          </a:solidFill>
                          <a:effectLst/>
                          <a:highlight>
                            <a:srgbClr val="DCE6F1"/>
                          </a:highlight>
                          <a:latin typeface="Tahoma" panose="020B0604030504040204" pitchFamily="34" charset="0"/>
                        </a:rPr>
                        <a:t>Other</a:t>
                      </a:r>
                    </a:p>
                  </a:txBody>
                  <a:tcPr marR="9525" marT="9525" marB="0" anchor="ctr">
                    <a:solidFill>
                      <a:srgbClr val="DCE6F1"/>
                    </a:solidFill>
                  </a:tcPr>
                </a:tc>
                <a:tc>
                  <a:txBody>
                    <a:bodyPr/>
                    <a:lstStyle/>
                    <a:p>
                      <a:pPr algn="ctr" rtl="0" fontAlgn="ctr"/>
                      <a:r>
                        <a:rPr lang="en-US" sz="1300" b="0" i="0" u="none" strike="noStrike" dirty="0">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dirty="0">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dirty="0">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dirty="0">
                          <a:solidFill>
                            <a:srgbClr val="000000"/>
                          </a:solidFill>
                          <a:effectLst/>
                          <a:highlight>
                            <a:srgbClr val="DCE6F1"/>
                          </a:highlight>
                          <a:latin typeface="Tahoma" panose="020B0604030504040204" pitchFamily="34" charset="0"/>
                        </a:rPr>
                        <a:t>1</a:t>
                      </a:r>
                    </a:p>
                  </a:txBody>
                  <a:tcPr marL="9525" marR="9525" marT="9525" marB="0" anchor="ctr">
                    <a:solidFill>
                      <a:srgbClr val="DCE6F1"/>
                    </a:solidFill>
                  </a:tcPr>
                </a:tc>
                <a:extLst>
                  <a:ext uri="{0D108BD9-81ED-4DB2-BD59-A6C34878D82A}">
                    <a16:rowId xmlns:a16="http://schemas.microsoft.com/office/drawing/2014/main" val="10003"/>
                  </a:ext>
                </a:extLst>
              </a:tr>
              <a:tr h="415591">
                <a:tc>
                  <a:txBody>
                    <a:bodyPr/>
                    <a:lstStyle/>
                    <a:p>
                      <a:pPr algn="l" rtl="0" fontAlgn="ctr"/>
                      <a:r>
                        <a:rPr lang="en-US" sz="1300" b="1" i="0" u="none" strike="noStrike" dirty="0">
                          <a:solidFill>
                            <a:srgbClr val="FFFFFF"/>
                          </a:solidFill>
                          <a:effectLst/>
                          <a:latin typeface="Tahoma" panose="020B0604030504040204" pitchFamily="34" charset="0"/>
                        </a:rPr>
                        <a:t>Base:</a:t>
                      </a:r>
                    </a:p>
                  </a:txBody>
                  <a:tcPr marR="9525" marT="9525" marB="0" anchor="ctr">
                    <a:solidFill>
                      <a:srgbClr val="4F81BD"/>
                    </a:solidFill>
                  </a:tcPr>
                </a:tc>
                <a:tc>
                  <a:txBody>
                    <a:bodyPr/>
                    <a:lstStyle/>
                    <a:p>
                      <a:pPr algn="ctr" rtl="0" fontAlgn="ctr"/>
                      <a:r>
                        <a:rPr lang="en-US" sz="1300" b="1" i="0" u="none" strike="noStrike" dirty="0">
                          <a:solidFill>
                            <a:srgbClr val="FFFFFF"/>
                          </a:solidFill>
                          <a:effectLst/>
                          <a:latin typeface="Tahoma" panose="020B0604030504040204" pitchFamily="34" charset="0"/>
                        </a:rPr>
                        <a:t>4</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latin typeface="Tahoma" panose="020B0604030504040204" pitchFamily="34" charset="0"/>
                        </a:rPr>
                        <a:t>1</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latin typeface="Tahoma" panose="020B0604030504040204" pitchFamily="34" charset="0"/>
                        </a:rPr>
                        <a:t>0</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latin typeface="Tahoma" panose="020B0604030504040204" pitchFamily="34" charset="0"/>
                        </a:rPr>
                        <a:t>1</a:t>
                      </a:r>
                    </a:p>
                  </a:txBody>
                  <a:tcPr marL="9525" marR="9525" marT="9525" marB="0" anchor="ctr">
                    <a:solidFill>
                      <a:srgbClr val="4F81BD"/>
                    </a:solid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7324883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sz="2800">
                <a:ea typeface="MS PGothic" panose="020B0600070205080204" pitchFamily="34" charset="-128"/>
              </a:rPr>
              <a:t>Would You Recommend Austin Energy’s Home Weatherization Program</a:t>
            </a:r>
            <a:endParaRPr lang="en-US" altLang="en-US" sz="2800"/>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17</a:t>
            </a:fld>
            <a:endParaRPr lang="en-US" altLang="en-US" sz="1400"/>
          </a:p>
        </p:txBody>
      </p:sp>
      <p:sp>
        <p:nvSpPr>
          <p:cNvPr id="9" name="Text Box 6"/>
          <p:cNvSpPr txBox="1">
            <a:spLocks noChangeArrowheads="1"/>
          </p:cNvSpPr>
          <p:nvPr/>
        </p:nvSpPr>
        <p:spPr bwMode="auto">
          <a:xfrm>
            <a:off x="-36443" y="8397323"/>
            <a:ext cx="6265793" cy="435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15. Would you recommend Austin Energy’s Home Weatherization Program to a friend or family member?</a:t>
            </a:r>
          </a:p>
        </p:txBody>
      </p:sp>
      <p:graphicFrame>
        <p:nvGraphicFramePr>
          <p:cNvPr id="3" name="Chart 6"/>
          <p:cNvGraphicFramePr>
            <a:graphicFrameLocks/>
          </p:cNvGraphicFramePr>
          <p:nvPr>
            <p:extLst>
              <p:ext uri="{D42A27DB-BD31-4B8C-83A1-F6EECF244321}">
                <p14:modId xmlns:p14="http://schemas.microsoft.com/office/powerpoint/2010/main" val="3687012250"/>
              </p:ext>
            </p:extLst>
          </p:nvPr>
        </p:nvGraphicFramePr>
        <p:xfrm>
          <a:off x="50801" y="1352550"/>
          <a:ext cx="6756400" cy="489585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9348487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sz="2800">
                <a:ea typeface="MS PGothic" panose="020B0600070205080204" pitchFamily="34" charset="-128"/>
              </a:rPr>
              <a:t>Reasons for Not Recommending Austin Energy’s Home Weatherization Program</a:t>
            </a:r>
            <a:endParaRPr lang="en-US" altLang="en-US" sz="2800"/>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18</a:t>
            </a:fld>
            <a:endParaRPr lang="en-US" altLang="en-US" sz="1400"/>
          </a:p>
        </p:txBody>
      </p:sp>
      <p:sp>
        <p:nvSpPr>
          <p:cNvPr id="7" name="Text Box 9"/>
          <p:cNvSpPr txBox="1">
            <a:spLocks noChangeArrowheads="1"/>
          </p:cNvSpPr>
          <p:nvPr/>
        </p:nvSpPr>
        <p:spPr bwMode="auto">
          <a:xfrm>
            <a:off x="514655" y="1033626"/>
            <a:ext cx="6112571"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Base: Respondents who would not recommend Austin Energy’s Home Weatherization Program.</a:t>
            </a:r>
          </a:p>
        </p:txBody>
      </p:sp>
      <p:sp>
        <p:nvSpPr>
          <p:cNvPr id="9" name="Text Box 6"/>
          <p:cNvSpPr txBox="1">
            <a:spLocks noChangeArrowheads="1"/>
          </p:cNvSpPr>
          <p:nvPr/>
        </p:nvSpPr>
        <p:spPr bwMode="auto">
          <a:xfrm>
            <a:off x="-36443" y="8384071"/>
            <a:ext cx="626579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16. Why would you </a:t>
            </a:r>
            <a:r>
              <a:rPr lang="en-US" sz="1100" u="sng">
                <a:latin typeface="+mn-lt"/>
                <a:ea typeface="ＭＳ Ｐゴシック" charset="-128"/>
              </a:rPr>
              <a:t>NOT</a:t>
            </a:r>
            <a:r>
              <a:rPr lang="en-US" sz="1100">
                <a:latin typeface="+mn-lt"/>
                <a:ea typeface="ＭＳ Ｐゴシック" charset="-128"/>
              </a:rPr>
              <a:t> recommend Austin Energy’s Home Weatherization Program to a friend or family member?</a:t>
            </a:r>
          </a:p>
        </p:txBody>
      </p:sp>
      <p:graphicFrame>
        <p:nvGraphicFramePr>
          <p:cNvPr id="2" name="Table 1"/>
          <p:cNvGraphicFramePr>
            <a:graphicFrameLocks noGrp="1"/>
          </p:cNvGraphicFramePr>
          <p:nvPr>
            <p:extLst>
              <p:ext uri="{D42A27DB-BD31-4B8C-83A1-F6EECF244321}">
                <p14:modId xmlns:p14="http://schemas.microsoft.com/office/powerpoint/2010/main" val="247400223"/>
              </p:ext>
            </p:extLst>
          </p:nvPr>
        </p:nvGraphicFramePr>
        <p:xfrm>
          <a:off x="381000" y="1828800"/>
          <a:ext cx="5848350" cy="1600200"/>
        </p:xfrm>
        <a:graphic>
          <a:graphicData uri="http://schemas.openxmlformats.org/drawingml/2006/table">
            <a:tbl>
              <a:tblPr firstRow="1" lastRow="1">
                <a:tableStyleId>{93296810-A885-4BE3-A3E7-6D5BEEA58F35}</a:tableStyleId>
              </a:tblPr>
              <a:tblGrid>
                <a:gridCol w="1843138">
                  <a:extLst>
                    <a:ext uri="{9D8B030D-6E8A-4147-A177-3AD203B41FA5}">
                      <a16:colId xmlns:a16="http://schemas.microsoft.com/office/drawing/2014/main" val="20000"/>
                    </a:ext>
                  </a:extLst>
                </a:gridCol>
                <a:gridCol w="1001303">
                  <a:extLst>
                    <a:ext uri="{9D8B030D-6E8A-4147-A177-3AD203B41FA5}">
                      <a16:colId xmlns:a16="http://schemas.microsoft.com/office/drawing/2014/main" val="20002"/>
                    </a:ext>
                  </a:extLst>
                </a:gridCol>
                <a:gridCol w="1001303">
                  <a:extLst>
                    <a:ext uri="{9D8B030D-6E8A-4147-A177-3AD203B41FA5}">
                      <a16:colId xmlns:a16="http://schemas.microsoft.com/office/drawing/2014/main" val="20003"/>
                    </a:ext>
                  </a:extLst>
                </a:gridCol>
                <a:gridCol w="1001303">
                  <a:extLst>
                    <a:ext uri="{9D8B030D-6E8A-4147-A177-3AD203B41FA5}">
                      <a16:colId xmlns:a16="http://schemas.microsoft.com/office/drawing/2014/main" val="20004"/>
                    </a:ext>
                  </a:extLst>
                </a:gridCol>
                <a:gridCol w="1001303">
                  <a:extLst>
                    <a:ext uri="{9D8B030D-6E8A-4147-A177-3AD203B41FA5}">
                      <a16:colId xmlns:a16="http://schemas.microsoft.com/office/drawing/2014/main" val="3355876319"/>
                    </a:ext>
                  </a:extLst>
                </a:gridCol>
              </a:tblGrid>
              <a:tr h="646934">
                <a:tc>
                  <a:txBody>
                    <a:bodyPr/>
                    <a:lstStyle/>
                    <a:p>
                      <a:pPr algn="l" fontAlgn="b"/>
                      <a:r>
                        <a:rPr lang="en-US" sz="1300" u="none" strike="noStrike" dirty="0">
                          <a:effectLst/>
                          <a:latin typeface="+mj-lt"/>
                        </a:rPr>
                        <a:t> </a:t>
                      </a:r>
                      <a:endParaRPr lang="en-US" sz="1300" b="1" i="0" u="none" strike="noStrike" dirty="0">
                        <a:solidFill>
                          <a:srgbClr val="FFFFFF"/>
                        </a:solidFill>
                        <a:effectLst/>
                        <a:latin typeface="+mj-lt"/>
                      </a:endParaRPr>
                    </a:p>
                  </a:txBody>
                  <a:tcPr marL="9243" marR="9243" marT="9243" marB="0" anchor="b">
                    <a:solidFill>
                      <a:srgbClr val="4F81BD"/>
                    </a:solidFill>
                  </a:tcPr>
                </a:tc>
                <a:tc>
                  <a:txBody>
                    <a:bodyPr/>
                    <a:lstStyle/>
                    <a:p>
                      <a:pPr algn="ctr" fontAlgn="ctr"/>
                      <a:r>
                        <a:rPr lang="en-US" sz="1300" b="1" i="0" u="none" strike="noStrike" dirty="0">
                          <a:solidFill>
                            <a:srgbClr val="FFFFFF"/>
                          </a:solidFill>
                          <a:effectLst/>
                          <a:latin typeface="+mn-lt"/>
                        </a:rPr>
                        <a:t>Q4 2023</a:t>
                      </a:r>
                    </a:p>
                  </a:txBody>
                  <a:tcPr marL="9243" marR="9243" marT="9243" marB="0" anchor="ctr">
                    <a:solidFill>
                      <a:srgbClr val="4F81BD"/>
                    </a:solidFill>
                  </a:tcPr>
                </a:tc>
                <a:tc>
                  <a:txBody>
                    <a:bodyPr/>
                    <a:lstStyle/>
                    <a:p>
                      <a:pPr algn="ctr" fontAlgn="ctr"/>
                      <a:r>
                        <a:rPr lang="en-US" sz="1300" b="1" i="0" u="none" strike="noStrike" dirty="0">
                          <a:solidFill>
                            <a:srgbClr val="FFFFFF"/>
                          </a:solidFill>
                          <a:effectLst/>
                          <a:latin typeface="+mn-lt"/>
                        </a:rPr>
                        <a:t>Q1 2024</a:t>
                      </a:r>
                    </a:p>
                  </a:txBody>
                  <a:tcPr marL="9243" marR="9243" marT="9243" marB="0" anchor="ctr">
                    <a:solidFill>
                      <a:srgbClr val="4F81BD"/>
                    </a:solidFill>
                  </a:tcPr>
                </a:tc>
                <a:tc>
                  <a:txBody>
                    <a:bodyPr/>
                    <a:lstStyle/>
                    <a:p>
                      <a:pPr algn="ctr" fontAlgn="ctr"/>
                      <a:r>
                        <a:rPr lang="en-US" sz="1300" b="1" i="0" u="none" strike="noStrike" dirty="0">
                          <a:solidFill>
                            <a:srgbClr val="FFFFFF"/>
                          </a:solidFill>
                          <a:effectLst/>
                          <a:latin typeface="+mn-lt"/>
                        </a:rPr>
                        <a:t>Q2 2024</a:t>
                      </a:r>
                    </a:p>
                  </a:txBody>
                  <a:tcPr marL="9243" marR="9243" marT="9243" marB="0" anchor="ctr">
                    <a:solidFill>
                      <a:srgbClr val="4F81BD"/>
                    </a:solidFill>
                  </a:tcPr>
                </a:tc>
                <a:tc>
                  <a:txBody>
                    <a:bodyPr/>
                    <a:lstStyle/>
                    <a:p>
                      <a:pPr algn="ctr" fontAlgn="ctr"/>
                      <a:r>
                        <a:rPr lang="en-US" sz="1300" b="1" i="0" u="none" strike="noStrike" dirty="0">
                          <a:solidFill>
                            <a:srgbClr val="FFFFFF"/>
                          </a:solidFill>
                          <a:effectLst/>
                          <a:latin typeface="+mn-lt"/>
                        </a:rPr>
                        <a:t>Q3 2024</a:t>
                      </a:r>
                    </a:p>
                  </a:txBody>
                  <a:tcPr marL="9243" marR="9243" marT="9243" marB="0" anchor="ctr">
                    <a:solidFill>
                      <a:srgbClr val="4F81BD"/>
                    </a:solidFill>
                  </a:tcPr>
                </a:tc>
                <a:extLst>
                  <a:ext uri="{0D108BD9-81ED-4DB2-BD59-A6C34878D82A}">
                    <a16:rowId xmlns:a16="http://schemas.microsoft.com/office/drawing/2014/main" val="10000"/>
                  </a:ext>
                </a:extLst>
              </a:tr>
              <a:tr h="573755">
                <a:tc>
                  <a:txBody>
                    <a:bodyPr/>
                    <a:lstStyle/>
                    <a:p>
                      <a:pPr algn="l" fontAlgn="ctr"/>
                      <a:r>
                        <a:rPr lang="en-US" sz="1300" b="0" i="0" u="none" strike="noStrike" dirty="0">
                          <a:solidFill>
                            <a:srgbClr val="000000"/>
                          </a:solidFill>
                          <a:effectLst/>
                          <a:latin typeface="+mj-lt"/>
                        </a:rPr>
                        <a:t>It would basically put them out</a:t>
                      </a:r>
                    </a:p>
                  </a:txBody>
                  <a:tcPr marL="83188" marR="9243" marT="9243" marB="0" anchor="ctr">
                    <a:solidFill>
                      <a:srgbClr val="DCE6F1"/>
                    </a:solidFill>
                  </a:tcPr>
                </a:tc>
                <a:tc>
                  <a:txBody>
                    <a:bodyPr/>
                    <a:lstStyle/>
                    <a:p>
                      <a:pPr algn="ctr" fontAlgn="ctr"/>
                      <a:r>
                        <a:rPr lang="en-US" sz="1300" b="0" i="0" u="none" strike="noStrike">
                          <a:solidFill>
                            <a:srgbClr val="000000"/>
                          </a:solidFill>
                          <a:effectLst/>
                          <a:latin typeface="+mj-lt"/>
                        </a:rPr>
                        <a:t>1</a:t>
                      </a:r>
                    </a:p>
                  </a:txBody>
                  <a:tcPr marL="9243" marR="9243" marT="9243" marB="0" anchor="ctr">
                    <a:solidFill>
                      <a:srgbClr val="DCE6F1"/>
                    </a:solidFill>
                  </a:tcPr>
                </a:tc>
                <a:tc>
                  <a:txBody>
                    <a:bodyPr/>
                    <a:lstStyle/>
                    <a:p>
                      <a:pPr algn="ctr" fontAlgn="ctr"/>
                      <a:r>
                        <a:rPr lang="en-US" sz="1300" b="0" i="0" u="none" strike="noStrike" dirty="0">
                          <a:solidFill>
                            <a:srgbClr val="000000"/>
                          </a:solidFill>
                          <a:effectLst/>
                          <a:latin typeface="+mj-lt"/>
                        </a:rPr>
                        <a:t>0</a:t>
                      </a:r>
                    </a:p>
                  </a:txBody>
                  <a:tcPr marL="9243" marR="9243" marT="9243" marB="0" anchor="ctr">
                    <a:solidFill>
                      <a:srgbClr val="DCE6F1"/>
                    </a:solidFill>
                  </a:tcPr>
                </a:tc>
                <a:tc>
                  <a:txBody>
                    <a:bodyPr/>
                    <a:lstStyle/>
                    <a:p>
                      <a:pPr algn="ctr" fontAlgn="ctr"/>
                      <a:r>
                        <a:rPr lang="en-US" sz="1300" b="0" i="0" u="none" strike="noStrike" dirty="0">
                          <a:solidFill>
                            <a:srgbClr val="000000"/>
                          </a:solidFill>
                          <a:effectLst/>
                          <a:latin typeface="+mj-lt"/>
                        </a:rPr>
                        <a:t>0</a:t>
                      </a:r>
                    </a:p>
                  </a:txBody>
                  <a:tcPr marL="9243" marR="9243" marT="9243" marB="0" anchor="ctr">
                    <a:solidFill>
                      <a:srgbClr val="DCE6F1"/>
                    </a:solidFill>
                  </a:tcPr>
                </a:tc>
                <a:tc>
                  <a:txBody>
                    <a:bodyPr/>
                    <a:lstStyle/>
                    <a:p>
                      <a:pPr algn="ctr" fontAlgn="ctr"/>
                      <a:r>
                        <a:rPr lang="en-US" sz="1300" b="0" i="0" u="none" strike="noStrike" dirty="0">
                          <a:solidFill>
                            <a:srgbClr val="000000"/>
                          </a:solidFill>
                          <a:effectLst/>
                          <a:latin typeface="+mj-lt"/>
                        </a:rPr>
                        <a:t>0</a:t>
                      </a:r>
                    </a:p>
                  </a:txBody>
                  <a:tcPr marL="9243" marR="9243" marT="9243" marB="0" anchor="ctr">
                    <a:solidFill>
                      <a:srgbClr val="DCE6F1"/>
                    </a:solidFill>
                  </a:tcPr>
                </a:tc>
                <a:extLst>
                  <a:ext uri="{0D108BD9-81ED-4DB2-BD59-A6C34878D82A}">
                    <a16:rowId xmlns:a16="http://schemas.microsoft.com/office/drawing/2014/main" val="1157951883"/>
                  </a:ext>
                </a:extLst>
              </a:tr>
              <a:tr h="379511">
                <a:tc>
                  <a:txBody>
                    <a:bodyPr/>
                    <a:lstStyle/>
                    <a:p>
                      <a:pPr algn="l" fontAlgn="ctr"/>
                      <a:r>
                        <a:rPr lang="en-US" sz="1300" u="none" strike="noStrike">
                          <a:effectLst/>
                        </a:rPr>
                        <a:t>Base:</a:t>
                      </a:r>
                      <a:endParaRPr lang="en-US" sz="1300" b="1" i="0" u="none" strike="noStrike">
                        <a:solidFill>
                          <a:srgbClr val="FFFFFF"/>
                        </a:solidFill>
                        <a:effectLst/>
                        <a:latin typeface="Calibri" panose="020F0502020204030204" pitchFamily="34" charset="0"/>
                      </a:endParaRPr>
                    </a:p>
                  </a:txBody>
                  <a:tcPr marL="83188" marR="9243" marT="9243" marB="0" anchor="ctr">
                    <a:solidFill>
                      <a:srgbClr val="4F81BD"/>
                    </a:solidFill>
                  </a:tcPr>
                </a:tc>
                <a:tc>
                  <a:txBody>
                    <a:bodyPr/>
                    <a:lstStyle/>
                    <a:p>
                      <a:pPr algn="ctr" fontAlgn="ctr"/>
                      <a:r>
                        <a:rPr lang="en-US" sz="1300" b="1" i="0" u="none" strike="noStrike">
                          <a:solidFill>
                            <a:srgbClr val="FFFFFF"/>
                          </a:solidFill>
                          <a:effectLst/>
                          <a:latin typeface="+mj-lt"/>
                        </a:rPr>
                        <a:t>1</a:t>
                      </a:r>
                    </a:p>
                  </a:txBody>
                  <a:tcPr marL="9243" marR="9243" marT="9243" marB="0" anchor="ctr">
                    <a:solidFill>
                      <a:srgbClr val="4F81BD"/>
                    </a:solidFill>
                  </a:tcPr>
                </a:tc>
                <a:tc>
                  <a:txBody>
                    <a:bodyPr/>
                    <a:lstStyle/>
                    <a:p>
                      <a:pPr algn="ctr" fontAlgn="ctr"/>
                      <a:r>
                        <a:rPr lang="en-US" sz="1300" b="1" i="0" u="none" strike="noStrike" dirty="0">
                          <a:solidFill>
                            <a:srgbClr val="FFFFFF"/>
                          </a:solidFill>
                          <a:effectLst/>
                          <a:latin typeface="+mj-lt"/>
                        </a:rPr>
                        <a:t>0</a:t>
                      </a:r>
                    </a:p>
                  </a:txBody>
                  <a:tcPr marL="9243" marR="9243" marT="9243" marB="0" anchor="ctr">
                    <a:solidFill>
                      <a:srgbClr val="4F81BD"/>
                    </a:solidFill>
                  </a:tcPr>
                </a:tc>
                <a:tc>
                  <a:txBody>
                    <a:bodyPr/>
                    <a:lstStyle/>
                    <a:p>
                      <a:pPr algn="ctr" fontAlgn="ctr"/>
                      <a:r>
                        <a:rPr lang="en-US" sz="1300" b="1" i="0" u="none" strike="noStrike" dirty="0">
                          <a:solidFill>
                            <a:srgbClr val="FFFFFF"/>
                          </a:solidFill>
                          <a:effectLst/>
                          <a:latin typeface="+mj-lt"/>
                        </a:rPr>
                        <a:t>0</a:t>
                      </a:r>
                    </a:p>
                  </a:txBody>
                  <a:tcPr marL="9243" marR="9243" marT="9243" marB="0" anchor="ctr">
                    <a:solidFill>
                      <a:srgbClr val="4F81BD"/>
                    </a:solidFill>
                  </a:tcPr>
                </a:tc>
                <a:tc>
                  <a:txBody>
                    <a:bodyPr/>
                    <a:lstStyle/>
                    <a:p>
                      <a:pPr algn="ctr" fontAlgn="ctr"/>
                      <a:r>
                        <a:rPr lang="en-US" sz="1300" b="1" i="0" u="none" strike="noStrike" dirty="0">
                          <a:solidFill>
                            <a:srgbClr val="FFFFFF"/>
                          </a:solidFill>
                          <a:effectLst/>
                          <a:latin typeface="+mj-lt"/>
                        </a:rPr>
                        <a:t>0</a:t>
                      </a:r>
                    </a:p>
                  </a:txBody>
                  <a:tcPr marL="9243" marR="9243" marT="9243" marB="0" anchor="ctr">
                    <a:solidFill>
                      <a:srgbClr val="4F81BD"/>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628973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Suggested Improvements to </a:t>
            </a:r>
            <a:br>
              <a:rPr lang="en-US" altLang="en-US">
                <a:ea typeface="MS PGothic" panose="020B0600070205080204" pitchFamily="34" charset="-128"/>
              </a:rPr>
            </a:br>
            <a:r>
              <a:rPr lang="en-US" altLang="en-US">
                <a:ea typeface="MS PGothic" panose="020B0600070205080204" pitchFamily="34" charset="-128"/>
              </a:rPr>
              <a:t>the Weatherization Program</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19</a:t>
            </a:fld>
            <a:endParaRPr lang="en-US" altLang="en-US" sz="1400"/>
          </a:p>
        </p:txBody>
      </p:sp>
      <p:sp>
        <p:nvSpPr>
          <p:cNvPr id="9" name="Text Box 6"/>
          <p:cNvSpPr txBox="1">
            <a:spLocks noChangeArrowheads="1"/>
          </p:cNvSpPr>
          <p:nvPr/>
        </p:nvSpPr>
        <p:spPr bwMode="auto">
          <a:xfrm>
            <a:off x="-36443" y="8384071"/>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25. How could Austin Energy improve its weatherization program?</a:t>
            </a:r>
          </a:p>
        </p:txBody>
      </p:sp>
      <p:graphicFrame>
        <p:nvGraphicFramePr>
          <p:cNvPr id="2" name="Table 1"/>
          <p:cNvGraphicFramePr>
            <a:graphicFrameLocks noGrp="1"/>
          </p:cNvGraphicFramePr>
          <p:nvPr>
            <p:extLst>
              <p:ext uri="{D42A27DB-BD31-4B8C-83A1-F6EECF244321}">
                <p14:modId xmlns:p14="http://schemas.microsoft.com/office/powerpoint/2010/main" val="3454110741"/>
              </p:ext>
            </p:extLst>
          </p:nvPr>
        </p:nvGraphicFramePr>
        <p:xfrm>
          <a:off x="381000" y="1524000"/>
          <a:ext cx="6019800" cy="5814452"/>
        </p:xfrm>
        <a:graphic>
          <a:graphicData uri="http://schemas.openxmlformats.org/drawingml/2006/table">
            <a:tbl>
              <a:tblPr firstRow="1" lastRow="1">
                <a:tableStyleId>{93296810-A885-4BE3-A3E7-6D5BEEA58F35}</a:tableStyleId>
              </a:tblPr>
              <a:tblGrid>
                <a:gridCol w="2006600">
                  <a:extLst>
                    <a:ext uri="{9D8B030D-6E8A-4147-A177-3AD203B41FA5}">
                      <a16:colId xmlns:a16="http://schemas.microsoft.com/office/drawing/2014/main" val="20000"/>
                    </a:ext>
                  </a:extLst>
                </a:gridCol>
                <a:gridCol w="1003300">
                  <a:extLst>
                    <a:ext uri="{9D8B030D-6E8A-4147-A177-3AD203B41FA5}">
                      <a16:colId xmlns:a16="http://schemas.microsoft.com/office/drawing/2014/main" val="20002"/>
                    </a:ext>
                  </a:extLst>
                </a:gridCol>
                <a:gridCol w="1003300">
                  <a:extLst>
                    <a:ext uri="{9D8B030D-6E8A-4147-A177-3AD203B41FA5}">
                      <a16:colId xmlns:a16="http://schemas.microsoft.com/office/drawing/2014/main" val="20003"/>
                    </a:ext>
                  </a:extLst>
                </a:gridCol>
                <a:gridCol w="1003300">
                  <a:extLst>
                    <a:ext uri="{9D8B030D-6E8A-4147-A177-3AD203B41FA5}">
                      <a16:colId xmlns:a16="http://schemas.microsoft.com/office/drawing/2014/main" val="20004"/>
                    </a:ext>
                  </a:extLst>
                </a:gridCol>
                <a:gridCol w="1003300">
                  <a:extLst>
                    <a:ext uri="{9D8B030D-6E8A-4147-A177-3AD203B41FA5}">
                      <a16:colId xmlns:a16="http://schemas.microsoft.com/office/drawing/2014/main" val="350061851"/>
                    </a:ext>
                  </a:extLst>
                </a:gridCol>
              </a:tblGrid>
              <a:tr h="496190">
                <a:tc>
                  <a:txBody>
                    <a:bodyPr/>
                    <a:lstStyle/>
                    <a:p>
                      <a:pPr algn="l" rtl="0" fontAlgn="b"/>
                      <a:r>
                        <a:rPr lang="en-US" sz="1300" b="1" i="0" u="none" strike="noStrike" dirty="0">
                          <a:solidFill>
                            <a:srgbClr val="FFFFFF"/>
                          </a:solidFill>
                          <a:effectLst/>
                          <a:latin typeface="Tahoma" panose="020B0604030504040204" pitchFamily="34" charset="0"/>
                        </a:rPr>
                        <a:t> </a:t>
                      </a:r>
                    </a:p>
                  </a:txBody>
                  <a:tcPr marL="9525" marR="9525" marT="9525" marB="0" anchor="b">
                    <a:solidFill>
                      <a:srgbClr val="0F6FC6"/>
                    </a:solidFill>
                  </a:tcPr>
                </a:tc>
                <a:tc>
                  <a:txBody>
                    <a:bodyPr/>
                    <a:lstStyle/>
                    <a:p>
                      <a:pPr algn="ctr" rtl="0" fontAlgn="ctr"/>
                      <a:r>
                        <a:rPr lang="en-US" sz="1300" b="1" i="0" u="none" strike="noStrike">
                          <a:solidFill>
                            <a:srgbClr val="FFFFFF"/>
                          </a:solidFill>
                          <a:effectLst/>
                          <a:latin typeface="Tahoma" panose="020B0604030504040204" pitchFamily="34" charset="0"/>
                        </a:rPr>
                        <a:t>Q4 2023</a:t>
                      </a:r>
                    </a:p>
                  </a:txBody>
                  <a:tcPr marL="9525" marR="9525" marT="9525" marB="0" anchor="ctr">
                    <a:solidFill>
                      <a:srgbClr val="0F6FC6"/>
                    </a:solidFill>
                  </a:tcPr>
                </a:tc>
                <a:tc>
                  <a:txBody>
                    <a:bodyPr/>
                    <a:lstStyle/>
                    <a:p>
                      <a:pPr algn="ctr" rtl="0" fontAlgn="ctr"/>
                      <a:r>
                        <a:rPr lang="en-US" sz="1300" b="1" i="0" u="none" strike="noStrike">
                          <a:solidFill>
                            <a:srgbClr val="FFFFFF"/>
                          </a:solidFill>
                          <a:effectLst/>
                          <a:latin typeface="Tahoma" panose="020B0604030504040204" pitchFamily="34" charset="0"/>
                        </a:rPr>
                        <a:t>Q1 2024</a:t>
                      </a:r>
                    </a:p>
                  </a:txBody>
                  <a:tcPr marL="9525" marR="9525" marT="9525" marB="0" anchor="ctr">
                    <a:solidFill>
                      <a:srgbClr val="0F6FC6"/>
                    </a:solidFill>
                  </a:tcPr>
                </a:tc>
                <a:tc>
                  <a:txBody>
                    <a:bodyPr/>
                    <a:lstStyle/>
                    <a:p>
                      <a:pPr algn="ctr" rtl="0" fontAlgn="ctr"/>
                      <a:r>
                        <a:rPr lang="en-US" sz="1300" b="1" i="0" u="none" strike="noStrike">
                          <a:solidFill>
                            <a:srgbClr val="FFFFFF"/>
                          </a:solidFill>
                          <a:effectLst/>
                          <a:latin typeface="Tahoma" panose="020B0604030504040204" pitchFamily="34" charset="0"/>
                        </a:rPr>
                        <a:t>Q2 2024</a:t>
                      </a:r>
                    </a:p>
                  </a:txBody>
                  <a:tcPr marL="9525" marR="9525" marT="9525" marB="0" anchor="ctr">
                    <a:solidFill>
                      <a:srgbClr val="0F6FC6"/>
                    </a:solidFill>
                  </a:tcPr>
                </a:tc>
                <a:tc>
                  <a:txBody>
                    <a:bodyPr/>
                    <a:lstStyle/>
                    <a:p>
                      <a:pPr algn="ctr" rtl="0" fontAlgn="ctr"/>
                      <a:r>
                        <a:rPr lang="en-US" sz="1300" b="1" i="0" u="none" strike="noStrike">
                          <a:solidFill>
                            <a:srgbClr val="FFFFFF"/>
                          </a:solidFill>
                          <a:effectLst/>
                          <a:latin typeface="Tahoma" panose="020B0604030504040204" pitchFamily="34" charset="0"/>
                        </a:rPr>
                        <a:t>Q3 2024</a:t>
                      </a:r>
                    </a:p>
                  </a:txBody>
                  <a:tcPr marL="9525" marR="9525" marT="9525" marB="0" anchor="ctr">
                    <a:solidFill>
                      <a:srgbClr val="0F6FC6"/>
                    </a:solidFill>
                  </a:tcPr>
                </a:tc>
                <a:extLst>
                  <a:ext uri="{0D108BD9-81ED-4DB2-BD59-A6C34878D82A}">
                    <a16:rowId xmlns:a16="http://schemas.microsoft.com/office/drawing/2014/main" val="10000"/>
                  </a:ext>
                </a:extLst>
              </a:tr>
              <a:tr h="356039">
                <a:tc>
                  <a:txBody>
                    <a:bodyPr/>
                    <a:lstStyle/>
                    <a:p>
                      <a:pPr algn="l" rtl="0" fontAlgn="ctr"/>
                      <a:r>
                        <a:rPr lang="en-US" sz="1300" b="0" i="0" u="none" strike="noStrike" dirty="0">
                          <a:solidFill>
                            <a:srgbClr val="000000"/>
                          </a:solidFill>
                          <a:effectLst/>
                          <a:latin typeface="Tahoma" panose="020B0604030504040204" pitchFamily="34" charset="0"/>
                        </a:rPr>
                        <a:t>Nothing/no changes needed</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10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20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extLst>
                  <a:ext uri="{0D108BD9-81ED-4DB2-BD59-A6C34878D82A}">
                    <a16:rowId xmlns:a16="http://schemas.microsoft.com/office/drawing/2014/main" val="2257028205"/>
                  </a:ext>
                </a:extLst>
              </a:tr>
              <a:tr h="440368">
                <a:tc>
                  <a:txBody>
                    <a:bodyPr/>
                    <a:lstStyle/>
                    <a:p>
                      <a:pPr algn="l" rtl="0" fontAlgn="ctr"/>
                      <a:r>
                        <a:rPr lang="en-US" sz="1300" b="0" i="0" u="none" strike="noStrike" dirty="0">
                          <a:solidFill>
                            <a:srgbClr val="000000"/>
                          </a:solidFill>
                          <a:effectLst/>
                          <a:latin typeface="Tahoma" panose="020B0604030504040204" pitchFamily="34" charset="0"/>
                        </a:rPr>
                        <a:t>Replace doors, windows</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extLst>
                  <a:ext uri="{0D108BD9-81ED-4DB2-BD59-A6C34878D82A}">
                    <a16:rowId xmlns:a16="http://schemas.microsoft.com/office/drawing/2014/main" val="202549590"/>
                  </a:ext>
                </a:extLst>
              </a:tr>
              <a:tr h="440368">
                <a:tc>
                  <a:txBody>
                    <a:bodyPr/>
                    <a:lstStyle/>
                    <a:p>
                      <a:pPr algn="l" rtl="0" fontAlgn="ctr"/>
                      <a:r>
                        <a:rPr lang="en-US" sz="1300" b="0" i="0" u="none" strike="noStrike" dirty="0">
                          <a:solidFill>
                            <a:srgbClr val="000000"/>
                          </a:solidFill>
                          <a:effectLst/>
                          <a:latin typeface="Tahoma" panose="020B0604030504040204" pitchFamily="34" charset="0"/>
                        </a:rPr>
                        <a:t>Increase water, energy saving options</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extLst>
                  <a:ext uri="{0D108BD9-81ED-4DB2-BD59-A6C34878D82A}">
                    <a16:rowId xmlns:a16="http://schemas.microsoft.com/office/drawing/2014/main" val="744547542"/>
                  </a:ext>
                </a:extLst>
              </a:tr>
              <a:tr h="356039">
                <a:tc>
                  <a:txBody>
                    <a:bodyPr/>
                    <a:lstStyle/>
                    <a:p>
                      <a:pPr algn="l" rtl="0" fontAlgn="ctr"/>
                      <a:r>
                        <a:rPr lang="en-US" sz="1300" b="0" i="0" u="none" strike="noStrike" dirty="0">
                          <a:solidFill>
                            <a:srgbClr val="000000"/>
                          </a:solidFill>
                          <a:effectLst/>
                          <a:latin typeface="Tahoma" panose="020B0604030504040204" pitchFamily="34" charset="0"/>
                        </a:rPr>
                        <a:t>Promote, advertise more</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extLst>
                  <a:ext uri="{0D108BD9-81ED-4DB2-BD59-A6C34878D82A}">
                    <a16:rowId xmlns:a16="http://schemas.microsoft.com/office/drawing/2014/main" val="2622875174"/>
                  </a:ext>
                </a:extLst>
              </a:tr>
              <a:tr h="356039">
                <a:tc>
                  <a:txBody>
                    <a:bodyPr/>
                    <a:lstStyle/>
                    <a:p>
                      <a:pPr algn="l" rtl="0" fontAlgn="ctr"/>
                      <a:r>
                        <a:rPr lang="en-US" sz="1300" b="0" i="0" u="none" strike="noStrike" dirty="0">
                          <a:solidFill>
                            <a:srgbClr val="000000"/>
                          </a:solidFill>
                          <a:effectLst/>
                          <a:latin typeface="Tahoma" panose="020B0604030504040204" pitchFamily="34" charset="0"/>
                        </a:rPr>
                        <a:t>Use more skilled contractors</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extLst>
                  <a:ext uri="{0D108BD9-81ED-4DB2-BD59-A6C34878D82A}">
                    <a16:rowId xmlns:a16="http://schemas.microsoft.com/office/drawing/2014/main" val="3519279437"/>
                  </a:ext>
                </a:extLst>
              </a:tr>
              <a:tr h="440368">
                <a:tc>
                  <a:txBody>
                    <a:bodyPr/>
                    <a:lstStyle/>
                    <a:p>
                      <a:pPr algn="l" rtl="0" fontAlgn="ctr"/>
                      <a:r>
                        <a:rPr lang="en-US" sz="1300" b="0" i="0" u="none" strike="noStrike" dirty="0">
                          <a:solidFill>
                            <a:srgbClr val="000000"/>
                          </a:solidFill>
                          <a:effectLst/>
                          <a:latin typeface="Tahoma" panose="020B0604030504040204" pitchFamily="34" charset="0"/>
                        </a:rPr>
                        <a:t>Faster response, shorter wait times</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73413062"/>
                  </a:ext>
                </a:extLst>
              </a:tr>
              <a:tr h="440368">
                <a:tc>
                  <a:txBody>
                    <a:bodyPr/>
                    <a:lstStyle/>
                    <a:p>
                      <a:pPr algn="l" rtl="0" fontAlgn="ctr"/>
                      <a:r>
                        <a:rPr lang="en-US" sz="1300" b="0" i="0" u="none" strike="noStrike" dirty="0">
                          <a:solidFill>
                            <a:srgbClr val="000000"/>
                          </a:solidFill>
                          <a:effectLst/>
                          <a:latin typeface="Tahoma" panose="020B0604030504040204" pitchFamily="34" charset="0"/>
                        </a:rPr>
                        <a:t>More communication</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8"/>
                  </a:ext>
                </a:extLst>
              </a:tr>
              <a:tr h="440368">
                <a:tc>
                  <a:txBody>
                    <a:bodyPr/>
                    <a:lstStyle/>
                    <a:p>
                      <a:pPr algn="l" rtl="0" fontAlgn="ctr"/>
                      <a:r>
                        <a:rPr lang="en-US" sz="1300" b="0" i="0" u="none" strike="noStrike" dirty="0">
                          <a:solidFill>
                            <a:srgbClr val="000000"/>
                          </a:solidFill>
                          <a:effectLst/>
                          <a:latin typeface="Tahoma" panose="020B0604030504040204" pitchFamily="34" charset="0"/>
                        </a:rPr>
                        <a:t>Have more repair options available</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Arial" panose="020B0604020202020204" pitchFamily="34" charset="0"/>
                        </a:rPr>
                        <a:t>2</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Arial" panose="020B0604020202020204" pitchFamily="34" charset="0"/>
                        </a:rPr>
                        <a:t>2</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Arial" panose="020B0604020202020204" pitchFamily="34" charset="0"/>
                        </a:rPr>
                        <a:t>1</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Arial" panose="020B0604020202020204" pitchFamily="34" charset="0"/>
                        </a:rPr>
                        <a:t>0</a:t>
                      </a:r>
                    </a:p>
                  </a:txBody>
                  <a:tcPr marL="9525" marR="9525" marT="9525" marB="0" anchor="ctr">
                    <a:solidFill>
                      <a:srgbClr val="DCE6F1"/>
                    </a:solidFill>
                  </a:tcPr>
                </a:tc>
                <a:extLst>
                  <a:ext uri="{0D108BD9-81ED-4DB2-BD59-A6C34878D82A}">
                    <a16:rowId xmlns:a16="http://schemas.microsoft.com/office/drawing/2014/main" val="10009"/>
                  </a:ext>
                </a:extLst>
              </a:tr>
              <a:tr h="440368">
                <a:tc>
                  <a:txBody>
                    <a:bodyPr/>
                    <a:lstStyle/>
                    <a:p>
                      <a:pPr algn="l" rtl="0" fontAlgn="ctr"/>
                      <a:r>
                        <a:rPr lang="en-US" sz="1300" b="0" i="0" u="none" strike="noStrike" dirty="0">
                          <a:solidFill>
                            <a:srgbClr val="000000"/>
                          </a:solidFill>
                          <a:effectLst/>
                          <a:latin typeface="Tahoma" panose="020B0604030504040204" pitchFamily="34" charset="0"/>
                        </a:rPr>
                        <a:t>Enroll more people in program</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Arial" panose="020B060402020202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Arial" panose="020B060402020202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Arial" panose="020B0604020202020204" pitchFamily="34" charset="0"/>
                        </a:rPr>
                        <a:t>1</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Arial" panose="020B0604020202020204" pitchFamily="34" charset="0"/>
                        </a:rPr>
                        <a:t>0</a:t>
                      </a:r>
                    </a:p>
                  </a:txBody>
                  <a:tcPr marL="9525" marR="9525" marT="9525" marB="0" anchor="ctr">
                    <a:solidFill>
                      <a:srgbClr val="DCE6F1"/>
                    </a:solidFill>
                  </a:tcPr>
                </a:tc>
                <a:extLst>
                  <a:ext uri="{0D108BD9-81ED-4DB2-BD59-A6C34878D82A}">
                    <a16:rowId xmlns:a16="http://schemas.microsoft.com/office/drawing/2014/main" val="3799266932"/>
                  </a:ext>
                </a:extLst>
              </a:tr>
              <a:tr h="440368">
                <a:tc>
                  <a:txBody>
                    <a:bodyPr/>
                    <a:lstStyle/>
                    <a:p>
                      <a:pPr algn="l" rtl="0" fontAlgn="ctr"/>
                      <a:r>
                        <a:rPr lang="en-US" sz="1300" b="0" i="0" u="none" strike="noStrike" dirty="0">
                          <a:solidFill>
                            <a:srgbClr val="000000"/>
                          </a:solidFill>
                          <a:effectLst/>
                          <a:latin typeface="Tahoma" panose="020B0604030504040204" pitchFamily="34" charset="0"/>
                        </a:rPr>
                        <a:t>Follow-up, Supervise contractor work</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Arial" panose="020B0604020202020204" pitchFamily="34" charset="0"/>
                        </a:rPr>
                        <a:t>5</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Arial" panose="020B0604020202020204" pitchFamily="34" charset="0"/>
                        </a:rPr>
                        <a:t>1</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Arial" panose="020B060402020202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Arial" panose="020B0604020202020204" pitchFamily="34" charset="0"/>
                        </a:rPr>
                        <a:t>0</a:t>
                      </a:r>
                    </a:p>
                  </a:txBody>
                  <a:tcPr marL="9525" marR="9525" marT="9525" marB="0" anchor="ctr">
                    <a:solidFill>
                      <a:srgbClr val="DCE6F1"/>
                    </a:solidFill>
                  </a:tcPr>
                </a:tc>
                <a:extLst>
                  <a:ext uri="{0D108BD9-81ED-4DB2-BD59-A6C34878D82A}">
                    <a16:rowId xmlns:a16="http://schemas.microsoft.com/office/drawing/2014/main" val="183074461"/>
                  </a:ext>
                </a:extLst>
              </a:tr>
              <a:tr h="356039">
                <a:tc>
                  <a:txBody>
                    <a:bodyPr/>
                    <a:lstStyle/>
                    <a:p>
                      <a:pPr algn="l" rtl="0" fontAlgn="ctr"/>
                      <a:r>
                        <a:rPr lang="en-US" sz="1300" b="0" i="0" u="none" strike="noStrike" dirty="0">
                          <a:solidFill>
                            <a:srgbClr val="000000"/>
                          </a:solidFill>
                          <a:effectLst/>
                          <a:latin typeface="Tahoma" panose="020B0604030504040204" pitchFamily="34" charset="0"/>
                        </a:rPr>
                        <a:t>Do not know</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extLst>
                  <a:ext uri="{0D108BD9-81ED-4DB2-BD59-A6C34878D82A}">
                    <a16:rowId xmlns:a16="http://schemas.microsoft.com/office/drawing/2014/main" val="3432197978"/>
                  </a:ext>
                </a:extLst>
              </a:tr>
              <a:tr h="356039">
                <a:tc>
                  <a:txBody>
                    <a:bodyPr/>
                    <a:lstStyle/>
                    <a:p>
                      <a:pPr algn="l" rtl="0" fontAlgn="ctr"/>
                      <a:r>
                        <a:rPr lang="en-US" sz="1300" b="0" i="0" u="none" strike="noStrike" dirty="0">
                          <a:solidFill>
                            <a:srgbClr val="000000"/>
                          </a:solidFill>
                          <a:effectLst/>
                          <a:latin typeface="Tahoma" panose="020B0604030504040204" pitchFamily="34" charset="0"/>
                        </a:rPr>
                        <a:t>All other</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0 </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extLst>
                  <a:ext uri="{0D108BD9-81ED-4DB2-BD59-A6C34878D82A}">
                    <a16:rowId xmlns:a16="http://schemas.microsoft.com/office/drawing/2014/main" val="245832486"/>
                  </a:ext>
                </a:extLst>
              </a:tr>
              <a:tr h="356039">
                <a:tc>
                  <a:txBody>
                    <a:bodyPr/>
                    <a:lstStyle/>
                    <a:p>
                      <a:pPr algn="l" rtl="0" fontAlgn="ctr"/>
                      <a:r>
                        <a:rPr lang="en-US" sz="1300" b="1" i="0" u="none" strike="noStrike" dirty="0">
                          <a:solidFill>
                            <a:srgbClr val="FFFFFF"/>
                          </a:solidFill>
                          <a:effectLst/>
                          <a:latin typeface="Tahoma" panose="020B0604030504040204" pitchFamily="34" charset="0"/>
                        </a:rPr>
                        <a:t>Base: </a:t>
                      </a:r>
                    </a:p>
                  </a:txBody>
                  <a:tcPr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28</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12</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44</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latin typeface="Tahoma" panose="020B0604030504040204" pitchFamily="34" charset="0"/>
                        </a:rPr>
                        <a:t>19</a:t>
                      </a:r>
                    </a:p>
                  </a:txBody>
                  <a:tcPr marL="9525" marR="9525" marT="9525" marB="0" anchor="ctr">
                    <a:solidFill>
                      <a:srgbClr val="4F81BD"/>
                    </a:solidFill>
                  </a:tcPr>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29480789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en-US">
                <a:cs typeface="Geneva" charset="0"/>
              </a:rPr>
              <a:t>Key Takeaway</a:t>
            </a:r>
            <a:endParaRPr lang="en-US" altLang="en-US"/>
          </a:p>
        </p:txBody>
      </p:sp>
      <p:sp>
        <p:nvSpPr>
          <p:cNvPr id="22531"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C4BA1BC5-BEE8-4DD2-BE40-F4F3961136E2}" type="slidenum">
              <a:rPr lang="en-US" altLang="en-US" sz="1400" smtClean="0"/>
              <a:pPr>
                <a:spcBef>
                  <a:spcPct val="0"/>
                </a:spcBef>
                <a:buFontTx/>
                <a:buNone/>
              </a:pPr>
              <a:t>2</a:t>
            </a:fld>
            <a:endParaRPr lang="en-US" altLang="en-US" sz="1400"/>
          </a:p>
        </p:txBody>
      </p:sp>
      <p:sp>
        <p:nvSpPr>
          <p:cNvPr id="3" name="Rounded Rectangle 2">
            <a:extLst>
              <a:ext uri="{FF2B5EF4-FFF2-40B4-BE49-F238E27FC236}">
                <a16:creationId xmlns:a16="http://schemas.microsoft.com/office/drawing/2014/main" id="{D2BDE31D-E5B3-4F4D-AA95-8B7140A6AC78}"/>
              </a:ext>
            </a:extLst>
          </p:cNvPr>
          <p:cNvSpPr/>
          <p:nvPr/>
        </p:nvSpPr>
        <p:spPr bwMode="auto">
          <a:xfrm>
            <a:off x="600075" y="1447800"/>
            <a:ext cx="5657850" cy="3733800"/>
          </a:xfrm>
          <a:prstGeom prst="round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000">
                <a:solidFill>
                  <a:schemeClr val="bg1"/>
                </a:solidFill>
              </a:rPr>
              <a:t>C</a:t>
            </a:r>
            <a:r>
              <a:rPr kumimoji="0" lang="en-US" sz="2000" b="0" i="0" u="none" strike="noStrike" cap="none" normalizeH="0" baseline="0">
                <a:ln>
                  <a:noFill/>
                </a:ln>
                <a:solidFill>
                  <a:schemeClr val="bg1"/>
                </a:solidFill>
                <a:effectLst/>
                <a:latin typeface="Tahoma" pitchFamily="34" charset="0"/>
              </a:rPr>
              <a:t>ustomers overall satisfaction</a:t>
            </a:r>
            <a:r>
              <a:rPr lang="en-US" sz="2000">
                <a:solidFill>
                  <a:schemeClr val="bg1"/>
                </a:solidFill>
              </a:rPr>
              <a:t> </a:t>
            </a:r>
            <a:r>
              <a:rPr kumimoji="0" lang="en-US" sz="2000" b="0" i="0" u="none" strike="noStrike" cap="none" normalizeH="0" baseline="0">
                <a:ln>
                  <a:noFill/>
                </a:ln>
                <a:solidFill>
                  <a:schemeClr val="bg1"/>
                </a:solidFill>
                <a:effectLst/>
                <a:latin typeface="Tahoma" pitchFamily="34" charset="0"/>
              </a:rPr>
              <a:t>with the Weatherization Program and Austin Energy is very favorable. All customers felt there was a need for the Weatherization Program, rated contractors and staff members highly, and would recommend to friends and family members.</a:t>
            </a:r>
            <a:endParaRPr kumimoji="0" lang="en-US" sz="1400" b="0" i="0" u="none" strike="noStrike" cap="none" normalizeH="0" baseline="0">
              <a:ln>
                <a:noFill/>
              </a:ln>
              <a:solidFill>
                <a:schemeClr val="bg1"/>
              </a:solidFill>
              <a:effectLst/>
              <a:latin typeface="Tahoma" pitchFamily="34" charset="0"/>
            </a:endParaRPr>
          </a:p>
        </p:txBody>
      </p:sp>
    </p:spTree>
    <p:extLst>
      <p:ext uri="{BB962C8B-B14F-4D97-AF65-F5344CB8AC3E}">
        <p14:creationId xmlns:p14="http://schemas.microsoft.com/office/powerpoint/2010/main" val="8956879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ctrTitle"/>
          </p:nvPr>
        </p:nvSpPr>
        <p:spPr/>
        <p:txBody>
          <a:bodyPr/>
          <a:lstStyle/>
          <a:p>
            <a:r>
              <a:rPr lang="en-US" altLang="en-US">
                <a:solidFill>
                  <a:schemeClr val="bg1"/>
                </a:solidFill>
              </a:rPr>
              <a:t>Customer Service</a:t>
            </a:r>
          </a:p>
        </p:txBody>
      </p:sp>
    </p:spTree>
    <p:extLst>
      <p:ext uri="{BB962C8B-B14F-4D97-AF65-F5344CB8AC3E}">
        <p14:creationId xmlns:p14="http://schemas.microsoft.com/office/powerpoint/2010/main" val="14638764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Contractor Ratings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21</a:t>
            </a:fld>
            <a:endParaRPr lang="en-US" altLang="en-US" sz="1400"/>
          </a:p>
        </p:txBody>
      </p:sp>
      <p:graphicFrame>
        <p:nvGraphicFramePr>
          <p:cNvPr id="3" name="Content Placeholder 10"/>
          <p:cNvGraphicFramePr>
            <a:graphicFrameLocks noGrp="1"/>
          </p:cNvGraphicFramePr>
          <p:nvPr>
            <p:ph idx="1"/>
            <p:extLst>
              <p:ext uri="{D42A27DB-BD31-4B8C-83A1-F6EECF244321}">
                <p14:modId xmlns:p14="http://schemas.microsoft.com/office/powerpoint/2010/main" val="3261770027"/>
              </p:ext>
            </p:extLst>
          </p:nvPr>
        </p:nvGraphicFramePr>
        <p:xfrm>
          <a:off x="50801" y="1371600"/>
          <a:ext cx="6756400" cy="5715000"/>
        </p:xfrm>
        <a:graphic>
          <a:graphicData uri="http://schemas.openxmlformats.org/drawingml/2006/chart">
            <c:chart xmlns:c="http://schemas.openxmlformats.org/drawingml/2006/chart" xmlns:r="http://schemas.openxmlformats.org/officeDocument/2006/relationships" r:id="rId3"/>
          </a:graphicData>
        </a:graphic>
      </p:graphicFrame>
      <p:sp>
        <p:nvSpPr>
          <p:cNvPr id="7" name="Text Box 9"/>
          <p:cNvSpPr txBox="1">
            <a:spLocks noChangeArrowheads="1"/>
          </p:cNvSpPr>
          <p:nvPr/>
        </p:nvSpPr>
        <p:spPr bwMode="auto">
          <a:xfrm>
            <a:off x="514655" y="1033626"/>
            <a:ext cx="4990469"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‘1’=Extremely Poor; ‘10’=Outstanding. Only ‘8’, ‘9’, ‘10’ ratings shown.</a:t>
            </a:r>
          </a:p>
        </p:txBody>
      </p:sp>
      <p:sp>
        <p:nvSpPr>
          <p:cNvPr id="9" name="Text Box 6"/>
          <p:cNvSpPr txBox="1">
            <a:spLocks noChangeArrowheads="1"/>
          </p:cNvSpPr>
          <p:nvPr/>
        </p:nvSpPr>
        <p:spPr bwMode="auto">
          <a:xfrm>
            <a:off x="-36443" y="8384071"/>
            <a:ext cx="6265793" cy="435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3. Please tell me how you would rate the </a:t>
            </a:r>
            <a:r>
              <a:rPr lang="en-US" sz="1100" b="1" u="sng">
                <a:latin typeface="+mn-lt"/>
                <a:ea typeface="ＭＳ Ｐゴシック" charset="-128"/>
              </a:rPr>
              <a:t>contractor</a:t>
            </a:r>
            <a:r>
              <a:rPr lang="en-US" sz="1100">
                <a:latin typeface="+mn-lt"/>
                <a:ea typeface="ＭＳ Ｐゴシック" charset="-128"/>
              </a:rPr>
              <a:t> who performed the weatherization on your home, using a scale of ‘1’ to</a:t>
            </a:r>
            <a:r>
              <a:rPr lang="en-US" sz="1100">
                <a:latin typeface="+mj-lt"/>
                <a:ea typeface="ＭＳ Ｐゴシック" charset="-128"/>
              </a:rPr>
              <a:t> ‘</a:t>
            </a:r>
            <a:r>
              <a:rPr lang="en-US" sz="1100">
                <a:latin typeface="+mn-lt"/>
                <a:ea typeface="ＭＳ Ｐゴシック" charset="-128"/>
              </a:rPr>
              <a:t>10’, where ‘1’ is extremely poor and ‘10’ is outstanding. </a:t>
            </a:r>
            <a:endParaRPr lang="en-US" sz="1100" b="1">
              <a:latin typeface="+mn-lt"/>
              <a:ea typeface="ＭＳ Ｐゴシック" charset="-128"/>
            </a:endParaRPr>
          </a:p>
        </p:txBody>
      </p:sp>
      <p:sp>
        <p:nvSpPr>
          <p:cNvPr id="8" name="TextBox 2"/>
          <p:cNvSpPr txBox="1">
            <a:spLocks noChangeArrowheads="1"/>
          </p:cNvSpPr>
          <p:nvPr/>
        </p:nvSpPr>
        <p:spPr bwMode="auto">
          <a:xfrm>
            <a:off x="5813425" y="1394585"/>
            <a:ext cx="93006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cs typeface="Geneva"/>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Geneva"/>
                <a:cs typeface="Geneva"/>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Geneva"/>
                <a:cs typeface="Geneva"/>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9pPr>
          </a:lstStyle>
          <a:p>
            <a:pPr>
              <a:spcBef>
                <a:spcPct val="0"/>
              </a:spcBef>
              <a:buFontTx/>
              <a:buNone/>
            </a:pPr>
            <a:r>
              <a:rPr lang="en-US" altLang="en-US" sz="1100">
                <a:latin typeface="+mn-lt"/>
              </a:rPr>
              <a:t>Chart 1 of 3</a:t>
            </a:r>
          </a:p>
        </p:txBody>
      </p:sp>
    </p:spTree>
    <p:extLst>
      <p:ext uri="{BB962C8B-B14F-4D97-AF65-F5344CB8AC3E}">
        <p14:creationId xmlns:p14="http://schemas.microsoft.com/office/powerpoint/2010/main" val="19902251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Contractor Ratings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22</a:t>
            </a:fld>
            <a:endParaRPr lang="en-US" altLang="en-US" sz="1400"/>
          </a:p>
        </p:txBody>
      </p:sp>
      <p:graphicFrame>
        <p:nvGraphicFramePr>
          <p:cNvPr id="3" name="Content Placeholder 10"/>
          <p:cNvGraphicFramePr>
            <a:graphicFrameLocks noGrp="1"/>
          </p:cNvGraphicFramePr>
          <p:nvPr>
            <p:ph idx="1"/>
            <p:extLst>
              <p:ext uri="{D42A27DB-BD31-4B8C-83A1-F6EECF244321}">
                <p14:modId xmlns:p14="http://schemas.microsoft.com/office/powerpoint/2010/main" val="2254647065"/>
              </p:ext>
            </p:extLst>
          </p:nvPr>
        </p:nvGraphicFramePr>
        <p:xfrm>
          <a:off x="50801" y="1447800"/>
          <a:ext cx="6756400" cy="5334000"/>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4990469"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‘1’=Extremely Poor; ‘10’=Outstanding. Only ‘8’, ‘9’, ‘10’ ratings shown.</a:t>
            </a:r>
          </a:p>
        </p:txBody>
      </p:sp>
      <p:sp>
        <p:nvSpPr>
          <p:cNvPr id="9" name="Text Box 6"/>
          <p:cNvSpPr txBox="1">
            <a:spLocks noChangeArrowheads="1"/>
          </p:cNvSpPr>
          <p:nvPr/>
        </p:nvSpPr>
        <p:spPr bwMode="auto">
          <a:xfrm>
            <a:off x="-36443" y="8384071"/>
            <a:ext cx="6265793" cy="435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3. Please tell me how you would rate the </a:t>
            </a:r>
            <a:r>
              <a:rPr lang="en-US" sz="1100" b="1" u="sng">
                <a:latin typeface="+mn-lt"/>
                <a:ea typeface="ＭＳ Ｐゴシック" charset="-128"/>
              </a:rPr>
              <a:t>contractor</a:t>
            </a:r>
            <a:r>
              <a:rPr lang="en-US" sz="1100">
                <a:latin typeface="+mn-lt"/>
                <a:ea typeface="ＭＳ Ｐゴシック" charset="-128"/>
              </a:rPr>
              <a:t> who performed the weatherization on your home, using a scale of ‘1’ to ‘10’, where ‘1’ is extremely poor and ‘10’ is outstanding. </a:t>
            </a:r>
            <a:endParaRPr lang="en-US" sz="1100" b="1">
              <a:latin typeface="+mn-lt"/>
              <a:ea typeface="ＭＳ Ｐゴシック" charset="-128"/>
            </a:endParaRPr>
          </a:p>
        </p:txBody>
      </p:sp>
      <p:sp>
        <p:nvSpPr>
          <p:cNvPr id="8" name="TextBox 2"/>
          <p:cNvSpPr txBox="1">
            <a:spLocks noChangeArrowheads="1"/>
          </p:cNvSpPr>
          <p:nvPr/>
        </p:nvSpPr>
        <p:spPr bwMode="auto">
          <a:xfrm>
            <a:off x="5813425" y="1394585"/>
            <a:ext cx="93006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cs typeface="Geneva"/>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Geneva"/>
                <a:cs typeface="Geneva"/>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Geneva"/>
                <a:cs typeface="Geneva"/>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9pPr>
          </a:lstStyle>
          <a:p>
            <a:pPr>
              <a:spcBef>
                <a:spcPct val="0"/>
              </a:spcBef>
              <a:buFontTx/>
              <a:buNone/>
            </a:pPr>
            <a:r>
              <a:rPr lang="en-US" altLang="en-US" sz="1100">
                <a:latin typeface="+mn-lt"/>
              </a:rPr>
              <a:t>Chart 2 of 3</a:t>
            </a:r>
          </a:p>
        </p:txBody>
      </p:sp>
    </p:spTree>
    <p:extLst>
      <p:ext uri="{BB962C8B-B14F-4D97-AF65-F5344CB8AC3E}">
        <p14:creationId xmlns:p14="http://schemas.microsoft.com/office/powerpoint/2010/main" val="20579619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Contractor Ratings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23</a:t>
            </a:fld>
            <a:endParaRPr lang="en-US" altLang="en-US" sz="1400"/>
          </a:p>
        </p:txBody>
      </p:sp>
      <p:graphicFrame>
        <p:nvGraphicFramePr>
          <p:cNvPr id="3" name="Content Placeholder 10"/>
          <p:cNvGraphicFramePr>
            <a:graphicFrameLocks noGrp="1"/>
          </p:cNvGraphicFramePr>
          <p:nvPr>
            <p:ph idx="1"/>
            <p:extLst>
              <p:ext uri="{D42A27DB-BD31-4B8C-83A1-F6EECF244321}">
                <p14:modId xmlns:p14="http://schemas.microsoft.com/office/powerpoint/2010/main" val="3097873484"/>
              </p:ext>
            </p:extLst>
          </p:nvPr>
        </p:nvGraphicFramePr>
        <p:xfrm>
          <a:off x="50801" y="1371600"/>
          <a:ext cx="6756400" cy="4841875"/>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4990469"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‘1’=Extremely Poor; ‘10’=Outstanding. Only ‘8’, ‘9’, ‘10’ ratings shown.</a:t>
            </a:r>
          </a:p>
        </p:txBody>
      </p:sp>
      <p:sp>
        <p:nvSpPr>
          <p:cNvPr id="9" name="Text Box 6"/>
          <p:cNvSpPr txBox="1">
            <a:spLocks noChangeArrowheads="1"/>
          </p:cNvSpPr>
          <p:nvPr/>
        </p:nvSpPr>
        <p:spPr bwMode="auto">
          <a:xfrm>
            <a:off x="-36443" y="8384071"/>
            <a:ext cx="6265793" cy="435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3. Please tell me how you would rate the </a:t>
            </a:r>
            <a:r>
              <a:rPr lang="en-US" sz="1100" b="1" u="sng">
                <a:latin typeface="+mn-lt"/>
                <a:ea typeface="ＭＳ Ｐゴシック" charset="-128"/>
              </a:rPr>
              <a:t>contractor</a:t>
            </a:r>
            <a:r>
              <a:rPr lang="en-US" sz="1100">
                <a:latin typeface="+mn-lt"/>
                <a:ea typeface="ＭＳ Ｐゴシック" charset="-128"/>
              </a:rPr>
              <a:t> who performed the weatherization on your home, using a scale of ‘1’ to ‘10’, where ‘1’ is extremely poor and ‘10’ is outstanding. </a:t>
            </a:r>
            <a:endParaRPr lang="en-US" sz="1100" b="1">
              <a:latin typeface="+mn-lt"/>
              <a:ea typeface="ＭＳ Ｐゴシック" charset="-128"/>
            </a:endParaRPr>
          </a:p>
        </p:txBody>
      </p:sp>
      <p:sp>
        <p:nvSpPr>
          <p:cNvPr id="8" name="TextBox 2"/>
          <p:cNvSpPr txBox="1">
            <a:spLocks noChangeArrowheads="1"/>
          </p:cNvSpPr>
          <p:nvPr/>
        </p:nvSpPr>
        <p:spPr bwMode="auto">
          <a:xfrm>
            <a:off x="5813425" y="1394585"/>
            <a:ext cx="93006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cs typeface="Geneva"/>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Geneva"/>
                <a:cs typeface="Geneva"/>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Geneva"/>
                <a:cs typeface="Geneva"/>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9pPr>
          </a:lstStyle>
          <a:p>
            <a:pPr>
              <a:spcBef>
                <a:spcPct val="0"/>
              </a:spcBef>
              <a:buFontTx/>
              <a:buNone/>
            </a:pPr>
            <a:r>
              <a:rPr lang="en-US" altLang="en-US" sz="1100">
                <a:latin typeface="+mn-lt"/>
              </a:rPr>
              <a:t>Chart 3 of 3</a:t>
            </a:r>
          </a:p>
        </p:txBody>
      </p:sp>
    </p:spTree>
    <p:extLst>
      <p:ext uri="{BB962C8B-B14F-4D97-AF65-F5344CB8AC3E}">
        <p14:creationId xmlns:p14="http://schemas.microsoft.com/office/powerpoint/2010/main" val="4503687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Received a Follow-Up </a:t>
            </a:r>
            <a:br>
              <a:rPr lang="en-US" altLang="en-US">
                <a:ea typeface="MS PGothic" panose="020B0600070205080204" pitchFamily="34" charset="-128"/>
              </a:rPr>
            </a:br>
            <a:r>
              <a:rPr lang="en-US" altLang="en-US">
                <a:ea typeface="MS PGothic" panose="020B0600070205080204" pitchFamily="34" charset="-128"/>
              </a:rPr>
              <a:t>From the Contractor</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24</a:t>
            </a:fld>
            <a:endParaRPr lang="en-US" altLang="en-US" sz="1400"/>
          </a:p>
        </p:txBody>
      </p:sp>
      <p:sp>
        <p:nvSpPr>
          <p:cNvPr id="9" name="Text Box 6"/>
          <p:cNvSpPr txBox="1">
            <a:spLocks noChangeArrowheads="1"/>
          </p:cNvSpPr>
          <p:nvPr/>
        </p:nvSpPr>
        <p:spPr bwMode="auto">
          <a:xfrm>
            <a:off x="-36443" y="8397323"/>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4. Did the contractor follow-up on any concerns you had with the work done on your home?</a:t>
            </a:r>
          </a:p>
        </p:txBody>
      </p:sp>
      <p:graphicFrame>
        <p:nvGraphicFramePr>
          <p:cNvPr id="3" name="Chart 6"/>
          <p:cNvGraphicFramePr>
            <a:graphicFrameLocks/>
          </p:cNvGraphicFramePr>
          <p:nvPr>
            <p:extLst>
              <p:ext uri="{D42A27DB-BD31-4B8C-83A1-F6EECF244321}">
                <p14:modId xmlns:p14="http://schemas.microsoft.com/office/powerpoint/2010/main" val="343333021"/>
              </p:ext>
            </p:extLst>
          </p:nvPr>
        </p:nvGraphicFramePr>
        <p:xfrm>
          <a:off x="50800" y="1475503"/>
          <a:ext cx="6756400" cy="471011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5852573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Satisfaction with Follow-Up </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25</a:t>
            </a:fld>
            <a:endParaRPr lang="en-US" altLang="en-US" sz="1400"/>
          </a:p>
        </p:txBody>
      </p:sp>
      <p:sp>
        <p:nvSpPr>
          <p:cNvPr id="9" name="Text Box 6"/>
          <p:cNvSpPr txBox="1">
            <a:spLocks noChangeArrowheads="1"/>
          </p:cNvSpPr>
          <p:nvPr/>
        </p:nvSpPr>
        <p:spPr bwMode="auto">
          <a:xfrm>
            <a:off x="-36443" y="8397323"/>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5. Did the contractor follow-up to your satisfaction?</a:t>
            </a:r>
          </a:p>
        </p:txBody>
      </p:sp>
      <p:graphicFrame>
        <p:nvGraphicFramePr>
          <p:cNvPr id="3" name="Chart 6"/>
          <p:cNvGraphicFramePr>
            <a:graphicFrameLocks/>
          </p:cNvGraphicFramePr>
          <p:nvPr>
            <p:extLst>
              <p:ext uri="{D42A27DB-BD31-4B8C-83A1-F6EECF244321}">
                <p14:modId xmlns:p14="http://schemas.microsoft.com/office/powerpoint/2010/main" val="518025454"/>
              </p:ext>
            </p:extLst>
          </p:nvPr>
        </p:nvGraphicFramePr>
        <p:xfrm>
          <a:off x="50800" y="1570292"/>
          <a:ext cx="6756400" cy="4710113"/>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Base: Those who received a follow-up from the contractor.</a:t>
            </a:r>
          </a:p>
        </p:txBody>
      </p:sp>
    </p:spTree>
    <p:extLst>
      <p:ext uri="{BB962C8B-B14F-4D97-AF65-F5344CB8AC3E}">
        <p14:creationId xmlns:p14="http://schemas.microsoft.com/office/powerpoint/2010/main" val="4888867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Improvements to Follow-Up Concerns with the Contractor</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26</a:t>
            </a:fld>
            <a:endParaRPr lang="en-US" altLang="en-US" sz="1400"/>
          </a:p>
        </p:txBody>
      </p:sp>
      <p:sp>
        <p:nvSpPr>
          <p:cNvPr id="9" name="Text Box 6"/>
          <p:cNvSpPr txBox="1">
            <a:spLocks noChangeArrowheads="1"/>
          </p:cNvSpPr>
          <p:nvPr/>
        </p:nvSpPr>
        <p:spPr bwMode="auto">
          <a:xfrm>
            <a:off x="-36443" y="8384071"/>
            <a:ext cx="626579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6. What could the contractor have done to improve the follow-up to your concerns regarding the work done on your home?</a:t>
            </a:r>
            <a:endParaRPr lang="en-US" sz="1100" b="1">
              <a:latin typeface="+mn-lt"/>
              <a:ea typeface="ＭＳ Ｐゴシック" charset="-128"/>
            </a:endParaRPr>
          </a:p>
        </p:txBody>
      </p:sp>
      <p:graphicFrame>
        <p:nvGraphicFramePr>
          <p:cNvPr id="2" name="Table 1"/>
          <p:cNvGraphicFramePr>
            <a:graphicFrameLocks noGrp="1"/>
          </p:cNvGraphicFramePr>
          <p:nvPr>
            <p:extLst>
              <p:ext uri="{D42A27DB-BD31-4B8C-83A1-F6EECF244321}">
                <p14:modId xmlns:p14="http://schemas.microsoft.com/office/powerpoint/2010/main" val="3812599148"/>
              </p:ext>
            </p:extLst>
          </p:nvPr>
        </p:nvGraphicFramePr>
        <p:xfrm>
          <a:off x="327486" y="2438400"/>
          <a:ext cx="6073314" cy="3694005"/>
        </p:xfrm>
        <a:graphic>
          <a:graphicData uri="http://schemas.openxmlformats.org/drawingml/2006/table">
            <a:tbl>
              <a:tblPr firstRow="1" lastRow="1">
                <a:tableStyleId>{93296810-A885-4BE3-A3E7-6D5BEEA58F35}</a:tableStyleId>
              </a:tblPr>
              <a:tblGrid>
                <a:gridCol w="2265809">
                  <a:extLst>
                    <a:ext uri="{9D8B030D-6E8A-4147-A177-3AD203B41FA5}">
                      <a16:colId xmlns:a16="http://schemas.microsoft.com/office/drawing/2014/main" val="20000"/>
                    </a:ext>
                  </a:extLst>
                </a:gridCol>
                <a:gridCol w="944087">
                  <a:extLst>
                    <a:ext uri="{9D8B030D-6E8A-4147-A177-3AD203B41FA5}">
                      <a16:colId xmlns:a16="http://schemas.microsoft.com/office/drawing/2014/main" val="20002"/>
                    </a:ext>
                  </a:extLst>
                </a:gridCol>
                <a:gridCol w="944087">
                  <a:extLst>
                    <a:ext uri="{9D8B030D-6E8A-4147-A177-3AD203B41FA5}">
                      <a16:colId xmlns:a16="http://schemas.microsoft.com/office/drawing/2014/main" val="20003"/>
                    </a:ext>
                  </a:extLst>
                </a:gridCol>
                <a:gridCol w="944087">
                  <a:extLst>
                    <a:ext uri="{9D8B030D-6E8A-4147-A177-3AD203B41FA5}">
                      <a16:colId xmlns:a16="http://schemas.microsoft.com/office/drawing/2014/main" val="784343411"/>
                    </a:ext>
                  </a:extLst>
                </a:gridCol>
                <a:gridCol w="975244">
                  <a:extLst>
                    <a:ext uri="{9D8B030D-6E8A-4147-A177-3AD203B41FA5}">
                      <a16:colId xmlns:a16="http://schemas.microsoft.com/office/drawing/2014/main" val="3436777026"/>
                    </a:ext>
                  </a:extLst>
                </a:gridCol>
              </a:tblGrid>
              <a:tr h="377522">
                <a:tc>
                  <a:txBody>
                    <a:bodyPr/>
                    <a:lstStyle/>
                    <a:p>
                      <a:pPr algn="l" rtl="0" fontAlgn="ctr"/>
                      <a:r>
                        <a:rPr lang="en-US" sz="1800" b="0" i="0" u="none" strike="noStrike" dirty="0">
                          <a:solidFill>
                            <a:srgbClr val="000000"/>
                          </a:solidFill>
                          <a:effectLst/>
                          <a:latin typeface="Arial" panose="020B0604020202020204" pitchFamily="34" charset="0"/>
                        </a:rPr>
                        <a:t> </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376186">
                <a:tc>
                  <a:txBody>
                    <a:bodyPr/>
                    <a:lstStyle/>
                    <a:p>
                      <a:pPr algn="l" rtl="0" fontAlgn="ctr"/>
                      <a:r>
                        <a:rPr lang="en-US" sz="1300" b="0" i="0" u="none" strike="noStrike" dirty="0">
                          <a:solidFill>
                            <a:srgbClr val="000000"/>
                          </a:solidFill>
                          <a:effectLst/>
                          <a:latin typeface="Tahoma" panose="020B0604030504040204" pitchFamily="34" charset="0"/>
                        </a:rPr>
                        <a:t>Cleaned up mess, repaired damage they caused</a:t>
                      </a:r>
                    </a:p>
                  </a:txBody>
                  <a:tcPr marR="9525" marT="9525" marB="0" anchor="ctr">
                    <a:solidFill>
                      <a:srgbClr val="DDE7F2"/>
                    </a:solidFill>
                  </a:tcPr>
                </a:tc>
                <a:tc>
                  <a:txBody>
                    <a:bodyPr/>
                    <a:lstStyle/>
                    <a:p>
                      <a:pPr algn="ctr" rtl="0" fontAlgn="ctr"/>
                      <a:r>
                        <a:rPr lang="en-US" sz="1300" b="0" i="0" u="none" strike="noStrike">
                          <a:solidFill>
                            <a:srgbClr val="000000"/>
                          </a:solidFill>
                          <a:effectLst/>
                          <a:latin typeface="Tahoma" panose="020B0604030504040204" pitchFamily="34" charset="0"/>
                        </a:rPr>
                        <a:t>2</a:t>
                      </a:r>
                    </a:p>
                  </a:txBody>
                  <a:tcPr marL="9525" marR="9525" marT="9525" marB="0" anchor="ctr">
                    <a:solidFill>
                      <a:srgbClr val="DDE7F2"/>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300" b="0" i="0" u="none" strike="noStrike">
                          <a:solidFill>
                            <a:srgbClr val="000000"/>
                          </a:solidFill>
                          <a:effectLst/>
                          <a:latin typeface="Tahoma" panose="020B0604030504040204" pitchFamily="34" charset="0"/>
                        </a:rPr>
                        <a:t>2</a:t>
                      </a:r>
                    </a:p>
                  </a:txBody>
                  <a:tcPr marL="9525" marR="9525" marT="9525" marB="0" anchor="ctr">
                    <a:solidFill>
                      <a:srgbClr val="DDE7F2"/>
                    </a:solidFill>
                  </a:tcPr>
                </a:tc>
                <a:extLst>
                  <a:ext uri="{0D108BD9-81ED-4DB2-BD59-A6C34878D82A}">
                    <a16:rowId xmlns:a16="http://schemas.microsoft.com/office/drawing/2014/main" val="2979853261"/>
                  </a:ext>
                </a:extLst>
              </a:tr>
              <a:tr h="498713">
                <a:tc>
                  <a:txBody>
                    <a:bodyPr/>
                    <a:lstStyle/>
                    <a:p>
                      <a:pPr algn="l" rtl="0" fontAlgn="ctr"/>
                      <a:r>
                        <a:rPr lang="en-US" sz="1300" b="0" i="0" u="none" strike="noStrike" dirty="0">
                          <a:solidFill>
                            <a:srgbClr val="000000"/>
                          </a:solidFill>
                          <a:effectLst/>
                          <a:latin typeface="Tahoma" panose="020B0604030504040204" pitchFamily="34" charset="0"/>
                        </a:rPr>
                        <a:t>Inform me of what is being repaired</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extLst>
                  <a:ext uri="{0D108BD9-81ED-4DB2-BD59-A6C34878D82A}">
                    <a16:rowId xmlns:a16="http://schemas.microsoft.com/office/drawing/2014/main" val="2125510728"/>
                  </a:ext>
                </a:extLst>
              </a:tr>
              <a:tr h="498713">
                <a:tc>
                  <a:txBody>
                    <a:bodyPr/>
                    <a:lstStyle/>
                    <a:p>
                      <a:pPr algn="l" rtl="0" fontAlgn="ctr"/>
                      <a:r>
                        <a:rPr lang="en-US" sz="1300" b="0" i="0" u="none" strike="noStrike" dirty="0">
                          <a:solidFill>
                            <a:srgbClr val="000000"/>
                          </a:solidFill>
                          <a:effectLst/>
                          <a:latin typeface="Tahoma" panose="020B0604030504040204" pitchFamily="34" charset="0"/>
                        </a:rPr>
                        <a:t>Followed up, reviewed work</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01103295"/>
                  </a:ext>
                </a:extLst>
              </a:tr>
              <a:tr h="498713">
                <a:tc>
                  <a:txBody>
                    <a:bodyPr/>
                    <a:lstStyle/>
                    <a:p>
                      <a:pPr algn="l" rtl="0" fontAlgn="ctr"/>
                      <a:r>
                        <a:rPr lang="en-US" sz="1300" b="0" i="0" u="none" strike="noStrike" dirty="0">
                          <a:solidFill>
                            <a:srgbClr val="000000"/>
                          </a:solidFill>
                          <a:effectLst/>
                          <a:latin typeface="Tahoma" panose="020B0604030504040204" pitchFamily="34" charset="0"/>
                        </a:rPr>
                        <a:t>Complete work correctly</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144804038"/>
                  </a:ext>
                </a:extLst>
              </a:tr>
              <a:tr h="539680">
                <a:tc>
                  <a:txBody>
                    <a:bodyPr/>
                    <a:lstStyle/>
                    <a:p>
                      <a:pPr algn="l" rtl="0" fontAlgn="ctr"/>
                      <a:r>
                        <a:rPr lang="en-US" sz="1300" b="0" i="0" u="none" strike="noStrike" dirty="0">
                          <a:solidFill>
                            <a:srgbClr val="000000"/>
                          </a:solidFill>
                          <a:effectLst/>
                          <a:latin typeface="Tahoma" panose="020B0604030504040204" pitchFamily="34" charset="0"/>
                        </a:rPr>
                        <a:t>Complete work, return</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52468845"/>
                  </a:ext>
                </a:extLst>
              </a:tr>
              <a:tr h="498713">
                <a:tc>
                  <a:txBody>
                    <a:bodyPr/>
                    <a:lstStyle/>
                    <a:p>
                      <a:pPr algn="l" rtl="0" fontAlgn="ctr"/>
                      <a:r>
                        <a:rPr lang="en-US" sz="1300" b="0" i="0" u="none" strike="noStrike" dirty="0">
                          <a:solidFill>
                            <a:srgbClr val="000000"/>
                          </a:solidFill>
                          <a:effectLst/>
                          <a:latin typeface="Tahoma" panose="020B0604030504040204" pitchFamily="34" charset="0"/>
                        </a:rPr>
                        <a:t>Nothing</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extLst>
                  <a:ext uri="{0D108BD9-81ED-4DB2-BD59-A6C34878D82A}">
                    <a16:rowId xmlns:a16="http://schemas.microsoft.com/office/drawing/2014/main" val="4025179378"/>
                  </a:ext>
                </a:extLst>
              </a:tr>
              <a:tr h="376186">
                <a:tc>
                  <a:txBody>
                    <a:bodyPr/>
                    <a:lstStyle/>
                    <a:p>
                      <a:pPr algn="l" rtl="0" fontAlgn="ctr"/>
                      <a:r>
                        <a:rPr lang="en-US" sz="1300" b="1" i="0" u="none" strike="noStrike" dirty="0">
                          <a:solidFill>
                            <a:srgbClr val="FFFFFF"/>
                          </a:solidFill>
                          <a:effectLst/>
                          <a:latin typeface="Tahoma" panose="020B0604030504040204" pitchFamily="34" charset="0"/>
                        </a:rPr>
                        <a:t>Base: </a:t>
                      </a:r>
                    </a:p>
                  </a:txBody>
                  <a:tcPr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4</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1</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1</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latin typeface="Tahoma" panose="020B0604030504040204" pitchFamily="34" charset="0"/>
                        </a:rPr>
                        <a:t>4</a:t>
                      </a:r>
                    </a:p>
                  </a:txBody>
                  <a:tcPr marL="9525" marR="9525" marT="9525" marB="0" anchor="ctr">
                    <a:solidFill>
                      <a:srgbClr val="4F81BD"/>
                    </a:solidFill>
                  </a:tcPr>
                </a:tc>
                <a:extLst>
                  <a:ext uri="{0D108BD9-81ED-4DB2-BD59-A6C34878D82A}">
                    <a16:rowId xmlns:a16="http://schemas.microsoft.com/office/drawing/2014/main" val="10012"/>
                  </a:ext>
                </a:extLst>
              </a:tr>
            </a:tbl>
          </a:graphicData>
        </a:graphic>
      </p:graphicFrame>
      <p:sp>
        <p:nvSpPr>
          <p:cNvPr id="6" name="Text Box 9"/>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Base: Those who received a follow-up from the contractor.</a:t>
            </a:r>
          </a:p>
        </p:txBody>
      </p:sp>
    </p:spTree>
    <p:extLst>
      <p:ext uri="{BB962C8B-B14F-4D97-AF65-F5344CB8AC3E}">
        <p14:creationId xmlns:p14="http://schemas.microsoft.com/office/powerpoint/2010/main" val="31162633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Customer Service Ratings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27</a:t>
            </a:fld>
            <a:endParaRPr lang="en-US" altLang="en-US" sz="1400"/>
          </a:p>
        </p:txBody>
      </p:sp>
      <p:graphicFrame>
        <p:nvGraphicFramePr>
          <p:cNvPr id="3" name="Content Placeholder 10"/>
          <p:cNvGraphicFramePr>
            <a:graphicFrameLocks noGrp="1"/>
          </p:cNvGraphicFramePr>
          <p:nvPr>
            <p:ph idx="1"/>
            <p:extLst>
              <p:ext uri="{D42A27DB-BD31-4B8C-83A1-F6EECF244321}">
                <p14:modId xmlns:p14="http://schemas.microsoft.com/office/powerpoint/2010/main" val="3478679095"/>
              </p:ext>
            </p:extLst>
          </p:nvPr>
        </p:nvGraphicFramePr>
        <p:xfrm>
          <a:off x="50801" y="1371600"/>
          <a:ext cx="6756400" cy="4841875"/>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4990469"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‘1’=Extremely Poor; ‘10’=Outstanding. Only ‘8’, ‘9’, ‘10’ ratings shown.</a:t>
            </a:r>
          </a:p>
        </p:txBody>
      </p:sp>
      <p:sp>
        <p:nvSpPr>
          <p:cNvPr id="9" name="Text Box 6"/>
          <p:cNvSpPr txBox="1">
            <a:spLocks noChangeArrowheads="1"/>
          </p:cNvSpPr>
          <p:nvPr/>
        </p:nvSpPr>
        <p:spPr bwMode="auto">
          <a:xfrm>
            <a:off x="-36443" y="8384071"/>
            <a:ext cx="6265793"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j-lt"/>
                <a:ea typeface="ＭＳ Ｐゴシック" charset="-128"/>
              </a:rPr>
              <a:t>7. Please tell me how you would rate the Austin Energy </a:t>
            </a:r>
            <a:r>
              <a:rPr lang="en-US" sz="1100" b="1" u="sng">
                <a:latin typeface="+mj-lt"/>
                <a:ea typeface="ＭＳ Ｐゴシック" charset="-128"/>
              </a:rPr>
              <a:t>staff member</a:t>
            </a:r>
            <a:r>
              <a:rPr lang="en-US" sz="1100">
                <a:latin typeface="+mj-lt"/>
                <a:ea typeface="ＭＳ Ｐゴシック" charset="-128"/>
              </a:rPr>
              <a:t> who assisted you during the weatherization of your home, using a scale of ‘1’ to ‘10’, where ‘1’ is extremely poor and ‘10’ is outstanding.</a:t>
            </a:r>
            <a:endParaRPr lang="en-US" sz="1100" b="1">
              <a:latin typeface="+mj-lt"/>
              <a:ea typeface="ＭＳ Ｐゴシック" charset="-128"/>
            </a:endParaRPr>
          </a:p>
        </p:txBody>
      </p:sp>
      <p:sp>
        <p:nvSpPr>
          <p:cNvPr id="8" name="TextBox 2"/>
          <p:cNvSpPr txBox="1">
            <a:spLocks noChangeArrowheads="1"/>
          </p:cNvSpPr>
          <p:nvPr/>
        </p:nvSpPr>
        <p:spPr bwMode="auto">
          <a:xfrm>
            <a:off x="5813425" y="1394585"/>
            <a:ext cx="93006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cs typeface="Geneva"/>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Geneva"/>
                <a:cs typeface="Geneva"/>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Geneva"/>
                <a:cs typeface="Geneva"/>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9pPr>
          </a:lstStyle>
          <a:p>
            <a:pPr>
              <a:spcBef>
                <a:spcPct val="0"/>
              </a:spcBef>
              <a:buFontTx/>
              <a:buNone/>
            </a:pPr>
            <a:r>
              <a:rPr lang="en-US" altLang="en-US" sz="1100">
                <a:latin typeface="+mn-lt"/>
              </a:rPr>
              <a:t>Chart 1 of 3</a:t>
            </a:r>
          </a:p>
        </p:txBody>
      </p:sp>
    </p:spTree>
    <p:extLst>
      <p:ext uri="{BB962C8B-B14F-4D97-AF65-F5344CB8AC3E}">
        <p14:creationId xmlns:p14="http://schemas.microsoft.com/office/powerpoint/2010/main" val="32644057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Customer Service Ratings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28</a:t>
            </a:fld>
            <a:endParaRPr lang="en-US" altLang="en-US" sz="1400"/>
          </a:p>
        </p:txBody>
      </p:sp>
      <p:graphicFrame>
        <p:nvGraphicFramePr>
          <p:cNvPr id="3" name="Content Placeholder 10"/>
          <p:cNvGraphicFramePr>
            <a:graphicFrameLocks noGrp="1"/>
          </p:cNvGraphicFramePr>
          <p:nvPr>
            <p:ph idx="1"/>
            <p:extLst>
              <p:ext uri="{D42A27DB-BD31-4B8C-83A1-F6EECF244321}">
                <p14:modId xmlns:p14="http://schemas.microsoft.com/office/powerpoint/2010/main" val="3087721324"/>
              </p:ext>
            </p:extLst>
          </p:nvPr>
        </p:nvGraphicFramePr>
        <p:xfrm>
          <a:off x="50801" y="1371600"/>
          <a:ext cx="6756400" cy="5181600"/>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4990469"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‘1’=Extremely Poor; ‘10’=Outstanding. Only ‘8’, ‘9’, ‘10’ ratings shown.</a:t>
            </a:r>
          </a:p>
        </p:txBody>
      </p:sp>
      <p:sp>
        <p:nvSpPr>
          <p:cNvPr id="9" name="Text Box 6"/>
          <p:cNvSpPr txBox="1">
            <a:spLocks noChangeArrowheads="1"/>
          </p:cNvSpPr>
          <p:nvPr/>
        </p:nvSpPr>
        <p:spPr bwMode="auto">
          <a:xfrm>
            <a:off x="-36443" y="8384071"/>
            <a:ext cx="6265793"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j-lt"/>
                <a:ea typeface="ＭＳ Ｐゴシック" charset="-128"/>
              </a:rPr>
              <a:t>7. Please tell me how you would rate the Austin Energy </a:t>
            </a:r>
            <a:r>
              <a:rPr lang="en-US" sz="1100" b="1" u="sng">
                <a:latin typeface="+mj-lt"/>
                <a:ea typeface="ＭＳ Ｐゴシック" charset="-128"/>
              </a:rPr>
              <a:t>staff member</a:t>
            </a:r>
            <a:r>
              <a:rPr lang="en-US" sz="1100">
                <a:latin typeface="+mj-lt"/>
                <a:ea typeface="ＭＳ Ｐゴシック" charset="-128"/>
              </a:rPr>
              <a:t> who assisted you during the weatherization of your home, using a scale of ‘1’ to ‘10’, where ‘1’ is extremely poor and ‘10’ is outstanding.</a:t>
            </a:r>
            <a:endParaRPr lang="en-US" sz="1100" b="1">
              <a:latin typeface="+mj-lt"/>
              <a:ea typeface="ＭＳ Ｐゴシック" charset="-128"/>
            </a:endParaRPr>
          </a:p>
        </p:txBody>
      </p:sp>
      <p:sp>
        <p:nvSpPr>
          <p:cNvPr id="8" name="TextBox 2"/>
          <p:cNvSpPr txBox="1">
            <a:spLocks noChangeArrowheads="1"/>
          </p:cNvSpPr>
          <p:nvPr/>
        </p:nvSpPr>
        <p:spPr bwMode="auto">
          <a:xfrm>
            <a:off x="5813425" y="1394585"/>
            <a:ext cx="93006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cs typeface="Geneva"/>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Geneva"/>
                <a:cs typeface="Geneva"/>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Geneva"/>
                <a:cs typeface="Geneva"/>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9pPr>
          </a:lstStyle>
          <a:p>
            <a:pPr>
              <a:spcBef>
                <a:spcPct val="0"/>
              </a:spcBef>
              <a:buFontTx/>
              <a:buNone/>
            </a:pPr>
            <a:r>
              <a:rPr lang="en-US" altLang="en-US" sz="1100">
                <a:latin typeface="+mn-lt"/>
              </a:rPr>
              <a:t>Chart 2 of 3</a:t>
            </a:r>
          </a:p>
        </p:txBody>
      </p:sp>
    </p:spTree>
    <p:extLst>
      <p:ext uri="{BB962C8B-B14F-4D97-AF65-F5344CB8AC3E}">
        <p14:creationId xmlns:p14="http://schemas.microsoft.com/office/powerpoint/2010/main" val="27078753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Customer Service Ratings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29</a:t>
            </a:fld>
            <a:endParaRPr lang="en-US" altLang="en-US" sz="1400"/>
          </a:p>
        </p:txBody>
      </p:sp>
      <p:graphicFrame>
        <p:nvGraphicFramePr>
          <p:cNvPr id="3" name="Content Placeholder 10"/>
          <p:cNvGraphicFramePr>
            <a:graphicFrameLocks noGrp="1"/>
          </p:cNvGraphicFramePr>
          <p:nvPr>
            <p:ph idx="1"/>
            <p:extLst>
              <p:ext uri="{D42A27DB-BD31-4B8C-83A1-F6EECF244321}">
                <p14:modId xmlns:p14="http://schemas.microsoft.com/office/powerpoint/2010/main" val="1350003221"/>
              </p:ext>
            </p:extLst>
          </p:nvPr>
        </p:nvGraphicFramePr>
        <p:xfrm>
          <a:off x="50801" y="1371600"/>
          <a:ext cx="6756400" cy="4841875"/>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4990469"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‘1’=Extremely Poor; ‘10’=Outstanding. Only ‘8’, ‘9’, ‘10’ ratings shown.</a:t>
            </a:r>
          </a:p>
        </p:txBody>
      </p:sp>
      <p:sp>
        <p:nvSpPr>
          <p:cNvPr id="9" name="Text Box 6"/>
          <p:cNvSpPr txBox="1">
            <a:spLocks noChangeArrowheads="1"/>
          </p:cNvSpPr>
          <p:nvPr/>
        </p:nvSpPr>
        <p:spPr bwMode="auto">
          <a:xfrm>
            <a:off x="-36443" y="8384071"/>
            <a:ext cx="6265793"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j-lt"/>
                <a:ea typeface="ＭＳ Ｐゴシック" charset="-128"/>
              </a:rPr>
              <a:t>7. Please tell me how you would rate the Austin Energy </a:t>
            </a:r>
            <a:r>
              <a:rPr lang="en-US" sz="1100" b="1" u="sng">
                <a:latin typeface="+mj-lt"/>
                <a:ea typeface="ＭＳ Ｐゴシック" charset="-128"/>
              </a:rPr>
              <a:t>staff member</a:t>
            </a:r>
            <a:r>
              <a:rPr lang="en-US" sz="1100">
                <a:latin typeface="+mj-lt"/>
                <a:ea typeface="ＭＳ Ｐゴシック" charset="-128"/>
              </a:rPr>
              <a:t> who assisted you during the weatherization of your home, using a scale of ‘1’ to ‘10’, where ‘1’ is extremely poor and ‘10’ is outstanding.</a:t>
            </a:r>
            <a:endParaRPr lang="en-US" sz="1100" b="1">
              <a:latin typeface="+mj-lt"/>
              <a:ea typeface="ＭＳ Ｐゴシック" charset="-128"/>
            </a:endParaRPr>
          </a:p>
        </p:txBody>
      </p:sp>
      <p:sp>
        <p:nvSpPr>
          <p:cNvPr id="8" name="TextBox 2"/>
          <p:cNvSpPr txBox="1">
            <a:spLocks noChangeArrowheads="1"/>
          </p:cNvSpPr>
          <p:nvPr/>
        </p:nvSpPr>
        <p:spPr bwMode="auto">
          <a:xfrm>
            <a:off x="5813425" y="1394585"/>
            <a:ext cx="93006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cs typeface="Geneva"/>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Geneva"/>
                <a:cs typeface="Geneva"/>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Geneva"/>
                <a:cs typeface="Geneva"/>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9pPr>
          </a:lstStyle>
          <a:p>
            <a:pPr>
              <a:spcBef>
                <a:spcPct val="0"/>
              </a:spcBef>
              <a:buFontTx/>
              <a:buNone/>
            </a:pPr>
            <a:r>
              <a:rPr lang="en-US" altLang="en-US" sz="1100">
                <a:latin typeface="+mn-lt"/>
              </a:rPr>
              <a:t>Chart 3 of 3</a:t>
            </a:r>
          </a:p>
        </p:txBody>
      </p:sp>
    </p:spTree>
    <p:extLst>
      <p:ext uri="{BB962C8B-B14F-4D97-AF65-F5344CB8AC3E}">
        <p14:creationId xmlns:p14="http://schemas.microsoft.com/office/powerpoint/2010/main" val="30571689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en-US">
                <a:cs typeface="Geneva" charset="0"/>
              </a:rPr>
              <a:t>Summary</a:t>
            </a:r>
            <a:endParaRPr lang="en-US" altLang="en-US"/>
          </a:p>
        </p:txBody>
      </p:sp>
      <p:sp>
        <p:nvSpPr>
          <p:cNvPr id="22531"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C4BA1BC5-BEE8-4DD2-BE40-F4F3961136E2}" type="slidenum">
              <a:rPr lang="en-US" altLang="en-US" sz="1400" smtClean="0"/>
              <a:pPr>
                <a:spcBef>
                  <a:spcPct val="0"/>
                </a:spcBef>
                <a:buFontTx/>
                <a:buNone/>
              </a:pPr>
              <a:t>3</a:t>
            </a:fld>
            <a:endParaRPr lang="en-US" altLang="en-US" sz="1400"/>
          </a:p>
        </p:txBody>
      </p:sp>
      <p:sp>
        <p:nvSpPr>
          <p:cNvPr id="7" name="Rectangle 3"/>
          <p:cNvSpPr>
            <a:spLocks noGrp="1" noChangeArrowheads="1"/>
          </p:cNvSpPr>
          <p:nvPr>
            <p:ph type="body" idx="1"/>
          </p:nvPr>
        </p:nvSpPr>
        <p:spPr>
          <a:xfrm>
            <a:off x="228600" y="1104900"/>
            <a:ext cx="6172200" cy="6934200"/>
          </a:xfrm>
        </p:spPr>
        <p:txBody>
          <a:bodyPr/>
          <a:lstStyle/>
          <a:p>
            <a:pPr>
              <a:defRPr/>
            </a:pPr>
            <a:endParaRPr lang="en-US" altLang="en-US" sz="1600" dirty="0">
              <a:ea typeface="Geneva"/>
              <a:cs typeface="Geneva"/>
            </a:endParaRPr>
          </a:p>
          <a:p>
            <a:pPr algn="l"/>
            <a:r>
              <a:rPr sz="1800">
                <a:latin typeface="Tahoma"/>
              </a:rPr>
              <a:t>Customers’ overall satisfaction with Austin Energy’s Weatherization Program remained favorable with a score of 88% for Q4 2024.</a:t>
            </a:r>
          </a:p>
          <a:p>
            <a:pPr algn="l"/>
            <a:r>
              <a:rPr sz="1800">
                <a:latin typeface="Tahoma"/>
              </a:rPr>
              <a:t>Overall satisfaction level with Austin Energy improved to 82% in Q4 2024 from 89% in Q2 2024.</a:t>
            </a:r>
          </a:p>
          <a:p>
            <a:pPr algn="l"/>
            <a:r>
              <a:rPr sz="1800">
                <a:latin typeface="Tahoma"/>
              </a:rPr>
              <a:t>Customers indicated a need for the program and home weatherization assistance.</a:t>
            </a:r>
          </a:p>
          <a:p>
            <a:pPr algn="l"/>
            <a:r>
              <a:rPr sz="1800">
                <a:latin typeface="Tahoma"/>
              </a:rPr>
              <a:t>91% of customers would recommend this program to a friend or family member.</a:t>
            </a:r>
          </a:p>
          <a:p>
            <a:pPr algn="l"/>
            <a:r>
              <a:rPr sz="1800">
                <a:latin typeface="Tahoma"/>
              </a:rPr>
              <a:t>75% of customers appeared to have a high level of understanding when it comes to their utility bill and energy savings.</a:t>
            </a:r>
          </a:p>
        </p:txBody>
      </p:sp>
    </p:spTree>
    <p:extLst>
      <p:ext uri="{BB962C8B-B14F-4D97-AF65-F5344CB8AC3E}">
        <p14:creationId xmlns:p14="http://schemas.microsoft.com/office/powerpoint/2010/main" val="176513988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Received a Follow-Up From </a:t>
            </a:r>
            <a:br>
              <a:rPr lang="en-US" altLang="en-US">
                <a:ea typeface="MS PGothic" panose="020B0600070205080204" pitchFamily="34" charset="-128"/>
              </a:rPr>
            </a:br>
            <a:r>
              <a:rPr lang="en-US" altLang="en-US">
                <a:ea typeface="MS PGothic" panose="020B0600070205080204" pitchFamily="34" charset="-128"/>
              </a:rPr>
              <a:t>Austin Energy Staff Member</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30</a:t>
            </a:fld>
            <a:endParaRPr lang="en-US" altLang="en-US" sz="1400"/>
          </a:p>
        </p:txBody>
      </p:sp>
      <p:sp>
        <p:nvSpPr>
          <p:cNvPr id="9" name="Text Box 6"/>
          <p:cNvSpPr txBox="1">
            <a:spLocks noChangeArrowheads="1"/>
          </p:cNvSpPr>
          <p:nvPr/>
        </p:nvSpPr>
        <p:spPr bwMode="auto">
          <a:xfrm>
            <a:off x="-36443" y="8397323"/>
            <a:ext cx="626579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8. Did the Austin Energy staff member follow up on any concerns you had with the work done on your home? </a:t>
            </a:r>
          </a:p>
        </p:txBody>
      </p:sp>
      <p:graphicFrame>
        <p:nvGraphicFramePr>
          <p:cNvPr id="3" name="Chart 6"/>
          <p:cNvGraphicFramePr>
            <a:graphicFrameLocks/>
          </p:cNvGraphicFramePr>
          <p:nvPr>
            <p:extLst>
              <p:ext uri="{D42A27DB-BD31-4B8C-83A1-F6EECF244321}">
                <p14:modId xmlns:p14="http://schemas.microsoft.com/office/powerpoint/2010/main" val="3680786904"/>
              </p:ext>
            </p:extLst>
          </p:nvPr>
        </p:nvGraphicFramePr>
        <p:xfrm>
          <a:off x="50800" y="1475503"/>
          <a:ext cx="6756400" cy="471011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8866075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Satisfaction with Follow-Up </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31</a:t>
            </a:fld>
            <a:endParaRPr lang="en-US" altLang="en-US" sz="1400"/>
          </a:p>
        </p:txBody>
      </p:sp>
      <p:sp>
        <p:nvSpPr>
          <p:cNvPr id="9" name="Text Box 6"/>
          <p:cNvSpPr txBox="1">
            <a:spLocks noChangeArrowheads="1"/>
          </p:cNvSpPr>
          <p:nvPr/>
        </p:nvSpPr>
        <p:spPr bwMode="auto">
          <a:xfrm>
            <a:off x="-36443" y="8397323"/>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9. Did the Austin Energy staff member follow up to your satisfaction?</a:t>
            </a:r>
          </a:p>
        </p:txBody>
      </p:sp>
      <p:graphicFrame>
        <p:nvGraphicFramePr>
          <p:cNvPr id="3" name="Chart 6"/>
          <p:cNvGraphicFramePr>
            <a:graphicFrameLocks/>
          </p:cNvGraphicFramePr>
          <p:nvPr>
            <p:extLst>
              <p:ext uri="{D42A27DB-BD31-4B8C-83A1-F6EECF244321}">
                <p14:modId xmlns:p14="http://schemas.microsoft.com/office/powerpoint/2010/main" val="1548366839"/>
              </p:ext>
            </p:extLst>
          </p:nvPr>
        </p:nvGraphicFramePr>
        <p:xfrm>
          <a:off x="50800" y="1447800"/>
          <a:ext cx="6756400" cy="4696697"/>
        </p:xfrm>
        <a:graphic>
          <a:graphicData uri="http://schemas.openxmlformats.org/drawingml/2006/chart">
            <c:chart xmlns:c="http://schemas.openxmlformats.org/drawingml/2006/chart" xmlns:r="http://schemas.openxmlformats.org/officeDocument/2006/relationships" r:id="rId3"/>
          </a:graphicData>
        </a:graphic>
      </p:graphicFrame>
      <p:sp>
        <p:nvSpPr>
          <p:cNvPr id="7" name="Text Box 9"/>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Base: Those who received a follow-up from an Austin Energy staff member.</a:t>
            </a:r>
          </a:p>
        </p:txBody>
      </p:sp>
    </p:spTree>
    <p:extLst>
      <p:ext uri="{BB962C8B-B14F-4D97-AF65-F5344CB8AC3E}">
        <p14:creationId xmlns:p14="http://schemas.microsoft.com/office/powerpoint/2010/main" val="164039281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sz="3000">
                <a:ea typeface="MS PGothic" panose="020B0600070205080204" pitchFamily="34" charset="-128"/>
              </a:rPr>
              <a:t>Improvements to Follow-Up Concerns with Austin Energy Staff Member</a:t>
            </a:r>
            <a:endParaRPr lang="en-US" altLang="en-US" sz="3000"/>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32</a:t>
            </a:fld>
            <a:endParaRPr lang="en-US" altLang="en-US" sz="1400"/>
          </a:p>
        </p:txBody>
      </p:sp>
      <p:sp>
        <p:nvSpPr>
          <p:cNvPr id="9" name="Text Box 6"/>
          <p:cNvSpPr txBox="1">
            <a:spLocks noChangeArrowheads="1"/>
          </p:cNvSpPr>
          <p:nvPr/>
        </p:nvSpPr>
        <p:spPr bwMode="auto">
          <a:xfrm>
            <a:off x="-36443" y="8384071"/>
            <a:ext cx="626579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10. What could the Austin Energy staff member have done to improve the follow-up to your concerns regarding the work done on your home?</a:t>
            </a:r>
            <a:endParaRPr lang="en-US" sz="1100" b="1">
              <a:latin typeface="+mn-lt"/>
              <a:ea typeface="ＭＳ Ｐゴシック" charset="-128"/>
            </a:endParaRPr>
          </a:p>
        </p:txBody>
      </p:sp>
      <p:graphicFrame>
        <p:nvGraphicFramePr>
          <p:cNvPr id="2" name="Table 1"/>
          <p:cNvGraphicFramePr>
            <a:graphicFrameLocks noGrp="1"/>
          </p:cNvGraphicFramePr>
          <p:nvPr>
            <p:extLst>
              <p:ext uri="{D42A27DB-BD31-4B8C-83A1-F6EECF244321}">
                <p14:modId xmlns:p14="http://schemas.microsoft.com/office/powerpoint/2010/main" val="2133129105"/>
              </p:ext>
            </p:extLst>
          </p:nvPr>
        </p:nvGraphicFramePr>
        <p:xfrm>
          <a:off x="514655" y="2495656"/>
          <a:ext cx="5708065" cy="2648347"/>
        </p:xfrm>
        <a:graphic>
          <a:graphicData uri="http://schemas.openxmlformats.org/drawingml/2006/table">
            <a:tbl>
              <a:tblPr firstRow="1" lastRow="1">
                <a:tableStyleId>{93296810-A885-4BE3-A3E7-6D5BEEA58F35}</a:tableStyleId>
              </a:tblPr>
              <a:tblGrid>
                <a:gridCol w="1897312">
                  <a:extLst>
                    <a:ext uri="{9D8B030D-6E8A-4147-A177-3AD203B41FA5}">
                      <a16:colId xmlns:a16="http://schemas.microsoft.com/office/drawing/2014/main" val="20000"/>
                    </a:ext>
                  </a:extLst>
                </a:gridCol>
                <a:gridCol w="916585">
                  <a:extLst>
                    <a:ext uri="{9D8B030D-6E8A-4147-A177-3AD203B41FA5}">
                      <a16:colId xmlns:a16="http://schemas.microsoft.com/office/drawing/2014/main" val="2563655304"/>
                    </a:ext>
                  </a:extLst>
                </a:gridCol>
                <a:gridCol w="936801">
                  <a:extLst>
                    <a:ext uri="{9D8B030D-6E8A-4147-A177-3AD203B41FA5}">
                      <a16:colId xmlns:a16="http://schemas.microsoft.com/office/drawing/2014/main" val="20002"/>
                    </a:ext>
                  </a:extLst>
                </a:gridCol>
                <a:gridCol w="1015525">
                  <a:extLst>
                    <a:ext uri="{9D8B030D-6E8A-4147-A177-3AD203B41FA5}">
                      <a16:colId xmlns:a16="http://schemas.microsoft.com/office/drawing/2014/main" val="20003"/>
                    </a:ext>
                  </a:extLst>
                </a:gridCol>
                <a:gridCol w="941842">
                  <a:extLst>
                    <a:ext uri="{9D8B030D-6E8A-4147-A177-3AD203B41FA5}">
                      <a16:colId xmlns:a16="http://schemas.microsoft.com/office/drawing/2014/main" val="2871987320"/>
                    </a:ext>
                  </a:extLst>
                </a:gridCol>
              </a:tblGrid>
              <a:tr h="592504">
                <a:tc>
                  <a:txBody>
                    <a:bodyPr/>
                    <a:lstStyle/>
                    <a:p>
                      <a:pPr algn="l" fontAlgn="b"/>
                      <a:r>
                        <a:rPr lang="en-US" sz="1300" u="none" strike="noStrike" dirty="0">
                          <a:effectLst/>
                        </a:rPr>
                        <a:t> </a:t>
                      </a:r>
                      <a:endParaRPr lang="en-US" sz="1300" b="1" i="0" u="none" strike="noStrike" dirty="0">
                        <a:solidFill>
                          <a:srgbClr val="FFFFFF"/>
                        </a:solidFill>
                        <a:effectLst/>
                        <a:latin typeface="Calibri" panose="020F0502020204030204" pitchFamily="34" charset="0"/>
                      </a:endParaRPr>
                    </a:p>
                  </a:txBody>
                  <a:tcPr marL="8667" marR="8667" marT="8667" marB="0" anchor="ctr">
                    <a:solidFill>
                      <a:srgbClr val="4F81BD"/>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300" b="1" i="0" u="none" strike="noStrike" kern="1200" dirty="0">
                          <a:solidFill>
                            <a:srgbClr val="FFFFFF"/>
                          </a:solidFill>
                          <a:effectLst/>
                          <a:latin typeface="+mn-lt"/>
                          <a:ea typeface="+mn-ea"/>
                          <a:cs typeface="+mn-cs"/>
                        </a:rPr>
                        <a:t>Q4 2023</a:t>
                      </a:r>
                    </a:p>
                  </a:txBody>
                  <a:tcPr marL="8667" marR="8667" marT="8667" marB="0" anchor="ctr">
                    <a:solidFill>
                      <a:srgbClr val="4F81BD"/>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300" b="1" i="0" u="none" strike="noStrike" kern="1200" dirty="0">
                          <a:solidFill>
                            <a:srgbClr val="FFFFFF"/>
                          </a:solidFill>
                          <a:effectLst/>
                          <a:latin typeface="+mn-lt"/>
                          <a:ea typeface="+mn-ea"/>
                          <a:cs typeface="+mn-cs"/>
                        </a:rPr>
                        <a:t>Q1 2024</a:t>
                      </a:r>
                    </a:p>
                  </a:txBody>
                  <a:tcPr marL="8667" marR="8667" marT="8667" marB="0" anchor="ctr">
                    <a:solidFill>
                      <a:srgbClr val="4F81BD"/>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300" b="1" i="0" u="none" strike="noStrike" kern="1200" dirty="0">
                          <a:solidFill>
                            <a:srgbClr val="FFFFFF"/>
                          </a:solidFill>
                          <a:effectLst/>
                          <a:latin typeface="+mn-lt"/>
                          <a:ea typeface="+mn-ea"/>
                          <a:cs typeface="+mn-cs"/>
                        </a:rPr>
                        <a:t>Q2 2024</a:t>
                      </a:r>
                    </a:p>
                  </a:txBody>
                  <a:tcPr marL="8667" marR="8667" marT="8667" marB="0" anchor="ctr">
                    <a:solidFill>
                      <a:srgbClr val="4F81BD"/>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300" b="1" i="0" u="none" strike="noStrike" kern="1200" dirty="0">
                          <a:solidFill>
                            <a:srgbClr val="FFFFFF"/>
                          </a:solidFill>
                          <a:effectLst/>
                          <a:latin typeface="+mn-lt"/>
                          <a:ea typeface="+mn-ea"/>
                          <a:cs typeface="+mn-cs"/>
                        </a:rPr>
                        <a:t>Q3 2024</a:t>
                      </a:r>
                    </a:p>
                  </a:txBody>
                  <a:tcPr marL="8667" marR="8667" marT="8667" marB="0" anchor="ctr">
                    <a:solidFill>
                      <a:srgbClr val="4F81BD"/>
                    </a:solidFill>
                  </a:tcPr>
                </a:tc>
                <a:extLst>
                  <a:ext uri="{0D108BD9-81ED-4DB2-BD59-A6C34878D82A}">
                    <a16:rowId xmlns:a16="http://schemas.microsoft.com/office/drawing/2014/main" val="10000"/>
                  </a:ext>
                </a:extLst>
              </a:tr>
              <a:tr h="592504">
                <a:tc>
                  <a:txBody>
                    <a:bodyPr/>
                    <a:lstStyle/>
                    <a:p>
                      <a:pPr algn="l" fontAlgn="ctr"/>
                      <a:r>
                        <a:rPr lang="en-US" sz="1300" b="0" i="0" u="none" strike="noStrike" dirty="0">
                          <a:solidFill>
                            <a:srgbClr val="000000"/>
                          </a:solidFill>
                          <a:effectLst/>
                          <a:latin typeface="+mj-lt"/>
                        </a:rPr>
                        <a:t>Improve communication</a:t>
                      </a:r>
                    </a:p>
                  </a:txBody>
                  <a:tcPr marL="78006" marR="8667" marT="8667" marB="0" anchor="ctr">
                    <a:solidFill>
                      <a:srgbClr val="DCE6F1"/>
                    </a:solidFill>
                  </a:tcPr>
                </a:tc>
                <a:tc>
                  <a:txBody>
                    <a:bodyPr/>
                    <a:lstStyle/>
                    <a:p>
                      <a:pPr algn="ctr" fontAlgn="ctr"/>
                      <a:r>
                        <a:rPr lang="en-US" sz="1300" b="0" i="0" u="none" strike="noStrike" dirty="0">
                          <a:solidFill>
                            <a:srgbClr val="000000"/>
                          </a:solidFill>
                          <a:effectLst/>
                          <a:latin typeface="+mj-lt"/>
                        </a:rPr>
                        <a:t>0</a:t>
                      </a:r>
                    </a:p>
                  </a:txBody>
                  <a:tcPr marL="8667" marR="8667" marT="8667" marB="0" anchor="ctr">
                    <a:solidFill>
                      <a:srgbClr val="DCE6F1"/>
                    </a:solidFill>
                  </a:tcPr>
                </a:tc>
                <a:tc>
                  <a:txBody>
                    <a:bodyPr/>
                    <a:lstStyle/>
                    <a:p>
                      <a:pPr algn="ctr" fontAlgn="ctr"/>
                      <a:r>
                        <a:rPr lang="en-US" sz="1300" b="0" i="0" u="none" strike="noStrike" dirty="0">
                          <a:solidFill>
                            <a:srgbClr val="000000"/>
                          </a:solidFill>
                          <a:effectLst/>
                          <a:latin typeface="+mj-lt"/>
                        </a:rPr>
                        <a:t>1</a:t>
                      </a:r>
                    </a:p>
                  </a:txBody>
                  <a:tcPr marL="8667" marR="8667" marT="8667" marB="0" anchor="ctr">
                    <a:solidFill>
                      <a:srgbClr val="DCE6F1"/>
                    </a:solidFill>
                  </a:tcPr>
                </a:tc>
                <a:tc>
                  <a:txBody>
                    <a:bodyPr/>
                    <a:lstStyle/>
                    <a:p>
                      <a:pPr algn="ctr" fontAlgn="ctr"/>
                      <a:r>
                        <a:rPr lang="en-US" sz="1300" b="0" i="0" u="none" strike="noStrike" dirty="0">
                          <a:solidFill>
                            <a:srgbClr val="000000"/>
                          </a:solidFill>
                          <a:effectLst/>
                          <a:latin typeface="+mj-lt"/>
                        </a:rPr>
                        <a:t>1</a:t>
                      </a:r>
                    </a:p>
                  </a:txBody>
                  <a:tcPr marL="8667" marR="8667" marT="8667" marB="0" anchor="ctr">
                    <a:solidFill>
                      <a:srgbClr val="DCE6F1"/>
                    </a:solidFill>
                  </a:tcPr>
                </a:tc>
                <a:tc>
                  <a:txBody>
                    <a:bodyPr/>
                    <a:lstStyle/>
                    <a:p>
                      <a:pPr algn="ctr" fontAlgn="ctr"/>
                      <a:r>
                        <a:rPr lang="en-US" sz="1300" b="0" i="0" u="none" strike="noStrike" dirty="0">
                          <a:solidFill>
                            <a:srgbClr val="000000"/>
                          </a:solidFill>
                          <a:effectLst/>
                          <a:latin typeface="+mj-lt"/>
                        </a:rPr>
                        <a:t>0</a:t>
                      </a:r>
                    </a:p>
                  </a:txBody>
                  <a:tcPr marL="8667" marR="8667" marT="8667" marB="0" anchor="ctr">
                    <a:solidFill>
                      <a:srgbClr val="DCE6F1"/>
                    </a:solidFill>
                  </a:tcPr>
                </a:tc>
                <a:extLst>
                  <a:ext uri="{0D108BD9-81ED-4DB2-BD59-A6C34878D82A}">
                    <a16:rowId xmlns:a16="http://schemas.microsoft.com/office/drawing/2014/main" val="3425647790"/>
                  </a:ext>
                </a:extLst>
              </a:tr>
              <a:tr h="592504">
                <a:tc>
                  <a:txBody>
                    <a:bodyPr/>
                    <a:lstStyle/>
                    <a:p>
                      <a:pPr algn="l" fontAlgn="ctr"/>
                      <a:r>
                        <a:rPr lang="en-US" sz="1300" u="none" strike="noStrike">
                          <a:effectLst/>
                          <a:latin typeface="+mj-lt"/>
                        </a:rPr>
                        <a:t>Follow</a:t>
                      </a:r>
                      <a:r>
                        <a:rPr lang="en-US" sz="1300" u="none" strike="noStrike" baseline="0">
                          <a:effectLst/>
                          <a:latin typeface="+mj-lt"/>
                        </a:rPr>
                        <a:t> up after a few months to check on work performed</a:t>
                      </a:r>
                      <a:endParaRPr lang="en-US" sz="1300" b="0" i="0" u="none" strike="noStrike">
                        <a:solidFill>
                          <a:srgbClr val="000000"/>
                        </a:solidFill>
                        <a:effectLst/>
                        <a:latin typeface="+mj-lt"/>
                      </a:endParaRPr>
                    </a:p>
                  </a:txBody>
                  <a:tcPr marL="78006" marR="8667" marT="8667" marB="0" anchor="ctr">
                    <a:solidFill>
                      <a:srgbClr val="DCE6F1"/>
                    </a:solidFill>
                  </a:tcPr>
                </a:tc>
                <a:tc>
                  <a:txBody>
                    <a:bodyPr/>
                    <a:lstStyle/>
                    <a:p>
                      <a:pPr algn="ctr" fontAlgn="ctr"/>
                      <a:r>
                        <a:rPr lang="en-US" sz="1300" b="0" i="0" u="none" strike="noStrike" dirty="0">
                          <a:solidFill>
                            <a:srgbClr val="000000"/>
                          </a:solidFill>
                          <a:effectLst/>
                          <a:latin typeface="+mj-lt"/>
                        </a:rPr>
                        <a:t>4</a:t>
                      </a:r>
                    </a:p>
                  </a:txBody>
                  <a:tcPr marL="8667" marR="8667" marT="8667" marB="0" anchor="ctr">
                    <a:solidFill>
                      <a:srgbClr val="DCE6F1"/>
                    </a:solidFill>
                  </a:tcPr>
                </a:tc>
                <a:tc>
                  <a:txBody>
                    <a:bodyPr/>
                    <a:lstStyle/>
                    <a:p>
                      <a:pPr algn="ctr" fontAlgn="ctr"/>
                      <a:r>
                        <a:rPr lang="en-US" sz="1300" b="0" i="0" u="none" strike="noStrike" dirty="0">
                          <a:solidFill>
                            <a:srgbClr val="000000"/>
                          </a:solidFill>
                          <a:effectLst/>
                          <a:latin typeface="+mj-lt"/>
                        </a:rPr>
                        <a:t>0</a:t>
                      </a:r>
                    </a:p>
                  </a:txBody>
                  <a:tcPr marL="8667" marR="8667" marT="8667" marB="0" anchor="ctr">
                    <a:solidFill>
                      <a:srgbClr val="DCE6F1"/>
                    </a:solidFill>
                  </a:tcPr>
                </a:tc>
                <a:tc>
                  <a:txBody>
                    <a:bodyPr/>
                    <a:lstStyle/>
                    <a:p>
                      <a:pPr algn="ctr" fontAlgn="ctr"/>
                      <a:r>
                        <a:rPr lang="en-US" sz="1300" b="0" i="0" u="none" strike="noStrike" dirty="0">
                          <a:solidFill>
                            <a:srgbClr val="000000"/>
                          </a:solidFill>
                          <a:effectLst/>
                          <a:latin typeface="+mj-lt"/>
                        </a:rPr>
                        <a:t>0</a:t>
                      </a:r>
                    </a:p>
                  </a:txBody>
                  <a:tcPr marL="8667" marR="8667" marT="8667" marB="0" anchor="ctr">
                    <a:solidFill>
                      <a:srgbClr val="DCE6F1"/>
                    </a:solidFill>
                  </a:tcPr>
                </a:tc>
                <a:tc>
                  <a:txBody>
                    <a:bodyPr/>
                    <a:lstStyle/>
                    <a:p>
                      <a:pPr algn="ctr" fontAlgn="ctr"/>
                      <a:r>
                        <a:rPr lang="en-US" sz="1300" b="0" i="0" u="none" strike="noStrike" dirty="0">
                          <a:solidFill>
                            <a:srgbClr val="000000"/>
                          </a:solidFill>
                          <a:effectLst/>
                          <a:latin typeface="+mj-lt"/>
                        </a:rPr>
                        <a:t>0</a:t>
                      </a:r>
                    </a:p>
                  </a:txBody>
                  <a:tcPr marL="8667" marR="8667" marT="8667" marB="0" anchor="ctr">
                    <a:solidFill>
                      <a:srgbClr val="DCE6F1"/>
                    </a:solidFill>
                  </a:tcPr>
                </a:tc>
                <a:extLst>
                  <a:ext uri="{0D108BD9-81ED-4DB2-BD59-A6C34878D82A}">
                    <a16:rowId xmlns:a16="http://schemas.microsoft.com/office/drawing/2014/main" val="2765865942"/>
                  </a:ext>
                </a:extLst>
              </a:tr>
              <a:tr h="592504">
                <a:tc>
                  <a:txBody>
                    <a:bodyPr/>
                    <a:lstStyle/>
                    <a:p>
                      <a:pPr algn="l" fontAlgn="ctr"/>
                      <a:r>
                        <a:rPr lang="en-US" sz="1300" b="0" i="0" u="none" strike="noStrike" dirty="0">
                          <a:solidFill>
                            <a:srgbClr val="000000"/>
                          </a:solidFill>
                          <a:effectLst/>
                          <a:latin typeface="+mj-lt"/>
                        </a:rPr>
                        <a:t>Other</a:t>
                      </a:r>
                    </a:p>
                  </a:txBody>
                  <a:tcPr marL="78006" marR="8667" marT="8667" marB="0" anchor="ctr">
                    <a:solidFill>
                      <a:srgbClr val="DCE6F1"/>
                    </a:solidFill>
                  </a:tcPr>
                </a:tc>
                <a:tc>
                  <a:txBody>
                    <a:bodyPr/>
                    <a:lstStyle/>
                    <a:p>
                      <a:pPr algn="ctr" fontAlgn="ctr"/>
                      <a:r>
                        <a:rPr lang="en-US" sz="1300" b="0" i="0" u="none" strike="noStrike" dirty="0">
                          <a:solidFill>
                            <a:srgbClr val="000000"/>
                          </a:solidFill>
                          <a:effectLst/>
                          <a:latin typeface="+mj-lt"/>
                        </a:rPr>
                        <a:t>0</a:t>
                      </a:r>
                    </a:p>
                  </a:txBody>
                  <a:tcPr marL="8667" marR="8667" marT="8667" marB="0" anchor="ctr">
                    <a:solidFill>
                      <a:srgbClr val="DCE6F1"/>
                    </a:solidFill>
                  </a:tcPr>
                </a:tc>
                <a:tc>
                  <a:txBody>
                    <a:bodyPr/>
                    <a:lstStyle/>
                    <a:p>
                      <a:pPr algn="ctr" fontAlgn="ctr"/>
                      <a:r>
                        <a:rPr lang="en-US" sz="1300" b="0" i="0" u="none" strike="noStrike" dirty="0">
                          <a:solidFill>
                            <a:srgbClr val="000000"/>
                          </a:solidFill>
                          <a:effectLst/>
                          <a:latin typeface="+mj-lt"/>
                        </a:rPr>
                        <a:t>0</a:t>
                      </a:r>
                    </a:p>
                  </a:txBody>
                  <a:tcPr marL="8667" marR="8667" marT="8667" marB="0" anchor="ctr">
                    <a:solidFill>
                      <a:srgbClr val="DCE6F1"/>
                    </a:solidFill>
                  </a:tcPr>
                </a:tc>
                <a:tc>
                  <a:txBody>
                    <a:bodyPr/>
                    <a:lstStyle/>
                    <a:p>
                      <a:pPr algn="ctr" fontAlgn="ctr"/>
                      <a:r>
                        <a:rPr lang="en-US" sz="1300" b="0" i="0" u="none" strike="noStrike" dirty="0">
                          <a:solidFill>
                            <a:srgbClr val="000000"/>
                          </a:solidFill>
                          <a:effectLst/>
                          <a:latin typeface="+mj-lt"/>
                        </a:rPr>
                        <a:t>0</a:t>
                      </a:r>
                    </a:p>
                  </a:txBody>
                  <a:tcPr marL="8667" marR="8667" marT="8667" marB="0" anchor="ctr">
                    <a:solidFill>
                      <a:srgbClr val="DCE6F1"/>
                    </a:solidFill>
                  </a:tcPr>
                </a:tc>
                <a:tc>
                  <a:txBody>
                    <a:bodyPr/>
                    <a:lstStyle/>
                    <a:p>
                      <a:pPr algn="ctr" fontAlgn="ctr"/>
                      <a:r>
                        <a:rPr lang="en-US" sz="1300" b="0" i="0" u="none" strike="noStrike" dirty="0">
                          <a:solidFill>
                            <a:srgbClr val="000000"/>
                          </a:solidFill>
                          <a:effectLst/>
                          <a:latin typeface="+mj-lt"/>
                        </a:rPr>
                        <a:t>1</a:t>
                      </a:r>
                    </a:p>
                  </a:txBody>
                  <a:tcPr marL="8667" marR="8667" marT="8667" marB="0" anchor="ctr">
                    <a:solidFill>
                      <a:srgbClr val="DCE6F1"/>
                    </a:solidFill>
                  </a:tcPr>
                </a:tc>
                <a:extLst>
                  <a:ext uri="{0D108BD9-81ED-4DB2-BD59-A6C34878D82A}">
                    <a16:rowId xmlns:a16="http://schemas.microsoft.com/office/drawing/2014/main" val="1033881852"/>
                  </a:ext>
                </a:extLst>
              </a:tr>
              <a:tr h="267808">
                <a:tc>
                  <a:txBody>
                    <a:bodyPr/>
                    <a:lstStyle/>
                    <a:p>
                      <a:pPr algn="l" fontAlgn="ctr"/>
                      <a:r>
                        <a:rPr lang="en-US" sz="1300" u="none" strike="noStrike" dirty="0">
                          <a:effectLst/>
                        </a:rPr>
                        <a:t>Base: </a:t>
                      </a:r>
                      <a:endParaRPr lang="en-US" sz="1300" b="1" i="0" u="none" strike="noStrike" dirty="0">
                        <a:solidFill>
                          <a:srgbClr val="FFFFFF"/>
                        </a:solidFill>
                        <a:effectLst/>
                        <a:latin typeface="Calibri" panose="020F0502020204030204" pitchFamily="34" charset="0"/>
                      </a:endParaRPr>
                    </a:p>
                  </a:txBody>
                  <a:tcPr marL="78006" marR="8667" marT="8667" marB="0" anchor="ctr">
                    <a:solidFill>
                      <a:srgbClr val="4F81BD"/>
                    </a:solidFill>
                  </a:tcPr>
                </a:tc>
                <a:tc>
                  <a:txBody>
                    <a:bodyPr/>
                    <a:lstStyle/>
                    <a:p>
                      <a:pPr algn="ctr" fontAlgn="ctr"/>
                      <a:r>
                        <a:rPr lang="en-US" sz="1300" b="1" i="0" u="none" strike="noStrike" dirty="0">
                          <a:solidFill>
                            <a:srgbClr val="FFFFFF"/>
                          </a:solidFill>
                          <a:effectLst/>
                          <a:latin typeface="+mj-lt"/>
                        </a:rPr>
                        <a:t>4</a:t>
                      </a:r>
                    </a:p>
                  </a:txBody>
                  <a:tcPr marL="8667" marR="8667" marT="8667" marB="0" anchor="ctr">
                    <a:solidFill>
                      <a:srgbClr val="4F81BD"/>
                    </a:solidFill>
                  </a:tcPr>
                </a:tc>
                <a:tc>
                  <a:txBody>
                    <a:bodyPr/>
                    <a:lstStyle/>
                    <a:p>
                      <a:pPr algn="ctr" fontAlgn="ctr"/>
                      <a:r>
                        <a:rPr lang="en-US" sz="1300" b="1" i="0" u="none" strike="noStrike" dirty="0">
                          <a:solidFill>
                            <a:srgbClr val="FFFFFF"/>
                          </a:solidFill>
                          <a:effectLst/>
                          <a:latin typeface="+mj-lt"/>
                        </a:rPr>
                        <a:t>1</a:t>
                      </a:r>
                    </a:p>
                  </a:txBody>
                  <a:tcPr marL="8667" marR="8667" marT="8667" marB="0" anchor="ctr">
                    <a:solidFill>
                      <a:srgbClr val="4F81BD"/>
                    </a:solidFill>
                  </a:tcPr>
                </a:tc>
                <a:tc>
                  <a:txBody>
                    <a:bodyPr/>
                    <a:lstStyle/>
                    <a:p>
                      <a:pPr algn="ctr" fontAlgn="ctr"/>
                      <a:r>
                        <a:rPr lang="en-US" sz="1300" b="1" i="0" u="none" strike="noStrike" dirty="0">
                          <a:solidFill>
                            <a:srgbClr val="FFFFFF"/>
                          </a:solidFill>
                          <a:effectLst/>
                          <a:latin typeface="+mj-lt"/>
                        </a:rPr>
                        <a:t>1</a:t>
                      </a:r>
                    </a:p>
                  </a:txBody>
                  <a:tcPr marL="8667" marR="8667" marT="8667" marB="0" anchor="ctr">
                    <a:solidFill>
                      <a:srgbClr val="4F81BD"/>
                    </a:solidFill>
                  </a:tcPr>
                </a:tc>
                <a:tc>
                  <a:txBody>
                    <a:bodyPr/>
                    <a:lstStyle/>
                    <a:p>
                      <a:pPr algn="ctr" fontAlgn="ctr"/>
                      <a:r>
                        <a:rPr lang="en-US" sz="1300" b="1" i="0" u="none" strike="noStrike" dirty="0">
                          <a:solidFill>
                            <a:srgbClr val="FFFFFF"/>
                          </a:solidFill>
                          <a:effectLst/>
                          <a:latin typeface="+mj-lt"/>
                        </a:rPr>
                        <a:t>1</a:t>
                      </a:r>
                    </a:p>
                  </a:txBody>
                  <a:tcPr marL="8667" marR="8667" marT="8667" marB="0" anchor="ctr">
                    <a:solidFill>
                      <a:srgbClr val="4F81BD"/>
                    </a:solidFill>
                  </a:tcPr>
                </a:tc>
                <a:extLst>
                  <a:ext uri="{0D108BD9-81ED-4DB2-BD59-A6C34878D82A}">
                    <a16:rowId xmlns:a16="http://schemas.microsoft.com/office/drawing/2014/main" val="10012"/>
                  </a:ext>
                </a:extLst>
              </a:tr>
            </a:tbl>
          </a:graphicData>
        </a:graphic>
      </p:graphicFrame>
      <p:sp>
        <p:nvSpPr>
          <p:cNvPr id="7" name="Text Box 9"/>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Base: Those who received a follow-up from an Austin Energy staff member.</a:t>
            </a:r>
          </a:p>
        </p:txBody>
      </p:sp>
    </p:spTree>
    <p:extLst>
      <p:ext uri="{BB962C8B-B14F-4D97-AF65-F5344CB8AC3E}">
        <p14:creationId xmlns:p14="http://schemas.microsoft.com/office/powerpoint/2010/main" val="23946908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Experience with Those Who Weatherized Your Home</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33</a:t>
            </a:fld>
            <a:endParaRPr lang="en-US" altLang="en-US" sz="1400"/>
          </a:p>
        </p:txBody>
      </p:sp>
      <p:sp>
        <p:nvSpPr>
          <p:cNvPr id="9" name="Text Box 6"/>
          <p:cNvSpPr txBox="1">
            <a:spLocks noChangeArrowheads="1"/>
          </p:cNvSpPr>
          <p:nvPr/>
        </p:nvSpPr>
        <p:spPr bwMode="auto">
          <a:xfrm>
            <a:off x="-36443" y="8384071"/>
            <a:ext cx="626579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13. Was there anything about your experience with the people who weatherized your home that you would like to share with Austin Energy?</a:t>
            </a:r>
            <a:endParaRPr lang="en-US" sz="1100" b="1">
              <a:latin typeface="+mn-lt"/>
              <a:ea typeface="ＭＳ Ｐゴシック" charset="-128"/>
            </a:endParaRPr>
          </a:p>
        </p:txBody>
      </p:sp>
      <p:graphicFrame>
        <p:nvGraphicFramePr>
          <p:cNvPr id="2" name="Table 1"/>
          <p:cNvGraphicFramePr>
            <a:graphicFrameLocks noGrp="1"/>
          </p:cNvGraphicFramePr>
          <p:nvPr>
            <p:extLst>
              <p:ext uri="{D42A27DB-BD31-4B8C-83A1-F6EECF244321}">
                <p14:modId xmlns:p14="http://schemas.microsoft.com/office/powerpoint/2010/main" val="1596574338"/>
              </p:ext>
            </p:extLst>
          </p:nvPr>
        </p:nvGraphicFramePr>
        <p:xfrm>
          <a:off x="381000" y="1600200"/>
          <a:ext cx="5924551" cy="5698826"/>
        </p:xfrm>
        <a:graphic>
          <a:graphicData uri="http://schemas.openxmlformats.org/drawingml/2006/table">
            <a:tbl>
              <a:tblPr firstRow="1" lastRow="1">
                <a:tableStyleId>{93296810-A885-4BE3-A3E7-6D5BEEA58F35}</a:tableStyleId>
              </a:tblPr>
              <a:tblGrid>
                <a:gridCol w="2200583">
                  <a:extLst>
                    <a:ext uri="{9D8B030D-6E8A-4147-A177-3AD203B41FA5}">
                      <a16:colId xmlns:a16="http://schemas.microsoft.com/office/drawing/2014/main" val="20000"/>
                    </a:ext>
                  </a:extLst>
                </a:gridCol>
                <a:gridCol w="930992">
                  <a:extLst>
                    <a:ext uri="{9D8B030D-6E8A-4147-A177-3AD203B41FA5}">
                      <a16:colId xmlns:a16="http://schemas.microsoft.com/office/drawing/2014/main" val="20002"/>
                    </a:ext>
                  </a:extLst>
                </a:gridCol>
                <a:gridCol w="930992">
                  <a:extLst>
                    <a:ext uri="{9D8B030D-6E8A-4147-A177-3AD203B41FA5}">
                      <a16:colId xmlns:a16="http://schemas.microsoft.com/office/drawing/2014/main" val="20003"/>
                    </a:ext>
                  </a:extLst>
                </a:gridCol>
                <a:gridCol w="930992">
                  <a:extLst>
                    <a:ext uri="{9D8B030D-6E8A-4147-A177-3AD203B41FA5}">
                      <a16:colId xmlns:a16="http://schemas.microsoft.com/office/drawing/2014/main" val="20004"/>
                    </a:ext>
                  </a:extLst>
                </a:gridCol>
                <a:gridCol w="930992">
                  <a:extLst>
                    <a:ext uri="{9D8B030D-6E8A-4147-A177-3AD203B41FA5}">
                      <a16:colId xmlns:a16="http://schemas.microsoft.com/office/drawing/2014/main" val="2698876094"/>
                    </a:ext>
                  </a:extLst>
                </a:gridCol>
              </a:tblGrid>
              <a:tr h="457200">
                <a:tc>
                  <a:txBody>
                    <a:bodyPr/>
                    <a:lstStyle/>
                    <a:p>
                      <a:pPr algn="l" rtl="0" fontAlgn="b"/>
                      <a:r>
                        <a:rPr lang="en-US" sz="1200" b="1" i="0" u="none" strike="noStrike" dirty="0">
                          <a:solidFill>
                            <a:srgbClr val="FFFFFF"/>
                          </a:solidFill>
                          <a:effectLst/>
                          <a:highlight>
                            <a:srgbClr val="4F81BD"/>
                          </a:highlight>
                          <a:latin typeface="Tahoma" panose="020B0604030504040204" pitchFamily="34" charset="0"/>
                        </a:rPr>
                        <a:t> </a:t>
                      </a:r>
                    </a:p>
                  </a:txBody>
                  <a:tcPr marL="9525" marR="9525" marT="9525" marB="0" anchor="b">
                    <a:solidFill>
                      <a:srgbClr val="4F81BD"/>
                    </a:solidFill>
                  </a:tcPr>
                </a:tc>
                <a:tc>
                  <a:txBody>
                    <a:bodyPr/>
                    <a:lstStyle/>
                    <a:p>
                      <a:pPr algn="ctr" rtl="0" fontAlgn="ctr"/>
                      <a:r>
                        <a:rPr lang="en-US" sz="1300" b="1" i="0" u="none" strike="noStrike" dirty="0">
                          <a:solidFill>
                            <a:srgbClr val="FFFFFF"/>
                          </a:solidFill>
                          <a:effectLst/>
                          <a:highlight>
                            <a:srgbClr val="4F81BD"/>
                          </a:highligh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highlight>
                            <a:srgbClr val="4F81BD"/>
                          </a:highligh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highlight>
                            <a:srgbClr val="4F81BD"/>
                          </a:highligh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highlight>
                            <a:srgbClr val="4F81BD"/>
                          </a:highligh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457200">
                <a:tc>
                  <a:txBody>
                    <a:bodyPr/>
                    <a:lstStyle/>
                    <a:p>
                      <a:pPr algn="l" rtl="0" fontAlgn="ctr"/>
                      <a:r>
                        <a:rPr lang="en-US" sz="1300" b="0" i="0" u="none" strike="noStrike" dirty="0">
                          <a:solidFill>
                            <a:srgbClr val="000000"/>
                          </a:solidFill>
                          <a:effectLst/>
                          <a:latin typeface="Tahoma" panose="020B0604030504040204" pitchFamily="34" charset="0"/>
                        </a:rPr>
                        <a:t>Satisfied with work, no complaints </a:t>
                      </a:r>
                    </a:p>
                  </a:txBody>
                  <a:tcPr marR="9525" marT="9525" marB="0" anchor="ctr">
                    <a:solidFill>
                      <a:srgbClr val="DDE7F2"/>
                    </a:solidFill>
                  </a:tcPr>
                </a:tc>
                <a:tc>
                  <a:txBody>
                    <a:bodyPr/>
                    <a:lstStyle/>
                    <a:p>
                      <a:pPr algn="ctr" rtl="0" fontAlgn="t"/>
                      <a:r>
                        <a:rPr lang="en-US" sz="1300" b="0" i="0" u="none" strike="noStrike" dirty="0">
                          <a:solidFill>
                            <a:srgbClr val="000000"/>
                          </a:solidFill>
                          <a:effectLst/>
                          <a:latin typeface="Tahoma" panose="020B0604030504040204" pitchFamily="34" charset="0"/>
                        </a:rPr>
                        <a:t>15</a:t>
                      </a:r>
                    </a:p>
                  </a:txBody>
                  <a:tcPr marL="9525" marR="9525" marT="9525" marB="0" anchor="ctr">
                    <a:solidFill>
                      <a:srgbClr val="DDE7F2"/>
                    </a:solidFill>
                  </a:tcPr>
                </a:tc>
                <a:tc>
                  <a:txBody>
                    <a:bodyPr/>
                    <a:lstStyle/>
                    <a:p>
                      <a:pPr algn="ctr" rtl="0" fontAlgn="t"/>
                      <a:r>
                        <a:rPr lang="en-US" sz="1300" b="0" i="0" u="none" strike="noStrike">
                          <a:solidFill>
                            <a:srgbClr val="000000"/>
                          </a:solidFill>
                          <a:effectLst/>
                          <a:latin typeface="Tahoma" panose="020B0604030504040204" pitchFamily="34" charset="0"/>
                        </a:rPr>
                        <a:t>6</a:t>
                      </a:r>
                    </a:p>
                  </a:txBody>
                  <a:tcPr marL="9525" marR="9525" marT="9525" marB="0" anchor="ctr">
                    <a:solidFill>
                      <a:srgbClr val="DDE7F2"/>
                    </a:solidFill>
                  </a:tcPr>
                </a:tc>
                <a:tc>
                  <a:txBody>
                    <a:bodyPr/>
                    <a:lstStyle/>
                    <a:p>
                      <a:pPr algn="ctr" rtl="0" fontAlgn="t"/>
                      <a:r>
                        <a:rPr lang="en-US" sz="1300" b="0" i="0" u="none" strike="noStrike">
                          <a:solidFill>
                            <a:srgbClr val="000000"/>
                          </a:solidFill>
                          <a:effectLst/>
                          <a:latin typeface="Tahoma" panose="020B0604030504040204" pitchFamily="34" charset="0"/>
                        </a:rPr>
                        <a:t>23</a:t>
                      </a:r>
                    </a:p>
                  </a:txBody>
                  <a:tcPr marL="9525" marR="9525" marT="9525" marB="0" anchor="ctr">
                    <a:solidFill>
                      <a:srgbClr val="DDE7F2"/>
                    </a:solidFill>
                  </a:tcPr>
                </a:tc>
                <a:tc>
                  <a:txBody>
                    <a:bodyPr/>
                    <a:lstStyle/>
                    <a:p>
                      <a:pPr algn="ctr" rtl="0" fontAlgn="t"/>
                      <a:r>
                        <a:rPr lang="en-US" sz="1300" b="0" i="0" u="none" strike="noStrike">
                          <a:solidFill>
                            <a:srgbClr val="000000"/>
                          </a:solidFill>
                          <a:effectLst/>
                          <a:latin typeface="Tahoma" panose="020B0604030504040204" pitchFamily="34" charset="0"/>
                        </a:rPr>
                        <a:t>9</a:t>
                      </a:r>
                    </a:p>
                  </a:txBody>
                  <a:tcPr marL="9525" marR="9525" marT="9525" marB="0" anchor="ctr">
                    <a:solidFill>
                      <a:srgbClr val="DDE7F2"/>
                    </a:solidFill>
                  </a:tcPr>
                </a:tc>
                <a:extLst>
                  <a:ext uri="{0D108BD9-81ED-4DB2-BD59-A6C34878D82A}">
                    <a16:rowId xmlns:a16="http://schemas.microsoft.com/office/drawing/2014/main" val="1757420798"/>
                  </a:ext>
                </a:extLst>
              </a:tr>
              <a:tr h="457200">
                <a:tc>
                  <a:txBody>
                    <a:bodyPr/>
                    <a:lstStyle/>
                    <a:p>
                      <a:pPr algn="l" rtl="0" fontAlgn="ctr"/>
                      <a:r>
                        <a:rPr lang="en-US" sz="1300" b="0" i="0" u="none" strike="noStrike" dirty="0">
                          <a:solidFill>
                            <a:srgbClr val="000000"/>
                          </a:solidFill>
                          <a:effectLst/>
                          <a:latin typeface="Tahoma" panose="020B0604030504040204" pitchFamily="34" charset="0"/>
                        </a:rPr>
                        <a:t>Nothing/no changes</a:t>
                      </a:r>
                    </a:p>
                  </a:txBody>
                  <a:tcPr marR="9525" marT="9525" marB="0" anchor="ctr">
                    <a:solidFill>
                      <a:srgbClr val="DDE7F2"/>
                    </a:solidFill>
                  </a:tcPr>
                </a:tc>
                <a:tc>
                  <a:txBody>
                    <a:bodyPr/>
                    <a:lstStyle/>
                    <a:p>
                      <a:pPr algn="ctr" rtl="0" fontAlgn="t"/>
                      <a:r>
                        <a:rPr lang="en-US" sz="1300" b="0" i="0" u="none" strike="noStrike" dirty="0">
                          <a:solidFill>
                            <a:srgbClr val="000000"/>
                          </a:solidFill>
                          <a:effectLst/>
                          <a:latin typeface="Tahoma" panose="020B0604030504040204" pitchFamily="34" charset="0"/>
                        </a:rPr>
                        <a:t>3</a:t>
                      </a:r>
                    </a:p>
                  </a:txBody>
                  <a:tcPr marL="9525" marR="9525" marT="9525" marB="0" anchor="ctr">
                    <a:solidFill>
                      <a:srgbClr val="DDE7F2"/>
                    </a:solidFill>
                  </a:tcPr>
                </a:tc>
                <a:tc>
                  <a:txBody>
                    <a:bodyPr/>
                    <a:lstStyle/>
                    <a:p>
                      <a:pPr algn="ctr" rtl="0" fontAlgn="t"/>
                      <a:r>
                        <a:rPr lang="en-US" sz="1300" b="0" i="0" u="none" strike="noStrike" dirty="0">
                          <a:solidFill>
                            <a:srgbClr val="000000"/>
                          </a:solidFill>
                          <a:effectLst/>
                          <a:latin typeface="Tahoma" panose="020B0604030504040204" pitchFamily="34" charset="0"/>
                        </a:rPr>
                        <a:t>1</a:t>
                      </a:r>
                    </a:p>
                  </a:txBody>
                  <a:tcPr marL="9525" marR="9525" marT="9525" marB="0" anchor="ctr">
                    <a:solidFill>
                      <a:srgbClr val="DDE7F2"/>
                    </a:solidFill>
                  </a:tcPr>
                </a:tc>
                <a:tc>
                  <a:txBody>
                    <a:bodyPr/>
                    <a:lstStyle/>
                    <a:p>
                      <a:pPr algn="ctr" rtl="0" fontAlgn="t"/>
                      <a:r>
                        <a:rPr lang="en-US" sz="1300" b="0" i="0" u="none" strike="noStrike" dirty="0">
                          <a:solidFill>
                            <a:srgbClr val="000000"/>
                          </a:solidFill>
                          <a:effectLst/>
                          <a:latin typeface="Tahoma" panose="020B0604030504040204" pitchFamily="34" charset="0"/>
                        </a:rPr>
                        <a:t>6</a:t>
                      </a:r>
                    </a:p>
                  </a:txBody>
                  <a:tcPr marL="9525" marR="9525" marT="9525" marB="0" anchor="ctr">
                    <a:solidFill>
                      <a:srgbClr val="DDE7F2"/>
                    </a:solidFill>
                  </a:tcPr>
                </a:tc>
                <a:tc>
                  <a:txBody>
                    <a:bodyPr/>
                    <a:lstStyle/>
                    <a:p>
                      <a:pPr algn="ctr" rtl="0" fontAlgn="t"/>
                      <a:r>
                        <a:rPr lang="en-US" sz="1300" b="0" i="0" u="none" strike="noStrike" dirty="0">
                          <a:solidFill>
                            <a:srgbClr val="000000"/>
                          </a:solidFill>
                          <a:effectLst/>
                          <a:latin typeface="Tahoma" panose="020B0604030504040204" pitchFamily="34" charset="0"/>
                        </a:rPr>
                        <a:t>4</a:t>
                      </a:r>
                    </a:p>
                  </a:txBody>
                  <a:tcPr marL="9525" marR="9525" marT="9525" marB="0" anchor="ctr">
                    <a:solidFill>
                      <a:srgbClr val="DDE7F2"/>
                    </a:solidFill>
                  </a:tcPr>
                </a:tc>
                <a:extLst>
                  <a:ext uri="{0D108BD9-81ED-4DB2-BD59-A6C34878D82A}">
                    <a16:rowId xmlns:a16="http://schemas.microsoft.com/office/drawing/2014/main" val="1543039307"/>
                  </a:ext>
                </a:extLst>
              </a:tr>
              <a:tr h="328343">
                <a:tc>
                  <a:txBody>
                    <a:bodyPr/>
                    <a:lstStyle/>
                    <a:p>
                      <a:pPr algn="l" rtl="0" fontAlgn="t"/>
                      <a:r>
                        <a:rPr lang="en-US" sz="1300" b="0" i="0" u="none" strike="noStrike" dirty="0">
                          <a:solidFill>
                            <a:srgbClr val="000000"/>
                          </a:solidFill>
                          <a:effectLst/>
                          <a:latin typeface="Tahoma" panose="020B0604030504040204" pitchFamily="34" charset="0"/>
                        </a:rPr>
                        <a:t>Patient, kind, nice, friendly, caring, polite employee</a:t>
                      </a:r>
                    </a:p>
                  </a:txBody>
                  <a:tcPr marR="9525" marT="9525" marB="0">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tc>
                  <a:txBody>
                    <a:bodyPr/>
                    <a:lstStyle/>
                    <a:p>
                      <a:pPr algn="ctr" rtl="0" fontAlgn="t"/>
                      <a:r>
                        <a:rPr lang="en-US" sz="1300" b="0" i="0" u="none" strike="noStrike" dirty="0">
                          <a:solidFill>
                            <a:srgbClr val="000000"/>
                          </a:solidFill>
                          <a:effectLst/>
                          <a:latin typeface="Tahoma" panose="020B0604030504040204" pitchFamily="34" charset="0"/>
                        </a:rPr>
                        <a:t>3</a:t>
                      </a:r>
                    </a:p>
                  </a:txBody>
                  <a:tcPr marL="9525" marR="9525" marT="9525" marB="0" anchor="ctr">
                    <a:solidFill>
                      <a:srgbClr val="DCE6F1"/>
                    </a:solidFill>
                  </a:tcPr>
                </a:tc>
                <a:extLst>
                  <a:ext uri="{0D108BD9-81ED-4DB2-BD59-A6C34878D82A}">
                    <a16:rowId xmlns:a16="http://schemas.microsoft.com/office/drawing/2014/main" val="1782520871"/>
                  </a:ext>
                </a:extLst>
              </a:tr>
              <a:tr h="328343">
                <a:tc>
                  <a:txBody>
                    <a:bodyPr/>
                    <a:lstStyle/>
                    <a:p>
                      <a:pPr algn="l" rtl="0" fontAlgn="t"/>
                      <a:r>
                        <a:rPr lang="en-US" sz="1300" b="0" i="0" u="none" strike="noStrike" dirty="0">
                          <a:solidFill>
                            <a:srgbClr val="000000"/>
                          </a:solidFill>
                          <a:effectLst/>
                          <a:latin typeface="Tahoma" panose="020B0604030504040204" pitchFamily="34" charset="0"/>
                        </a:rPr>
                        <a:t>Professional</a:t>
                      </a:r>
                    </a:p>
                  </a:txBody>
                  <a:tcPr marR="9525" marT="9525" marB="0">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6</a:t>
                      </a:r>
                    </a:p>
                  </a:txBody>
                  <a:tcPr marL="9525" marR="9525" marT="9525" marB="0" anchor="ctr">
                    <a:solidFill>
                      <a:srgbClr val="DCE6F1"/>
                    </a:solidFill>
                  </a:tcPr>
                </a:tc>
                <a:tc>
                  <a:txBody>
                    <a:bodyPr/>
                    <a:lstStyle/>
                    <a:p>
                      <a:pPr algn="ctr" rtl="0" fontAlgn="t"/>
                      <a:r>
                        <a:rPr lang="en-US" sz="1300" b="0" i="0" u="none" strike="noStrike" dirty="0">
                          <a:solidFill>
                            <a:srgbClr val="000000"/>
                          </a:solidFill>
                          <a:effectLst/>
                          <a:latin typeface="Tahoma" panose="020B0604030504040204" pitchFamily="34" charset="0"/>
                        </a:rPr>
                        <a:t>3</a:t>
                      </a:r>
                    </a:p>
                  </a:txBody>
                  <a:tcPr marL="9525" marR="9525" marT="9525" marB="0" anchor="ctr">
                    <a:solidFill>
                      <a:srgbClr val="DCE6F1"/>
                    </a:solidFill>
                  </a:tcPr>
                </a:tc>
                <a:extLst>
                  <a:ext uri="{0D108BD9-81ED-4DB2-BD59-A6C34878D82A}">
                    <a16:rowId xmlns:a16="http://schemas.microsoft.com/office/drawing/2014/main" val="3005387302"/>
                  </a:ext>
                </a:extLst>
              </a:tr>
              <a:tr h="328343">
                <a:tc>
                  <a:txBody>
                    <a:bodyPr/>
                    <a:lstStyle/>
                    <a:p>
                      <a:pPr algn="l" rtl="0" fontAlgn="ctr"/>
                      <a:r>
                        <a:rPr lang="en-US" sz="1300" b="0" i="0" u="none" strike="noStrike" dirty="0">
                          <a:solidFill>
                            <a:srgbClr val="000000"/>
                          </a:solidFill>
                          <a:effectLst/>
                          <a:latin typeface="Tahoma" panose="020B0604030504040204" pitchFamily="34" charset="0"/>
                        </a:rPr>
                        <a:t>Quick, punctual</a:t>
                      </a:r>
                    </a:p>
                  </a:txBody>
                  <a:tcPr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2</a:t>
                      </a:r>
                    </a:p>
                  </a:txBody>
                  <a:tcPr marL="9525" marR="9525" marT="9525" marB="0" anchor="ctr">
                    <a:solidFill>
                      <a:srgbClr val="DCE6F1"/>
                    </a:solidFill>
                  </a:tcPr>
                </a:tc>
                <a:extLst>
                  <a:ext uri="{0D108BD9-81ED-4DB2-BD59-A6C34878D82A}">
                    <a16:rowId xmlns:a16="http://schemas.microsoft.com/office/drawing/2014/main" val="2938350649"/>
                  </a:ext>
                </a:extLst>
              </a:tr>
              <a:tr h="328343">
                <a:tc>
                  <a:txBody>
                    <a:bodyPr/>
                    <a:lstStyle/>
                    <a:p>
                      <a:pPr algn="l" rtl="0" fontAlgn="t"/>
                      <a:r>
                        <a:rPr lang="en-US" sz="1300" b="0" i="0" u="none" strike="noStrike" dirty="0">
                          <a:solidFill>
                            <a:srgbClr val="000000"/>
                          </a:solidFill>
                          <a:effectLst/>
                          <a:latin typeface="Tahoma" panose="020B0604030504040204" pitchFamily="34" charset="0"/>
                        </a:rPr>
                        <a:t>Did not leave area clean</a:t>
                      </a:r>
                    </a:p>
                  </a:txBody>
                  <a:tcPr marR="9525" marT="9525" marB="0">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dirty="0">
                          <a:solidFill>
                            <a:srgbClr val="000000"/>
                          </a:solidFill>
                          <a:effectLst/>
                          <a:latin typeface="Tahoma" panose="020B0604030504040204" pitchFamily="34" charset="0"/>
                        </a:rPr>
                        <a:t>1</a:t>
                      </a:r>
                    </a:p>
                  </a:txBody>
                  <a:tcPr marL="9525" marR="9525" marT="9525" marB="0" anchor="ctr">
                    <a:solidFill>
                      <a:srgbClr val="DCE6F1"/>
                    </a:solidFill>
                  </a:tcPr>
                </a:tc>
                <a:extLst>
                  <a:ext uri="{0D108BD9-81ED-4DB2-BD59-A6C34878D82A}">
                    <a16:rowId xmlns:a16="http://schemas.microsoft.com/office/drawing/2014/main" val="1888271279"/>
                  </a:ext>
                </a:extLst>
              </a:tr>
              <a:tr h="328343">
                <a:tc>
                  <a:txBody>
                    <a:bodyPr/>
                    <a:lstStyle/>
                    <a:p>
                      <a:pPr algn="l" rtl="0" fontAlgn="ctr"/>
                      <a:r>
                        <a:rPr lang="en-US" sz="1300" b="0" i="0" u="none" strike="noStrike" dirty="0">
                          <a:solidFill>
                            <a:srgbClr val="000000"/>
                          </a:solidFill>
                          <a:effectLst/>
                          <a:latin typeface="Tahoma" panose="020B0604030504040204" pitchFamily="34" charset="0"/>
                        </a:rPr>
                        <a:t>They should talk to homeowner</a:t>
                      </a:r>
                    </a:p>
                  </a:txBody>
                  <a:tcPr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1</a:t>
                      </a:r>
                    </a:p>
                  </a:txBody>
                  <a:tcPr marL="9525" marR="9525" marT="9525" marB="0" anchor="ctr">
                    <a:solidFill>
                      <a:srgbClr val="DCE6F1"/>
                    </a:solidFill>
                  </a:tcPr>
                </a:tc>
                <a:extLst>
                  <a:ext uri="{0D108BD9-81ED-4DB2-BD59-A6C34878D82A}">
                    <a16:rowId xmlns:a16="http://schemas.microsoft.com/office/drawing/2014/main" val="2539509554"/>
                  </a:ext>
                </a:extLst>
              </a:tr>
              <a:tr h="328343">
                <a:tc>
                  <a:txBody>
                    <a:bodyPr/>
                    <a:lstStyle/>
                    <a:p>
                      <a:pPr algn="l" rtl="0" fontAlgn="t"/>
                      <a:r>
                        <a:rPr lang="en-US" sz="1300" b="0" i="0" u="none" strike="noStrike" dirty="0">
                          <a:solidFill>
                            <a:srgbClr val="000000"/>
                          </a:solidFill>
                          <a:effectLst/>
                          <a:latin typeface="Tahoma" panose="020B0604030504040204" pitchFamily="34" charset="0"/>
                        </a:rPr>
                        <a:t>Provided helpful information, knowledgeable</a:t>
                      </a:r>
                    </a:p>
                  </a:txBody>
                  <a:tcPr marR="9525" marT="9525" marB="0">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t"/>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070445705"/>
                  </a:ext>
                </a:extLst>
              </a:tr>
              <a:tr h="328343">
                <a:tc>
                  <a:txBody>
                    <a:bodyPr/>
                    <a:lstStyle/>
                    <a:p>
                      <a:pPr algn="l" rtl="0" fontAlgn="t"/>
                      <a:r>
                        <a:rPr lang="en-US" sz="1300" b="0" i="0" u="none" strike="noStrike" dirty="0">
                          <a:solidFill>
                            <a:srgbClr val="000000"/>
                          </a:solidFill>
                          <a:effectLst/>
                          <a:latin typeface="Tahoma" panose="020B0604030504040204" pitchFamily="34" charset="0"/>
                        </a:rPr>
                        <a:t>Appreciate program, service</a:t>
                      </a:r>
                    </a:p>
                  </a:txBody>
                  <a:tcPr marR="9525" marT="9525" marB="0">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705627683"/>
                  </a:ext>
                </a:extLst>
              </a:tr>
              <a:tr h="328343">
                <a:tc>
                  <a:txBody>
                    <a:bodyPr/>
                    <a:lstStyle/>
                    <a:p>
                      <a:pPr algn="l" rtl="0" fontAlgn="t"/>
                      <a:r>
                        <a:rPr lang="en-US" sz="1300" b="0" i="0" u="none" strike="noStrike" dirty="0">
                          <a:solidFill>
                            <a:srgbClr val="000000"/>
                          </a:solidFill>
                          <a:effectLst/>
                          <a:latin typeface="Tahoma" panose="020B0604030504040204" pitchFamily="34" charset="0"/>
                        </a:rPr>
                        <a:t>Incomplete job, items or issues not addressed</a:t>
                      </a:r>
                    </a:p>
                  </a:txBody>
                  <a:tcPr marR="9525" marT="9525" marB="0">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262713180"/>
                  </a:ext>
                </a:extLst>
              </a:tr>
              <a:tr h="328343">
                <a:tc>
                  <a:txBody>
                    <a:bodyPr/>
                    <a:lstStyle/>
                    <a:p>
                      <a:pPr algn="l" rtl="0" fontAlgn="ctr"/>
                      <a:r>
                        <a:rPr lang="en-US" sz="1300" b="0" i="0" u="none" strike="noStrike" dirty="0">
                          <a:solidFill>
                            <a:srgbClr val="000000"/>
                          </a:solidFill>
                          <a:effectLst/>
                          <a:latin typeface="Tahoma" panose="020B0604030504040204" pitchFamily="34" charset="0"/>
                        </a:rPr>
                        <a:t>Not knowledgeable/not done properly</a:t>
                      </a:r>
                    </a:p>
                  </a:txBody>
                  <a:tcPr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63798215"/>
                  </a:ext>
                </a:extLst>
              </a:tr>
              <a:tr h="328343">
                <a:tc>
                  <a:txBody>
                    <a:bodyPr/>
                    <a:lstStyle/>
                    <a:p>
                      <a:pPr algn="l" rtl="0" fontAlgn="t"/>
                      <a:r>
                        <a:rPr lang="en-US" sz="1300" b="0" i="0" u="none" strike="noStrike" dirty="0">
                          <a:solidFill>
                            <a:srgbClr val="000000"/>
                          </a:solidFill>
                          <a:effectLst/>
                          <a:latin typeface="Tahoma" panose="020B0604030504040204" pitchFamily="34" charset="0"/>
                        </a:rPr>
                        <a:t>Good communication</a:t>
                      </a:r>
                    </a:p>
                  </a:txBody>
                  <a:tcPr marR="9525" marT="9525" marB="0">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290498375"/>
                  </a:ext>
                </a:extLst>
              </a:tr>
              <a:tr h="328343">
                <a:tc>
                  <a:txBody>
                    <a:bodyPr/>
                    <a:lstStyle/>
                    <a:p>
                      <a:pPr algn="l" rtl="0" fontAlgn="ctr"/>
                      <a:r>
                        <a:rPr lang="en-US" sz="1300" b="0" i="0" u="none" strike="noStrike" dirty="0">
                          <a:solidFill>
                            <a:srgbClr val="000000"/>
                          </a:solidFill>
                          <a:effectLst/>
                          <a:latin typeface="Tahoma" panose="020B0604030504040204" pitchFamily="34" charset="0"/>
                        </a:rPr>
                        <a:t>All other</a:t>
                      </a:r>
                    </a:p>
                  </a:txBody>
                  <a:tcPr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 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9"/>
                  </a:ext>
                </a:extLst>
              </a:tr>
              <a:tr h="328343">
                <a:tc>
                  <a:txBody>
                    <a:bodyPr/>
                    <a:lstStyle/>
                    <a:p>
                      <a:pPr algn="l" rtl="0" fontAlgn="ctr"/>
                      <a:r>
                        <a:rPr lang="en-US" sz="1300" b="1" i="0" u="none" strike="noStrike" dirty="0">
                          <a:solidFill>
                            <a:srgbClr val="FFFFFF"/>
                          </a:solidFill>
                          <a:effectLst/>
                          <a:highlight>
                            <a:srgbClr val="4F81BD"/>
                          </a:highlight>
                          <a:latin typeface="Tahoma" panose="020B0604030504040204" pitchFamily="34" charset="0"/>
                        </a:rPr>
                        <a:t>Base: </a:t>
                      </a:r>
                    </a:p>
                  </a:txBody>
                  <a:tcPr marR="9525" marT="9525" marB="0" anchor="ctr">
                    <a:solidFill>
                      <a:srgbClr val="4F81BD"/>
                    </a:solidFill>
                  </a:tcPr>
                </a:tc>
                <a:tc>
                  <a:txBody>
                    <a:bodyPr/>
                    <a:lstStyle/>
                    <a:p>
                      <a:pPr algn="ctr" rtl="0" fontAlgn="ctr"/>
                      <a:r>
                        <a:rPr lang="en-US" sz="1300" b="1" i="0" u="none" strike="noStrike">
                          <a:solidFill>
                            <a:srgbClr val="FFFFFF"/>
                          </a:solidFill>
                          <a:effectLst/>
                          <a:highlight>
                            <a:srgbClr val="4F81BD"/>
                          </a:highlight>
                          <a:latin typeface="Tahoma" panose="020B0604030504040204" pitchFamily="34" charset="0"/>
                        </a:rPr>
                        <a:t>28 </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highlight>
                            <a:srgbClr val="4F81BD"/>
                          </a:highlight>
                          <a:latin typeface="Tahoma" panose="020B0604030504040204" pitchFamily="34" charset="0"/>
                        </a:rPr>
                        <a:t>12</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highlight>
                            <a:srgbClr val="4F81BD"/>
                          </a:highlight>
                          <a:latin typeface="Tahoma" panose="020B0604030504040204" pitchFamily="34" charset="0"/>
                        </a:rPr>
                        <a:t>50</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highlight>
                            <a:srgbClr val="4F81BD"/>
                          </a:highlight>
                          <a:latin typeface="Tahoma" panose="020B0604030504040204" pitchFamily="34" charset="0"/>
                        </a:rPr>
                        <a:t>24</a:t>
                      </a:r>
                    </a:p>
                  </a:txBody>
                  <a:tcPr marL="9525" marR="9525" marT="9525" marB="0" anchor="ctr">
                    <a:solidFill>
                      <a:srgbClr val="4F81BD"/>
                    </a:solidFill>
                  </a:tcPr>
                </a:tc>
                <a:extLst>
                  <a:ext uri="{0D108BD9-81ED-4DB2-BD59-A6C34878D82A}">
                    <a16:rowId xmlns:a16="http://schemas.microsoft.com/office/drawing/2014/main" val="10012"/>
                  </a:ext>
                </a:extLst>
              </a:tr>
            </a:tbl>
          </a:graphicData>
        </a:graphic>
      </p:graphicFrame>
    </p:spTree>
    <p:extLst>
      <p:ext uri="{BB962C8B-B14F-4D97-AF65-F5344CB8AC3E}">
        <p14:creationId xmlns:p14="http://schemas.microsoft.com/office/powerpoint/2010/main" val="228866053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ctrTitle"/>
          </p:nvPr>
        </p:nvSpPr>
        <p:spPr/>
        <p:txBody>
          <a:bodyPr/>
          <a:lstStyle/>
          <a:p>
            <a:r>
              <a:rPr lang="en-US" altLang="en-US">
                <a:solidFill>
                  <a:schemeClr val="bg1"/>
                </a:solidFill>
              </a:rPr>
              <a:t>Energy Savings</a:t>
            </a:r>
          </a:p>
        </p:txBody>
      </p:sp>
    </p:spTree>
    <p:extLst>
      <p:ext uri="{BB962C8B-B14F-4D97-AF65-F5344CB8AC3E}">
        <p14:creationId xmlns:p14="http://schemas.microsoft.com/office/powerpoint/2010/main" val="372599363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Pays the Utility Bills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35</a:t>
            </a:fld>
            <a:endParaRPr lang="en-US" altLang="en-US" sz="1400"/>
          </a:p>
        </p:txBody>
      </p:sp>
      <p:sp>
        <p:nvSpPr>
          <p:cNvPr id="9" name="Text Box 6"/>
          <p:cNvSpPr txBox="1">
            <a:spLocks noChangeArrowheads="1"/>
          </p:cNvSpPr>
          <p:nvPr/>
        </p:nvSpPr>
        <p:spPr bwMode="auto">
          <a:xfrm>
            <a:off x="-36443" y="8397323"/>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21. Are you the one in your household who pays the utility bills?</a:t>
            </a:r>
          </a:p>
        </p:txBody>
      </p:sp>
      <p:graphicFrame>
        <p:nvGraphicFramePr>
          <p:cNvPr id="3" name="Chart 6"/>
          <p:cNvGraphicFramePr>
            <a:graphicFrameLocks/>
          </p:cNvGraphicFramePr>
          <p:nvPr>
            <p:extLst>
              <p:ext uri="{D42A27DB-BD31-4B8C-83A1-F6EECF244321}">
                <p14:modId xmlns:p14="http://schemas.microsoft.com/office/powerpoint/2010/main" val="1257885736"/>
              </p:ext>
            </p:extLst>
          </p:nvPr>
        </p:nvGraphicFramePr>
        <p:xfrm>
          <a:off x="152399" y="1276350"/>
          <a:ext cx="6477001" cy="471011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22929616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dirty="0">
                <a:ea typeface="MS PGothic" panose="020B0600070205080204" pitchFamily="34" charset="-128"/>
              </a:rPr>
              <a:t>Level of Understanding with </a:t>
            </a:r>
            <a:br>
              <a:rPr lang="en-US" altLang="en-US" dirty="0">
                <a:ea typeface="MS PGothic" panose="020B0600070205080204" pitchFamily="34" charset="-128"/>
              </a:rPr>
            </a:br>
            <a:r>
              <a:rPr lang="en-US" altLang="en-US" dirty="0">
                <a:ea typeface="MS PGothic" panose="020B0600070205080204" pitchFamily="34" charset="-128"/>
              </a:rPr>
              <a:t>Utility Bill and Energy Savings </a:t>
            </a:r>
            <a:endParaRPr lang="en-US" altLang="en-US" dirty="0"/>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36</a:t>
            </a:fld>
            <a:endParaRPr lang="en-US" altLang="en-US" sz="1400"/>
          </a:p>
        </p:txBody>
      </p:sp>
      <p:graphicFrame>
        <p:nvGraphicFramePr>
          <p:cNvPr id="2" name="Content Placeholder 10"/>
          <p:cNvGraphicFramePr>
            <a:graphicFrameLocks/>
          </p:cNvGraphicFramePr>
          <p:nvPr>
            <p:extLst>
              <p:ext uri="{D42A27DB-BD31-4B8C-83A1-F6EECF244321}">
                <p14:modId xmlns:p14="http://schemas.microsoft.com/office/powerpoint/2010/main" val="851175235"/>
              </p:ext>
            </p:extLst>
          </p:nvPr>
        </p:nvGraphicFramePr>
        <p:xfrm>
          <a:off x="66905" y="1524000"/>
          <a:ext cx="6756400" cy="5087937"/>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586090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‘1’=No Understanding; ‘10’=Understand Completely. Only ‘8’, ‘9’, ‘10’ ratings shown.</a:t>
            </a:r>
          </a:p>
          <a:p>
            <a:pPr eaLnBrk="1" hangingPunct="1">
              <a:defRPr/>
            </a:pPr>
            <a:r>
              <a:rPr lang="en-US" sz="1100">
                <a:solidFill>
                  <a:schemeClr val="tx2"/>
                </a:solidFill>
                <a:latin typeface="+mn-lt"/>
                <a:ea typeface="ＭＳ Ｐゴシック" charset="-128"/>
              </a:rPr>
              <a:t>Base: Those who pay utility bills in household. </a:t>
            </a:r>
            <a:endParaRPr lang="en-US" sz="1100">
              <a:latin typeface="+mn-lt"/>
              <a:cs typeface="Helvetica"/>
            </a:endParaRPr>
          </a:p>
        </p:txBody>
      </p:sp>
      <p:sp>
        <p:nvSpPr>
          <p:cNvPr id="9" name="Text Box 6"/>
          <p:cNvSpPr txBox="1">
            <a:spLocks noChangeArrowheads="1"/>
          </p:cNvSpPr>
          <p:nvPr/>
        </p:nvSpPr>
        <p:spPr bwMode="auto">
          <a:xfrm>
            <a:off x="-36443" y="8384071"/>
            <a:ext cx="658964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22. Using a scale of ‘1’ (</a:t>
            </a:r>
            <a:r>
              <a:rPr lang="en-US" sz="1100">
                <a:solidFill>
                  <a:schemeClr val="tx2"/>
                </a:solidFill>
                <a:ea typeface="ＭＳ Ｐゴシック" charset="-128"/>
              </a:rPr>
              <a:t>No Understanding</a:t>
            </a:r>
            <a:r>
              <a:rPr lang="en-US" sz="1100">
                <a:latin typeface="+mn-lt"/>
                <a:ea typeface="ＭＳ Ｐゴシック" charset="-128"/>
              </a:rPr>
              <a:t>) to ‘10’ (</a:t>
            </a:r>
            <a:r>
              <a:rPr lang="en-US" sz="1100">
                <a:solidFill>
                  <a:schemeClr val="tx2"/>
                </a:solidFill>
                <a:ea typeface="ＭＳ Ｐゴシック" charset="-128"/>
              </a:rPr>
              <a:t>Understand Completely</a:t>
            </a:r>
            <a:r>
              <a:rPr lang="en-US" sz="1100">
                <a:latin typeface="+mn-lt"/>
                <a:ea typeface="ＭＳ Ｐゴシック" charset="-128"/>
              </a:rPr>
              <a:t>),</a:t>
            </a:r>
            <a:r>
              <a:rPr lang="en-US" sz="1100" b="1">
                <a:latin typeface="+mn-lt"/>
                <a:ea typeface="ＭＳ Ｐゴシック" charset="-128"/>
              </a:rPr>
              <a:t> </a:t>
            </a:r>
            <a:r>
              <a:rPr lang="en-US" sz="1100">
                <a:latin typeface="+mn-lt"/>
                <a:ea typeface="ＭＳ Ｐゴシック" charset="-128"/>
              </a:rPr>
              <a:t>what is your level of understanding your utility bill and the energy savings related to home improvements?</a:t>
            </a:r>
          </a:p>
        </p:txBody>
      </p:sp>
    </p:spTree>
    <p:extLst>
      <p:ext uri="{BB962C8B-B14F-4D97-AF65-F5344CB8AC3E}">
        <p14:creationId xmlns:p14="http://schemas.microsoft.com/office/powerpoint/2010/main" val="251628928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What Energy Savings Mean</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37</a:t>
            </a:fld>
            <a:endParaRPr lang="en-US" altLang="en-US" sz="1400"/>
          </a:p>
        </p:txBody>
      </p:sp>
      <p:sp>
        <p:nvSpPr>
          <p:cNvPr id="9" name="Text Box 6"/>
          <p:cNvSpPr txBox="1">
            <a:spLocks noChangeArrowheads="1"/>
          </p:cNvSpPr>
          <p:nvPr/>
        </p:nvSpPr>
        <p:spPr bwMode="auto">
          <a:xfrm>
            <a:off x="-36443" y="8384071"/>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23. What does energy savings mean to you?</a:t>
            </a:r>
            <a:endParaRPr lang="en-US" sz="1100" b="1">
              <a:latin typeface="+mn-lt"/>
              <a:ea typeface="ＭＳ Ｐゴシック" charset="-128"/>
            </a:endParaRPr>
          </a:p>
        </p:txBody>
      </p:sp>
      <p:graphicFrame>
        <p:nvGraphicFramePr>
          <p:cNvPr id="6" name="Table 5"/>
          <p:cNvGraphicFramePr>
            <a:graphicFrameLocks noGrp="1"/>
          </p:cNvGraphicFramePr>
          <p:nvPr>
            <p:extLst>
              <p:ext uri="{D42A27DB-BD31-4B8C-83A1-F6EECF244321}">
                <p14:modId xmlns:p14="http://schemas.microsoft.com/office/powerpoint/2010/main" val="1217800057"/>
              </p:ext>
            </p:extLst>
          </p:nvPr>
        </p:nvGraphicFramePr>
        <p:xfrm>
          <a:off x="514654" y="1981200"/>
          <a:ext cx="5714692" cy="3922864"/>
        </p:xfrm>
        <a:graphic>
          <a:graphicData uri="http://schemas.openxmlformats.org/drawingml/2006/table">
            <a:tbl>
              <a:tblPr firstRow="1" lastRow="1">
                <a:tableStyleId>{93296810-A885-4BE3-A3E7-6D5BEEA58F35}</a:tableStyleId>
              </a:tblPr>
              <a:tblGrid>
                <a:gridCol w="2328208">
                  <a:extLst>
                    <a:ext uri="{9D8B030D-6E8A-4147-A177-3AD203B41FA5}">
                      <a16:colId xmlns:a16="http://schemas.microsoft.com/office/drawing/2014/main" val="20000"/>
                    </a:ext>
                  </a:extLst>
                </a:gridCol>
                <a:gridCol w="846621">
                  <a:extLst>
                    <a:ext uri="{9D8B030D-6E8A-4147-A177-3AD203B41FA5}">
                      <a16:colId xmlns:a16="http://schemas.microsoft.com/office/drawing/2014/main" val="3459671709"/>
                    </a:ext>
                  </a:extLst>
                </a:gridCol>
                <a:gridCol w="846621">
                  <a:extLst>
                    <a:ext uri="{9D8B030D-6E8A-4147-A177-3AD203B41FA5}">
                      <a16:colId xmlns:a16="http://schemas.microsoft.com/office/drawing/2014/main" val="20002"/>
                    </a:ext>
                  </a:extLst>
                </a:gridCol>
                <a:gridCol w="846621">
                  <a:extLst>
                    <a:ext uri="{9D8B030D-6E8A-4147-A177-3AD203B41FA5}">
                      <a16:colId xmlns:a16="http://schemas.microsoft.com/office/drawing/2014/main" val="20003"/>
                    </a:ext>
                  </a:extLst>
                </a:gridCol>
                <a:gridCol w="846621">
                  <a:extLst>
                    <a:ext uri="{9D8B030D-6E8A-4147-A177-3AD203B41FA5}">
                      <a16:colId xmlns:a16="http://schemas.microsoft.com/office/drawing/2014/main" val="2870613696"/>
                    </a:ext>
                  </a:extLst>
                </a:gridCol>
              </a:tblGrid>
              <a:tr h="457200">
                <a:tc>
                  <a:txBody>
                    <a:bodyPr/>
                    <a:lstStyle/>
                    <a:p>
                      <a:pPr algn="l" rtl="0" fontAlgn="b"/>
                      <a:r>
                        <a:rPr lang="en-US" sz="1300" b="1" i="0" u="none" strike="noStrike" dirty="0">
                          <a:solidFill>
                            <a:srgbClr val="FFFFFF"/>
                          </a:solidFill>
                          <a:effectLst/>
                          <a:highlight>
                            <a:srgbClr val="4F81BD"/>
                          </a:highlight>
                          <a:latin typeface="Tahoma" panose="020B0604030504040204" pitchFamily="34" charset="0"/>
                        </a:rPr>
                        <a:t> </a:t>
                      </a:r>
                    </a:p>
                  </a:txBody>
                  <a:tcPr marL="9525" marR="9525" marT="9525" marB="0" anchor="b">
                    <a:solidFill>
                      <a:srgbClr val="4F81BD"/>
                    </a:solidFill>
                  </a:tcPr>
                </a:tc>
                <a:tc>
                  <a:txBody>
                    <a:bodyPr/>
                    <a:lstStyle/>
                    <a:p>
                      <a:pPr algn="ctr" rtl="0" fontAlgn="ctr"/>
                      <a:r>
                        <a:rPr lang="en-US" sz="1300" b="1" i="0" u="none" strike="noStrike" dirty="0">
                          <a:solidFill>
                            <a:srgbClr val="FFFFFF"/>
                          </a:solidFill>
                          <a:effectLst/>
                          <a:highlight>
                            <a:srgbClr val="4F81BD"/>
                          </a:highligh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highlight>
                            <a:srgbClr val="4F81BD"/>
                          </a:highligh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highlight>
                            <a:srgbClr val="4F81BD"/>
                          </a:highligh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highlight>
                            <a:srgbClr val="4F81BD"/>
                          </a:highligh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371161">
                <a:tc>
                  <a:txBody>
                    <a:bodyPr/>
                    <a:lstStyle/>
                    <a:p>
                      <a:pPr algn="l" rtl="0" fontAlgn="ctr"/>
                      <a:r>
                        <a:rPr lang="en-US" sz="1300" b="0" i="0" u="none" strike="noStrike" dirty="0">
                          <a:solidFill>
                            <a:srgbClr val="000000"/>
                          </a:solidFill>
                          <a:effectLst/>
                          <a:latin typeface="+mn-lt"/>
                        </a:rPr>
                        <a:t>Saving money on my utility bill</a:t>
                      </a:r>
                    </a:p>
                  </a:txBody>
                  <a:tcPr marL="9525" marR="9525" marT="9525" marB="0" anchor="ctr">
                    <a:solidFill>
                      <a:srgbClr val="DCE6F1"/>
                    </a:solidFill>
                  </a:tcPr>
                </a:tc>
                <a:tc>
                  <a:txBody>
                    <a:bodyPr/>
                    <a:lstStyle/>
                    <a:p>
                      <a:pPr algn="ctr" rtl="0" fontAlgn="ctr"/>
                      <a:r>
                        <a:rPr lang="en-US" sz="1300" b="0" i="0" u="none" strike="noStrike" dirty="0">
                          <a:solidFill>
                            <a:srgbClr val="000000"/>
                          </a:solidFill>
                          <a:effectLst/>
                          <a:latin typeface="+mn-lt"/>
                        </a:rPr>
                        <a:t>25</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mn-lt"/>
                        </a:rPr>
                        <a:t>11</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mn-lt"/>
                        </a:rPr>
                        <a:t>34</a:t>
                      </a:r>
                    </a:p>
                  </a:txBody>
                  <a:tcPr marL="9525" marR="9525" marT="9525" marB="0" anchor="ctr">
                    <a:solidFill>
                      <a:srgbClr val="DCE6F1"/>
                    </a:solidFill>
                  </a:tcPr>
                </a:tc>
                <a:tc>
                  <a:txBody>
                    <a:bodyPr/>
                    <a:lstStyle/>
                    <a:p>
                      <a:pPr algn="ctr" fontAlgn="ctr"/>
                      <a:r>
                        <a:rPr lang="en-US" sz="1300" b="0" i="0" u="none" strike="noStrike">
                          <a:solidFill>
                            <a:srgbClr val="000000"/>
                          </a:solidFill>
                          <a:effectLst/>
                          <a:latin typeface="+mn-lt"/>
                        </a:rPr>
                        <a:t>19</a:t>
                      </a:r>
                    </a:p>
                  </a:txBody>
                  <a:tcPr marL="9525" marR="9525" marT="9525" marB="0" anchor="ctr">
                    <a:solidFill>
                      <a:srgbClr val="DCE6F1"/>
                    </a:solidFill>
                  </a:tcPr>
                </a:tc>
                <a:extLst>
                  <a:ext uri="{0D108BD9-81ED-4DB2-BD59-A6C34878D82A}">
                    <a16:rowId xmlns:a16="http://schemas.microsoft.com/office/drawing/2014/main" val="892133304"/>
                  </a:ext>
                </a:extLst>
              </a:tr>
              <a:tr h="371161">
                <a:tc>
                  <a:txBody>
                    <a:bodyPr/>
                    <a:lstStyle/>
                    <a:p>
                      <a:pPr algn="l" rtl="0" fontAlgn="ctr"/>
                      <a:r>
                        <a:rPr lang="en-US" sz="1300" b="0" i="0" u="none" strike="noStrike">
                          <a:solidFill>
                            <a:srgbClr val="000000"/>
                          </a:solidFill>
                          <a:effectLst/>
                          <a:latin typeface="+mn-lt"/>
                        </a:rPr>
                        <a:t>Saving energy and/or water</a:t>
                      </a:r>
                    </a:p>
                  </a:txBody>
                  <a:tcPr marL="9525" marR="9525" marT="9525" marB="0" anchor="ctr">
                    <a:solidFill>
                      <a:srgbClr val="DCE6F1"/>
                    </a:solidFill>
                  </a:tcPr>
                </a:tc>
                <a:tc>
                  <a:txBody>
                    <a:bodyPr/>
                    <a:lstStyle/>
                    <a:p>
                      <a:pPr algn="ctr" rtl="0" fontAlgn="ctr"/>
                      <a:r>
                        <a:rPr lang="en-US" sz="1300" b="0" i="0" u="none" strike="noStrike" dirty="0">
                          <a:solidFill>
                            <a:srgbClr val="000000"/>
                          </a:solidFill>
                          <a:effectLst/>
                          <a:latin typeface="+mn-lt"/>
                        </a:rPr>
                        <a:t>14</a:t>
                      </a:r>
                    </a:p>
                  </a:txBody>
                  <a:tcPr marL="9525" marR="9525" marT="9525" marB="0" anchor="ctr">
                    <a:solidFill>
                      <a:srgbClr val="DCE6F1"/>
                    </a:solidFill>
                  </a:tcPr>
                </a:tc>
                <a:tc>
                  <a:txBody>
                    <a:bodyPr/>
                    <a:lstStyle/>
                    <a:p>
                      <a:pPr algn="ctr" rtl="0" fontAlgn="ctr"/>
                      <a:r>
                        <a:rPr lang="en-US" sz="1300" b="0" i="0" u="none" strike="noStrike" dirty="0">
                          <a:solidFill>
                            <a:srgbClr val="000000"/>
                          </a:solidFill>
                          <a:effectLst/>
                          <a:latin typeface="+mn-lt"/>
                        </a:rPr>
                        <a:t>6</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mn-lt"/>
                        </a:rPr>
                        <a:t>3</a:t>
                      </a:r>
                    </a:p>
                  </a:txBody>
                  <a:tcPr marL="9525" marR="9525" marT="9525" marB="0" anchor="ctr">
                    <a:solidFill>
                      <a:srgbClr val="DCE6F1"/>
                    </a:solidFill>
                  </a:tcPr>
                </a:tc>
                <a:tc>
                  <a:txBody>
                    <a:bodyPr/>
                    <a:lstStyle/>
                    <a:p>
                      <a:pPr algn="ctr" fontAlgn="ctr"/>
                      <a:r>
                        <a:rPr lang="en-US" sz="1300" b="0" i="0" u="none" strike="noStrike">
                          <a:solidFill>
                            <a:srgbClr val="000000"/>
                          </a:solidFill>
                          <a:effectLst/>
                          <a:latin typeface="+mn-lt"/>
                        </a:rPr>
                        <a:t>10</a:t>
                      </a:r>
                    </a:p>
                  </a:txBody>
                  <a:tcPr marL="9525" marR="9525" marT="9525" marB="0" anchor="ctr">
                    <a:solidFill>
                      <a:srgbClr val="DCE6F1"/>
                    </a:solidFill>
                  </a:tcPr>
                </a:tc>
                <a:extLst>
                  <a:ext uri="{0D108BD9-81ED-4DB2-BD59-A6C34878D82A}">
                    <a16:rowId xmlns:a16="http://schemas.microsoft.com/office/drawing/2014/main" val="3808832803"/>
                  </a:ext>
                </a:extLst>
              </a:tr>
              <a:tr h="371161">
                <a:tc>
                  <a:txBody>
                    <a:bodyPr/>
                    <a:lstStyle/>
                    <a:p>
                      <a:pPr algn="l" rtl="0" fontAlgn="ctr"/>
                      <a:r>
                        <a:rPr lang="en-US" sz="1300" b="0" i="0" u="none" strike="noStrike">
                          <a:solidFill>
                            <a:srgbClr val="000000"/>
                          </a:solidFill>
                          <a:effectLst/>
                          <a:latin typeface="+mn-lt"/>
                        </a:rPr>
                        <a:t>Participating in/using renewable energy</a:t>
                      </a:r>
                    </a:p>
                  </a:txBody>
                  <a:tcPr marL="9525" marR="9525" marT="9525" marB="0" anchor="ctr">
                    <a:solidFill>
                      <a:srgbClr val="DCE6F1"/>
                    </a:solidFill>
                  </a:tcPr>
                </a:tc>
                <a:tc>
                  <a:txBody>
                    <a:bodyPr/>
                    <a:lstStyle/>
                    <a:p>
                      <a:pPr algn="ctr" rtl="0" fontAlgn="ctr"/>
                      <a:r>
                        <a:rPr lang="en-US" sz="1300" b="0" i="0" u="none" strike="noStrike" dirty="0">
                          <a:solidFill>
                            <a:srgbClr val="000000"/>
                          </a:solidFill>
                          <a:effectLst/>
                          <a:latin typeface="+mn-lt"/>
                        </a:rPr>
                        <a:t>11</a:t>
                      </a:r>
                    </a:p>
                  </a:txBody>
                  <a:tcPr marL="9525" marR="9525" marT="9525" marB="0" anchor="ctr">
                    <a:solidFill>
                      <a:srgbClr val="DCE6F1"/>
                    </a:solidFill>
                  </a:tcPr>
                </a:tc>
                <a:tc>
                  <a:txBody>
                    <a:bodyPr/>
                    <a:lstStyle/>
                    <a:p>
                      <a:pPr algn="ctr" rtl="0" fontAlgn="ctr"/>
                      <a:r>
                        <a:rPr lang="en-US" sz="1300" b="0" i="0" u="none" strike="noStrike" dirty="0">
                          <a:solidFill>
                            <a:srgbClr val="000000"/>
                          </a:solidFill>
                          <a:effectLst/>
                          <a:latin typeface="+mn-lt"/>
                        </a:rPr>
                        <a:t>1</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mn-lt"/>
                        </a:rPr>
                        <a:t>1</a:t>
                      </a:r>
                    </a:p>
                  </a:txBody>
                  <a:tcPr marL="9525" marR="9525" marT="9525" marB="0" anchor="ctr">
                    <a:solidFill>
                      <a:srgbClr val="DCE6F1"/>
                    </a:solidFill>
                  </a:tcPr>
                </a:tc>
                <a:tc>
                  <a:txBody>
                    <a:bodyPr/>
                    <a:lstStyle/>
                    <a:p>
                      <a:pPr algn="ctr" fontAlgn="ctr"/>
                      <a:r>
                        <a:rPr lang="en-US" sz="1300" b="0" i="0" u="none" strike="noStrike" dirty="0">
                          <a:solidFill>
                            <a:srgbClr val="000000"/>
                          </a:solidFill>
                          <a:effectLst/>
                          <a:latin typeface="+mn-lt"/>
                        </a:rPr>
                        <a:t>10</a:t>
                      </a:r>
                    </a:p>
                  </a:txBody>
                  <a:tcPr marL="9525" marR="9525" marT="9525" marB="0" anchor="ctr">
                    <a:solidFill>
                      <a:srgbClr val="DCE6F1"/>
                    </a:solidFill>
                  </a:tcPr>
                </a:tc>
                <a:extLst>
                  <a:ext uri="{0D108BD9-81ED-4DB2-BD59-A6C34878D82A}">
                    <a16:rowId xmlns:a16="http://schemas.microsoft.com/office/drawing/2014/main" val="1504449725"/>
                  </a:ext>
                </a:extLst>
              </a:tr>
              <a:tr h="371161">
                <a:tc>
                  <a:txBody>
                    <a:bodyPr/>
                    <a:lstStyle/>
                    <a:p>
                      <a:pPr algn="l" rtl="0" fontAlgn="ctr"/>
                      <a:r>
                        <a:rPr lang="en-US" sz="1300" b="0" i="0" u="none" strike="noStrike">
                          <a:solidFill>
                            <a:srgbClr val="000000"/>
                          </a:solidFill>
                          <a:effectLst/>
                          <a:latin typeface="+mn-lt"/>
                        </a:rPr>
                        <a:t>Using less energy and/or water</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mn-lt"/>
                        </a:rPr>
                        <a:t>12</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mn-lt"/>
                        </a:rPr>
                        <a:t>1</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mn-lt"/>
                        </a:rPr>
                        <a:t>7</a:t>
                      </a:r>
                    </a:p>
                  </a:txBody>
                  <a:tcPr marL="9525" marR="9525" marT="9525" marB="0" anchor="ctr">
                    <a:solidFill>
                      <a:srgbClr val="DCE6F1"/>
                    </a:solidFill>
                  </a:tcPr>
                </a:tc>
                <a:tc>
                  <a:txBody>
                    <a:bodyPr/>
                    <a:lstStyle/>
                    <a:p>
                      <a:pPr algn="ctr" fontAlgn="ctr"/>
                      <a:r>
                        <a:rPr lang="en-US" sz="1300" b="0" i="0" u="none" strike="noStrike" dirty="0">
                          <a:solidFill>
                            <a:srgbClr val="000000"/>
                          </a:solidFill>
                          <a:effectLst/>
                          <a:latin typeface="+mn-lt"/>
                        </a:rPr>
                        <a:t>9</a:t>
                      </a:r>
                    </a:p>
                  </a:txBody>
                  <a:tcPr marL="9525" marR="9525" marT="9525" marB="0" anchor="ctr">
                    <a:solidFill>
                      <a:srgbClr val="DCE6F1"/>
                    </a:solidFill>
                  </a:tcPr>
                </a:tc>
                <a:extLst>
                  <a:ext uri="{0D108BD9-81ED-4DB2-BD59-A6C34878D82A}">
                    <a16:rowId xmlns:a16="http://schemas.microsoft.com/office/drawing/2014/main" val="1368525732"/>
                  </a:ext>
                </a:extLst>
              </a:tr>
              <a:tr h="371161">
                <a:tc>
                  <a:txBody>
                    <a:bodyPr/>
                    <a:lstStyle/>
                    <a:p>
                      <a:pPr algn="l" rtl="0" fontAlgn="ctr"/>
                      <a:r>
                        <a:rPr lang="en-US" sz="1300" b="0" i="0" u="none" strike="noStrike">
                          <a:solidFill>
                            <a:srgbClr val="000000"/>
                          </a:solidFill>
                          <a:effectLst/>
                          <a:latin typeface="+mn-lt"/>
                        </a:rPr>
                        <a:t>Knowing I am doing my part for the planet</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mn-lt"/>
                        </a:rPr>
                        <a:t>15</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mn-lt"/>
                        </a:rPr>
                        <a:t>4</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mn-lt"/>
                        </a:rPr>
                        <a:t>4</a:t>
                      </a:r>
                    </a:p>
                  </a:txBody>
                  <a:tcPr marL="9525" marR="9525" marT="9525" marB="0" anchor="ctr">
                    <a:solidFill>
                      <a:srgbClr val="DCE6F1"/>
                    </a:solidFill>
                  </a:tcPr>
                </a:tc>
                <a:tc>
                  <a:txBody>
                    <a:bodyPr/>
                    <a:lstStyle/>
                    <a:p>
                      <a:pPr algn="ctr" fontAlgn="ctr"/>
                      <a:r>
                        <a:rPr lang="en-US" sz="1300" b="0" i="0" u="none" strike="noStrike" dirty="0">
                          <a:solidFill>
                            <a:srgbClr val="000000"/>
                          </a:solidFill>
                          <a:effectLst/>
                          <a:latin typeface="+mn-lt"/>
                        </a:rPr>
                        <a:t>9</a:t>
                      </a:r>
                    </a:p>
                  </a:txBody>
                  <a:tcPr marL="9525" marR="9525" marT="9525" marB="0" anchor="ctr">
                    <a:solidFill>
                      <a:srgbClr val="DCE6F1"/>
                    </a:solidFill>
                  </a:tcPr>
                </a:tc>
                <a:extLst>
                  <a:ext uri="{0D108BD9-81ED-4DB2-BD59-A6C34878D82A}">
                    <a16:rowId xmlns:a16="http://schemas.microsoft.com/office/drawing/2014/main" val="3767035061"/>
                  </a:ext>
                </a:extLst>
              </a:tr>
              <a:tr h="371161">
                <a:tc>
                  <a:txBody>
                    <a:bodyPr/>
                    <a:lstStyle/>
                    <a:p>
                      <a:pPr algn="l" rtl="0" fontAlgn="ctr"/>
                      <a:r>
                        <a:rPr lang="en-US" sz="1300" b="0" i="0" u="none" strike="noStrike">
                          <a:solidFill>
                            <a:srgbClr val="000000"/>
                          </a:solidFill>
                          <a:effectLst/>
                          <a:latin typeface="+mn-lt"/>
                        </a:rPr>
                        <a:t>Feeling more comfortable in my home</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mn-lt"/>
                        </a:rPr>
                        <a:t>16</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mn-lt"/>
                        </a:rPr>
                        <a:t>5</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mn-lt"/>
                        </a:rPr>
                        <a:t>4</a:t>
                      </a:r>
                    </a:p>
                  </a:txBody>
                  <a:tcPr marL="9525" marR="9525" marT="9525" marB="0" anchor="ctr">
                    <a:solidFill>
                      <a:srgbClr val="DCE6F1"/>
                    </a:solidFill>
                  </a:tcPr>
                </a:tc>
                <a:tc>
                  <a:txBody>
                    <a:bodyPr/>
                    <a:lstStyle/>
                    <a:p>
                      <a:pPr algn="ctr" fontAlgn="ctr"/>
                      <a:r>
                        <a:rPr lang="en-US" sz="1300" b="0" i="0" u="none" strike="noStrike" dirty="0">
                          <a:solidFill>
                            <a:srgbClr val="000000"/>
                          </a:solidFill>
                          <a:effectLst/>
                          <a:latin typeface="+mn-lt"/>
                        </a:rPr>
                        <a:t>8</a:t>
                      </a:r>
                    </a:p>
                  </a:txBody>
                  <a:tcPr marL="9525" marR="9525" marT="9525" marB="0" anchor="ctr">
                    <a:solidFill>
                      <a:srgbClr val="DCE6F1"/>
                    </a:solidFill>
                  </a:tcPr>
                </a:tc>
                <a:extLst>
                  <a:ext uri="{0D108BD9-81ED-4DB2-BD59-A6C34878D82A}">
                    <a16:rowId xmlns:a16="http://schemas.microsoft.com/office/drawing/2014/main" val="1265294911"/>
                  </a:ext>
                </a:extLst>
              </a:tr>
              <a:tr h="371161">
                <a:tc>
                  <a:txBody>
                    <a:bodyPr/>
                    <a:lstStyle/>
                    <a:p>
                      <a:pPr algn="l" rtl="0" fontAlgn="ctr"/>
                      <a:r>
                        <a:rPr lang="en-US" sz="1300" b="0" i="0" u="none" strike="noStrike">
                          <a:solidFill>
                            <a:srgbClr val="000000"/>
                          </a:solidFill>
                          <a:effectLst/>
                          <a:latin typeface="+mn-lt"/>
                        </a:rPr>
                        <a:t>Setting my thermostat at a higher temperature</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mn-lt"/>
                        </a:rPr>
                        <a:t>14</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mn-lt"/>
                        </a:rPr>
                        <a:t>1</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mn-lt"/>
                        </a:rPr>
                        <a:t>0</a:t>
                      </a:r>
                    </a:p>
                  </a:txBody>
                  <a:tcPr marL="9525" marR="9525" marT="9525" marB="0" anchor="ctr">
                    <a:solidFill>
                      <a:srgbClr val="DCE6F1"/>
                    </a:solidFill>
                  </a:tcPr>
                </a:tc>
                <a:tc>
                  <a:txBody>
                    <a:bodyPr/>
                    <a:lstStyle/>
                    <a:p>
                      <a:pPr algn="ctr" fontAlgn="ctr"/>
                      <a:r>
                        <a:rPr lang="en-US" sz="1300" b="0" i="0" u="none" strike="noStrike" dirty="0">
                          <a:solidFill>
                            <a:srgbClr val="000000"/>
                          </a:solidFill>
                          <a:effectLst/>
                          <a:latin typeface="+mn-lt"/>
                        </a:rPr>
                        <a:t>7</a:t>
                      </a:r>
                    </a:p>
                  </a:txBody>
                  <a:tcPr marL="9525" marR="9525" marT="9525" marB="0" anchor="ctr">
                    <a:solidFill>
                      <a:srgbClr val="DCE6F1"/>
                    </a:solidFill>
                  </a:tcPr>
                </a:tc>
                <a:extLst>
                  <a:ext uri="{0D108BD9-81ED-4DB2-BD59-A6C34878D82A}">
                    <a16:rowId xmlns:a16="http://schemas.microsoft.com/office/drawing/2014/main" val="10007"/>
                  </a:ext>
                </a:extLst>
              </a:tr>
              <a:tr h="371161">
                <a:tc>
                  <a:txBody>
                    <a:bodyPr/>
                    <a:lstStyle/>
                    <a:p>
                      <a:pPr algn="l" rtl="0" fontAlgn="ctr"/>
                      <a:r>
                        <a:rPr lang="en-US" sz="1300" b="0" i="0" u="none" strike="noStrike" dirty="0">
                          <a:solidFill>
                            <a:srgbClr val="000000"/>
                          </a:solidFill>
                          <a:effectLst/>
                          <a:highlight>
                            <a:srgbClr val="DCE6F1"/>
                          </a:highlight>
                          <a:latin typeface="Tahoma" panose="020B0604030504040204" pitchFamily="34" charset="0"/>
                        </a:rPr>
                        <a:t>All other</a:t>
                      </a:r>
                    </a:p>
                  </a:txBody>
                  <a:tcPr marR="9525" marT="9525" marB="0" anchor="ctr">
                    <a:solidFill>
                      <a:srgbClr val="DCE6F1"/>
                    </a:solidFill>
                  </a:tcPr>
                </a:tc>
                <a:tc>
                  <a:txBody>
                    <a:bodyPr/>
                    <a:lstStyle/>
                    <a:p>
                      <a:pPr algn="ctr" rtl="0" fontAlgn="ctr"/>
                      <a:r>
                        <a:rPr lang="en-US" sz="1300" b="0" i="0" u="none" strike="noStrike">
                          <a:solidFill>
                            <a:srgbClr val="000000"/>
                          </a:solidFill>
                          <a:effectLst/>
                          <a:highlight>
                            <a:srgbClr val="DCE6F1"/>
                          </a:highlight>
                          <a:latin typeface="Tahoma" panose="020B0604030504040204" pitchFamily="34" charset="0"/>
                        </a:rPr>
                        <a:t>1</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tc>
                  <a:txBody>
                    <a:bodyPr/>
                    <a:lstStyle/>
                    <a:p>
                      <a:pPr algn="ctr" fontAlgn="b"/>
                      <a:r>
                        <a:rPr lang="en-US" sz="1300" b="0" i="0" u="none" strike="noStrike" dirty="0">
                          <a:solidFill>
                            <a:srgbClr val="000000"/>
                          </a:solidFill>
                          <a:effectLst/>
                          <a:latin typeface="+mn-lt"/>
                        </a:rPr>
                        <a:t>2</a:t>
                      </a:r>
                    </a:p>
                  </a:txBody>
                  <a:tcPr marL="9525" marR="9525" marT="9525" marB="0" anchor="ctr">
                    <a:solidFill>
                      <a:srgbClr val="DCE6F1"/>
                    </a:solidFill>
                  </a:tcPr>
                </a:tc>
                <a:tc>
                  <a:txBody>
                    <a:bodyPr/>
                    <a:lstStyle/>
                    <a:p>
                      <a:pPr algn="ctr" fontAlgn="b"/>
                      <a:r>
                        <a:rPr lang="en-US" sz="1300" b="0" i="0" u="none" strike="noStrike" dirty="0">
                          <a:solidFill>
                            <a:srgbClr val="000000"/>
                          </a:solidFill>
                          <a:effectLst/>
                          <a:latin typeface="+mj-lt"/>
                        </a:rPr>
                        <a:t>0</a:t>
                      </a:r>
                    </a:p>
                  </a:txBody>
                  <a:tcPr marL="9525" marR="9525" marT="9525" marB="0" anchor="ctr">
                    <a:solidFill>
                      <a:srgbClr val="DCE6F1"/>
                    </a:solidFill>
                  </a:tcPr>
                </a:tc>
                <a:extLst>
                  <a:ext uri="{0D108BD9-81ED-4DB2-BD59-A6C34878D82A}">
                    <a16:rowId xmlns:a16="http://schemas.microsoft.com/office/drawing/2014/main" val="2889111066"/>
                  </a:ext>
                </a:extLst>
              </a:tr>
              <a:tr h="357960">
                <a:tc>
                  <a:txBody>
                    <a:bodyPr/>
                    <a:lstStyle/>
                    <a:p>
                      <a:pPr algn="l" rtl="0" fontAlgn="ctr"/>
                      <a:r>
                        <a:rPr lang="en-US" sz="1300" b="1" i="0" u="none" strike="noStrike" dirty="0">
                          <a:solidFill>
                            <a:srgbClr val="FFFFFF"/>
                          </a:solidFill>
                          <a:effectLst/>
                          <a:highlight>
                            <a:srgbClr val="4F81BD"/>
                          </a:highlight>
                          <a:latin typeface="Tahoma" panose="020B0604030504040204" pitchFamily="34" charset="0"/>
                        </a:rPr>
                        <a:t>Base: </a:t>
                      </a:r>
                    </a:p>
                  </a:txBody>
                  <a:tcPr marR="9525" marT="9525" marB="0" anchor="ctr">
                    <a:solidFill>
                      <a:srgbClr val="4F81BD"/>
                    </a:solidFill>
                  </a:tcPr>
                </a:tc>
                <a:tc>
                  <a:txBody>
                    <a:bodyPr/>
                    <a:lstStyle/>
                    <a:p>
                      <a:pPr algn="ctr" rtl="0" fontAlgn="ctr"/>
                      <a:r>
                        <a:rPr lang="en-US" sz="1300" b="1" i="0" u="none" strike="noStrike" dirty="0">
                          <a:solidFill>
                            <a:srgbClr val="FFFFFF"/>
                          </a:solidFill>
                          <a:effectLst/>
                          <a:highlight>
                            <a:srgbClr val="4F81BD"/>
                          </a:highlight>
                          <a:latin typeface="Tahoma" panose="020B0604030504040204" pitchFamily="34" charset="0"/>
                        </a:rPr>
                        <a:t>28</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highlight>
                            <a:srgbClr val="4F81BD"/>
                          </a:highlight>
                          <a:latin typeface="Tahoma" panose="020B0604030504040204" pitchFamily="34" charset="0"/>
                        </a:rPr>
                        <a:t>12</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highlight>
                            <a:srgbClr val="4F81BD"/>
                          </a:highlight>
                          <a:latin typeface="Tahoma" panose="020B0604030504040204" pitchFamily="34" charset="0"/>
                        </a:rPr>
                        <a:t>44</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highlight>
                            <a:srgbClr val="4F81BD"/>
                          </a:highlight>
                          <a:latin typeface="Tahoma" panose="020B0604030504040204" pitchFamily="34" charset="0"/>
                        </a:rPr>
                        <a:t>19</a:t>
                      </a:r>
                    </a:p>
                  </a:txBody>
                  <a:tcPr marL="9525" marR="9525" marT="9525" marB="0" anchor="ctr">
                    <a:solidFill>
                      <a:srgbClr val="4F81BD"/>
                    </a:solidFill>
                  </a:tcPr>
                </a:tc>
                <a:extLst>
                  <a:ext uri="{0D108BD9-81ED-4DB2-BD59-A6C34878D82A}">
                    <a16:rowId xmlns:a16="http://schemas.microsoft.com/office/drawing/2014/main" val="10012"/>
                  </a:ext>
                </a:extLst>
              </a:tr>
            </a:tbl>
          </a:graphicData>
        </a:graphic>
      </p:graphicFrame>
      <p:sp>
        <p:nvSpPr>
          <p:cNvPr id="7" name="Text Box 9"/>
          <p:cNvSpPr txBox="1">
            <a:spLocks noChangeArrowheads="1"/>
          </p:cNvSpPr>
          <p:nvPr/>
        </p:nvSpPr>
        <p:spPr bwMode="auto">
          <a:xfrm>
            <a:off x="514655" y="1033626"/>
            <a:ext cx="5445722"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Base: Those who pay utility bills in household.</a:t>
            </a:r>
          </a:p>
          <a:p>
            <a:pPr eaLnBrk="1" hangingPunct="1">
              <a:defRPr/>
            </a:pPr>
            <a:r>
              <a:rPr lang="en-US" sz="1100">
                <a:solidFill>
                  <a:schemeClr val="tx2"/>
                </a:solidFill>
                <a:latin typeface="+mn-lt"/>
                <a:ea typeface="ＭＳ Ｐゴシック" charset="-128"/>
              </a:rPr>
              <a:t>Note: Number of mentions add up to more than the base due to multiple responses.</a:t>
            </a:r>
          </a:p>
        </p:txBody>
      </p:sp>
    </p:spTree>
    <p:extLst>
      <p:ext uri="{BB962C8B-B14F-4D97-AF65-F5344CB8AC3E}">
        <p14:creationId xmlns:p14="http://schemas.microsoft.com/office/powerpoint/2010/main" val="107757505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Satisfaction with Amount </a:t>
            </a:r>
            <a:br>
              <a:rPr lang="en-US" altLang="en-US">
                <a:ea typeface="MS PGothic" panose="020B0600070205080204" pitchFamily="34" charset="-128"/>
              </a:rPr>
            </a:br>
            <a:r>
              <a:rPr lang="en-US" altLang="en-US">
                <a:ea typeface="MS PGothic" panose="020B0600070205080204" pitchFamily="34" charset="-128"/>
              </a:rPr>
              <a:t>of Energy Savings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38</a:t>
            </a:fld>
            <a:endParaRPr lang="en-US" altLang="en-US" sz="1400"/>
          </a:p>
        </p:txBody>
      </p:sp>
      <p:graphicFrame>
        <p:nvGraphicFramePr>
          <p:cNvPr id="2" name="Content Placeholder 10"/>
          <p:cNvGraphicFramePr>
            <a:graphicFrameLocks/>
          </p:cNvGraphicFramePr>
          <p:nvPr>
            <p:extLst>
              <p:ext uri="{D42A27DB-BD31-4B8C-83A1-F6EECF244321}">
                <p14:modId xmlns:p14="http://schemas.microsoft.com/office/powerpoint/2010/main" val="2915063031"/>
              </p:ext>
            </p:extLst>
          </p:nvPr>
        </p:nvGraphicFramePr>
        <p:xfrm>
          <a:off x="50800" y="1414463"/>
          <a:ext cx="6756400" cy="5087937"/>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516359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‘1’=Very Dissatisfied; ‘10’=Very Satisfied. Only ‘8’, ‘9’, ‘10’ ratings shown.</a:t>
            </a:r>
          </a:p>
          <a:p>
            <a:pPr eaLnBrk="1" hangingPunct="1">
              <a:defRPr/>
            </a:pPr>
            <a:r>
              <a:rPr lang="en-US" sz="1100">
                <a:solidFill>
                  <a:schemeClr val="tx2"/>
                </a:solidFill>
                <a:latin typeface="+mn-lt"/>
                <a:ea typeface="ＭＳ Ｐゴシック" charset="-128"/>
              </a:rPr>
              <a:t>Base: Those who pay utility bills in household. </a:t>
            </a:r>
          </a:p>
        </p:txBody>
      </p:sp>
      <p:sp>
        <p:nvSpPr>
          <p:cNvPr id="9" name="Text Box 6"/>
          <p:cNvSpPr txBox="1">
            <a:spLocks noChangeArrowheads="1"/>
          </p:cNvSpPr>
          <p:nvPr/>
        </p:nvSpPr>
        <p:spPr bwMode="auto">
          <a:xfrm>
            <a:off x="-36443" y="8384071"/>
            <a:ext cx="6265793"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24. Using a scale of ‘1’ (very dissatisfied) to ‘10’ (very satisfied),</a:t>
            </a:r>
            <a:r>
              <a:rPr lang="en-US" sz="1100" b="1">
                <a:latin typeface="+mn-lt"/>
                <a:ea typeface="ＭＳ Ｐゴシック" charset="-128"/>
              </a:rPr>
              <a:t> </a:t>
            </a:r>
            <a:r>
              <a:rPr lang="en-US" sz="1100">
                <a:latin typeface="+mn-lt"/>
                <a:ea typeface="ＭＳ Ｐゴシック" charset="-128"/>
              </a:rPr>
              <a:t>overall how </a:t>
            </a:r>
            <a:r>
              <a:rPr lang="en-US" sz="1100" b="1" u="sng">
                <a:latin typeface="+mn-lt"/>
                <a:ea typeface="ＭＳ Ｐゴシック" charset="-128"/>
              </a:rPr>
              <a:t>satisfied</a:t>
            </a:r>
            <a:r>
              <a:rPr lang="en-US" sz="1100" b="1">
                <a:latin typeface="+mn-lt"/>
                <a:ea typeface="ＭＳ Ｐゴシック" charset="-128"/>
              </a:rPr>
              <a:t> </a:t>
            </a:r>
            <a:r>
              <a:rPr lang="en-US" sz="1100">
                <a:latin typeface="+mn-lt"/>
                <a:ea typeface="ＭＳ Ｐゴシック" charset="-128"/>
              </a:rPr>
              <a:t>are you with the amount of energy savings you are seeing on your bill since your energy improvements were completed? </a:t>
            </a:r>
          </a:p>
        </p:txBody>
      </p:sp>
    </p:spTree>
    <p:extLst>
      <p:ext uri="{BB962C8B-B14F-4D97-AF65-F5344CB8AC3E}">
        <p14:creationId xmlns:p14="http://schemas.microsoft.com/office/powerpoint/2010/main" val="368430868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Suggested Energy-Efficiency Improvement</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39</a:t>
            </a:fld>
            <a:endParaRPr lang="en-US" altLang="en-US" sz="1400"/>
          </a:p>
        </p:txBody>
      </p:sp>
      <p:sp>
        <p:nvSpPr>
          <p:cNvPr id="9" name="Text Box 6"/>
          <p:cNvSpPr txBox="1">
            <a:spLocks noChangeArrowheads="1"/>
          </p:cNvSpPr>
          <p:nvPr/>
        </p:nvSpPr>
        <p:spPr bwMode="auto">
          <a:xfrm>
            <a:off x="-36443" y="8384071"/>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26. If there was one thing Austin Energy could do to help you save energy, what would it be?</a:t>
            </a:r>
          </a:p>
        </p:txBody>
      </p:sp>
      <p:graphicFrame>
        <p:nvGraphicFramePr>
          <p:cNvPr id="2" name="Table 1"/>
          <p:cNvGraphicFramePr>
            <a:graphicFrameLocks noGrp="1"/>
          </p:cNvGraphicFramePr>
          <p:nvPr>
            <p:extLst>
              <p:ext uri="{D42A27DB-BD31-4B8C-83A1-F6EECF244321}">
                <p14:modId xmlns:p14="http://schemas.microsoft.com/office/powerpoint/2010/main" val="697100517"/>
              </p:ext>
            </p:extLst>
          </p:nvPr>
        </p:nvGraphicFramePr>
        <p:xfrm>
          <a:off x="381000" y="1086583"/>
          <a:ext cx="6172201" cy="7189013"/>
        </p:xfrm>
        <a:graphic>
          <a:graphicData uri="http://schemas.openxmlformats.org/drawingml/2006/table">
            <a:tbl>
              <a:tblPr firstRow="1" lastRow="1">
                <a:tableStyleId>{5C22544A-7EE6-4342-B048-85BDC9FD1C3A}</a:tableStyleId>
              </a:tblPr>
              <a:tblGrid>
                <a:gridCol w="2192756">
                  <a:extLst>
                    <a:ext uri="{9D8B030D-6E8A-4147-A177-3AD203B41FA5}">
                      <a16:colId xmlns:a16="http://schemas.microsoft.com/office/drawing/2014/main" val="20000"/>
                    </a:ext>
                  </a:extLst>
                </a:gridCol>
                <a:gridCol w="893345">
                  <a:extLst>
                    <a:ext uri="{9D8B030D-6E8A-4147-A177-3AD203B41FA5}">
                      <a16:colId xmlns:a16="http://schemas.microsoft.com/office/drawing/2014/main" val="20002"/>
                    </a:ext>
                  </a:extLst>
                </a:gridCol>
                <a:gridCol w="974558">
                  <a:extLst>
                    <a:ext uri="{9D8B030D-6E8A-4147-A177-3AD203B41FA5}">
                      <a16:colId xmlns:a16="http://schemas.microsoft.com/office/drawing/2014/main" val="20003"/>
                    </a:ext>
                  </a:extLst>
                </a:gridCol>
                <a:gridCol w="974558">
                  <a:extLst>
                    <a:ext uri="{9D8B030D-6E8A-4147-A177-3AD203B41FA5}">
                      <a16:colId xmlns:a16="http://schemas.microsoft.com/office/drawing/2014/main" val="20004"/>
                    </a:ext>
                  </a:extLst>
                </a:gridCol>
                <a:gridCol w="1136984">
                  <a:extLst>
                    <a:ext uri="{9D8B030D-6E8A-4147-A177-3AD203B41FA5}">
                      <a16:colId xmlns:a16="http://schemas.microsoft.com/office/drawing/2014/main" val="2269961492"/>
                    </a:ext>
                  </a:extLst>
                </a:gridCol>
              </a:tblGrid>
              <a:tr h="398397">
                <a:tc>
                  <a:txBody>
                    <a:bodyPr/>
                    <a:lstStyle/>
                    <a:p>
                      <a:pPr algn="l" rtl="0" fontAlgn="b"/>
                      <a:r>
                        <a:rPr lang="en-US" sz="1300" b="1" i="0" u="none" strike="noStrike" dirty="0">
                          <a:solidFill>
                            <a:srgbClr val="FFFFFF"/>
                          </a:solidFill>
                          <a:effectLst/>
                          <a:latin typeface="Tahoma" panose="020B0604030504040204" pitchFamily="34" charset="0"/>
                        </a:rPr>
                        <a:t> </a:t>
                      </a:r>
                    </a:p>
                  </a:txBody>
                  <a:tcPr marL="9525" marR="9525" marT="9525" marB="0" anchor="b">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398397">
                <a:tc>
                  <a:txBody>
                    <a:bodyPr/>
                    <a:lstStyle/>
                    <a:p>
                      <a:pPr algn="l" rtl="0" fontAlgn="ctr"/>
                      <a:r>
                        <a:rPr lang="en-US" sz="1300" b="0" i="0" u="none" strike="noStrike" dirty="0">
                          <a:solidFill>
                            <a:srgbClr val="000000"/>
                          </a:solidFill>
                          <a:effectLst/>
                          <a:latin typeface="Tahoma" panose="020B0604030504040204" pitchFamily="34" charset="0"/>
                        </a:rPr>
                        <a:t>Solar screens/panels</a:t>
                      </a:r>
                    </a:p>
                  </a:txBody>
                  <a:tcPr marR="9525" marT="9525" marB="0" anchor="ctr">
                    <a:solidFill>
                      <a:srgbClr val="DEE8F3"/>
                    </a:solidFill>
                  </a:tcPr>
                </a:tc>
                <a:tc>
                  <a:txBody>
                    <a:bodyPr/>
                    <a:lstStyle/>
                    <a:p>
                      <a:pPr algn="ctr" rtl="0" fontAlgn="t"/>
                      <a:r>
                        <a:rPr lang="en-US" sz="1300" b="0" i="0" u="none" strike="noStrike" dirty="0">
                          <a:solidFill>
                            <a:srgbClr val="000000"/>
                          </a:solidFill>
                          <a:effectLst/>
                          <a:latin typeface="Tahoma" panose="020B0604030504040204" pitchFamily="34" charset="0"/>
                        </a:rPr>
                        <a:t>3</a:t>
                      </a:r>
                    </a:p>
                  </a:txBody>
                  <a:tcPr marL="9525" marR="9525" marT="9525" marB="0" anchor="ctr">
                    <a:solidFill>
                      <a:srgbClr val="DEE8F3"/>
                    </a:solidFill>
                  </a:tcPr>
                </a:tc>
                <a:tc>
                  <a:txBody>
                    <a:bodyPr/>
                    <a:lstStyle/>
                    <a:p>
                      <a:pPr algn="ctr" rtl="0" fontAlgn="t"/>
                      <a:r>
                        <a:rPr lang="en-US" sz="1300" b="0" i="0" u="none" strike="noStrike" dirty="0">
                          <a:solidFill>
                            <a:srgbClr val="000000"/>
                          </a:solidFill>
                          <a:effectLst/>
                          <a:latin typeface="Tahoma" panose="020B0604030504040204" pitchFamily="34" charset="0"/>
                        </a:rPr>
                        <a:t>1</a:t>
                      </a:r>
                    </a:p>
                  </a:txBody>
                  <a:tcPr marL="9525" marR="9525" marT="9525" marB="0" anchor="ctr">
                    <a:solidFill>
                      <a:srgbClr val="DEE8F3"/>
                    </a:solidFill>
                  </a:tcPr>
                </a:tc>
                <a:tc>
                  <a:txBody>
                    <a:bodyPr/>
                    <a:lstStyle/>
                    <a:p>
                      <a:pPr algn="ctr" rtl="0" fontAlgn="b"/>
                      <a:r>
                        <a:rPr lang="en-US" sz="1300" b="0" i="0" u="none" strike="noStrike" dirty="0">
                          <a:solidFill>
                            <a:srgbClr val="000000"/>
                          </a:solidFill>
                          <a:effectLst/>
                          <a:latin typeface="Tahoma" panose="020B0604030504040204" pitchFamily="34" charset="0"/>
                        </a:rPr>
                        <a:t>1</a:t>
                      </a:r>
                    </a:p>
                  </a:txBody>
                  <a:tcPr marL="9525" marR="9525" marT="9525" marB="0" anchor="ctr">
                    <a:solidFill>
                      <a:srgbClr val="DEE8F3"/>
                    </a:solidFill>
                  </a:tcPr>
                </a:tc>
                <a:tc>
                  <a:txBody>
                    <a:bodyPr/>
                    <a:lstStyle/>
                    <a:p>
                      <a:pPr algn="ctr" rtl="0" fontAlgn="b"/>
                      <a:r>
                        <a:rPr lang="en-US" sz="1300" b="0" i="0" u="none" strike="noStrike" dirty="0">
                          <a:solidFill>
                            <a:srgbClr val="000000"/>
                          </a:solidFill>
                          <a:effectLst/>
                          <a:latin typeface="Tahoma" panose="020B0604030504040204" pitchFamily="34" charset="0"/>
                        </a:rPr>
                        <a:t>3</a:t>
                      </a:r>
                    </a:p>
                  </a:txBody>
                  <a:tcPr marL="9525" marR="9525" marT="9525" marB="0" anchor="ctr">
                    <a:solidFill>
                      <a:srgbClr val="DEE8F3"/>
                    </a:solidFill>
                  </a:tcPr>
                </a:tc>
                <a:extLst>
                  <a:ext uri="{0D108BD9-81ED-4DB2-BD59-A6C34878D82A}">
                    <a16:rowId xmlns:a16="http://schemas.microsoft.com/office/drawing/2014/main" val="1399447181"/>
                  </a:ext>
                </a:extLst>
              </a:tr>
              <a:tr h="398397">
                <a:tc>
                  <a:txBody>
                    <a:bodyPr/>
                    <a:lstStyle/>
                    <a:p>
                      <a:pPr algn="l" rtl="0" fontAlgn="ctr"/>
                      <a:r>
                        <a:rPr lang="en-US" sz="1300" b="0" i="0" u="none" strike="noStrike" dirty="0">
                          <a:solidFill>
                            <a:srgbClr val="000000"/>
                          </a:solidFill>
                          <a:effectLst/>
                          <a:latin typeface="Tahoma" panose="020B0604030504040204" pitchFamily="34" charset="0"/>
                        </a:rPr>
                        <a:t>Replace windows</a:t>
                      </a:r>
                    </a:p>
                  </a:txBody>
                  <a:tcPr marR="9525" marT="9525" marB="0" anchor="ctr">
                    <a:solidFill>
                      <a:srgbClr val="DDE7F2"/>
                    </a:solidFill>
                  </a:tcPr>
                </a:tc>
                <a:tc>
                  <a:txBody>
                    <a:bodyPr/>
                    <a:lstStyle/>
                    <a:p>
                      <a:pPr algn="ctr" rtl="0" fontAlgn="t"/>
                      <a:r>
                        <a:rPr lang="en-US" sz="1300" b="0" i="0" u="none" strike="noStrike" dirty="0">
                          <a:solidFill>
                            <a:srgbClr val="000000"/>
                          </a:solidFill>
                          <a:effectLst/>
                          <a:latin typeface="Tahoma" panose="020B0604030504040204" pitchFamily="34" charset="0"/>
                        </a:rPr>
                        <a:t>7</a:t>
                      </a:r>
                    </a:p>
                  </a:txBody>
                  <a:tcPr marL="9525" marR="9525" marT="9525" marB="0" anchor="ctr">
                    <a:solidFill>
                      <a:srgbClr val="DDE7F2"/>
                    </a:solidFill>
                  </a:tcPr>
                </a:tc>
                <a:tc>
                  <a:txBody>
                    <a:bodyPr/>
                    <a:lstStyle/>
                    <a:p>
                      <a:pPr algn="ctr" rtl="0" fontAlgn="t"/>
                      <a:r>
                        <a:rPr lang="en-US" sz="1300" b="0" i="0" u="none" strike="noStrike">
                          <a:solidFill>
                            <a:srgbClr val="000000"/>
                          </a:solidFill>
                          <a:effectLst/>
                          <a:latin typeface="Tahoma" panose="020B0604030504040204" pitchFamily="34" charset="0"/>
                        </a:rPr>
                        <a:t>4</a:t>
                      </a:r>
                    </a:p>
                  </a:txBody>
                  <a:tcPr marL="9525" marR="9525" marT="9525" marB="0" anchor="ctr">
                    <a:solidFill>
                      <a:srgbClr val="DDE7F2"/>
                    </a:solidFill>
                  </a:tcPr>
                </a:tc>
                <a:tc>
                  <a:txBody>
                    <a:bodyPr/>
                    <a:lstStyle/>
                    <a:p>
                      <a:pPr algn="ctr" rtl="0" fontAlgn="b"/>
                      <a:r>
                        <a:rPr lang="en-US" sz="1300" b="0" i="0" u="none" strike="noStrike" dirty="0">
                          <a:solidFill>
                            <a:srgbClr val="000000"/>
                          </a:solidFill>
                          <a:effectLst/>
                          <a:latin typeface="Tahoma" panose="020B0604030504040204" pitchFamily="34" charset="0"/>
                        </a:rPr>
                        <a:t>11</a:t>
                      </a:r>
                    </a:p>
                  </a:txBody>
                  <a:tcPr marL="9525" marR="9525" marT="9525" marB="0" anchor="ctr">
                    <a:solidFill>
                      <a:srgbClr val="DDE7F2"/>
                    </a:solidFill>
                  </a:tcPr>
                </a:tc>
                <a:tc>
                  <a:txBody>
                    <a:bodyPr/>
                    <a:lstStyle/>
                    <a:p>
                      <a:pPr algn="ctr" rtl="0" fontAlgn="b"/>
                      <a:r>
                        <a:rPr lang="en-US" sz="1300" b="0" i="0" u="none" strike="noStrike" dirty="0">
                          <a:solidFill>
                            <a:srgbClr val="000000"/>
                          </a:solidFill>
                          <a:effectLst/>
                          <a:latin typeface="Tahoma" panose="020B0604030504040204" pitchFamily="34" charset="0"/>
                        </a:rPr>
                        <a:t>2</a:t>
                      </a:r>
                    </a:p>
                  </a:txBody>
                  <a:tcPr marL="9525" marR="9525" marT="9525" marB="0" anchor="ctr">
                    <a:solidFill>
                      <a:srgbClr val="DDE7F2"/>
                    </a:solidFill>
                  </a:tcPr>
                </a:tc>
                <a:extLst>
                  <a:ext uri="{0D108BD9-81ED-4DB2-BD59-A6C34878D82A}">
                    <a16:rowId xmlns:a16="http://schemas.microsoft.com/office/drawing/2014/main" val="2704980873"/>
                  </a:ext>
                </a:extLst>
              </a:tr>
              <a:tr h="398397">
                <a:tc>
                  <a:txBody>
                    <a:bodyPr/>
                    <a:lstStyle/>
                    <a:p>
                      <a:pPr algn="l" rtl="0" fontAlgn="ctr"/>
                      <a:r>
                        <a:rPr lang="en-US" sz="1300" b="0" i="0" u="none" strike="noStrike" dirty="0">
                          <a:solidFill>
                            <a:srgbClr val="000000"/>
                          </a:solidFill>
                          <a:effectLst/>
                          <a:latin typeface="Tahoma" panose="020B0604030504040204" pitchFamily="34" charset="0"/>
                        </a:rPr>
                        <a:t>Replace appliances</a:t>
                      </a:r>
                    </a:p>
                  </a:txBody>
                  <a:tcPr marR="9525" marT="9525" marB="0" anchor="ctr">
                    <a:solidFill>
                      <a:srgbClr val="DDE7F2"/>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b"/>
                      <a:r>
                        <a:rPr lang="en-US" sz="1300" b="0" i="0" u="none" strike="noStrike">
                          <a:solidFill>
                            <a:srgbClr val="000000"/>
                          </a:solidFill>
                          <a:effectLst/>
                          <a:latin typeface="Tahoma" panose="020B0604030504040204" pitchFamily="34" charset="0"/>
                        </a:rPr>
                        <a:t>1</a:t>
                      </a:r>
                    </a:p>
                  </a:txBody>
                  <a:tcPr marL="9525" marR="9525" marT="9525" marB="0" anchor="ctr">
                    <a:solidFill>
                      <a:srgbClr val="DDE7F2"/>
                    </a:solidFill>
                  </a:tcPr>
                </a:tc>
                <a:tc>
                  <a:txBody>
                    <a:bodyPr/>
                    <a:lstStyle/>
                    <a:p>
                      <a:pPr algn="ctr" rtl="0" fontAlgn="b"/>
                      <a:r>
                        <a:rPr lang="en-US" sz="1300" b="0" i="0" u="none" strike="noStrike">
                          <a:solidFill>
                            <a:srgbClr val="000000"/>
                          </a:solidFill>
                          <a:effectLst/>
                          <a:latin typeface="Tahoma" panose="020B0604030504040204" pitchFamily="34" charset="0"/>
                        </a:rPr>
                        <a:t>2</a:t>
                      </a:r>
                    </a:p>
                  </a:txBody>
                  <a:tcPr marL="9525" marR="9525" marT="9525" marB="0" anchor="ctr">
                    <a:solidFill>
                      <a:srgbClr val="DDE7F2"/>
                    </a:solidFill>
                  </a:tcPr>
                </a:tc>
                <a:tc>
                  <a:txBody>
                    <a:bodyPr/>
                    <a:lstStyle/>
                    <a:p>
                      <a:pPr algn="ctr" rtl="0" fontAlgn="b"/>
                      <a:r>
                        <a:rPr lang="en-US" sz="1300" b="0" i="0" u="none" strike="noStrike" dirty="0">
                          <a:solidFill>
                            <a:srgbClr val="000000"/>
                          </a:solidFill>
                          <a:effectLst/>
                          <a:latin typeface="Tahoma" panose="020B0604030504040204" pitchFamily="34" charset="0"/>
                        </a:rPr>
                        <a:t>1</a:t>
                      </a:r>
                    </a:p>
                  </a:txBody>
                  <a:tcPr marL="9525" marR="9525" marT="9525" marB="0" anchor="ctr">
                    <a:solidFill>
                      <a:srgbClr val="DDE7F2"/>
                    </a:solidFill>
                  </a:tcPr>
                </a:tc>
                <a:extLst>
                  <a:ext uri="{0D108BD9-81ED-4DB2-BD59-A6C34878D82A}">
                    <a16:rowId xmlns:a16="http://schemas.microsoft.com/office/drawing/2014/main" val="2206356197"/>
                  </a:ext>
                </a:extLst>
              </a:tr>
              <a:tr h="323256">
                <a:tc>
                  <a:txBody>
                    <a:bodyPr/>
                    <a:lstStyle/>
                    <a:p>
                      <a:pPr algn="l" rtl="0" fontAlgn="ctr"/>
                      <a:r>
                        <a:rPr lang="en-US" sz="1300" b="0" i="0" u="none" strike="noStrike" dirty="0">
                          <a:solidFill>
                            <a:srgbClr val="000000"/>
                          </a:solidFill>
                          <a:effectLst/>
                          <a:latin typeface="Tahoma" panose="020B0604030504040204" pitchFamily="34" charset="0"/>
                        </a:rPr>
                        <a:t>Lower rates</a:t>
                      </a:r>
                    </a:p>
                  </a:txBody>
                  <a:tcPr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1</a:t>
                      </a:r>
                    </a:p>
                  </a:txBody>
                  <a:tcPr marL="9525" marR="9525" marT="9525" marB="0" anchor="ctr">
                    <a:solidFill>
                      <a:srgbClr val="DCE6F1"/>
                    </a:solidFill>
                  </a:tcPr>
                </a:tc>
                <a:extLst>
                  <a:ext uri="{0D108BD9-81ED-4DB2-BD59-A6C34878D82A}">
                    <a16:rowId xmlns:a16="http://schemas.microsoft.com/office/drawing/2014/main" val="1933928347"/>
                  </a:ext>
                </a:extLst>
              </a:tr>
              <a:tr h="379883">
                <a:tc>
                  <a:txBody>
                    <a:bodyPr/>
                    <a:lstStyle/>
                    <a:p>
                      <a:pPr algn="l" rtl="0" fontAlgn="t"/>
                      <a:r>
                        <a:rPr lang="en-US" sz="1300" b="0" i="0" u="none" strike="noStrike" dirty="0">
                          <a:solidFill>
                            <a:srgbClr val="000000"/>
                          </a:solidFill>
                          <a:effectLst/>
                          <a:latin typeface="Tahoma" panose="020B0604030504040204" pitchFamily="34" charset="0"/>
                        </a:rPr>
                        <a:t>Better quality materials</a:t>
                      </a:r>
                    </a:p>
                  </a:txBody>
                  <a:tcPr marR="9525" marT="9525" marB="0">
                    <a:solidFill>
                      <a:srgbClr val="DCE6F1"/>
                    </a:solidFill>
                  </a:tcPr>
                </a:tc>
                <a:tc>
                  <a:txBody>
                    <a:bodyPr/>
                    <a:lstStyle/>
                    <a:p>
                      <a:pPr algn="ctr" rtl="0" fontAlgn="t"/>
                      <a:r>
                        <a:rPr lang="en-US" sz="1300" b="0" i="0" u="none" strike="noStrike" dirty="0">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t"/>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1</a:t>
                      </a:r>
                    </a:p>
                  </a:txBody>
                  <a:tcPr marL="9525" marR="9525" marT="9525" marB="0" anchor="ctr">
                    <a:solidFill>
                      <a:srgbClr val="DCE6F1"/>
                    </a:solidFill>
                  </a:tcPr>
                </a:tc>
                <a:extLst>
                  <a:ext uri="{0D108BD9-81ED-4DB2-BD59-A6C34878D82A}">
                    <a16:rowId xmlns:a16="http://schemas.microsoft.com/office/drawing/2014/main" val="1760650777"/>
                  </a:ext>
                </a:extLst>
              </a:tr>
              <a:tr h="462149">
                <a:tc>
                  <a:txBody>
                    <a:bodyPr/>
                    <a:lstStyle/>
                    <a:p>
                      <a:pPr algn="l" rtl="0" fontAlgn="t"/>
                      <a:r>
                        <a:rPr lang="en-US" sz="1300" b="0" i="0" u="none" strike="noStrike" dirty="0">
                          <a:solidFill>
                            <a:srgbClr val="000000"/>
                          </a:solidFill>
                          <a:effectLst/>
                          <a:latin typeface="Tahoma" panose="020B0604030504040204" pitchFamily="34" charset="0"/>
                        </a:rPr>
                        <a:t>Show ways to lower energy costs</a:t>
                      </a:r>
                    </a:p>
                  </a:txBody>
                  <a:tcPr marR="9525" marT="9525" marB="0">
                    <a:solidFill>
                      <a:srgbClr val="DCE6F1"/>
                    </a:solidFill>
                  </a:tcPr>
                </a:tc>
                <a:tc>
                  <a:txBody>
                    <a:bodyPr/>
                    <a:lstStyle/>
                    <a:p>
                      <a:pPr algn="ctr" rtl="0" fontAlgn="t"/>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1</a:t>
                      </a:r>
                    </a:p>
                  </a:txBody>
                  <a:tcPr marL="9525" marR="9525" marT="9525" marB="0" anchor="ctr">
                    <a:solidFill>
                      <a:srgbClr val="DCE6F1"/>
                    </a:solidFill>
                  </a:tcPr>
                </a:tc>
                <a:extLst>
                  <a:ext uri="{0D108BD9-81ED-4DB2-BD59-A6C34878D82A}">
                    <a16:rowId xmlns:a16="http://schemas.microsoft.com/office/drawing/2014/main" val="699953785"/>
                  </a:ext>
                </a:extLst>
              </a:tr>
              <a:tr h="482142">
                <a:tc>
                  <a:txBody>
                    <a:bodyPr/>
                    <a:lstStyle/>
                    <a:p>
                      <a:pPr algn="l" rtl="0" fontAlgn="ctr"/>
                      <a:r>
                        <a:rPr lang="en-US" sz="1300" b="0" i="0" u="none" strike="noStrike" dirty="0">
                          <a:solidFill>
                            <a:srgbClr val="000000"/>
                          </a:solidFill>
                          <a:effectLst/>
                          <a:latin typeface="Tahoma" panose="020B0604030504040204" pitchFamily="34" charset="0"/>
                        </a:rPr>
                        <a:t>Provide insulation</a:t>
                      </a:r>
                    </a:p>
                  </a:txBody>
                  <a:tcPr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933633366"/>
                  </a:ext>
                </a:extLst>
              </a:tr>
              <a:tr h="592949">
                <a:tc>
                  <a:txBody>
                    <a:bodyPr/>
                    <a:lstStyle/>
                    <a:p>
                      <a:pPr algn="l" rtl="0" fontAlgn="b"/>
                      <a:r>
                        <a:rPr lang="en-US" sz="1300" b="0" i="0" u="none" strike="noStrike" dirty="0">
                          <a:solidFill>
                            <a:srgbClr val="000000"/>
                          </a:solidFill>
                          <a:effectLst/>
                          <a:latin typeface="Tahoma" panose="020B0604030504040204" pitchFamily="34" charset="0"/>
                        </a:rPr>
                        <a:t>Replace, repair doors</a:t>
                      </a:r>
                    </a:p>
                  </a:txBody>
                  <a:tcPr marR="9525" marT="9525" marB="0" anchor="b">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224247233"/>
                  </a:ext>
                </a:extLst>
              </a:tr>
              <a:tr h="448967">
                <a:tc>
                  <a:txBody>
                    <a:bodyPr/>
                    <a:lstStyle/>
                    <a:p>
                      <a:pPr algn="l" rtl="0" fontAlgn="b"/>
                      <a:r>
                        <a:rPr lang="en-US" sz="1300" b="0" i="0" u="none" strike="noStrike" dirty="0">
                          <a:solidFill>
                            <a:srgbClr val="000000"/>
                          </a:solidFill>
                          <a:effectLst/>
                          <a:latin typeface="Tahoma" panose="020B0604030504040204" pitchFamily="34" charset="0"/>
                        </a:rPr>
                        <a:t>Replace, repair roof</a:t>
                      </a:r>
                    </a:p>
                  </a:txBody>
                  <a:tcPr marR="9525" marT="9525" marB="0" anchor="b">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878544420"/>
                  </a:ext>
                </a:extLst>
              </a:tr>
              <a:tr h="361371">
                <a:tc>
                  <a:txBody>
                    <a:bodyPr/>
                    <a:lstStyle/>
                    <a:p>
                      <a:pPr algn="l" rtl="0" fontAlgn="ctr"/>
                      <a:r>
                        <a:rPr lang="en-US" sz="1300" b="0" i="0" u="none" strike="noStrike" dirty="0">
                          <a:solidFill>
                            <a:srgbClr val="000000"/>
                          </a:solidFill>
                          <a:effectLst/>
                          <a:latin typeface="Tahoma" panose="020B0604030504040204" pitchFamily="34" charset="0"/>
                        </a:rPr>
                        <a:t>Help provide more material (thermostat, etc.)</a:t>
                      </a:r>
                    </a:p>
                  </a:txBody>
                  <a:tcPr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 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759597829"/>
                  </a:ext>
                </a:extLst>
              </a:tr>
              <a:tr h="448967">
                <a:tc>
                  <a:txBody>
                    <a:bodyPr/>
                    <a:lstStyle/>
                    <a:p>
                      <a:pPr algn="l" rtl="0" fontAlgn="ctr"/>
                      <a:r>
                        <a:rPr lang="en-US" sz="1300" b="0" i="0" u="none" strike="noStrike" dirty="0">
                          <a:solidFill>
                            <a:srgbClr val="000000"/>
                          </a:solidFill>
                          <a:effectLst/>
                          <a:latin typeface="Tahoma" panose="020B0604030504040204" pitchFamily="34" charset="0"/>
                        </a:rPr>
                        <a:t>Repair non-energy efficiency related issues</a:t>
                      </a:r>
                    </a:p>
                  </a:txBody>
                  <a:tcPr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9"/>
                  </a:ext>
                </a:extLst>
              </a:tr>
              <a:tr h="323256">
                <a:tc>
                  <a:txBody>
                    <a:bodyPr/>
                    <a:lstStyle/>
                    <a:p>
                      <a:pPr algn="l" rtl="0" fontAlgn="t"/>
                      <a:r>
                        <a:rPr lang="en-US" sz="1300" b="0" i="0" u="none" strike="noStrike" dirty="0">
                          <a:solidFill>
                            <a:srgbClr val="000000"/>
                          </a:solidFill>
                          <a:effectLst/>
                          <a:latin typeface="Tahoma" panose="020B0604030504040204" pitchFamily="34" charset="0"/>
                        </a:rPr>
                        <a:t>Better quality workmanship, better quality repair</a:t>
                      </a:r>
                    </a:p>
                  </a:txBody>
                  <a:tcPr marR="9525" marT="9525" marB="0">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t"/>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5"/>
                  </a:ext>
                </a:extLst>
              </a:tr>
              <a:tr h="323256">
                <a:tc>
                  <a:txBody>
                    <a:bodyPr/>
                    <a:lstStyle/>
                    <a:p>
                      <a:pPr algn="l" rtl="0" fontAlgn="ctr"/>
                      <a:r>
                        <a:rPr lang="en-US" sz="1300" b="0" i="0" u="none" strike="noStrike" dirty="0">
                          <a:solidFill>
                            <a:srgbClr val="000000"/>
                          </a:solidFill>
                          <a:effectLst/>
                          <a:latin typeface="Tahoma" panose="020B0604030504040204" pitchFamily="34" charset="0"/>
                        </a:rPr>
                        <a:t>Pay bill for me</a:t>
                      </a:r>
                    </a:p>
                  </a:txBody>
                  <a:tcPr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t"/>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6"/>
                  </a:ext>
                </a:extLst>
              </a:tr>
              <a:tr h="323256">
                <a:tc>
                  <a:txBody>
                    <a:bodyPr/>
                    <a:lstStyle/>
                    <a:p>
                      <a:pPr algn="l" rtl="0" fontAlgn="ctr"/>
                      <a:r>
                        <a:rPr lang="en-US" sz="1300" b="0" i="0" u="none" strike="noStrike" dirty="0">
                          <a:solidFill>
                            <a:srgbClr val="000000"/>
                          </a:solidFill>
                          <a:effectLst/>
                          <a:latin typeface="Tahoma" panose="020B0604030504040204" pitchFamily="34" charset="0"/>
                        </a:rPr>
                        <a:t>Nothing/no suggestions</a:t>
                      </a:r>
                    </a:p>
                  </a:txBody>
                  <a:tcPr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tc>
                  <a:txBody>
                    <a:bodyPr/>
                    <a:lstStyle/>
                    <a:p>
                      <a:pPr algn="ctr" rtl="0" fontAlgn="t"/>
                      <a:r>
                        <a:rPr lang="en-US" sz="1300" b="0" i="0" u="none" strike="noStrike" dirty="0">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15</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5</a:t>
                      </a:r>
                    </a:p>
                  </a:txBody>
                  <a:tcPr marL="9525" marR="9525" marT="9525" marB="0" anchor="ctr">
                    <a:solidFill>
                      <a:srgbClr val="DCE6F1"/>
                    </a:solidFill>
                  </a:tcPr>
                </a:tc>
                <a:extLst>
                  <a:ext uri="{0D108BD9-81ED-4DB2-BD59-A6C34878D82A}">
                    <a16:rowId xmlns:a16="http://schemas.microsoft.com/office/drawing/2014/main" val="3458681381"/>
                  </a:ext>
                </a:extLst>
              </a:tr>
              <a:tr h="323256">
                <a:tc>
                  <a:txBody>
                    <a:bodyPr/>
                    <a:lstStyle/>
                    <a:p>
                      <a:pPr algn="l" rtl="0" fontAlgn="ctr"/>
                      <a:r>
                        <a:rPr lang="en-US" sz="1300" b="0" i="0" u="none" strike="noStrike" dirty="0">
                          <a:solidFill>
                            <a:srgbClr val="000000"/>
                          </a:solidFill>
                          <a:effectLst/>
                          <a:latin typeface="Tahoma" panose="020B0604030504040204" pitchFamily="34" charset="0"/>
                        </a:rPr>
                        <a:t>Do not know, unsure</a:t>
                      </a:r>
                    </a:p>
                  </a:txBody>
                  <a:tcPr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t"/>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7"/>
                  </a:ext>
                </a:extLst>
              </a:tr>
              <a:tr h="323256">
                <a:tc>
                  <a:txBody>
                    <a:bodyPr/>
                    <a:lstStyle/>
                    <a:p>
                      <a:pPr algn="l" rtl="0" fontAlgn="b"/>
                      <a:r>
                        <a:rPr lang="en-US" sz="1300" b="0" i="0" u="none" strike="noStrike" dirty="0">
                          <a:solidFill>
                            <a:srgbClr val="000000"/>
                          </a:solidFill>
                          <a:effectLst/>
                          <a:latin typeface="Tahoma" panose="020B0604030504040204" pitchFamily="34" charset="0"/>
                        </a:rPr>
                        <a:t>All other</a:t>
                      </a:r>
                    </a:p>
                  </a:txBody>
                  <a:tcPr marR="9525" marT="9525" marB="0" anchor="b">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4</a:t>
                      </a:r>
                    </a:p>
                  </a:txBody>
                  <a:tcPr marL="9525" marR="9525" marT="9525" marB="0" anchor="ctr">
                    <a:solidFill>
                      <a:srgbClr val="DCE6F1"/>
                    </a:solidFill>
                  </a:tcPr>
                </a:tc>
                <a:extLst>
                  <a:ext uri="{0D108BD9-81ED-4DB2-BD59-A6C34878D82A}">
                    <a16:rowId xmlns:a16="http://schemas.microsoft.com/office/drawing/2014/main" val="4055152175"/>
                  </a:ext>
                </a:extLst>
              </a:tr>
              <a:tr h="352558">
                <a:tc>
                  <a:txBody>
                    <a:bodyPr/>
                    <a:lstStyle/>
                    <a:p>
                      <a:pPr algn="l" rtl="0" fontAlgn="ctr"/>
                      <a:r>
                        <a:rPr lang="en-US" sz="1300" b="1" i="0" u="none" strike="noStrike" dirty="0">
                          <a:solidFill>
                            <a:srgbClr val="FFFFFF"/>
                          </a:solidFill>
                          <a:effectLst/>
                          <a:latin typeface="Tahoma" panose="020B0604030504040204" pitchFamily="34" charset="0"/>
                        </a:rPr>
                        <a:t>Base: </a:t>
                      </a:r>
                    </a:p>
                  </a:txBody>
                  <a:tcPr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 28</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12</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44</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latin typeface="Tahoma" panose="020B0604030504040204" pitchFamily="34" charset="0"/>
                        </a:rPr>
                        <a:t>19</a:t>
                      </a:r>
                    </a:p>
                  </a:txBody>
                  <a:tcPr marL="9525" marR="9525" marT="9525" marB="0" anchor="ctr">
                    <a:solidFill>
                      <a:srgbClr val="4F81BD"/>
                    </a:solidFil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28530122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en-US">
                <a:cs typeface="Geneva" charset="0"/>
              </a:rPr>
              <a:t>Summary</a:t>
            </a:r>
            <a:endParaRPr lang="en-US" altLang="en-US"/>
          </a:p>
        </p:txBody>
      </p:sp>
      <p:sp>
        <p:nvSpPr>
          <p:cNvPr id="22531"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C4BA1BC5-BEE8-4DD2-BE40-F4F3961136E2}" type="slidenum">
              <a:rPr lang="en-US" altLang="en-US" sz="1400" smtClean="0"/>
              <a:pPr>
                <a:spcBef>
                  <a:spcPct val="0"/>
                </a:spcBef>
                <a:buFontTx/>
                <a:buNone/>
              </a:pPr>
              <a:t>4</a:t>
            </a:fld>
            <a:endParaRPr lang="en-US" altLang="en-US" sz="1400"/>
          </a:p>
        </p:txBody>
      </p:sp>
      <p:sp>
        <p:nvSpPr>
          <p:cNvPr id="7" name="Rectangle 3"/>
          <p:cNvSpPr>
            <a:spLocks noGrp="1" noChangeArrowheads="1"/>
          </p:cNvSpPr>
          <p:nvPr>
            <p:ph type="body" idx="1"/>
          </p:nvPr>
        </p:nvSpPr>
        <p:spPr>
          <a:xfrm>
            <a:off x="228600" y="1219200"/>
            <a:ext cx="6172200" cy="6934200"/>
          </a:xfrm>
        </p:spPr>
        <p:txBody>
          <a:bodyPr/>
          <a:lstStyle/>
          <a:p>
            <a:pPr algn="l" lvl="0">
              <a:lnSpc>
                <a:spcPts val="2000"/>
              </a:lnSpc>
              <a:defRPr/>
            </a:pPr>
            <a:r>
              <a:rPr sz="1800" b="0" i="0">
                <a:solidFill>
                  <a:srgbClr val="000000"/>
                </a:solidFill>
                <a:latin typeface="Tahoma"/>
              </a:rPr>
              <a:t>Overall satisfaction score with energy savings was 52% in Q4 2024, up from 50% in Q3 2024%.</a:t>
            </a:r>
          </a:p>
          <a:p/>
          <a:p>
            <a:pPr algn="l" lvl="0">
              <a:lnSpc>
                <a:spcPts val="2000"/>
              </a:lnSpc>
            </a:pPr>
            <a:r>
              <a:rPr sz="1800" b="0" i="0">
                <a:solidFill>
                  <a:srgbClr val="000000"/>
                </a:solidFill>
                <a:latin typeface="Tahoma"/>
              </a:rPr>
              <a:t>Contractor and customer service ratings remained relatively high for all attributes.</a:t>
            </a:r>
          </a:p>
          <a:p/>
          <a:p>
            <a:pPr algn="l" lvl="0">
              <a:lnSpc>
                <a:spcPts val="2000"/>
              </a:lnSpc>
            </a:pPr>
            <a:r>
              <a:rPr sz="1800" b="0" i="0">
                <a:solidFill>
                  <a:srgbClr val="000000"/>
                </a:solidFill>
                <a:latin typeface="Tahoma"/>
              </a:rPr>
              <a:t>Customers appeared to be satisfied with the follow-up phone calls and indicated that the Austin Energy staff member/contractor did an overall good job on the work done at their homes.</a:t>
            </a:r>
          </a:p>
          <a:p/>
          <a:p>
            <a:pPr algn="l" lvl="0">
              <a:lnSpc>
                <a:spcPts val="2000"/>
              </a:lnSpc>
            </a:pPr>
            <a:r>
              <a:rPr sz="1800" b="0" i="0">
                <a:solidFill>
                  <a:srgbClr val="000000"/>
                </a:solidFill>
                <a:latin typeface="Tahoma"/>
              </a:rPr>
              <a:t>For this quarter, Friends/family/word of mouth, Austin Energy’s website, and Utility bill inserts were the top responses for how customers first learned about the weatherization program.</a:t>
            </a:r>
          </a:p>
          <a:p/>
          <a:p>
            <a:pPr algn="l" lvl="0">
              <a:lnSpc>
                <a:spcPts val="2000"/>
              </a:lnSpc>
            </a:pPr>
            <a:r>
              <a:rPr sz="1800" b="0" i="0">
                <a:solidFill>
                  <a:srgbClr val="000000"/>
                </a:solidFill>
                <a:latin typeface="Tahoma"/>
              </a:rPr>
              <a:t>For this quarter, due to the small sample size, none of the changes can be deemed significant.</a:t>
            </a:r>
          </a:p>
        </p:txBody>
      </p:sp>
    </p:spTree>
    <p:extLst>
      <p:ext uri="{BB962C8B-B14F-4D97-AF65-F5344CB8AC3E}">
        <p14:creationId xmlns:p14="http://schemas.microsoft.com/office/powerpoint/2010/main" val="291617834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Satisfaction with Austin Energy’s Customer Assistance Program</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40</a:t>
            </a:fld>
            <a:endParaRPr lang="en-US" altLang="en-US" sz="1400"/>
          </a:p>
        </p:txBody>
      </p:sp>
      <p:graphicFrame>
        <p:nvGraphicFramePr>
          <p:cNvPr id="3" name="Content Placeholder 10"/>
          <p:cNvGraphicFramePr>
            <a:graphicFrameLocks noGrp="1"/>
          </p:cNvGraphicFramePr>
          <p:nvPr>
            <p:ph idx="1"/>
            <p:extLst>
              <p:ext uri="{D42A27DB-BD31-4B8C-83A1-F6EECF244321}">
                <p14:modId xmlns:p14="http://schemas.microsoft.com/office/powerpoint/2010/main" val="211557513"/>
              </p:ext>
            </p:extLst>
          </p:nvPr>
        </p:nvGraphicFramePr>
        <p:xfrm>
          <a:off x="50800" y="1447800"/>
          <a:ext cx="6756400" cy="4841875"/>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6239209"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‘1’=Very Dissatisfied; ‘10’=Very Satisfied. Only ‘8’, ‘9’, ‘10’ ratings shown.</a:t>
            </a:r>
          </a:p>
          <a:p>
            <a:pPr eaLnBrk="1" hangingPunct="1">
              <a:defRPr/>
            </a:pPr>
            <a:r>
              <a:rPr lang="en-US" sz="1100">
                <a:solidFill>
                  <a:schemeClr val="tx2"/>
                </a:solidFill>
                <a:latin typeface="+mn-lt"/>
                <a:ea typeface="ＭＳ Ｐゴシック" charset="-128"/>
              </a:rPr>
              <a:t>Base: Respondents who have received financial assistance from Austin Energy to pay electric bill.</a:t>
            </a:r>
          </a:p>
        </p:txBody>
      </p:sp>
      <p:sp>
        <p:nvSpPr>
          <p:cNvPr id="9" name="Text Box 6"/>
          <p:cNvSpPr txBox="1">
            <a:spLocks noChangeArrowheads="1"/>
          </p:cNvSpPr>
          <p:nvPr/>
        </p:nvSpPr>
        <p:spPr bwMode="auto">
          <a:xfrm>
            <a:off x="-36443" y="8384071"/>
            <a:ext cx="626579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27. How would you rate your satisfaction with the Austin Energy financial assistance program, which provides financial aid for paying electric bills to qualified customers?</a:t>
            </a:r>
            <a:endParaRPr lang="en-US" sz="1100" b="1">
              <a:latin typeface="+mn-lt"/>
              <a:ea typeface="ＭＳ Ｐゴシック" charset="-128"/>
            </a:endParaRPr>
          </a:p>
        </p:txBody>
      </p:sp>
    </p:spTree>
    <p:extLst>
      <p:ext uri="{BB962C8B-B14F-4D97-AF65-F5344CB8AC3E}">
        <p14:creationId xmlns:p14="http://schemas.microsoft.com/office/powerpoint/2010/main" val="184342881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sz="2800">
                <a:ea typeface="MS PGothic" panose="020B0600070205080204" pitchFamily="34" charset="-128"/>
              </a:rPr>
              <a:t>Suggested Improvements for Austin Energy’s Customer Assistance Program</a:t>
            </a:r>
            <a:endParaRPr lang="en-US" altLang="en-US" sz="2800"/>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41</a:t>
            </a:fld>
            <a:endParaRPr lang="en-US" altLang="en-US" sz="1400"/>
          </a:p>
        </p:txBody>
      </p:sp>
      <p:sp>
        <p:nvSpPr>
          <p:cNvPr id="7" name="Text Box 9"/>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Base: Those who rated Austin Energy’s financial assistance program less than ‘8’.</a:t>
            </a:r>
          </a:p>
        </p:txBody>
      </p:sp>
      <p:sp>
        <p:nvSpPr>
          <p:cNvPr id="9" name="Text Box 6"/>
          <p:cNvSpPr txBox="1">
            <a:spLocks noChangeArrowheads="1"/>
          </p:cNvSpPr>
          <p:nvPr/>
        </p:nvSpPr>
        <p:spPr bwMode="auto">
          <a:xfrm>
            <a:off x="-36443" y="8384071"/>
            <a:ext cx="626579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28. What could be done for you to be more satisfied with the Austin Energy financial assistance program? </a:t>
            </a:r>
          </a:p>
        </p:txBody>
      </p:sp>
      <p:graphicFrame>
        <p:nvGraphicFramePr>
          <p:cNvPr id="2" name="Table 1"/>
          <p:cNvGraphicFramePr>
            <a:graphicFrameLocks noGrp="1"/>
          </p:cNvGraphicFramePr>
          <p:nvPr>
            <p:extLst>
              <p:ext uri="{D42A27DB-BD31-4B8C-83A1-F6EECF244321}">
                <p14:modId xmlns:p14="http://schemas.microsoft.com/office/powerpoint/2010/main" val="1615829155"/>
              </p:ext>
            </p:extLst>
          </p:nvPr>
        </p:nvGraphicFramePr>
        <p:xfrm>
          <a:off x="514654" y="2133600"/>
          <a:ext cx="5886145" cy="3348527"/>
        </p:xfrm>
        <a:graphic>
          <a:graphicData uri="http://schemas.openxmlformats.org/drawingml/2006/table">
            <a:tbl>
              <a:tblPr firstRow="1" lastRow="1">
                <a:tableStyleId>{5C22544A-7EE6-4342-B048-85BDC9FD1C3A}</a:tableStyleId>
              </a:tblPr>
              <a:tblGrid>
                <a:gridCol w="1916870">
                  <a:extLst>
                    <a:ext uri="{9D8B030D-6E8A-4147-A177-3AD203B41FA5}">
                      <a16:colId xmlns:a16="http://schemas.microsoft.com/office/drawing/2014/main" val="20000"/>
                    </a:ext>
                  </a:extLst>
                </a:gridCol>
                <a:gridCol w="992319">
                  <a:extLst>
                    <a:ext uri="{9D8B030D-6E8A-4147-A177-3AD203B41FA5}">
                      <a16:colId xmlns:a16="http://schemas.microsoft.com/office/drawing/2014/main" val="20002"/>
                    </a:ext>
                  </a:extLst>
                </a:gridCol>
                <a:gridCol w="992319">
                  <a:extLst>
                    <a:ext uri="{9D8B030D-6E8A-4147-A177-3AD203B41FA5}">
                      <a16:colId xmlns:a16="http://schemas.microsoft.com/office/drawing/2014/main" val="20003"/>
                    </a:ext>
                  </a:extLst>
                </a:gridCol>
                <a:gridCol w="993932">
                  <a:extLst>
                    <a:ext uri="{9D8B030D-6E8A-4147-A177-3AD203B41FA5}">
                      <a16:colId xmlns:a16="http://schemas.microsoft.com/office/drawing/2014/main" val="20004"/>
                    </a:ext>
                  </a:extLst>
                </a:gridCol>
                <a:gridCol w="990705">
                  <a:extLst>
                    <a:ext uri="{9D8B030D-6E8A-4147-A177-3AD203B41FA5}">
                      <a16:colId xmlns:a16="http://schemas.microsoft.com/office/drawing/2014/main" val="2566572812"/>
                    </a:ext>
                  </a:extLst>
                </a:gridCol>
              </a:tblGrid>
              <a:tr h="561461">
                <a:tc>
                  <a:txBody>
                    <a:bodyPr/>
                    <a:lstStyle/>
                    <a:p>
                      <a:pPr algn="l" rtl="0" fontAlgn="b"/>
                      <a:r>
                        <a:rPr lang="en-US" sz="1300" b="1" i="0" u="none" strike="noStrike" dirty="0">
                          <a:solidFill>
                            <a:srgbClr val="FFFFFF"/>
                          </a:solidFill>
                          <a:effectLst/>
                          <a:latin typeface="Tahoma" panose="020B0604030504040204" pitchFamily="34" charset="0"/>
                        </a:rPr>
                        <a:t> </a:t>
                      </a:r>
                    </a:p>
                  </a:txBody>
                  <a:tcPr marL="9525" marR="9525" marT="9525" marB="0" anchor="b">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498297">
                <a:tc>
                  <a:txBody>
                    <a:bodyPr/>
                    <a:lstStyle/>
                    <a:p>
                      <a:pPr algn="l" rtl="0" fontAlgn="ctr"/>
                      <a:r>
                        <a:rPr lang="en-US" sz="1300" b="0" i="0" u="none" strike="noStrike" dirty="0">
                          <a:solidFill>
                            <a:srgbClr val="000000"/>
                          </a:solidFill>
                          <a:effectLst/>
                          <a:latin typeface="Tahoma" panose="020B0604030504040204" pitchFamily="34" charset="0"/>
                        </a:rPr>
                        <a:t>Do not know, not familiar with program</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9</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17</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extLst>
                  <a:ext uri="{0D108BD9-81ED-4DB2-BD59-A6C34878D82A}">
                    <a16:rowId xmlns:a16="http://schemas.microsoft.com/office/drawing/2014/main" val="336350518"/>
                  </a:ext>
                </a:extLst>
              </a:tr>
              <a:tr h="498297">
                <a:tc>
                  <a:txBody>
                    <a:bodyPr/>
                    <a:lstStyle/>
                    <a:p>
                      <a:pPr algn="l" rtl="0" fontAlgn="ctr"/>
                      <a:r>
                        <a:rPr lang="en-US" sz="1300" b="0" i="0" u="none" strike="noStrike" dirty="0">
                          <a:solidFill>
                            <a:srgbClr val="000000"/>
                          </a:solidFill>
                          <a:effectLst/>
                          <a:latin typeface="Tahoma" panose="020B0604030504040204" pitchFamily="34" charset="0"/>
                        </a:rPr>
                        <a:t>More communication, more information</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190213363"/>
                  </a:ext>
                </a:extLst>
              </a:tr>
              <a:tr h="498297">
                <a:tc>
                  <a:txBody>
                    <a:bodyPr/>
                    <a:lstStyle/>
                    <a:p>
                      <a:pPr algn="l" rtl="0" fontAlgn="ctr"/>
                      <a:r>
                        <a:rPr lang="en-US" sz="1300" b="0" i="0" u="none" strike="noStrike" dirty="0">
                          <a:solidFill>
                            <a:srgbClr val="000000"/>
                          </a:solidFill>
                          <a:effectLst/>
                          <a:latin typeface="Tahoma" panose="020B0604030504040204" pitchFamily="34" charset="0"/>
                        </a:rPr>
                        <a:t>Increase energy savings, lower bill</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extLst>
                  <a:ext uri="{0D108BD9-81ED-4DB2-BD59-A6C34878D82A}">
                    <a16:rowId xmlns:a16="http://schemas.microsoft.com/office/drawing/2014/main" val="2788132141"/>
                  </a:ext>
                </a:extLst>
              </a:tr>
              <a:tr h="498297">
                <a:tc>
                  <a:txBody>
                    <a:bodyPr/>
                    <a:lstStyle/>
                    <a:p>
                      <a:pPr algn="l" rtl="0" fontAlgn="ctr"/>
                      <a:r>
                        <a:rPr lang="en-US" sz="1300" b="0" i="0" u="none" strike="noStrike" dirty="0">
                          <a:solidFill>
                            <a:srgbClr val="000000"/>
                          </a:solidFill>
                          <a:effectLst/>
                          <a:latin typeface="Tahoma" panose="020B0604030504040204" pitchFamily="34" charset="0"/>
                        </a:rPr>
                        <a:t>Assistance with paying bill</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268249362"/>
                  </a:ext>
                </a:extLst>
              </a:tr>
              <a:tr h="332090">
                <a:tc>
                  <a:txBody>
                    <a:bodyPr/>
                    <a:lstStyle/>
                    <a:p>
                      <a:pPr algn="l" rtl="0" fontAlgn="ctr"/>
                      <a:r>
                        <a:rPr lang="en-US" sz="1300" b="0" i="0" u="none" strike="noStrike" dirty="0">
                          <a:solidFill>
                            <a:srgbClr val="000000"/>
                          </a:solidFill>
                          <a:effectLst/>
                          <a:latin typeface="Tahoma" panose="020B0604030504040204" pitchFamily="34" charset="0"/>
                        </a:rPr>
                        <a:t>All other</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930011011"/>
                  </a:ext>
                </a:extLst>
              </a:tr>
              <a:tr h="461788">
                <a:tc>
                  <a:txBody>
                    <a:bodyPr/>
                    <a:lstStyle/>
                    <a:p>
                      <a:pPr algn="l" rtl="0" fontAlgn="ctr"/>
                      <a:r>
                        <a:rPr lang="en-US" sz="1300" b="1" i="0" u="none" strike="noStrike" dirty="0">
                          <a:solidFill>
                            <a:srgbClr val="FFFFFF"/>
                          </a:solidFill>
                          <a:effectLst/>
                          <a:latin typeface="Tahoma" panose="020B0604030504040204" pitchFamily="34" charset="0"/>
                        </a:rPr>
                        <a:t>Base: </a:t>
                      </a:r>
                    </a:p>
                  </a:txBody>
                  <a:tcPr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11</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6</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20</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latin typeface="Tahoma" panose="020B0604030504040204" pitchFamily="34" charset="0"/>
                        </a:rPr>
                        <a:t>9</a:t>
                      </a:r>
                    </a:p>
                  </a:txBody>
                  <a:tcPr marL="9525" marR="9525" marT="9525" marB="0" anchor="ctr">
                    <a:solidFill>
                      <a:srgbClr val="4F81BD"/>
                    </a:solidFill>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234584112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ctrTitle"/>
          </p:nvPr>
        </p:nvSpPr>
        <p:spPr/>
        <p:txBody>
          <a:bodyPr/>
          <a:lstStyle/>
          <a:p>
            <a:r>
              <a:rPr lang="en-US" altLang="en-US">
                <a:solidFill>
                  <a:schemeClr val="bg1"/>
                </a:solidFill>
              </a:rPr>
              <a:t>Communication</a:t>
            </a:r>
          </a:p>
        </p:txBody>
      </p:sp>
    </p:spTree>
    <p:extLst>
      <p:ext uri="{BB962C8B-B14F-4D97-AF65-F5344CB8AC3E}">
        <p14:creationId xmlns:p14="http://schemas.microsoft.com/office/powerpoint/2010/main" val="354296285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Communication Regarding Low Income Weatherization</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43</a:t>
            </a:fld>
            <a:endParaRPr lang="en-US" altLang="en-US" sz="1400"/>
          </a:p>
        </p:txBody>
      </p:sp>
      <p:sp>
        <p:nvSpPr>
          <p:cNvPr id="9" name="Text Box 6"/>
          <p:cNvSpPr txBox="1">
            <a:spLocks noChangeArrowheads="1"/>
          </p:cNvSpPr>
          <p:nvPr/>
        </p:nvSpPr>
        <p:spPr bwMode="auto">
          <a:xfrm>
            <a:off x="-36443" y="8384071"/>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 How did you first make contact with Austin Energy about receiving free home weatherization?</a:t>
            </a:r>
            <a:endParaRPr lang="en-US" sz="1100" b="1">
              <a:latin typeface="+mn-lt"/>
              <a:ea typeface="ＭＳ Ｐゴシック" charset="-128"/>
            </a:endParaRPr>
          </a:p>
        </p:txBody>
      </p:sp>
      <p:graphicFrame>
        <p:nvGraphicFramePr>
          <p:cNvPr id="2" name="Content Placeholder 8"/>
          <p:cNvGraphicFramePr>
            <a:graphicFrameLocks noGrp="1"/>
          </p:cNvGraphicFramePr>
          <p:nvPr>
            <p:ph idx="1"/>
            <p:extLst>
              <p:ext uri="{D42A27DB-BD31-4B8C-83A1-F6EECF244321}">
                <p14:modId xmlns:p14="http://schemas.microsoft.com/office/powerpoint/2010/main" val="615007050"/>
              </p:ext>
            </p:extLst>
          </p:nvPr>
        </p:nvGraphicFramePr>
        <p:xfrm>
          <a:off x="14356" y="1371600"/>
          <a:ext cx="6843643" cy="66294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80360629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How First Learned About Weatherization</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44</a:t>
            </a:fld>
            <a:endParaRPr lang="en-US" altLang="en-US" sz="1400"/>
          </a:p>
        </p:txBody>
      </p:sp>
      <p:sp>
        <p:nvSpPr>
          <p:cNvPr id="9" name="Text Box 6"/>
          <p:cNvSpPr txBox="1">
            <a:spLocks noChangeArrowheads="1"/>
          </p:cNvSpPr>
          <p:nvPr/>
        </p:nvSpPr>
        <p:spPr bwMode="auto">
          <a:xfrm>
            <a:off x="-36443" y="8384071"/>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 How did you learn that Austin Energy can provide free home weatherization?</a:t>
            </a:r>
            <a:endParaRPr lang="en-US" sz="1100" b="1">
              <a:latin typeface="+mn-lt"/>
              <a:ea typeface="ＭＳ Ｐゴシック" charset="-128"/>
            </a:endParaRPr>
          </a:p>
        </p:txBody>
      </p:sp>
      <p:graphicFrame>
        <p:nvGraphicFramePr>
          <p:cNvPr id="2" name="Content Placeholder 8"/>
          <p:cNvGraphicFramePr>
            <a:graphicFrameLocks noGrp="1"/>
          </p:cNvGraphicFramePr>
          <p:nvPr>
            <p:ph idx="1"/>
            <p:extLst>
              <p:ext uri="{D42A27DB-BD31-4B8C-83A1-F6EECF244321}">
                <p14:modId xmlns:p14="http://schemas.microsoft.com/office/powerpoint/2010/main" val="4194435650"/>
              </p:ext>
            </p:extLst>
          </p:nvPr>
        </p:nvGraphicFramePr>
        <p:xfrm>
          <a:off x="133" y="990600"/>
          <a:ext cx="6781667" cy="8001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46648825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Best Method for Communication</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45</a:t>
            </a:fld>
            <a:endParaRPr lang="en-US" altLang="en-US" sz="1400"/>
          </a:p>
        </p:txBody>
      </p:sp>
      <p:sp>
        <p:nvSpPr>
          <p:cNvPr id="9" name="Text Box 6"/>
          <p:cNvSpPr txBox="1">
            <a:spLocks noChangeArrowheads="1"/>
          </p:cNvSpPr>
          <p:nvPr/>
        </p:nvSpPr>
        <p:spPr bwMode="auto">
          <a:xfrm>
            <a:off x="-36443" y="8384071"/>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29. What is the best way for Austin Energy to communicate with you about energy-related topics? </a:t>
            </a:r>
          </a:p>
        </p:txBody>
      </p:sp>
      <p:graphicFrame>
        <p:nvGraphicFramePr>
          <p:cNvPr id="2" name="Content Placeholder 8"/>
          <p:cNvGraphicFramePr>
            <a:graphicFrameLocks noGrp="1"/>
          </p:cNvGraphicFramePr>
          <p:nvPr>
            <p:ph idx="1"/>
            <p:extLst>
              <p:ext uri="{D42A27DB-BD31-4B8C-83A1-F6EECF244321}">
                <p14:modId xmlns:p14="http://schemas.microsoft.com/office/powerpoint/2010/main" val="3494886093"/>
              </p:ext>
            </p:extLst>
          </p:nvPr>
        </p:nvGraphicFramePr>
        <p:xfrm>
          <a:off x="0" y="1371600"/>
          <a:ext cx="6629399" cy="627067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47574622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Types of Useful Information</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46</a:t>
            </a:fld>
            <a:endParaRPr lang="en-US" altLang="en-US" sz="1400"/>
          </a:p>
        </p:txBody>
      </p:sp>
      <p:sp>
        <p:nvSpPr>
          <p:cNvPr id="9" name="Text Box 6"/>
          <p:cNvSpPr txBox="1">
            <a:spLocks noChangeArrowheads="1"/>
          </p:cNvSpPr>
          <p:nvPr/>
        </p:nvSpPr>
        <p:spPr bwMode="auto">
          <a:xfrm>
            <a:off x="-36443" y="8384071"/>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30. What types of information</a:t>
            </a:r>
            <a:r>
              <a:rPr lang="en-US" sz="1100" b="1">
                <a:latin typeface="+mn-lt"/>
                <a:ea typeface="ＭＳ Ｐゴシック" charset="-128"/>
              </a:rPr>
              <a:t> </a:t>
            </a:r>
            <a:r>
              <a:rPr lang="en-US" sz="1100">
                <a:latin typeface="+mn-lt"/>
                <a:ea typeface="ＭＳ Ｐゴシック" charset="-128"/>
              </a:rPr>
              <a:t>would you find useful? </a:t>
            </a:r>
          </a:p>
        </p:txBody>
      </p:sp>
      <p:graphicFrame>
        <p:nvGraphicFramePr>
          <p:cNvPr id="2" name="Table 1"/>
          <p:cNvGraphicFramePr>
            <a:graphicFrameLocks noGrp="1"/>
          </p:cNvGraphicFramePr>
          <p:nvPr>
            <p:extLst>
              <p:ext uri="{D42A27DB-BD31-4B8C-83A1-F6EECF244321}">
                <p14:modId xmlns:p14="http://schemas.microsoft.com/office/powerpoint/2010/main" val="1352759580"/>
              </p:ext>
            </p:extLst>
          </p:nvPr>
        </p:nvGraphicFramePr>
        <p:xfrm>
          <a:off x="304800" y="1958310"/>
          <a:ext cx="6324600" cy="4673703"/>
        </p:xfrm>
        <a:graphic>
          <a:graphicData uri="http://schemas.openxmlformats.org/drawingml/2006/table">
            <a:tbl>
              <a:tblPr firstRow="1" lastRow="1">
                <a:tableStyleId>{5C22544A-7EE6-4342-B048-85BDC9FD1C3A}</a:tableStyleId>
              </a:tblPr>
              <a:tblGrid>
                <a:gridCol w="2286000">
                  <a:extLst>
                    <a:ext uri="{9D8B030D-6E8A-4147-A177-3AD203B41FA5}">
                      <a16:colId xmlns:a16="http://schemas.microsoft.com/office/drawing/2014/main" val="20000"/>
                    </a:ext>
                  </a:extLst>
                </a:gridCol>
                <a:gridCol w="1066800">
                  <a:extLst>
                    <a:ext uri="{9D8B030D-6E8A-4147-A177-3AD203B41FA5}">
                      <a16:colId xmlns:a16="http://schemas.microsoft.com/office/drawing/2014/main" val="20002"/>
                    </a:ext>
                  </a:extLst>
                </a:gridCol>
                <a:gridCol w="990600">
                  <a:extLst>
                    <a:ext uri="{9D8B030D-6E8A-4147-A177-3AD203B41FA5}">
                      <a16:colId xmlns:a16="http://schemas.microsoft.com/office/drawing/2014/main" val="20003"/>
                    </a:ext>
                  </a:extLst>
                </a:gridCol>
                <a:gridCol w="990600">
                  <a:extLst>
                    <a:ext uri="{9D8B030D-6E8A-4147-A177-3AD203B41FA5}">
                      <a16:colId xmlns:a16="http://schemas.microsoft.com/office/drawing/2014/main" val="20004"/>
                    </a:ext>
                  </a:extLst>
                </a:gridCol>
                <a:gridCol w="990600">
                  <a:extLst>
                    <a:ext uri="{9D8B030D-6E8A-4147-A177-3AD203B41FA5}">
                      <a16:colId xmlns:a16="http://schemas.microsoft.com/office/drawing/2014/main" val="953889752"/>
                    </a:ext>
                  </a:extLst>
                </a:gridCol>
              </a:tblGrid>
              <a:tr h="495114">
                <a:tc>
                  <a:txBody>
                    <a:bodyPr/>
                    <a:lstStyle/>
                    <a:p>
                      <a:pPr algn="l" rtl="0" fontAlgn="b"/>
                      <a:r>
                        <a:rPr lang="en-US" sz="1300" b="1" i="0" u="none" strike="noStrike" dirty="0">
                          <a:solidFill>
                            <a:srgbClr val="FFFFFF"/>
                          </a:solidFill>
                          <a:effectLst/>
                          <a:latin typeface="Tahoma" panose="020B0604030504040204" pitchFamily="34" charset="0"/>
                        </a:rPr>
                        <a:t> </a:t>
                      </a:r>
                    </a:p>
                  </a:txBody>
                  <a:tcPr marL="9525" marR="9525" marT="9525" marB="0" anchor="b">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576623">
                <a:tc>
                  <a:txBody>
                    <a:bodyPr/>
                    <a:lstStyle/>
                    <a:p>
                      <a:pPr algn="l" rtl="0" fontAlgn="ctr"/>
                      <a:r>
                        <a:rPr lang="en-US" sz="1300" b="0" i="0" u="none" strike="noStrike">
                          <a:solidFill>
                            <a:srgbClr val="000000"/>
                          </a:solidFill>
                          <a:effectLst/>
                          <a:latin typeface="Tahoma" panose="020B0604030504040204" pitchFamily="34" charset="0"/>
                        </a:rPr>
                        <a:t>Any new programs or recaps of old programs</a:t>
                      </a:r>
                    </a:p>
                  </a:txBody>
                  <a:tcPr marL="9525" marR="9525" marT="9525" marB="0" anchor="ctr">
                    <a:solidFill>
                      <a:srgbClr val="DCE6F1"/>
                    </a:solidFill>
                  </a:tcPr>
                </a:tc>
                <a:tc>
                  <a:txBody>
                    <a:bodyPr/>
                    <a:lstStyle/>
                    <a:p>
                      <a:pPr algn="ctr" rtl="0" fontAlgn="t"/>
                      <a:r>
                        <a:rPr lang="en-US" sz="1300" b="0" i="0" u="none" strike="noStrike" dirty="0">
                          <a:solidFill>
                            <a:srgbClr val="010205"/>
                          </a:solidFill>
                          <a:effectLst/>
                          <a:latin typeface="Tahoma" panose="020B0604030504040204" pitchFamily="34" charset="0"/>
                        </a:rPr>
                        <a:t>11</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6</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27</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10</a:t>
                      </a:r>
                    </a:p>
                  </a:txBody>
                  <a:tcPr marL="9525" marR="9525" marT="9525" marB="0" anchor="ctr">
                    <a:solidFill>
                      <a:srgbClr val="DCE6F1"/>
                    </a:solidFill>
                  </a:tcPr>
                </a:tc>
                <a:extLst>
                  <a:ext uri="{0D108BD9-81ED-4DB2-BD59-A6C34878D82A}">
                    <a16:rowId xmlns:a16="http://schemas.microsoft.com/office/drawing/2014/main" val="174803507"/>
                  </a:ext>
                </a:extLst>
              </a:tr>
              <a:tr h="576623">
                <a:tc>
                  <a:txBody>
                    <a:bodyPr/>
                    <a:lstStyle/>
                    <a:p>
                      <a:pPr algn="l" rtl="0" fontAlgn="ctr"/>
                      <a:r>
                        <a:rPr lang="en-US" sz="1300" b="0" i="0" u="none" strike="noStrike">
                          <a:solidFill>
                            <a:srgbClr val="000000"/>
                          </a:solidFill>
                          <a:effectLst/>
                          <a:latin typeface="Tahoma" panose="020B0604030504040204" pitchFamily="34" charset="0"/>
                        </a:rPr>
                        <a:t>Usage information</a:t>
                      </a:r>
                    </a:p>
                  </a:txBody>
                  <a:tcPr marL="9525" marR="9525" marT="9525" marB="0" anchor="ctr">
                    <a:solidFill>
                      <a:srgbClr val="DCE6F1"/>
                    </a:solidFill>
                  </a:tcPr>
                </a:tc>
                <a:tc>
                  <a:txBody>
                    <a:bodyPr/>
                    <a:lstStyle/>
                    <a:p>
                      <a:pPr algn="ctr" rtl="0" fontAlgn="t"/>
                      <a:r>
                        <a:rPr lang="en-US" sz="1300" b="0" i="0" u="none" strike="noStrike" dirty="0">
                          <a:solidFill>
                            <a:srgbClr val="010205"/>
                          </a:solidFill>
                          <a:effectLst/>
                          <a:latin typeface="Tahoma" panose="020B0604030504040204" pitchFamily="34" charset="0"/>
                        </a:rPr>
                        <a:t>3</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1</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4</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3</a:t>
                      </a:r>
                    </a:p>
                  </a:txBody>
                  <a:tcPr marL="9525" marR="9525" marT="9525" marB="0" anchor="ctr">
                    <a:solidFill>
                      <a:srgbClr val="DCE6F1"/>
                    </a:solidFill>
                  </a:tcPr>
                </a:tc>
                <a:extLst>
                  <a:ext uri="{0D108BD9-81ED-4DB2-BD59-A6C34878D82A}">
                    <a16:rowId xmlns:a16="http://schemas.microsoft.com/office/drawing/2014/main" val="1560512973"/>
                  </a:ext>
                </a:extLst>
              </a:tr>
              <a:tr h="441819">
                <a:tc>
                  <a:txBody>
                    <a:bodyPr/>
                    <a:lstStyle/>
                    <a:p>
                      <a:pPr algn="l" rtl="0" fontAlgn="ctr"/>
                      <a:r>
                        <a:rPr lang="en-US" sz="1300" b="0" i="0" u="none" strike="noStrike">
                          <a:solidFill>
                            <a:srgbClr val="000000"/>
                          </a:solidFill>
                          <a:effectLst/>
                          <a:latin typeface="Tahoma" panose="020B0604030504040204" pitchFamily="34" charset="0"/>
                        </a:rPr>
                        <a:t>Tips on reducing energy and water costs</a:t>
                      </a:r>
                    </a:p>
                  </a:txBody>
                  <a:tcPr marL="9525" marR="9525" marT="9525" marB="0" anchor="ctr">
                    <a:solidFill>
                      <a:srgbClr val="DCE6F1"/>
                    </a:solidFill>
                  </a:tcPr>
                </a:tc>
                <a:tc>
                  <a:txBody>
                    <a:bodyPr/>
                    <a:lstStyle/>
                    <a:p>
                      <a:pPr algn="ctr" rtl="0" fontAlgn="t"/>
                      <a:r>
                        <a:rPr lang="en-US" sz="1300" b="0" i="0" u="none" strike="noStrike" dirty="0">
                          <a:solidFill>
                            <a:srgbClr val="010205"/>
                          </a:solidFill>
                          <a:effectLst/>
                          <a:latin typeface="Tahoma" panose="020B0604030504040204" pitchFamily="34" charset="0"/>
                        </a:rPr>
                        <a:t>5</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3</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8</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2</a:t>
                      </a:r>
                    </a:p>
                  </a:txBody>
                  <a:tcPr marL="9525" marR="9525" marT="9525" marB="0" anchor="ctr">
                    <a:solidFill>
                      <a:srgbClr val="DCE6F1"/>
                    </a:solidFill>
                  </a:tcPr>
                </a:tc>
                <a:extLst>
                  <a:ext uri="{0D108BD9-81ED-4DB2-BD59-A6C34878D82A}">
                    <a16:rowId xmlns:a16="http://schemas.microsoft.com/office/drawing/2014/main" val="3879668846"/>
                  </a:ext>
                </a:extLst>
              </a:tr>
              <a:tr h="290115">
                <a:tc>
                  <a:txBody>
                    <a:bodyPr/>
                    <a:lstStyle/>
                    <a:p>
                      <a:pPr algn="l" rtl="0" fontAlgn="ctr"/>
                      <a:r>
                        <a:rPr lang="en-US" sz="1300" b="0" i="0" u="none" strike="noStrike">
                          <a:solidFill>
                            <a:srgbClr val="000000"/>
                          </a:solidFill>
                          <a:effectLst/>
                          <a:latin typeface="Tahoma" panose="020B0604030504040204" pitchFamily="34" charset="0"/>
                        </a:rPr>
                        <a:t>General information</a:t>
                      </a:r>
                    </a:p>
                  </a:txBody>
                  <a:tcPr marL="9525" marR="9525" marT="9525" marB="0" anchor="ctr">
                    <a:solidFill>
                      <a:srgbClr val="DCE6F1"/>
                    </a:solidFill>
                  </a:tcPr>
                </a:tc>
                <a:tc>
                  <a:txBody>
                    <a:bodyPr/>
                    <a:lstStyle/>
                    <a:p>
                      <a:pPr algn="ctr" rtl="0" fontAlgn="t"/>
                      <a:r>
                        <a:rPr lang="en-US" sz="1300" b="0" i="0" u="none" strike="noStrike" dirty="0">
                          <a:solidFill>
                            <a:srgbClr val="010205"/>
                          </a:solidFill>
                          <a:effectLst/>
                          <a:latin typeface="Tahoma" panose="020B0604030504040204" pitchFamily="34" charset="0"/>
                        </a:rPr>
                        <a:t>1</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2</a:t>
                      </a:r>
                    </a:p>
                  </a:txBody>
                  <a:tcPr marL="9525" marR="9525" marT="9525" marB="0" anchor="ctr">
                    <a:solidFill>
                      <a:srgbClr val="DCE6F1"/>
                    </a:solidFill>
                  </a:tcPr>
                </a:tc>
                <a:extLst>
                  <a:ext uri="{0D108BD9-81ED-4DB2-BD59-A6C34878D82A}">
                    <a16:rowId xmlns:a16="http://schemas.microsoft.com/office/drawing/2014/main" val="3000666848"/>
                  </a:ext>
                </a:extLst>
              </a:tr>
              <a:tr h="290115">
                <a:tc>
                  <a:txBody>
                    <a:bodyPr/>
                    <a:lstStyle/>
                    <a:p>
                      <a:pPr algn="l" rtl="0" fontAlgn="ctr"/>
                      <a:r>
                        <a:rPr lang="en-US" sz="1300" b="0" i="0" u="none" strike="noStrike">
                          <a:solidFill>
                            <a:srgbClr val="000000"/>
                          </a:solidFill>
                          <a:effectLst/>
                          <a:latin typeface="Tahoma" panose="020B0604030504040204" pitchFamily="34" charset="0"/>
                        </a:rPr>
                        <a:t>Power outages</a:t>
                      </a:r>
                    </a:p>
                  </a:txBody>
                  <a:tcPr marL="9525" marR="9525" marT="9525" marB="0" anchor="ctr">
                    <a:solidFill>
                      <a:srgbClr val="DCE6F1"/>
                    </a:solidFill>
                  </a:tcPr>
                </a:tc>
                <a:tc>
                  <a:txBody>
                    <a:bodyPr/>
                    <a:lstStyle/>
                    <a:p>
                      <a:pPr algn="ctr" rtl="0" fontAlgn="t"/>
                      <a:r>
                        <a:rPr lang="en-US" sz="1300" b="0" i="0" u="none" strike="noStrike" dirty="0">
                          <a:solidFill>
                            <a:srgbClr val="010205"/>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dirty="0">
                          <a:solidFill>
                            <a:srgbClr val="010205"/>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dirty="0">
                          <a:solidFill>
                            <a:srgbClr val="010205"/>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dirty="0">
                          <a:solidFill>
                            <a:srgbClr val="010205"/>
                          </a:solidFill>
                          <a:effectLst/>
                          <a:latin typeface="Tahoma" panose="020B0604030504040204" pitchFamily="34" charset="0"/>
                        </a:rPr>
                        <a:t>1</a:t>
                      </a:r>
                    </a:p>
                  </a:txBody>
                  <a:tcPr marL="9525" marR="9525" marT="9525" marB="0" anchor="ctr">
                    <a:solidFill>
                      <a:srgbClr val="DCE6F1"/>
                    </a:solidFill>
                  </a:tcPr>
                </a:tc>
                <a:extLst>
                  <a:ext uri="{0D108BD9-81ED-4DB2-BD59-A6C34878D82A}">
                    <a16:rowId xmlns:a16="http://schemas.microsoft.com/office/drawing/2014/main" val="1425576171"/>
                  </a:ext>
                </a:extLst>
              </a:tr>
              <a:tr h="439414">
                <a:tc>
                  <a:txBody>
                    <a:bodyPr/>
                    <a:lstStyle/>
                    <a:p>
                      <a:pPr algn="l" rtl="0" fontAlgn="ctr"/>
                      <a:r>
                        <a:rPr lang="en-US" sz="1300" b="0" i="0" u="none" strike="noStrike">
                          <a:solidFill>
                            <a:srgbClr val="000000"/>
                          </a:solidFill>
                          <a:effectLst/>
                          <a:latin typeface="Tahoma" panose="020B0604030504040204" pitchFamily="34" charset="0"/>
                        </a:rPr>
                        <a:t>Rate changes</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2</a:t>
                      </a:r>
                    </a:p>
                  </a:txBody>
                  <a:tcPr marL="9525" marR="9525" marT="9525" marB="0" anchor="ctr">
                    <a:solidFill>
                      <a:srgbClr val="DCE6F1"/>
                    </a:solidFill>
                  </a:tcPr>
                </a:tc>
                <a:tc>
                  <a:txBody>
                    <a:bodyPr/>
                    <a:lstStyle/>
                    <a:p>
                      <a:pPr algn="ctr" rtl="0" fontAlgn="t"/>
                      <a:r>
                        <a:rPr lang="en-US" sz="1300" b="0" i="0" u="none" strike="noStrike" dirty="0">
                          <a:solidFill>
                            <a:srgbClr val="010205"/>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037979615"/>
                  </a:ext>
                </a:extLst>
              </a:tr>
              <a:tr h="290115">
                <a:tc>
                  <a:txBody>
                    <a:bodyPr/>
                    <a:lstStyle/>
                    <a:p>
                      <a:pPr algn="l" rtl="0" fontAlgn="ctr"/>
                      <a:r>
                        <a:rPr lang="en-US" sz="1300" b="0" i="0" u="none" strike="noStrike">
                          <a:solidFill>
                            <a:srgbClr val="000000"/>
                          </a:solidFill>
                          <a:effectLst/>
                          <a:latin typeface="Tahoma" panose="020B0604030504040204" pitchFamily="34" charset="0"/>
                        </a:rPr>
                        <a:t>Anything useful</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1</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dirty="0">
                          <a:solidFill>
                            <a:srgbClr val="010205"/>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48140906"/>
                  </a:ext>
                </a:extLst>
              </a:tr>
              <a:tr h="290115">
                <a:tc>
                  <a:txBody>
                    <a:bodyPr/>
                    <a:lstStyle/>
                    <a:p>
                      <a:pPr algn="l" rtl="0" fontAlgn="ctr"/>
                      <a:r>
                        <a:rPr lang="en-US" sz="1300" b="0" i="0" u="none" strike="noStrike">
                          <a:solidFill>
                            <a:srgbClr val="000000"/>
                          </a:solidFill>
                          <a:effectLst/>
                          <a:latin typeface="Tahoma" panose="020B0604030504040204" pitchFamily="34" charset="0"/>
                        </a:rPr>
                        <a:t>All other</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2</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1</a:t>
                      </a:r>
                    </a:p>
                  </a:txBody>
                  <a:tcPr marL="9525" marR="9525" marT="9525" marB="0" anchor="ctr">
                    <a:solidFill>
                      <a:srgbClr val="DCE6F1"/>
                    </a:solidFill>
                  </a:tcPr>
                </a:tc>
                <a:tc>
                  <a:txBody>
                    <a:bodyPr/>
                    <a:lstStyle/>
                    <a:p>
                      <a:pPr algn="ctr" rtl="0" fontAlgn="t"/>
                      <a:r>
                        <a:rPr lang="en-US" sz="1300" b="0" i="0" u="none" strike="noStrike" dirty="0">
                          <a:solidFill>
                            <a:srgbClr val="010205"/>
                          </a:solidFill>
                          <a:effectLst/>
                          <a:latin typeface="Tahoma" panose="020B0604030504040204" pitchFamily="34" charset="0"/>
                        </a:rPr>
                        <a:t>2</a:t>
                      </a:r>
                    </a:p>
                  </a:txBody>
                  <a:tcPr marL="9525" marR="9525" marT="9525" marB="0" anchor="ctr">
                    <a:solidFill>
                      <a:srgbClr val="DCE6F1"/>
                    </a:solidFill>
                  </a:tcPr>
                </a:tc>
                <a:extLst>
                  <a:ext uri="{0D108BD9-81ED-4DB2-BD59-A6C34878D82A}">
                    <a16:rowId xmlns:a16="http://schemas.microsoft.com/office/drawing/2014/main" val="2601317910"/>
                  </a:ext>
                </a:extLst>
              </a:tr>
              <a:tr h="290115">
                <a:tc>
                  <a:txBody>
                    <a:bodyPr/>
                    <a:lstStyle/>
                    <a:p>
                      <a:pPr algn="l" rtl="0" fontAlgn="ctr"/>
                      <a:r>
                        <a:rPr lang="en-US" sz="1300" b="0" i="0" u="none" strike="noStrike">
                          <a:solidFill>
                            <a:srgbClr val="000000"/>
                          </a:solidFill>
                          <a:effectLst/>
                          <a:latin typeface="Tahoma" panose="020B0604030504040204" pitchFamily="34" charset="0"/>
                        </a:rPr>
                        <a:t>No complaints, nothing</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2</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3</a:t>
                      </a:r>
                    </a:p>
                  </a:txBody>
                  <a:tcPr marL="9525" marR="9525" marT="9525" marB="0" anchor="ctr">
                    <a:solidFill>
                      <a:srgbClr val="DCE6F1"/>
                    </a:solidFill>
                  </a:tcPr>
                </a:tc>
                <a:tc>
                  <a:txBody>
                    <a:bodyPr/>
                    <a:lstStyle/>
                    <a:p>
                      <a:pPr algn="ctr" rtl="0" fontAlgn="t"/>
                      <a:r>
                        <a:rPr lang="en-US" sz="1300" b="0" i="0" u="none" strike="noStrike" dirty="0">
                          <a:solidFill>
                            <a:srgbClr val="010205"/>
                          </a:solidFill>
                          <a:effectLst/>
                          <a:latin typeface="Tahoma" panose="020B0604030504040204" pitchFamily="34" charset="0"/>
                        </a:rPr>
                        <a:t>1</a:t>
                      </a:r>
                    </a:p>
                  </a:txBody>
                  <a:tcPr marL="9525" marR="9525" marT="9525" marB="0" anchor="ctr">
                    <a:solidFill>
                      <a:srgbClr val="DCE6F1"/>
                    </a:solidFill>
                  </a:tcPr>
                </a:tc>
                <a:extLst>
                  <a:ext uri="{0D108BD9-81ED-4DB2-BD59-A6C34878D82A}">
                    <a16:rowId xmlns:a16="http://schemas.microsoft.com/office/drawing/2014/main" val="10007"/>
                  </a:ext>
                </a:extLst>
              </a:tr>
              <a:tr h="290115">
                <a:tc>
                  <a:txBody>
                    <a:bodyPr/>
                    <a:lstStyle/>
                    <a:p>
                      <a:pPr algn="l" rtl="0" fontAlgn="ctr"/>
                      <a:r>
                        <a:rPr lang="en-US" sz="1300" b="0" i="0" u="none" strike="noStrike">
                          <a:solidFill>
                            <a:srgbClr val="000000"/>
                          </a:solidFill>
                          <a:effectLst/>
                          <a:latin typeface="Tahoma" panose="020B0604030504040204" pitchFamily="34" charset="0"/>
                        </a:rPr>
                        <a:t>Do not know </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286174405"/>
                  </a:ext>
                </a:extLst>
              </a:tr>
              <a:tr h="403420">
                <a:tc>
                  <a:txBody>
                    <a:bodyPr/>
                    <a:lstStyle/>
                    <a:p>
                      <a:pPr algn="l" rtl="0" fontAlgn="ctr"/>
                      <a:r>
                        <a:rPr lang="en-US" sz="1300" b="1" i="0" u="none" strike="noStrike">
                          <a:solidFill>
                            <a:srgbClr val="FFFFFF"/>
                          </a:solidFill>
                          <a:effectLst/>
                          <a:latin typeface="Tahoma" panose="020B0604030504040204" pitchFamily="34" charset="0"/>
                        </a:rPr>
                        <a:t>Base: </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28</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12</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44</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latin typeface="Tahoma" panose="020B0604030504040204" pitchFamily="34" charset="0"/>
                        </a:rPr>
                        <a:t>19</a:t>
                      </a:r>
                    </a:p>
                  </a:txBody>
                  <a:tcPr marL="9525" marR="9525" marT="9525" marB="0" anchor="ctr">
                    <a:solidFill>
                      <a:srgbClr val="4F81BD"/>
                    </a:solidFill>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84251555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ctrTitle"/>
          </p:nvPr>
        </p:nvSpPr>
        <p:spPr/>
        <p:txBody>
          <a:bodyPr/>
          <a:lstStyle/>
          <a:p>
            <a:r>
              <a:rPr lang="en-US" altLang="en-US">
                <a:solidFill>
                  <a:schemeClr val="bg1"/>
                </a:solidFill>
              </a:rPr>
              <a:t>Relationship with </a:t>
            </a:r>
            <a:br>
              <a:rPr lang="en-US" altLang="en-US">
                <a:solidFill>
                  <a:schemeClr val="bg1"/>
                </a:solidFill>
              </a:rPr>
            </a:br>
            <a:r>
              <a:rPr lang="en-US" altLang="en-US">
                <a:solidFill>
                  <a:schemeClr val="bg1"/>
                </a:solidFill>
              </a:rPr>
              <a:t>Austin Energy</a:t>
            </a:r>
          </a:p>
        </p:txBody>
      </p:sp>
    </p:spTree>
    <p:extLst>
      <p:ext uri="{BB962C8B-B14F-4D97-AF65-F5344CB8AC3E}">
        <p14:creationId xmlns:p14="http://schemas.microsoft.com/office/powerpoint/2010/main" val="65117255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Overall Satisfaction with </a:t>
            </a:r>
            <a:br>
              <a:rPr lang="en-US" altLang="en-US">
                <a:ea typeface="MS PGothic" panose="020B0600070205080204" pitchFamily="34" charset="-128"/>
              </a:rPr>
            </a:br>
            <a:r>
              <a:rPr lang="en-US" altLang="en-US">
                <a:ea typeface="MS PGothic" panose="020B0600070205080204" pitchFamily="34" charset="-128"/>
              </a:rPr>
              <a:t>Austin Energy</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48</a:t>
            </a:fld>
            <a:endParaRPr lang="en-US" altLang="en-US" sz="1400"/>
          </a:p>
        </p:txBody>
      </p:sp>
      <p:graphicFrame>
        <p:nvGraphicFramePr>
          <p:cNvPr id="2" name="Content Placeholder 10"/>
          <p:cNvGraphicFramePr>
            <a:graphicFrameLocks/>
          </p:cNvGraphicFramePr>
          <p:nvPr>
            <p:extLst>
              <p:ext uri="{D42A27DB-BD31-4B8C-83A1-F6EECF244321}">
                <p14:modId xmlns:p14="http://schemas.microsoft.com/office/powerpoint/2010/main" val="1611207392"/>
              </p:ext>
            </p:extLst>
          </p:nvPr>
        </p:nvGraphicFramePr>
        <p:xfrm>
          <a:off x="50800" y="1414463"/>
          <a:ext cx="6756400" cy="5087937"/>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51635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‘1’=Very Dissatisfied; ‘10’=Very Satisfied. Only ‘8’, ‘9’, ‘10’ ratings shown.</a:t>
            </a:r>
          </a:p>
        </p:txBody>
      </p:sp>
      <p:sp>
        <p:nvSpPr>
          <p:cNvPr id="9" name="Text Box 6"/>
          <p:cNvSpPr txBox="1">
            <a:spLocks noChangeArrowheads="1"/>
          </p:cNvSpPr>
          <p:nvPr/>
        </p:nvSpPr>
        <p:spPr bwMode="auto">
          <a:xfrm>
            <a:off x="-36444" y="8403949"/>
            <a:ext cx="6265793" cy="435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31. Using a scale of ‘1’ (very dissatisfied) to ‘10’ (very satisfied), how satisfied are you with Austin Energy? </a:t>
            </a:r>
          </a:p>
        </p:txBody>
      </p:sp>
    </p:spTree>
    <p:extLst>
      <p:ext uri="{BB962C8B-B14F-4D97-AF65-F5344CB8AC3E}">
        <p14:creationId xmlns:p14="http://schemas.microsoft.com/office/powerpoint/2010/main" val="28917194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ctrTitle"/>
          </p:nvPr>
        </p:nvSpPr>
        <p:spPr/>
        <p:txBody>
          <a:bodyPr/>
          <a:lstStyle/>
          <a:p>
            <a:r>
              <a:rPr lang="en-US" altLang="en-US">
                <a:solidFill>
                  <a:schemeClr val="bg1"/>
                </a:solidFill>
              </a:rPr>
              <a:t>Low Income Weatherization Program Names</a:t>
            </a:r>
          </a:p>
        </p:txBody>
      </p:sp>
    </p:spTree>
    <p:extLst>
      <p:ext uri="{BB962C8B-B14F-4D97-AF65-F5344CB8AC3E}">
        <p14:creationId xmlns:p14="http://schemas.microsoft.com/office/powerpoint/2010/main" val="32572874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ctrTitle"/>
          </p:nvPr>
        </p:nvSpPr>
        <p:spPr/>
        <p:txBody>
          <a:bodyPr/>
          <a:lstStyle/>
          <a:p>
            <a:r>
              <a:rPr lang="en-US" altLang="en-US">
                <a:solidFill>
                  <a:schemeClr val="bg1"/>
                </a:solidFill>
              </a:rPr>
              <a:t>Weatherization Program</a:t>
            </a:r>
          </a:p>
        </p:txBody>
      </p:sp>
    </p:spTree>
    <p:extLst>
      <p:ext uri="{BB962C8B-B14F-4D97-AF65-F5344CB8AC3E}">
        <p14:creationId xmlns:p14="http://schemas.microsoft.com/office/powerpoint/2010/main" val="362342815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Possible Low Income Weatherization Program Names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A17699D5-621E-4864-8F0F-9AFA162DB490}" type="slidenum">
              <a:rPr kumimoji="0" lang="en-US" altLang="en-US" sz="1400" b="0" i="0" u="none" strike="noStrike" kern="1200" cap="none" spc="0" normalizeH="0" baseline="0" noProof="0" smtClean="0">
                <a:ln>
                  <a:noFill/>
                </a:ln>
                <a:solidFill>
                  <a:srgbClr val="000000"/>
                </a:solidFill>
                <a:effectLst/>
                <a:uLnTx/>
                <a:uFillTx/>
                <a:latin typeface="Tahoma" panose="020B0604030504040204" pitchFamily="34"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50</a:t>
            </a:fld>
            <a:endParaRPr kumimoji="0" lang="en-US" altLang="en-US" sz="1400" b="0" i="0" u="none" strike="noStrike" kern="1200" cap="none" spc="0" normalizeH="0" baseline="0" noProof="0">
              <a:ln>
                <a:noFill/>
              </a:ln>
              <a:solidFill>
                <a:srgbClr val="000000"/>
              </a:solidFill>
              <a:effectLst/>
              <a:uLnTx/>
              <a:uFillTx/>
              <a:latin typeface="Tahoma" panose="020B0604030504040204" pitchFamily="34" charset="0"/>
              <a:ea typeface="+mn-ea"/>
              <a:cs typeface="+mn-cs"/>
            </a:endParaRPr>
          </a:p>
        </p:txBody>
      </p:sp>
      <p:sp>
        <p:nvSpPr>
          <p:cNvPr id="9" name="Text Box 6"/>
          <p:cNvSpPr txBox="1">
            <a:spLocks noChangeArrowheads="1"/>
          </p:cNvSpPr>
          <p:nvPr/>
        </p:nvSpPr>
        <p:spPr bwMode="auto">
          <a:xfrm>
            <a:off x="-36443" y="8397323"/>
            <a:ext cx="626579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100" b="0" i="0" u="none" strike="noStrike" kern="1200" cap="none" spc="0" normalizeH="0" baseline="0" noProof="0">
                <a:ln>
                  <a:noFill/>
                </a:ln>
                <a:solidFill>
                  <a:srgbClr val="000000"/>
                </a:solidFill>
                <a:effectLst/>
                <a:uLnTx/>
                <a:uFillTx/>
                <a:latin typeface="Tahoma"/>
                <a:ea typeface="ＭＳ Ｐゴシック" charset="-128"/>
                <a:cs typeface="+mn-cs"/>
              </a:rPr>
              <a:t>D11. Based on your experience in the weatherization program, what phrase do you think would best describes the program?</a:t>
            </a:r>
          </a:p>
        </p:txBody>
      </p:sp>
      <p:sp>
        <p:nvSpPr>
          <p:cNvPr id="6" name="Text Box 9">
            <a:extLst>
              <a:ext uri="{FF2B5EF4-FFF2-40B4-BE49-F238E27FC236}">
                <a16:creationId xmlns:a16="http://schemas.microsoft.com/office/drawing/2014/main" id="{B9AD7EDA-9E08-4B7B-9374-EB151C8D76CC}"/>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Tahoma"/>
                <a:ea typeface="+mn-ea"/>
                <a:cs typeface="+mn-cs"/>
              </a:rPr>
              <a:t>Note: New question asked in Q1_2020.</a:t>
            </a:r>
            <a:endParaRPr kumimoji="0" lang="en-US" sz="1100" b="0" i="0" u="none" strike="noStrike" kern="1200" cap="none" spc="0" normalizeH="0" baseline="0" noProof="0" dirty="0">
              <a:ln>
                <a:noFill/>
              </a:ln>
              <a:solidFill>
                <a:srgbClr val="000000"/>
              </a:solidFill>
              <a:effectLst/>
              <a:uLnTx/>
              <a:uFillTx/>
              <a:latin typeface="Tahoma"/>
              <a:ea typeface="+mn-ea"/>
              <a:cs typeface="Helvetica"/>
            </a:endParaRPr>
          </a:p>
        </p:txBody>
      </p:sp>
      <p:graphicFrame>
        <p:nvGraphicFramePr>
          <p:cNvPr id="8" name="Chart 6">
            <a:extLst>
              <a:ext uri="{FF2B5EF4-FFF2-40B4-BE49-F238E27FC236}">
                <a16:creationId xmlns:a16="http://schemas.microsoft.com/office/drawing/2014/main" id="{D0FBFEC8-5A55-DB4F-983D-4FA422FEBD5A}"/>
              </a:ext>
            </a:extLst>
          </p:cNvPr>
          <p:cNvGraphicFramePr>
            <a:graphicFrameLocks/>
          </p:cNvGraphicFramePr>
          <p:nvPr>
            <p:extLst>
              <p:ext uri="{D42A27DB-BD31-4B8C-83A1-F6EECF244321}">
                <p14:modId xmlns:p14="http://schemas.microsoft.com/office/powerpoint/2010/main" val="546248819"/>
              </p:ext>
            </p:extLst>
          </p:nvPr>
        </p:nvGraphicFramePr>
        <p:xfrm>
          <a:off x="29308" y="1033626"/>
          <a:ext cx="6756400" cy="503328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86550732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dirty="0">
                <a:ea typeface="MS PGothic" panose="020B0600070205080204" pitchFamily="34" charset="-128"/>
              </a:rPr>
              <a:t>Possible Low Income Weatherization Program Names  </a:t>
            </a:r>
            <a:r>
              <a:rPr lang="en-US" altLang="en-US" sz="2400" dirty="0">
                <a:ea typeface="MS PGothic" panose="020B0600070205080204" pitchFamily="34" charset="-128"/>
              </a:rPr>
              <a:t>(Table 1 of 2)</a:t>
            </a:r>
            <a:endParaRPr lang="en-US" altLang="en-US" dirty="0"/>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A17699D5-621E-4864-8F0F-9AFA162DB490}" type="slidenum">
              <a:rPr kumimoji="0" lang="en-US" altLang="en-US" sz="1400" b="0" i="0" u="none" strike="noStrike" kern="1200" cap="none" spc="0" normalizeH="0" baseline="0" noProof="0" smtClean="0">
                <a:ln>
                  <a:noFill/>
                </a:ln>
                <a:solidFill>
                  <a:srgbClr val="000000"/>
                </a:solidFill>
                <a:effectLst/>
                <a:uLnTx/>
                <a:uFillTx/>
                <a:latin typeface="Tahoma" panose="020B0604030504040204" pitchFamily="34"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51</a:t>
            </a:fld>
            <a:endParaRPr kumimoji="0" lang="en-US" altLang="en-US" sz="1400" b="0" i="0" u="none" strike="noStrike" kern="1200" cap="none" spc="0" normalizeH="0" baseline="0" noProof="0">
              <a:ln>
                <a:noFill/>
              </a:ln>
              <a:solidFill>
                <a:srgbClr val="000000"/>
              </a:solidFill>
              <a:effectLst/>
              <a:uLnTx/>
              <a:uFillTx/>
              <a:latin typeface="Tahoma" panose="020B0604030504040204" pitchFamily="34" charset="0"/>
              <a:ea typeface="+mn-ea"/>
              <a:cs typeface="+mn-cs"/>
            </a:endParaRPr>
          </a:p>
        </p:txBody>
      </p:sp>
      <p:sp>
        <p:nvSpPr>
          <p:cNvPr id="9" name="Text Box 6"/>
          <p:cNvSpPr txBox="1">
            <a:spLocks noChangeArrowheads="1"/>
          </p:cNvSpPr>
          <p:nvPr/>
        </p:nvSpPr>
        <p:spPr bwMode="auto">
          <a:xfrm>
            <a:off x="-36443" y="8397323"/>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en-US" sz="1100">
                <a:solidFill>
                  <a:srgbClr val="000000"/>
                </a:solidFill>
                <a:latin typeface="Tahoma"/>
                <a:ea typeface="ＭＳ Ｐゴシック" charset="-128"/>
              </a:rPr>
              <a:t>D12</a:t>
            </a:r>
            <a:r>
              <a:rPr kumimoji="0" lang="en-US" sz="1100" b="0" i="0" u="none" strike="noStrike" kern="1200" cap="none" spc="0" normalizeH="0" baseline="0" noProof="0">
                <a:ln>
                  <a:noFill/>
                </a:ln>
                <a:solidFill>
                  <a:srgbClr val="000000"/>
                </a:solidFill>
                <a:effectLst/>
                <a:uLnTx/>
                <a:uFillTx/>
                <a:latin typeface="Tahoma"/>
                <a:ea typeface="ＭＳ Ｐゴシック" charset="-128"/>
                <a:cs typeface="+mn-cs"/>
              </a:rPr>
              <a:t>. Are there other words you think best describe the program to other potential participants?</a:t>
            </a:r>
          </a:p>
        </p:txBody>
      </p:sp>
      <p:sp>
        <p:nvSpPr>
          <p:cNvPr id="6" name="Text Box 9">
            <a:extLst>
              <a:ext uri="{FF2B5EF4-FFF2-40B4-BE49-F238E27FC236}">
                <a16:creationId xmlns:a16="http://schemas.microsoft.com/office/drawing/2014/main" id="{B9AD7EDA-9E08-4B7B-9374-EB151C8D76CC}"/>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100" b="0" i="0" u="none" strike="noStrike" kern="1200" cap="none" spc="0" normalizeH="0" baseline="0" noProof="0">
                <a:ln>
                  <a:noFill/>
                </a:ln>
                <a:solidFill>
                  <a:srgbClr val="000000"/>
                </a:solidFill>
                <a:effectLst/>
                <a:uLnTx/>
                <a:uFillTx/>
                <a:latin typeface="Tahoma"/>
                <a:ea typeface="+mn-ea"/>
                <a:cs typeface="+mn-cs"/>
              </a:rPr>
              <a:t>Note: New question asked in Q1_2020.</a:t>
            </a:r>
            <a:endParaRPr kumimoji="0" lang="en-US" sz="1100" b="0" i="0" u="none" strike="noStrike" kern="1200" cap="none" spc="0" normalizeH="0" baseline="0" noProof="0">
              <a:ln>
                <a:noFill/>
              </a:ln>
              <a:solidFill>
                <a:srgbClr val="000000"/>
              </a:solidFill>
              <a:effectLst/>
              <a:uLnTx/>
              <a:uFillTx/>
              <a:latin typeface="Tahoma"/>
              <a:ea typeface="+mn-ea"/>
              <a:cs typeface="Helvetica"/>
            </a:endParaRPr>
          </a:p>
        </p:txBody>
      </p:sp>
      <p:graphicFrame>
        <p:nvGraphicFramePr>
          <p:cNvPr id="7" name="Table 6">
            <a:extLst>
              <a:ext uri="{FF2B5EF4-FFF2-40B4-BE49-F238E27FC236}">
                <a16:creationId xmlns:a16="http://schemas.microsoft.com/office/drawing/2014/main" id="{F3C71BD1-16DA-4B42-ADF2-996C2A908553}"/>
              </a:ext>
            </a:extLst>
          </p:cNvPr>
          <p:cNvGraphicFramePr>
            <a:graphicFrameLocks noGrp="1"/>
          </p:cNvGraphicFramePr>
          <p:nvPr>
            <p:extLst>
              <p:ext uri="{D42A27DB-BD31-4B8C-83A1-F6EECF244321}">
                <p14:modId xmlns:p14="http://schemas.microsoft.com/office/powerpoint/2010/main" val="4312100"/>
              </p:ext>
            </p:extLst>
          </p:nvPr>
        </p:nvGraphicFramePr>
        <p:xfrm>
          <a:off x="485927" y="1493952"/>
          <a:ext cx="5886145" cy="6718093"/>
        </p:xfrm>
        <a:graphic>
          <a:graphicData uri="http://schemas.openxmlformats.org/drawingml/2006/table">
            <a:tbl>
              <a:tblPr firstRow="1">
                <a:tableStyleId>{5C22544A-7EE6-4342-B048-85BDC9FD1C3A}</a:tableStyleId>
              </a:tblPr>
              <a:tblGrid>
                <a:gridCol w="2152346">
                  <a:extLst>
                    <a:ext uri="{9D8B030D-6E8A-4147-A177-3AD203B41FA5}">
                      <a16:colId xmlns:a16="http://schemas.microsoft.com/office/drawing/2014/main" val="20000"/>
                    </a:ext>
                  </a:extLst>
                </a:gridCol>
                <a:gridCol w="1136972">
                  <a:extLst>
                    <a:ext uri="{9D8B030D-6E8A-4147-A177-3AD203B41FA5}">
                      <a16:colId xmlns:a16="http://schemas.microsoft.com/office/drawing/2014/main" val="3387442301"/>
                    </a:ext>
                  </a:extLst>
                </a:gridCol>
                <a:gridCol w="865609">
                  <a:extLst>
                    <a:ext uri="{9D8B030D-6E8A-4147-A177-3AD203B41FA5}">
                      <a16:colId xmlns:a16="http://schemas.microsoft.com/office/drawing/2014/main" val="3096603461"/>
                    </a:ext>
                  </a:extLst>
                </a:gridCol>
                <a:gridCol w="865609">
                  <a:extLst>
                    <a:ext uri="{9D8B030D-6E8A-4147-A177-3AD203B41FA5}">
                      <a16:colId xmlns:a16="http://schemas.microsoft.com/office/drawing/2014/main" val="335781355"/>
                    </a:ext>
                  </a:extLst>
                </a:gridCol>
                <a:gridCol w="865609">
                  <a:extLst>
                    <a:ext uri="{9D8B030D-6E8A-4147-A177-3AD203B41FA5}">
                      <a16:colId xmlns:a16="http://schemas.microsoft.com/office/drawing/2014/main" val="2532583466"/>
                    </a:ext>
                  </a:extLst>
                </a:gridCol>
              </a:tblGrid>
              <a:tr h="342674">
                <a:tc>
                  <a:txBody>
                    <a:bodyPr/>
                    <a:lstStyle/>
                    <a:p>
                      <a:pPr algn="ctr" rtl="0" fontAlgn="ctr"/>
                      <a:r>
                        <a:rPr lang="en-US" sz="1200" b="1" i="0" u="none" strike="noStrike" dirty="0">
                          <a:solidFill>
                            <a:srgbClr val="FFFFFF"/>
                          </a:solidFill>
                          <a:effectLst/>
                          <a:latin typeface="Tahoma" panose="020B0604030504040204" pitchFamily="34" charset="0"/>
                        </a:rPr>
                        <a:t>Words to Describe Program to Other Participants</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337245">
                <a:tc>
                  <a:txBody>
                    <a:bodyPr/>
                    <a:lstStyle/>
                    <a:p>
                      <a:pPr algn="l" rtl="0" fontAlgn="ctr"/>
                      <a:r>
                        <a:rPr lang="en-US" sz="1200" b="0" i="0" u="none" strike="noStrike" dirty="0">
                          <a:solidFill>
                            <a:srgbClr val="000000"/>
                          </a:solidFill>
                          <a:effectLst/>
                          <a:latin typeface="Tahoma" panose="020B0604030504040204" pitchFamily="34" charset="0"/>
                        </a:rPr>
                        <a:t>I can't remember how I described it to other people</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5%</a:t>
                      </a:r>
                    </a:p>
                  </a:txBody>
                  <a:tcPr marL="9525" marR="9525" marT="9525" marB="0" anchor="ctr">
                    <a:solidFill>
                      <a:srgbClr val="DDE7F2"/>
                    </a:solidFill>
                  </a:tcPr>
                </a:tc>
                <a:extLst>
                  <a:ext uri="{0D108BD9-81ED-4DB2-BD59-A6C34878D82A}">
                    <a16:rowId xmlns:a16="http://schemas.microsoft.com/office/drawing/2014/main" val="2387274723"/>
                  </a:ext>
                </a:extLst>
              </a:tr>
              <a:tr h="337245">
                <a:tc>
                  <a:txBody>
                    <a:bodyPr/>
                    <a:lstStyle/>
                    <a:p>
                      <a:pPr algn="l" rtl="0" fontAlgn="ctr"/>
                      <a:r>
                        <a:rPr lang="en-US" sz="1200" b="0" i="0" u="none" strike="noStrike" dirty="0">
                          <a:solidFill>
                            <a:srgbClr val="000000"/>
                          </a:solidFill>
                          <a:effectLst/>
                          <a:latin typeface="Tahoma" panose="020B0604030504040204" pitchFamily="34" charset="0"/>
                        </a:rPr>
                        <a:t>Very helpful</a:t>
                      </a:r>
                    </a:p>
                  </a:txBody>
                  <a:tcPr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5%</a:t>
                      </a:r>
                    </a:p>
                  </a:txBody>
                  <a:tcPr marL="9525" marR="9525" marT="9525" marB="0" anchor="ctr">
                    <a:solidFill>
                      <a:srgbClr val="DDE7F2"/>
                    </a:solidFill>
                  </a:tcPr>
                </a:tc>
                <a:extLst>
                  <a:ext uri="{0D108BD9-81ED-4DB2-BD59-A6C34878D82A}">
                    <a16:rowId xmlns:a16="http://schemas.microsoft.com/office/drawing/2014/main" val="1308531572"/>
                  </a:ext>
                </a:extLst>
              </a:tr>
              <a:tr h="337245">
                <a:tc>
                  <a:txBody>
                    <a:bodyPr/>
                    <a:lstStyle/>
                    <a:p>
                      <a:pPr algn="l" rtl="0" fontAlgn="ctr"/>
                      <a:r>
                        <a:rPr lang="en-US" sz="1200" b="0" i="0" u="none" strike="noStrike" dirty="0">
                          <a:solidFill>
                            <a:srgbClr val="000000"/>
                          </a:solidFill>
                          <a:effectLst/>
                          <a:latin typeface="Tahoma" panose="020B0604030504040204" pitchFamily="34" charset="0"/>
                        </a:rPr>
                        <a:t>Pretty good</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5%</a:t>
                      </a:r>
                    </a:p>
                  </a:txBody>
                  <a:tcPr marL="9525" marR="9525" marT="9525" marB="0" anchor="ctr">
                    <a:solidFill>
                      <a:srgbClr val="DDE7F2"/>
                    </a:solidFill>
                  </a:tcPr>
                </a:tc>
                <a:extLst>
                  <a:ext uri="{0D108BD9-81ED-4DB2-BD59-A6C34878D82A}">
                    <a16:rowId xmlns:a16="http://schemas.microsoft.com/office/drawing/2014/main" val="3174395123"/>
                  </a:ext>
                </a:extLst>
              </a:tr>
              <a:tr h="337245">
                <a:tc>
                  <a:txBody>
                    <a:bodyPr/>
                    <a:lstStyle/>
                    <a:p>
                      <a:pPr algn="l" rtl="0" fontAlgn="ctr"/>
                      <a:r>
                        <a:rPr lang="en-US" sz="1200" b="0" i="0" u="none" strike="noStrike" dirty="0">
                          <a:solidFill>
                            <a:srgbClr val="000000"/>
                          </a:solidFill>
                          <a:effectLst/>
                          <a:latin typeface="Tahoma" panose="020B0604030504040204" pitchFamily="34" charset="0"/>
                        </a:rPr>
                        <a:t>No, I think that says it</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5%</a:t>
                      </a:r>
                    </a:p>
                  </a:txBody>
                  <a:tcPr marL="9525" marR="9525" marT="9525" marB="0" anchor="ctr">
                    <a:solidFill>
                      <a:srgbClr val="DDE7F2"/>
                    </a:solidFill>
                  </a:tcPr>
                </a:tc>
                <a:extLst>
                  <a:ext uri="{0D108BD9-81ED-4DB2-BD59-A6C34878D82A}">
                    <a16:rowId xmlns:a16="http://schemas.microsoft.com/office/drawing/2014/main" val="3459153912"/>
                  </a:ext>
                </a:extLst>
              </a:tr>
              <a:tr h="337245">
                <a:tc>
                  <a:txBody>
                    <a:bodyPr/>
                    <a:lstStyle/>
                    <a:p>
                      <a:pPr algn="l" rtl="0" fontAlgn="ctr"/>
                      <a:r>
                        <a:rPr lang="en-US" sz="1200" b="0" i="0" u="none" strike="noStrike" dirty="0">
                          <a:solidFill>
                            <a:srgbClr val="000000"/>
                          </a:solidFill>
                          <a:effectLst/>
                          <a:latin typeface="Tahoma" panose="020B0604030504040204" pitchFamily="34" charset="0"/>
                        </a:rPr>
                        <a:t>It will help the environment</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5%</a:t>
                      </a:r>
                    </a:p>
                  </a:txBody>
                  <a:tcPr marL="9525" marR="9525" marT="9525" marB="0" anchor="ctr">
                    <a:solidFill>
                      <a:srgbClr val="DDE7F2"/>
                    </a:solidFill>
                  </a:tcPr>
                </a:tc>
                <a:extLst>
                  <a:ext uri="{0D108BD9-81ED-4DB2-BD59-A6C34878D82A}">
                    <a16:rowId xmlns:a16="http://schemas.microsoft.com/office/drawing/2014/main" val="333574110"/>
                  </a:ext>
                </a:extLst>
              </a:tr>
              <a:tr h="337245">
                <a:tc>
                  <a:txBody>
                    <a:bodyPr/>
                    <a:lstStyle/>
                    <a:p>
                      <a:pPr algn="l" rtl="0" fontAlgn="ctr"/>
                      <a:r>
                        <a:rPr lang="en-US" sz="1200" b="0" i="0" u="none" strike="noStrike" dirty="0">
                          <a:solidFill>
                            <a:srgbClr val="000000"/>
                          </a:solidFill>
                          <a:effectLst/>
                          <a:latin typeface="Tahoma" panose="020B0604030504040204" pitchFamily="34" charset="0"/>
                        </a:rPr>
                        <a:t>Worth it</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9%</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extLst>
                  <a:ext uri="{0D108BD9-81ED-4DB2-BD59-A6C34878D82A}">
                    <a16:rowId xmlns:a16="http://schemas.microsoft.com/office/drawing/2014/main" val="4268332777"/>
                  </a:ext>
                </a:extLst>
              </a:tr>
              <a:tr h="337245">
                <a:tc>
                  <a:txBody>
                    <a:bodyPr/>
                    <a:lstStyle/>
                    <a:p>
                      <a:pPr algn="l" rtl="0" fontAlgn="ctr"/>
                      <a:r>
                        <a:rPr lang="en-US" sz="1200" b="0" i="0" u="none" strike="noStrike" dirty="0">
                          <a:solidFill>
                            <a:srgbClr val="000000"/>
                          </a:solidFill>
                          <a:effectLst/>
                          <a:latin typeface="Tahoma" panose="020B0604030504040204" pitchFamily="34" charset="0"/>
                        </a:rPr>
                        <a:t>Great program</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b"/>
                      <a:r>
                        <a:rPr lang="en-US" sz="1200" b="0" i="0" u="none" strike="noStrike">
                          <a:solidFill>
                            <a:srgbClr val="000000"/>
                          </a:solidFill>
                          <a:effectLst/>
                          <a:latin typeface="Tahoma" panose="020B0604030504040204" pitchFamily="34" charset="0"/>
                        </a:rPr>
                        <a:t>5%</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extLst>
                  <a:ext uri="{0D108BD9-81ED-4DB2-BD59-A6C34878D82A}">
                    <a16:rowId xmlns:a16="http://schemas.microsoft.com/office/drawing/2014/main" val="3977933919"/>
                  </a:ext>
                </a:extLst>
              </a:tr>
              <a:tr h="342674">
                <a:tc>
                  <a:txBody>
                    <a:bodyPr/>
                    <a:lstStyle/>
                    <a:p>
                      <a:pPr algn="l" rtl="0" fontAlgn="ctr"/>
                      <a:r>
                        <a:rPr lang="en-US" sz="1200" b="0" i="0" u="none" strike="noStrike" dirty="0">
                          <a:solidFill>
                            <a:srgbClr val="000000"/>
                          </a:solidFill>
                          <a:effectLst/>
                          <a:latin typeface="Tahoma" panose="020B0604030504040204" pitchFamily="34" charset="0"/>
                        </a:rPr>
                        <a:t>A way to reduce your energy use in the summer</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631922504"/>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All around great program</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569965966"/>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Blessing</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068219562"/>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Check it out</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372764997"/>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Cool</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781579863"/>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Customer assistance weatherization</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132018358"/>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Doing a great job to help</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942575442"/>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Easy</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95744215"/>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Energy saving assist</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659477187"/>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Excellent</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44456270"/>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Home energy improvements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522531287"/>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Home improvements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1"/>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Income qualified weatherization upgrade</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2"/>
                  </a:ext>
                </a:extLst>
              </a:tr>
              <a:tr h="247168">
                <a:tc>
                  <a:txBody>
                    <a:bodyPr/>
                    <a:lstStyle/>
                    <a:p>
                      <a:pPr algn="l" rtl="0" fontAlgn="ctr"/>
                      <a:r>
                        <a:rPr lang="en-US" sz="1200" b="0" i="0" u="none" strike="noStrike" dirty="0">
                          <a:solidFill>
                            <a:srgbClr val="000000"/>
                          </a:solidFill>
                          <a:effectLst/>
                          <a:latin typeface="Tahoma" panose="020B0604030504040204" pitchFamily="34" charset="0"/>
                        </a:rPr>
                        <a:t>Incredibly beneficial</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603236547"/>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Outstanding value</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040325196"/>
                  </a:ext>
                </a:extLst>
              </a:tr>
            </a:tbl>
          </a:graphicData>
        </a:graphic>
      </p:graphicFrame>
    </p:spTree>
    <p:extLst>
      <p:ext uri="{BB962C8B-B14F-4D97-AF65-F5344CB8AC3E}">
        <p14:creationId xmlns:p14="http://schemas.microsoft.com/office/powerpoint/2010/main" val="210691053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dirty="0">
                <a:ea typeface="MS PGothic" panose="020B0600070205080204" pitchFamily="34" charset="-128"/>
              </a:rPr>
              <a:t>Possible Low Income Weatherization Program Names </a:t>
            </a:r>
            <a:r>
              <a:rPr lang="en-US" altLang="en-US" sz="2400" dirty="0">
                <a:ea typeface="MS PGothic" panose="020B0600070205080204" pitchFamily="34" charset="-128"/>
              </a:rPr>
              <a:t>(Table 2 of 2)</a:t>
            </a:r>
            <a:endParaRPr lang="en-US" altLang="en-US" dirty="0"/>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A17699D5-621E-4864-8F0F-9AFA162DB490}" type="slidenum">
              <a:rPr kumimoji="0" lang="en-US" altLang="en-US" sz="1400" b="0" i="0" u="none" strike="noStrike" kern="1200" cap="none" spc="0" normalizeH="0" baseline="0" noProof="0" smtClean="0">
                <a:ln>
                  <a:noFill/>
                </a:ln>
                <a:solidFill>
                  <a:srgbClr val="000000"/>
                </a:solidFill>
                <a:effectLst/>
                <a:uLnTx/>
                <a:uFillTx/>
                <a:latin typeface="Tahoma" panose="020B0604030504040204" pitchFamily="34"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52</a:t>
            </a:fld>
            <a:endParaRPr kumimoji="0" lang="en-US" altLang="en-US" sz="1400" b="0" i="0" u="none" strike="noStrike" kern="1200" cap="none" spc="0" normalizeH="0" baseline="0" noProof="0">
              <a:ln>
                <a:noFill/>
              </a:ln>
              <a:solidFill>
                <a:srgbClr val="000000"/>
              </a:solidFill>
              <a:effectLst/>
              <a:uLnTx/>
              <a:uFillTx/>
              <a:latin typeface="Tahoma" panose="020B0604030504040204" pitchFamily="34" charset="0"/>
              <a:ea typeface="+mn-ea"/>
              <a:cs typeface="+mn-cs"/>
            </a:endParaRPr>
          </a:p>
        </p:txBody>
      </p:sp>
      <p:sp>
        <p:nvSpPr>
          <p:cNvPr id="9" name="Text Box 6"/>
          <p:cNvSpPr txBox="1">
            <a:spLocks noChangeArrowheads="1"/>
          </p:cNvSpPr>
          <p:nvPr/>
        </p:nvSpPr>
        <p:spPr bwMode="auto">
          <a:xfrm>
            <a:off x="-36443" y="8397323"/>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en-US" sz="1100">
                <a:solidFill>
                  <a:srgbClr val="000000"/>
                </a:solidFill>
                <a:latin typeface="Tahoma"/>
                <a:ea typeface="ＭＳ Ｐゴシック" charset="-128"/>
              </a:rPr>
              <a:t>D12</a:t>
            </a:r>
            <a:r>
              <a:rPr kumimoji="0" lang="en-US" sz="1100" b="0" i="0" u="none" strike="noStrike" kern="1200" cap="none" spc="0" normalizeH="0" baseline="0" noProof="0">
                <a:ln>
                  <a:noFill/>
                </a:ln>
                <a:solidFill>
                  <a:srgbClr val="000000"/>
                </a:solidFill>
                <a:effectLst/>
                <a:uLnTx/>
                <a:uFillTx/>
                <a:latin typeface="Tahoma"/>
                <a:ea typeface="ＭＳ Ｐゴシック" charset="-128"/>
                <a:cs typeface="+mn-cs"/>
              </a:rPr>
              <a:t>. Are there other words you think best describe the program to other potential participants?</a:t>
            </a:r>
          </a:p>
        </p:txBody>
      </p:sp>
      <p:sp>
        <p:nvSpPr>
          <p:cNvPr id="6" name="Text Box 9">
            <a:extLst>
              <a:ext uri="{FF2B5EF4-FFF2-40B4-BE49-F238E27FC236}">
                <a16:creationId xmlns:a16="http://schemas.microsoft.com/office/drawing/2014/main" id="{B9AD7EDA-9E08-4B7B-9374-EB151C8D76CC}"/>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100" b="0" i="0" u="none" strike="noStrike" kern="1200" cap="none" spc="0" normalizeH="0" baseline="0" noProof="0">
                <a:ln>
                  <a:noFill/>
                </a:ln>
                <a:solidFill>
                  <a:srgbClr val="000000"/>
                </a:solidFill>
                <a:effectLst/>
                <a:uLnTx/>
                <a:uFillTx/>
                <a:latin typeface="Tahoma"/>
                <a:ea typeface="+mn-ea"/>
                <a:cs typeface="+mn-cs"/>
              </a:rPr>
              <a:t>Note: New question asked in Q1_2020.</a:t>
            </a:r>
            <a:endParaRPr kumimoji="0" lang="en-US" sz="1100" b="0" i="0" u="none" strike="noStrike" kern="1200" cap="none" spc="0" normalizeH="0" baseline="0" noProof="0">
              <a:ln>
                <a:noFill/>
              </a:ln>
              <a:solidFill>
                <a:srgbClr val="000000"/>
              </a:solidFill>
              <a:effectLst/>
              <a:uLnTx/>
              <a:uFillTx/>
              <a:latin typeface="Tahoma"/>
              <a:ea typeface="+mn-ea"/>
              <a:cs typeface="Helvetica"/>
            </a:endParaRPr>
          </a:p>
        </p:txBody>
      </p:sp>
      <p:graphicFrame>
        <p:nvGraphicFramePr>
          <p:cNvPr id="7" name="Table 6">
            <a:extLst>
              <a:ext uri="{FF2B5EF4-FFF2-40B4-BE49-F238E27FC236}">
                <a16:creationId xmlns:a16="http://schemas.microsoft.com/office/drawing/2014/main" id="{F3C71BD1-16DA-4B42-ADF2-996C2A908553}"/>
              </a:ext>
            </a:extLst>
          </p:cNvPr>
          <p:cNvGraphicFramePr>
            <a:graphicFrameLocks noGrp="1"/>
          </p:cNvGraphicFramePr>
          <p:nvPr>
            <p:extLst>
              <p:ext uri="{D42A27DB-BD31-4B8C-83A1-F6EECF244321}">
                <p14:modId xmlns:p14="http://schemas.microsoft.com/office/powerpoint/2010/main" val="2335588587"/>
              </p:ext>
            </p:extLst>
          </p:nvPr>
        </p:nvGraphicFramePr>
        <p:xfrm>
          <a:off x="514654" y="1296536"/>
          <a:ext cx="5886145" cy="6813845"/>
        </p:xfrm>
        <a:graphic>
          <a:graphicData uri="http://schemas.openxmlformats.org/drawingml/2006/table">
            <a:tbl>
              <a:tblPr firstRow="1" lastRow="1">
                <a:tableStyleId>{5C22544A-7EE6-4342-B048-85BDC9FD1C3A}</a:tableStyleId>
              </a:tblPr>
              <a:tblGrid>
                <a:gridCol w="2152346">
                  <a:extLst>
                    <a:ext uri="{9D8B030D-6E8A-4147-A177-3AD203B41FA5}">
                      <a16:colId xmlns:a16="http://schemas.microsoft.com/office/drawing/2014/main" val="20000"/>
                    </a:ext>
                  </a:extLst>
                </a:gridCol>
                <a:gridCol w="1136972">
                  <a:extLst>
                    <a:ext uri="{9D8B030D-6E8A-4147-A177-3AD203B41FA5}">
                      <a16:colId xmlns:a16="http://schemas.microsoft.com/office/drawing/2014/main" val="3387442301"/>
                    </a:ext>
                  </a:extLst>
                </a:gridCol>
                <a:gridCol w="865609">
                  <a:extLst>
                    <a:ext uri="{9D8B030D-6E8A-4147-A177-3AD203B41FA5}">
                      <a16:colId xmlns:a16="http://schemas.microsoft.com/office/drawing/2014/main" val="3096603461"/>
                    </a:ext>
                  </a:extLst>
                </a:gridCol>
                <a:gridCol w="865609">
                  <a:extLst>
                    <a:ext uri="{9D8B030D-6E8A-4147-A177-3AD203B41FA5}">
                      <a16:colId xmlns:a16="http://schemas.microsoft.com/office/drawing/2014/main" val="335781355"/>
                    </a:ext>
                  </a:extLst>
                </a:gridCol>
                <a:gridCol w="865609">
                  <a:extLst>
                    <a:ext uri="{9D8B030D-6E8A-4147-A177-3AD203B41FA5}">
                      <a16:colId xmlns:a16="http://schemas.microsoft.com/office/drawing/2014/main" val="2532583466"/>
                    </a:ext>
                  </a:extLst>
                </a:gridCol>
              </a:tblGrid>
              <a:tr h="408126">
                <a:tc>
                  <a:txBody>
                    <a:bodyPr/>
                    <a:lstStyle/>
                    <a:p>
                      <a:pPr algn="ctr" rtl="0" fontAlgn="ctr"/>
                      <a:r>
                        <a:rPr lang="en-US" sz="1200" b="1" i="0" u="none" strike="noStrike" dirty="0">
                          <a:solidFill>
                            <a:srgbClr val="FFFFFF"/>
                          </a:solidFill>
                          <a:effectLst/>
                          <a:latin typeface="Tahoma" panose="020B0604030504040204" pitchFamily="34" charset="0"/>
                        </a:rPr>
                        <a:t>Words to Describe Program to Other Participants</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319778">
                <a:tc>
                  <a:txBody>
                    <a:bodyPr/>
                    <a:lstStyle/>
                    <a:p>
                      <a:pPr algn="l" rtl="0" fontAlgn="ctr"/>
                      <a:r>
                        <a:rPr lang="en-US" sz="1200" b="0" i="0" u="none" strike="noStrike" dirty="0">
                          <a:solidFill>
                            <a:srgbClr val="000000"/>
                          </a:solidFill>
                          <a:effectLst/>
                          <a:latin typeface="Tahoma" panose="020B0604030504040204" pitchFamily="34" charset="0"/>
                        </a:rPr>
                        <a:t>Pass</a:t>
                      </a:r>
                    </a:p>
                  </a:txBody>
                  <a:tcPr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b"/>
                      <a:r>
                        <a:rPr lang="en-US" sz="1200" b="0" i="0" u="none" strike="noStrike" dirty="0">
                          <a:solidFill>
                            <a:srgbClr val="000000"/>
                          </a:solidFill>
                          <a:effectLst/>
                          <a:latin typeface="Tahoma" panose="020B0604030504040204" pitchFamily="34" charset="0"/>
                        </a:rPr>
                        <a:t>2%</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extLst>
                  <a:ext uri="{0D108BD9-81ED-4DB2-BD59-A6C34878D82A}">
                    <a16:rowId xmlns:a16="http://schemas.microsoft.com/office/drawing/2014/main" val="2387274723"/>
                  </a:ext>
                </a:extLst>
              </a:tr>
              <a:tr h="408126">
                <a:tc>
                  <a:txBody>
                    <a:bodyPr/>
                    <a:lstStyle/>
                    <a:p>
                      <a:pPr algn="l" rtl="0" fontAlgn="ctr"/>
                      <a:r>
                        <a:rPr lang="en-US" sz="1200" b="0" i="0" u="none" strike="noStrike" dirty="0">
                          <a:solidFill>
                            <a:srgbClr val="000000"/>
                          </a:solidFill>
                          <a:effectLst/>
                          <a:latin typeface="Tahoma" panose="020B0604030504040204" pitchFamily="34" charset="0"/>
                        </a:rPr>
                        <a:t>Perfect program for somebody who can afford the upgrades</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extLst>
                  <a:ext uri="{0D108BD9-81ED-4DB2-BD59-A6C34878D82A}">
                    <a16:rowId xmlns:a16="http://schemas.microsoft.com/office/drawing/2014/main" val="1308531572"/>
                  </a:ext>
                </a:extLst>
              </a:tr>
              <a:tr h="319778">
                <a:tc>
                  <a:txBody>
                    <a:bodyPr/>
                    <a:lstStyle/>
                    <a:p>
                      <a:pPr algn="l" rtl="0" fontAlgn="ctr"/>
                      <a:r>
                        <a:rPr lang="en-US" sz="1200" b="0" i="0" u="none" strike="noStrike" dirty="0">
                          <a:solidFill>
                            <a:srgbClr val="000000"/>
                          </a:solidFill>
                          <a:effectLst/>
                          <a:latin typeface="Tahoma" panose="020B0604030504040204" pitchFamily="34" charset="0"/>
                        </a:rPr>
                        <a:t>Relieving</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extLst>
                  <a:ext uri="{0D108BD9-81ED-4DB2-BD59-A6C34878D82A}">
                    <a16:rowId xmlns:a16="http://schemas.microsoft.com/office/drawing/2014/main" val="3174395123"/>
                  </a:ext>
                </a:extLst>
              </a:tr>
              <a:tr h="319778">
                <a:tc>
                  <a:txBody>
                    <a:bodyPr/>
                    <a:lstStyle/>
                    <a:p>
                      <a:pPr algn="l" rtl="0" fontAlgn="ctr"/>
                      <a:r>
                        <a:rPr lang="en-US" sz="1200" b="0" i="0" u="none" strike="noStrike" dirty="0">
                          <a:solidFill>
                            <a:srgbClr val="000000"/>
                          </a:solidFill>
                          <a:effectLst/>
                          <a:latin typeface="Tahoma" panose="020B0604030504040204" pitchFamily="34" charset="0"/>
                        </a:rPr>
                        <a:t>The program is good</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extLst>
                  <a:ext uri="{0D108BD9-81ED-4DB2-BD59-A6C34878D82A}">
                    <a16:rowId xmlns:a16="http://schemas.microsoft.com/office/drawing/2014/main" val="3459153912"/>
                  </a:ext>
                </a:extLst>
              </a:tr>
              <a:tr h="319778">
                <a:tc>
                  <a:txBody>
                    <a:bodyPr/>
                    <a:lstStyle/>
                    <a:p>
                      <a:pPr algn="l" rtl="0" fontAlgn="ctr"/>
                      <a:r>
                        <a:rPr lang="en-US" sz="1200" b="0" i="0" u="none" strike="noStrike" dirty="0">
                          <a:solidFill>
                            <a:srgbClr val="000000"/>
                          </a:solidFill>
                          <a:effectLst/>
                          <a:latin typeface="Tahoma" panose="020B0604030504040204" pitchFamily="34" charset="0"/>
                        </a:rPr>
                        <a:t>Very useful</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extLst>
                  <a:ext uri="{0D108BD9-81ED-4DB2-BD59-A6C34878D82A}">
                    <a16:rowId xmlns:a16="http://schemas.microsoft.com/office/drawing/2014/main" val="333574110"/>
                  </a:ext>
                </a:extLst>
              </a:tr>
              <a:tr h="319778">
                <a:tc>
                  <a:txBody>
                    <a:bodyPr/>
                    <a:lstStyle/>
                    <a:p>
                      <a:pPr algn="l" rtl="0" fontAlgn="t"/>
                      <a:r>
                        <a:rPr lang="en-US" sz="1200" b="0" i="0" u="none" strike="noStrike" dirty="0">
                          <a:solidFill>
                            <a:srgbClr val="000000"/>
                          </a:solidFill>
                          <a:effectLst/>
                          <a:latin typeface="Tahoma" panose="020B0604030504040204" pitchFamily="34" charset="0"/>
                        </a:rPr>
                        <a:t>Weatherization assistance</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extLst>
                  <a:ext uri="{0D108BD9-81ED-4DB2-BD59-A6C34878D82A}">
                    <a16:rowId xmlns:a16="http://schemas.microsoft.com/office/drawing/2014/main" val="4268332777"/>
                  </a:ext>
                </a:extLst>
              </a:tr>
              <a:tr h="319778">
                <a:tc>
                  <a:txBody>
                    <a:bodyPr/>
                    <a:lstStyle/>
                    <a:p>
                      <a:pPr algn="l" rtl="0" fontAlgn="ctr"/>
                      <a:r>
                        <a:rPr lang="en-US" sz="1200" b="0" i="0" u="none" strike="noStrike" dirty="0">
                          <a:solidFill>
                            <a:srgbClr val="000000"/>
                          </a:solidFill>
                          <a:effectLst/>
                          <a:latin typeface="Tahoma" panose="020B0604030504040204" pitchFamily="34" charset="0"/>
                        </a:rPr>
                        <a:t>Helpful</a:t>
                      </a:r>
                    </a:p>
                  </a:txBody>
                  <a:tcPr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2%</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extLst>
                  <a:ext uri="{0D108BD9-81ED-4DB2-BD59-A6C34878D82A}">
                    <a16:rowId xmlns:a16="http://schemas.microsoft.com/office/drawing/2014/main" val="1443192731"/>
                  </a:ext>
                </a:extLst>
              </a:tr>
              <a:tr h="319778">
                <a:tc>
                  <a:txBody>
                    <a:bodyPr/>
                    <a:lstStyle/>
                    <a:p>
                      <a:pPr algn="l" rtl="0" fontAlgn="ctr"/>
                      <a:r>
                        <a:rPr lang="en-US" sz="1200" b="0" i="0" u="none" strike="noStrike" dirty="0">
                          <a:solidFill>
                            <a:srgbClr val="000000"/>
                          </a:solidFill>
                          <a:effectLst/>
                          <a:latin typeface="Tahoma" panose="020B0604030504040204" pitchFamily="34" charset="0"/>
                        </a:rPr>
                        <a:t>Amazing</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extLst>
                  <a:ext uri="{0D108BD9-81ED-4DB2-BD59-A6C34878D82A}">
                    <a16:rowId xmlns:a16="http://schemas.microsoft.com/office/drawing/2014/main" val="3977933919"/>
                  </a:ext>
                </a:extLst>
              </a:tr>
              <a:tr h="408126">
                <a:tc>
                  <a:txBody>
                    <a:bodyPr/>
                    <a:lstStyle/>
                    <a:p>
                      <a:pPr algn="l" rtl="0" fontAlgn="ctr"/>
                      <a:r>
                        <a:rPr lang="en-US" sz="1200" b="0" i="0" u="none" strike="noStrike" dirty="0">
                          <a:solidFill>
                            <a:srgbClr val="000000"/>
                          </a:solidFill>
                          <a:effectLst/>
                          <a:latin typeface="Tahoma" panose="020B0604030504040204" pitchFamily="34" charset="0"/>
                        </a:rPr>
                        <a:t>Cost efficient home weatherization improvement.</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631922504"/>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Free program</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569965966"/>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Home improvements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 0% </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068219562"/>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Justifiable</a:t>
                      </a:r>
                    </a:p>
                  </a:txBody>
                  <a:tcPr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372764997"/>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No changes, stay the same</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781579863"/>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Patients on the waiting list</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132018358"/>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Program is good</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942575442"/>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Really great program</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95744215"/>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Surreal</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659477187"/>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Try to get enrolled</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44456270"/>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Valuable</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522531287"/>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Very functional</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1"/>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None/nothing</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18%</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55%</a:t>
                      </a:r>
                    </a:p>
                  </a:txBody>
                  <a:tcPr marL="9525" marR="9525" marT="9525" marB="0" anchor="ctr">
                    <a:solidFill>
                      <a:srgbClr val="DCE6F1"/>
                    </a:solidFill>
                  </a:tcPr>
                </a:tc>
                <a:extLst>
                  <a:ext uri="{0D108BD9-81ED-4DB2-BD59-A6C34878D82A}">
                    <a16:rowId xmlns:a16="http://schemas.microsoft.com/office/drawing/2014/main" val="2623674585"/>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Don’t know </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22%</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5%</a:t>
                      </a:r>
                    </a:p>
                  </a:txBody>
                  <a:tcPr marL="9525" marR="9525" marT="9525" marB="0" anchor="ctr">
                    <a:solidFill>
                      <a:srgbClr val="DCE6F1"/>
                    </a:solidFill>
                  </a:tcPr>
                </a:tc>
                <a:extLst>
                  <a:ext uri="{0D108BD9-81ED-4DB2-BD59-A6C34878D82A}">
                    <a16:rowId xmlns:a16="http://schemas.microsoft.com/office/drawing/2014/main" val="10002"/>
                  </a:ext>
                </a:extLst>
              </a:tr>
              <a:tr h="221625">
                <a:tc>
                  <a:txBody>
                    <a:bodyPr/>
                    <a:lstStyle/>
                    <a:p>
                      <a:pPr algn="l" rtl="0" fontAlgn="b"/>
                      <a:r>
                        <a:rPr lang="en-US" sz="1200" b="0" i="0" u="none" strike="noStrike" dirty="0">
                          <a:solidFill>
                            <a:srgbClr val="000000"/>
                          </a:solidFill>
                          <a:effectLst/>
                          <a:latin typeface="Tahoma" panose="020B0604030504040204" pitchFamily="34" charset="0"/>
                        </a:rPr>
                        <a:t>All other</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10%</a:t>
                      </a:r>
                    </a:p>
                  </a:txBody>
                  <a:tcPr marL="9525" marR="9525" marT="9525" marB="0" anchor="ctr">
                    <a:solidFill>
                      <a:srgbClr val="DCE6F1"/>
                    </a:solidFill>
                  </a:tcPr>
                </a:tc>
                <a:extLst>
                  <a:ext uri="{0D108BD9-81ED-4DB2-BD59-A6C34878D82A}">
                    <a16:rowId xmlns:a16="http://schemas.microsoft.com/office/drawing/2014/main" val="2603236547"/>
                  </a:ext>
                </a:extLst>
              </a:tr>
              <a:tr h="248271">
                <a:tc>
                  <a:txBody>
                    <a:bodyPr/>
                    <a:lstStyle/>
                    <a:p>
                      <a:pPr algn="l" rtl="0" fontAlgn="ctr"/>
                      <a:r>
                        <a:rPr lang="en-US" sz="1200" b="1" i="0" u="none" strike="noStrike" dirty="0">
                          <a:solidFill>
                            <a:srgbClr val="FFFFFF"/>
                          </a:solidFill>
                          <a:effectLst/>
                          <a:latin typeface="Tahoma" panose="020B0604030504040204" pitchFamily="34" charset="0"/>
                        </a:rPr>
                        <a:t>Base: </a:t>
                      </a:r>
                    </a:p>
                  </a:txBody>
                  <a:tcPr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28</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12</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44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19</a:t>
                      </a:r>
                    </a:p>
                  </a:txBody>
                  <a:tcPr marL="9525" marR="9525" marT="9525" marB="0" anchor="ctr">
                    <a:solidFill>
                      <a:srgbClr val="4F81BD"/>
                    </a:solidFill>
                  </a:tcPr>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250733940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ctrTitle"/>
          </p:nvPr>
        </p:nvSpPr>
        <p:spPr/>
        <p:txBody>
          <a:bodyPr/>
          <a:lstStyle/>
          <a:p>
            <a:r>
              <a:rPr lang="en-US" altLang="en-US">
                <a:solidFill>
                  <a:schemeClr val="bg1"/>
                </a:solidFill>
              </a:rPr>
              <a:t>Demographics</a:t>
            </a:r>
          </a:p>
        </p:txBody>
      </p:sp>
    </p:spTree>
    <p:extLst>
      <p:ext uri="{BB962C8B-B14F-4D97-AF65-F5344CB8AC3E}">
        <p14:creationId xmlns:p14="http://schemas.microsoft.com/office/powerpoint/2010/main" val="350414772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Demographics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54</a:t>
            </a:fld>
            <a:endParaRPr lang="en-US" altLang="en-US" sz="1400"/>
          </a:p>
        </p:txBody>
      </p:sp>
      <p:graphicFrame>
        <p:nvGraphicFramePr>
          <p:cNvPr id="2" name="Table 1"/>
          <p:cNvGraphicFramePr>
            <a:graphicFrameLocks noGrp="1"/>
          </p:cNvGraphicFramePr>
          <p:nvPr>
            <p:extLst>
              <p:ext uri="{D42A27DB-BD31-4B8C-83A1-F6EECF244321}">
                <p14:modId xmlns:p14="http://schemas.microsoft.com/office/powerpoint/2010/main" val="3115034165"/>
              </p:ext>
            </p:extLst>
          </p:nvPr>
        </p:nvGraphicFramePr>
        <p:xfrm>
          <a:off x="383726" y="2057400"/>
          <a:ext cx="5845624" cy="1656740"/>
        </p:xfrm>
        <a:graphic>
          <a:graphicData uri="http://schemas.openxmlformats.org/drawingml/2006/table">
            <a:tbl>
              <a:tblPr firstRow="1" lastRow="1">
                <a:tableStyleId>{5C22544A-7EE6-4342-B048-85BDC9FD1C3A}</a:tableStyleId>
              </a:tblPr>
              <a:tblGrid>
                <a:gridCol w="1532890">
                  <a:extLst>
                    <a:ext uri="{9D8B030D-6E8A-4147-A177-3AD203B41FA5}">
                      <a16:colId xmlns:a16="http://schemas.microsoft.com/office/drawing/2014/main" val="20000"/>
                    </a:ext>
                  </a:extLst>
                </a:gridCol>
                <a:gridCol w="902784">
                  <a:extLst>
                    <a:ext uri="{9D8B030D-6E8A-4147-A177-3AD203B41FA5}">
                      <a16:colId xmlns:a16="http://schemas.microsoft.com/office/drawing/2014/main" val="20002"/>
                    </a:ext>
                  </a:extLst>
                </a:gridCol>
                <a:gridCol w="990600">
                  <a:extLst>
                    <a:ext uri="{9D8B030D-6E8A-4147-A177-3AD203B41FA5}">
                      <a16:colId xmlns:a16="http://schemas.microsoft.com/office/drawing/2014/main" val="20003"/>
                    </a:ext>
                  </a:extLst>
                </a:gridCol>
                <a:gridCol w="990600">
                  <a:extLst>
                    <a:ext uri="{9D8B030D-6E8A-4147-A177-3AD203B41FA5}">
                      <a16:colId xmlns:a16="http://schemas.microsoft.com/office/drawing/2014/main" val="20004"/>
                    </a:ext>
                  </a:extLst>
                </a:gridCol>
                <a:gridCol w="1428750">
                  <a:extLst>
                    <a:ext uri="{9D8B030D-6E8A-4147-A177-3AD203B41FA5}">
                      <a16:colId xmlns:a16="http://schemas.microsoft.com/office/drawing/2014/main" val="309755922"/>
                    </a:ext>
                  </a:extLst>
                </a:gridCol>
              </a:tblGrid>
              <a:tr h="457200">
                <a:tc>
                  <a:txBody>
                    <a:bodyPr/>
                    <a:lstStyle/>
                    <a:p>
                      <a:pPr algn="ctr" fontAlgn="ctr"/>
                      <a:r>
                        <a:rPr lang="en-US" sz="1200" u="none" strike="noStrike" dirty="0">
                          <a:effectLst/>
                        </a:rPr>
                        <a:t>Gender</a:t>
                      </a:r>
                      <a:endParaRPr lang="en-US" sz="1200" b="1" i="0" u="none" strike="noStrike" dirty="0">
                        <a:solidFill>
                          <a:srgbClr val="FFFFFF"/>
                        </a:solidFill>
                        <a:effectLst/>
                        <a:latin typeface="Calibri" panose="020F0502020204030204" pitchFamily="34" charset="0"/>
                      </a:endParaRPr>
                    </a:p>
                  </a:txBody>
                  <a:tcPr marL="9525" marR="9525" marT="9525" marB="0" anchor="ctr">
                    <a:solidFill>
                      <a:srgbClr val="4F81BD"/>
                    </a:solidFill>
                  </a:tcPr>
                </a:tc>
                <a:tc>
                  <a:txBody>
                    <a:bodyPr/>
                    <a:lstStyle/>
                    <a:p>
                      <a:pPr algn="ctr" fontAlgn="ctr"/>
                      <a:r>
                        <a:rPr lang="en-US" sz="1200" b="1" i="0" u="none" strike="noStrike" dirty="0">
                          <a:solidFill>
                            <a:srgbClr val="FFFFFF"/>
                          </a:solidFill>
                          <a:effectLst/>
                          <a:latin typeface="+mn-lt"/>
                        </a:rPr>
                        <a:t>Q4 2023</a:t>
                      </a:r>
                    </a:p>
                  </a:txBody>
                  <a:tcPr marL="9525" marR="9525" marT="9525" marB="0" anchor="ctr">
                    <a:solidFill>
                      <a:srgbClr val="4F81BD"/>
                    </a:solidFill>
                  </a:tcPr>
                </a:tc>
                <a:tc>
                  <a:txBody>
                    <a:bodyPr/>
                    <a:lstStyle/>
                    <a:p>
                      <a:pPr algn="ctr" fontAlgn="ctr"/>
                      <a:r>
                        <a:rPr lang="en-US" sz="1200" b="1" i="0" u="none" strike="noStrike" dirty="0">
                          <a:solidFill>
                            <a:srgbClr val="FFFFFF"/>
                          </a:solidFill>
                          <a:effectLst/>
                          <a:latin typeface="+mn-lt"/>
                        </a:rPr>
                        <a:t>Q1 2024</a:t>
                      </a:r>
                    </a:p>
                  </a:txBody>
                  <a:tcPr marL="9525" marR="9525" marT="9525" marB="0" anchor="ctr">
                    <a:solidFill>
                      <a:srgbClr val="4F81BD"/>
                    </a:solidFill>
                  </a:tcPr>
                </a:tc>
                <a:tc>
                  <a:txBody>
                    <a:bodyPr/>
                    <a:lstStyle/>
                    <a:p>
                      <a:pPr algn="ctr" fontAlgn="ctr"/>
                      <a:r>
                        <a:rPr lang="en-US" sz="1200" b="1" i="0" u="none" strike="noStrike" dirty="0">
                          <a:solidFill>
                            <a:srgbClr val="FFFFFF"/>
                          </a:solidFill>
                          <a:effectLst/>
                          <a:latin typeface="+mn-lt"/>
                        </a:rPr>
                        <a:t>Q2 2024</a:t>
                      </a:r>
                    </a:p>
                  </a:txBody>
                  <a:tcPr marL="9525" marR="9525" marT="9525" marB="0" anchor="ctr">
                    <a:solidFill>
                      <a:srgbClr val="4F81BD"/>
                    </a:solidFill>
                  </a:tcPr>
                </a:tc>
                <a:tc>
                  <a:txBody>
                    <a:bodyPr/>
                    <a:lstStyle/>
                    <a:p>
                      <a:pPr algn="ctr" fontAlgn="ctr"/>
                      <a:r>
                        <a:rPr lang="en-US" sz="1200" b="1" i="0" u="none" strike="noStrike" dirty="0">
                          <a:solidFill>
                            <a:srgbClr val="FFFFFF"/>
                          </a:solidFill>
                          <a:effectLst/>
                          <a:latin typeface="+mn-lt"/>
                        </a:rPr>
                        <a:t>Q3 2024</a:t>
                      </a:r>
                    </a:p>
                  </a:txBody>
                  <a:tcPr marL="9525" marR="9525" marT="9525" marB="0" anchor="ctr">
                    <a:solidFill>
                      <a:srgbClr val="4F81BD"/>
                    </a:solidFill>
                  </a:tcPr>
                </a:tc>
                <a:extLst>
                  <a:ext uri="{0D108BD9-81ED-4DB2-BD59-A6C34878D82A}">
                    <a16:rowId xmlns:a16="http://schemas.microsoft.com/office/drawing/2014/main" val="10000"/>
                  </a:ext>
                </a:extLst>
              </a:tr>
              <a:tr h="297332">
                <a:tc>
                  <a:txBody>
                    <a:bodyPr/>
                    <a:lstStyle/>
                    <a:p>
                      <a:pPr algn="l" fontAlgn="ctr"/>
                      <a:r>
                        <a:rPr lang="en-US" sz="1200" u="none" strike="noStrike">
                          <a:effectLst/>
                        </a:rPr>
                        <a:t>Male</a:t>
                      </a:r>
                      <a:endParaRPr lang="en-US" sz="1200" b="0" i="0" u="none" strike="noStrike">
                        <a:solidFill>
                          <a:srgbClr val="000000"/>
                        </a:solidFill>
                        <a:effectLst/>
                        <a:latin typeface="Calibri" panose="020F0502020204030204" pitchFamily="34" charset="0"/>
                      </a:endParaRPr>
                    </a:p>
                  </a:txBody>
                  <a:tcPr marL="85725" marR="9525" marT="9525" marB="0" anchor="ctr">
                    <a:solidFill>
                      <a:srgbClr val="DCE6F1"/>
                    </a:solidFill>
                  </a:tcPr>
                </a:tc>
                <a:tc>
                  <a:txBody>
                    <a:bodyPr/>
                    <a:lstStyle/>
                    <a:p>
                      <a:pPr algn="ctr" fontAlgn="ctr"/>
                      <a:r>
                        <a:rPr lang="en-US" sz="1200" b="0" i="0" u="none" strike="noStrike" dirty="0">
                          <a:solidFill>
                            <a:srgbClr val="000000"/>
                          </a:solidFill>
                          <a:effectLst/>
                          <a:latin typeface="+mn-lt"/>
                        </a:rPr>
                        <a:t>32%</a:t>
                      </a:r>
                    </a:p>
                  </a:txBody>
                  <a:tcPr marL="9525" marR="9525" marT="9525" marB="0" anchor="ctr">
                    <a:solidFill>
                      <a:srgbClr val="DCE6F1"/>
                    </a:solidFill>
                  </a:tcPr>
                </a:tc>
                <a:tc>
                  <a:txBody>
                    <a:bodyPr/>
                    <a:lstStyle/>
                    <a:p>
                      <a:pPr algn="ctr" fontAlgn="ctr"/>
                      <a:r>
                        <a:rPr lang="en-US" sz="1200" b="0" i="0" u="none" strike="noStrike" dirty="0">
                          <a:solidFill>
                            <a:srgbClr val="000000"/>
                          </a:solidFill>
                          <a:effectLst/>
                          <a:latin typeface="+mn-lt"/>
                        </a:rPr>
                        <a:t>33%</a:t>
                      </a:r>
                    </a:p>
                  </a:txBody>
                  <a:tcPr marL="9525" marR="9525" marT="9525" marB="0" anchor="ctr">
                    <a:solidFill>
                      <a:srgbClr val="DCE6F1"/>
                    </a:solidFill>
                  </a:tcPr>
                </a:tc>
                <a:tc>
                  <a:txBody>
                    <a:bodyPr/>
                    <a:lstStyle/>
                    <a:p>
                      <a:pPr algn="ctr" fontAlgn="ctr"/>
                      <a:r>
                        <a:rPr lang="en-US" sz="1200" b="0" i="0" u="none" strike="noStrike" dirty="0">
                          <a:solidFill>
                            <a:srgbClr val="000000"/>
                          </a:solidFill>
                          <a:effectLst/>
                          <a:latin typeface="+mn-lt"/>
                        </a:rPr>
                        <a:t>46%</a:t>
                      </a:r>
                    </a:p>
                  </a:txBody>
                  <a:tcPr marL="9525" marR="9525" marT="9525" marB="0" anchor="ctr">
                    <a:solidFill>
                      <a:srgbClr val="DCE6F1"/>
                    </a:solidFill>
                  </a:tcPr>
                </a:tc>
                <a:tc>
                  <a:txBody>
                    <a:bodyPr/>
                    <a:lstStyle/>
                    <a:p>
                      <a:pPr algn="ctr" fontAlgn="t"/>
                      <a:r>
                        <a:rPr lang="en-US" sz="1200" b="0" i="0" u="none" strike="noStrike" dirty="0">
                          <a:solidFill>
                            <a:srgbClr val="010205"/>
                          </a:solidFill>
                          <a:effectLst/>
                          <a:latin typeface="+mn-lt"/>
                        </a:rPr>
                        <a:t>32%</a:t>
                      </a:r>
                    </a:p>
                  </a:txBody>
                  <a:tcPr marL="9525" marR="9525" marT="9525" marB="0" anchor="ctr">
                    <a:solidFill>
                      <a:srgbClr val="DCE6F1"/>
                    </a:solidFill>
                  </a:tcPr>
                </a:tc>
                <a:extLst>
                  <a:ext uri="{0D108BD9-81ED-4DB2-BD59-A6C34878D82A}">
                    <a16:rowId xmlns:a16="http://schemas.microsoft.com/office/drawing/2014/main" val="10001"/>
                  </a:ext>
                </a:extLst>
              </a:tr>
              <a:tr h="304800">
                <a:tc>
                  <a:txBody>
                    <a:bodyPr/>
                    <a:lstStyle/>
                    <a:p>
                      <a:pPr algn="l" fontAlgn="ctr"/>
                      <a:r>
                        <a:rPr lang="en-US" sz="1200" u="none" strike="noStrike">
                          <a:effectLst/>
                        </a:rPr>
                        <a:t>Female</a:t>
                      </a:r>
                      <a:endParaRPr lang="en-US" sz="1200" b="0" i="0" u="none" strike="noStrike">
                        <a:solidFill>
                          <a:srgbClr val="000000"/>
                        </a:solidFill>
                        <a:effectLst/>
                        <a:latin typeface="Calibri" panose="020F0502020204030204" pitchFamily="34" charset="0"/>
                      </a:endParaRPr>
                    </a:p>
                  </a:txBody>
                  <a:tcPr marL="857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latin typeface="+mn-lt"/>
                        </a:rPr>
                        <a:t>64%</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latin typeface="+mn-lt"/>
                        </a:rPr>
                        <a:t>58%</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latin typeface="+mn-lt"/>
                        </a:rPr>
                        <a:t>50%</a:t>
                      </a:r>
                    </a:p>
                  </a:txBody>
                  <a:tcPr marL="9525" marR="9525" marT="9525" marB="0" anchor="ctr">
                    <a:solidFill>
                      <a:srgbClr val="DCE6F1"/>
                    </a:solidFill>
                  </a:tcPr>
                </a:tc>
                <a:tc>
                  <a:txBody>
                    <a:bodyPr/>
                    <a:lstStyle/>
                    <a:p>
                      <a:pPr algn="ctr" fontAlgn="t"/>
                      <a:r>
                        <a:rPr lang="en-US" sz="1200" b="0" i="0" u="none" strike="noStrike" dirty="0">
                          <a:solidFill>
                            <a:srgbClr val="010205"/>
                          </a:solidFill>
                          <a:effectLst/>
                          <a:latin typeface="+mn-lt"/>
                        </a:rPr>
                        <a:t>63%</a:t>
                      </a:r>
                    </a:p>
                  </a:txBody>
                  <a:tcPr marL="9525" marR="9525" marT="9525" marB="0" anchor="ctr">
                    <a:solidFill>
                      <a:srgbClr val="DCE6F1"/>
                    </a:solidFill>
                  </a:tcPr>
                </a:tc>
                <a:extLst>
                  <a:ext uri="{0D108BD9-81ED-4DB2-BD59-A6C34878D82A}">
                    <a16:rowId xmlns:a16="http://schemas.microsoft.com/office/drawing/2014/main" val="10002"/>
                  </a:ext>
                </a:extLst>
              </a:tr>
              <a:tr h="304800">
                <a:tc>
                  <a:txBody>
                    <a:bodyPr/>
                    <a:lstStyle/>
                    <a:p>
                      <a:pPr marL="0" algn="l" defTabSz="914400" rtl="0" eaLnBrk="1" fontAlgn="ctr" latinLnBrk="0" hangingPunct="1"/>
                      <a:r>
                        <a:rPr lang="en-US" sz="1200" u="none" strike="noStrike" kern="1200">
                          <a:solidFill>
                            <a:schemeClr val="dk1"/>
                          </a:solidFill>
                          <a:effectLst/>
                          <a:latin typeface="+mn-lt"/>
                          <a:ea typeface="+mn-ea"/>
                          <a:cs typeface="+mn-cs"/>
                        </a:rPr>
                        <a:t>Refused</a:t>
                      </a:r>
                    </a:p>
                  </a:txBody>
                  <a:tcPr marL="857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latin typeface="+mn-lt"/>
                        </a:rPr>
                        <a:t>4%</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latin typeface="+mn-lt"/>
                        </a:rPr>
                        <a:t>8%</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latin typeface="+mn-lt"/>
                        </a:rPr>
                        <a:t>5%</a:t>
                      </a:r>
                    </a:p>
                  </a:txBody>
                  <a:tcPr marL="9525" marR="9525" marT="9525" marB="0" anchor="ctr">
                    <a:solidFill>
                      <a:srgbClr val="DCE6F1"/>
                    </a:solidFill>
                  </a:tcPr>
                </a:tc>
                <a:tc>
                  <a:txBody>
                    <a:bodyPr/>
                    <a:lstStyle/>
                    <a:p>
                      <a:pPr algn="ctr" fontAlgn="t"/>
                      <a:r>
                        <a:rPr lang="en-US" sz="1200" b="0" i="0" u="none" strike="noStrike" dirty="0">
                          <a:solidFill>
                            <a:srgbClr val="010205"/>
                          </a:solidFill>
                          <a:effectLst/>
                          <a:latin typeface="+mn-lt"/>
                        </a:rPr>
                        <a:t>5%</a:t>
                      </a:r>
                    </a:p>
                  </a:txBody>
                  <a:tcPr marL="9525" marR="9525" marT="9525" marB="0" anchor="ctr">
                    <a:solidFill>
                      <a:srgbClr val="DCE6F1"/>
                    </a:solidFill>
                  </a:tcPr>
                </a:tc>
                <a:extLst>
                  <a:ext uri="{0D108BD9-81ED-4DB2-BD59-A6C34878D82A}">
                    <a16:rowId xmlns:a16="http://schemas.microsoft.com/office/drawing/2014/main" val="2959310255"/>
                  </a:ext>
                </a:extLst>
              </a:tr>
              <a:tr h="292608">
                <a:tc>
                  <a:txBody>
                    <a:bodyPr/>
                    <a:lstStyle/>
                    <a:p>
                      <a:pPr algn="l" fontAlgn="ctr"/>
                      <a:r>
                        <a:rPr lang="en-US" sz="1200" u="none" strike="noStrike">
                          <a:effectLst/>
                        </a:rPr>
                        <a:t>Base: </a:t>
                      </a:r>
                      <a:endParaRPr lang="en-US" sz="1200" b="1" i="0" u="none" strike="noStrike">
                        <a:solidFill>
                          <a:srgbClr val="FFFFFF"/>
                        </a:solidFill>
                        <a:effectLst/>
                        <a:latin typeface="Calibri" panose="020F0502020204030204" pitchFamily="34" charset="0"/>
                      </a:endParaRPr>
                    </a:p>
                  </a:txBody>
                  <a:tcPr marL="85725" marR="9525" marT="9525" marB="0" anchor="ctr">
                    <a:solidFill>
                      <a:srgbClr val="4F81BD"/>
                    </a:solidFill>
                  </a:tcPr>
                </a:tc>
                <a:tc>
                  <a:txBody>
                    <a:bodyPr/>
                    <a:lstStyle/>
                    <a:p>
                      <a:pPr algn="ctr" fontAlgn="ctr"/>
                      <a:r>
                        <a:rPr lang="en-US" sz="1200" b="1" i="0" u="none" strike="noStrike" dirty="0">
                          <a:solidFill>
                            <a:srgbClr val="FFFFFF"/>
                          </a:solidFill>
                          <a:effectLst/>
                          <a:latin typeface="+mj-lt"/>
                        </a:rPr>
                        <a:t>28</a:t>
                      </a:r>
                    </a:p>
                  </a:txBody>
                  <a:tcPr marL="9525" marR="9525" marT="9525" marB="0" anchor="ctr">
                    <a:solidFill>
                      <a:srgbClr val="4F81BD"/>
                    </a:solidFill>
                  </a:tcPr>
                </a:tc>
                <a:tc>
                  <a:txBody>
                    <a:bodyPr/>
                    <a:lstStyle/>
                    <a:p>
                      <a:pPr algn="ctr" fontAlgn="ctr"/>
                      <a:r>
                        <a:rPr lang="en-US" sz="1200" b="1" i="0" u="none" strike="noStrike" dirty="0">
                          <a:solidFill>
                            <a:srgbClr val="FFFFFF"/>
                          </a:solidFill>
                          <a:effectLst/>
                          <a:latin typeface="+mj-lt"/>
                        </a:rPr>
                        <a:t>12</a:t>
                      </a:r>
                    </a:p>
                  </a:txBody>
                  <a:tcPr marL="9525" marR="9525" marT="9525" marB="0" anchor="ctr">
                    <a:solidFill>
                      <a:srgbClr val="4F81BD"/>
                    </a:solidFill>
                  </a:tcPr>
                </a:tc>
                <a:tc>
                  <a:txBody>
                    <a:bodyPr/>
                    <a:lstStyle/>
                    <a:p>
                      <a:pPr algn="ctr" fontAlgn="ctr"/>
                      <a:r>
                        <a:rPr lang="en-US" sz="1200" b="1" i="0" u="none" strike="noStrike" dirty="0">
                          <a:solidFill>
                            <a:srgbClr val="FFFFFF"/>
                          </a:solidFill>
                          <a:effectLst/>
                          <a:latin typeface="+mj-lt"/>
                        </a:rPr>
                        <a:t>44</a:t>
                      </a:r>
                    </a:p>
                  </a:txBody>
                  <a:tcPr marL="9525" marR="9525" marT="9525" marB="0" anchor="ctr">
                    <a:solidFill>
                      <a:srgbClr val="4F81BD"/>
                    </a:solidFill>
                  </a:tcPr>
                </a:tc>
                <a:tc>
                  <a:txBody>
                    <a:bodyPr/>
                    <a:lstStyle/>
                    <a:p>
                      <a:pPr algn="ctr" fontAlgn="ctr"/>
                      <a:r>
                        <a:rPr lang="en-US" sz="1200" b="1" i="0" u="none" strike="noStrike" dirty="0">
                          <a:solidFill>
                            <a:srgbClr val="FFFFFF"/>
                          </a:solidFill>
                          <a:effectLst/>
                          <a:latin typeface="+mj-lt"/>
                        </a:rPr>
                        <a:t>19</a:t>
                      </a:r>
                    </a:p>
                  </a:txBody>
                  <a:tcPr marL="9525" marR="9525" marT="9525" marB="0" anchor="ctr">
                    <a:solidFill>
                      <a:srgbClr val="4F81BD"/>
                    </a:solidFill>
                  </a:tcPr>
                </a:tc>
                <a:extLst>
                  <a:ext uri="{0D108BD9-81ED-4DB2-BD59-A6C34878D82A}">
                    <a16:rowId xmlns:a16="http://schemas.microsoft.com/office/drawing/2014/main" val="10003"/>
                  </a:ext>
                </a:extLst>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3632910447"/>
              </p:ext>
            </p:extLst>
          </p:nvPr>
        </p:nvGraphicFramePr>
        <p:xfrm>
          <a:off x="383726" y="3962400"/>
          <a:ext cx="5845625" cy="2598833"/>
        </p:xfrm>
        <a:graphic>
          <a:graphicData uri="http://schemas.openxmlformats.org/drawingml/2006/table">
            <a:tbl>
              <a:tblPr firstRow="1" lastRow="1">
                <a:tableStyleId>{5C22544A-7EE6-4342-B048-85BDC9FD1C3A}</a:tableStyleId>
              </a:tblPr>
              <a:tblGrid>
                <a:gridCol w="1521274">
                  <a:extLst>
                    <a:ext uri="{9D8B030D-6E8A-4147-A177-3AD203B41FA5}">
                      <a16:colId xmlns:a16="http://schemas.microsoft.com/office/drawing/2014/main" val="20000"/>
                    </a:ext>
                  </a:extLst>
                </a:gridCol>
                <a:gridCol w="914400">
                  <a:extLst>
                    <a:ext uri="{9D8B030D-6E8A-4147-A177-3AD203B41FA5}">
                      <a16:colId xmlns:a16="http://schemas.microsoft.com/office/drawing/2014/main" val="20002"/>
                    </a:ext>
                  </a:extLst>
                </a:gridCol>
                <a:gridCol w="990600">
                  <a:extLst>
                    <a:ext uri="{9D8B030D-6E8A-4147-A177-3AD203B41FA5}">
                      <a16:colId xmlns:a16="http://schemas.microsoft.com/office/drawing/2014/main" val="20003"/>
                    </a:ext>
                  </a:extLst>
                </a:gridCol>
                <a:gridCol w="990600">
                  <a:extLst>
                    <a:ext uri="{9D8B030D-6E8A-4147-A177-3AD203B41FA5}">
                      <a16:colId xmlns:a16="http://schemas.microsoft.com/office/drawing/2014/main" val="20004"/>
                    </a:ext>
                  </a:extLst>
                </a:gridCol>
                <a:gridCol w="1428751">
                  <a:extLst>
                    <a:ext uri="{9D8B030D-6E8A-4147-A177-3AD203B41FA5}">
                      <a16:colId xmlns:a16="http://schemas.microsoft.com/office/drawing/2014/main" val="1767870716"/>
                    </a:ext>
                  </a:extLst>
                </a:gridCol>
              </a:tblGrid>
              <a:tr h="457200">
                <a:tc>
                  <a:txBody>
                    <a:bodyPr/>
                    <a:lstStyle/>
                    <a:p>
                      <a:pPr algn="ctr" fontAlgn="ctr"/>
                      <a:r>
                        <a:rPr lang="en-US" sz="1200" u="none" strike="noStrike" dirty="0">
                          <a:effectLst/>
                        </a:rPr>
                        <a:t>Age</a:t>
                      </a:r>
                      <a:endParaRPr lang="en-US" sz="1200" b="1" i="0" u="none" strike="noStrike" dirty="0">
                        <a:solidFill>
                          <a:srgbClr val="FFFFFF"/>
                        </a:solidFill>
                        <a:effectLst/>
                        <a:latin typeface="Calibri" panose="020F0502020204030204" pitchFamily="34" charset="0"/>
                      </a:endParaRPr>
                    </a:p>
                  </a:txBody>
                  <a:tcPr marL="9525" marR="9525" marT="9525" marB="0" anchor="ctr">
                    <a:solidFill>
                      <a:srgbClr val="4F81BD"/>
                    </a:solidFill>
                  </a:tcPr>
                </a:tc>
                <a:tc>
                  <a:txBody>
                    <a:bodyPr/>
                    <a:lstStyle/>
                    <a:p>
                      <a:pPr algn="ctr" fontAlgn="ctr"/>
                      <a:r>
                        <a:rPr lang="en-US" sz="1200" b="1" i="0" u="none" strike="noStrike" dirty="0">
                          <a:solidFill>
                            <a:srgbClr val="FFFFFF"/>
                          </a:solidFill>
                          <a:effectLst/>
                          <a:latin typeface="+mn-lt"/>
                        </a:rPr>
                        <a:t>Q4 2023</a:t>
                      </a:r>
                    </a:p>
                  </a:txBody>
                  <a:tcPr marL="9525" marR="9525" marT="9525" marB="0" anchor="ctr">
                    <a:solidFill>
                      <a:srgbClr val="4F81BD"/>
                    </a:solidFill>
                  </a:tcPr>
                </a:tc>
                <a:tc>
                  <a:txBody>
                    <a:bodyPr/>
                    <a:lstStyle/>
                    <a:p>
                      <a:pPr algn="ctr" fontAlgn="ctr"/>
                      <a:r>
                        <a:rPr lang="en-US" sz="1200" b="1" i="0" u="none" strike="noStrike" dirty="0">
                          <a:solidFill>
                            <a:srgbClr val="FFFFFF"/>
                          </a:solidFill>
                          <a:effectLst/>
                          <a:latin typeface="+mn-lt"/>
                        </a:rPr>
                        <a:t>Q1 2024</a:t>
                      </a:r>
                    </a:p>
                  </a:txBody>
                  <a:tcPr marL="9525" marR="9525" marT="9525" marB="0" anchor="ctr">
                    <a:solidFill>
                      <a:srgbClr val="4F81BD"/>
                    </a:solidFill>
                  </a:tcPr>
                </a:tc>
                <a:tc>
                  <a:txBody>
                    <a:bodyPr/>
                    <a:lstStyle/>
                    <a:p>
                      <a:pPr algn="ctr" fontAlgn="ctr"/>
                      <a:r>
                        <a:rPr lang="en-US" sz="1200" b="1" i="0" u="none" strike="noStrike" dirty="0">
                          <a:solidFill>
                            <a:srgbClr val="FFFFFF"/>
                          </a:solidFill>
                          <a:effectLst/>
                          <a:latin typeface="+mn-lt"/>
                        </a:rPr>
                        <a:t>Q2 2024</a:t>
                      </a:r>
                    </a:p>
                  </a:txBody>
                  <a:tcPr marL="9525" marR="9525" marT="9525" marB="0" anchor="ctr">
                    <a:solidFill>
                      <a:srgbClr val="4F81BD"/>
                    </a:solidFill>
                  </a:tcPr>
                </a:tc>
                <a:tc>
                  <a:txBody>
                    <a:bodyPr/>
                    <a:lstStyle/>
                    <a:p>
                      <a:pPr algn="ctr" fontAlgn="ctr"/>
                      <a:r>
                        <a:rPr lang="en-US" sz="1200" b="1" i="0" u="none" strike="noStrike" dirty="0">
                          <a:solidFill>
                            <a:srgbClr val="FFFFFF"/>
                          </a:solidFill>
                          <a:effectLst/>
                          <a:latin typeface="+mn-lt"/>
                        </a:rPr>
                        <a:t>Q3 2024</a:t>
                      </a:r>
                    </a:p>
                  </a:txBody>
                  <a:tcPr marL="9525" marR="9525" marT="9525" marB="0" anchor="ctr">
                    <a:solidFill>
                      <a:srgbClr val="4F81BD"/>
                    </a:solidFill>
                  </a:tcPr>
                </a:tc>
                <a:extLst>
                  <a:ext uri="{0D108BD9-81ED-4DB2-BD59-A6C34878D82A}">
                    <a16:rowId xmlns:a16="http://schemas.microsoft.com/office/drawing/2014/main" val="10000"/>
                  </a:ext>
                </a:extLst>
              </a:tr>
              <a:tr h="263740">
                <a:tc>
                  <a:txBody>
                    <a:bodyPr/>
                    <a:lstStyle/>
                    <a:p>
                      <a:pPr algn="l" fontAlgn="ctr"/>
                      <a:r>
                        <a:rPr lang="en-US" sz="1200" b="0" i="0" u="none" strike="noStrike">
                          <a:solidFill>
                            <a:srgbClr val="000000"/>
                          </a:solidFill>
                          <a:effectLst/>
                          <a:latin typeface="+mn-lt"/>
                        </a:rPr>
                        <a:t>18 to 24</a:t>
                      </a:r>
                    </a:p>
                  </a:txBody>
                  <a:tcPr marL="857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0%</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8%</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0%</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0%</a:t>
                      </a:r>
                    </a:p>
                  </a:txBody>
                  <a:tcPr marL="9525" marR="9525" marT="9525" marB="0" anchor="ctr">
                    <a:solidFill>
                      <a:srgbClr val="DCE6F1"/>
                    </a:solidFill>
                  </a:tcPr>
                </a:tc>
                <a:extLst>
                  <a:ext uri="{0D108BD9-81ED-4DB2-BD59-A6C34878D82A}">
                    <a16:rowId xmlns:a16="http://schemas.microsoft.com/office/drawing/2014/main" val="743809597"/>
                  </a:ext>
                </a:extLst>
              </a:tr>
              <a:tr h="263740">
                <a:tc>
                  <a:txBody>
                    <a:bodyPr/>
                    <a:lstStyle/>
                    <a:p>
                      <a:pPr algn="l" fontAlgn="ctr"/>
                      <a:r>
                        <a:rPr lang="en-US" sz="1200" u="none" strike="noStrike">
                          <a:effectLst/>
                        </a:rPr>
                        <a:t>25 to 34</a:t>
                      </a:r>
                      <a:endParaRPr lang="en-US" sz="1200" b="0" i="0" u="none" strike="noStrike">
                        <a:solidFill>
                          <a:srgbClr val="000000"/>
                        </a:solidFill>
                        <a:effectLst/>
                        <a:latin typeface="Calibri" panose="020F0502020204030204" pitchFamily="34" charset="0"/>
                      </a:endParaRPr>
                    </a:p>
                  </a:txBody>
                  <a:tcPr marL="857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7%</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0%</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14%</a:t>
                      </a:r>
                    </a:p>
                  </a:txBody>
                  <a:tcPr marL="9525" marR="9525" marT="9525" marB="0" anchor="ctr">
                    <a:solidFill>
                      <a:srgbClr val="DCE6F1"/>
                    </a:solidFill>
                  </a:tcPr>
                </a:tc>
                <a:tc>
                  <a:txBody>
                    <a:bodyPr/>
                    <a:lstStyle/>
                    <a:p>
                      <a:pPr algn="ctr" fontAlgn="t"/>
                      <a:r>
                        <a:rPr lang="en-US" sz="1200" b="0" i="0" u="none" strike="noStrike" dirty="0">
                          <a:solidFill>
                            <a:srgbClr val="010205"/>
                          </a:solidFill>
                          <a:effectLst/>
                          <a:latin typeface="+mn-lt"/>
                        </a:rPr>
                        <a:t>11%</a:t>
                      </a:r>
                    </a:p>
                  </a:txBody>
                  <a:tcPr marL="9525" marR="9525" marT="9525" marB="0" anchor="ctr">
                    <a:solidFill>
                      <a:srgbClr val="DCE6F1"/>
                    </a:solidFill>
                  </a:tcPr>
                </a:tc>
                <a:extLst>
                  <a:ext uri="{0D108BD9-81ED-4DB2-BD59-A6C34878D82A}">
                    <a16:rowId xmlns:a16="http://schemas.microsoft.com/office/drawing/2014/main" val="10002"/>
                  </a:ext>
                </a:extLst>
              </a:tr>
              <a:tr h="263740">
                <a:tc>
                  <a:txBody>
                    <a:bodyPr/>
                    <a:lstStyle/>
                    <a:p>
                      <a:pPr algn="l" fontAlgn="ctr"/>
                      <a:r>
                        <a:rPr lang="en-US" sz="1200" u="none" strike="noStrike">
                          <a:effectLst/>
                        </a:rPr>
                        <a:t>35 to 44</a:t>
                      </a:r>
                      <a:endParaRPr lang="en-US" sz="1200" b="0" i="0" u="none" strike="noStrike">
                        <a:solidFill>
                          <a:srgbClr val="000000"/>
                        </a:solidFill>
                        <a:effectLst/>
                        <a:latin typeface="Calibri" panose="020F0502020204030204" pitchFamily="34" charset="0"/>
                      </a:endParaRPr>
                    </a:p>
                  </a:txBody>
                  <a:tcPr marL="857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14%</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42%</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16%</a:t>
                      </a:r>
                    </a:p>
                  </a:txBody>
                  <a:tcPr marL="9525" marR="9525" marT="9525" marB="0" anchor="ctr">
                    <a:solidFill>
                      <a:srgbClr val="DCE6F1"/>
                    </a:solidFill>
                  </a:tcPr>
                </a:tc>
                <a:tc>
                  <a:txBody>
                    <a:bodyPr/>
                    <a:lstStyle/>
                    <a:p>
                      <a:pPr algn="ctr" fontAlgn="t"/>
                      <a:r>
                        <a:rPr lang="en-US" sz="1200" b="0" i="0" u="none" strike="noStrike" dirty="0">
                          <a:solidFill>
                            <a:srgbClr val="010205"/>
                          </a:solidFill>
                          <a:effectLst/>
                          <a:latin typeface="+mn-lt"/>
                        </a:rPr>
                        <a:t>21%</a:t>
                      </a:r>
                    </a:p>
                  </a:txBody>
                  <a:tcPr marL="9525" marR="9525" marT="9525" marB="0" anchor="ctr">
                    <a:solidFill>
                      <a:srgbClr val="DCE6F1"/>
                    </a:solidFill>
                  </a:tcPr>
                </a:tc>
                <a:extLst>
                  <a:ext uri="{0D108BD9-81ED-4DB2-BD59-A6C34878D82A}">
                    <a16:rowId xmlns:a16="http://schemas.microsoft.com/office/drawing/2014/main" val="10003"/>
                  </a:ext>
                </a:extLst>
              </a:tr>
              <a:tr h="263740">
                <a:tc>
                  <a:txBody>
                    <a:bodyPr/>
                    <a:lstStyle/>
                    <a:p>
                      <a:pPr algn="l" fontAlgn="ctr"/>
                      <a:r>
                        <a:rPr lang="en-US" sz="1200" u="none" strike="noStrike">
                          <a:effectLst/>
                        </a:rPr>
                        <a:t>45 to 54</a:t>
                      </a:r>
                      <a:endParaRPr lang="en-US" sz="1200" b="0" i="0" u="none" strike="noStrike">
                        <a:solidFill>
                          <a:srgbClr val="000000"/>
                        </a:solidFill>
                        <a:effectLst/>
                        <a:latin typeface="Calibri" panose="020F0502020204030204" pitchFamily="34" charset="0"/>
                      </a:endParaRPr>
                    </a:p>
                  </a:txBody>
                  <a:tcPr marL="857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18%</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8%</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23%</a:t>
                      </a:r>
                    </a:p>
                  </a:txBody>
                  <a:tcPr marL="9525" marR="9525" marT="9525" marB="0" anchor="ctr">
                    <a:solidFill>
                      <a:srgbClr val="DCE6F1"/>
                    </a:solidFill>
                  </a:tcPr>
                </a:tc>
                <a:tc>
                  <a:txBody>
                    <a:bodyPr/>
                    <a:lstStyle/>
                    <a:p>
                      <a:pPr algn="ctr" fontAlgn="t"/>
                      <a:r>
                        <a:rPr lang="en-US" sz="1200" b="0" i="0" u="none" strike="noStrike" dirty="0">
                          <a:solidFill>
                            <a:srgbClr val="010205"/>
                          </a:solidFill>
                          <a:effectLst/>
                          <a:latin typeface="+mn-lt"/>
                        </a:rPr>
                        <a:t>11%</a:t>
                      </a:r>
                    </a:p>
                  </a:txBody>
                  <a:tcPr marL="9525" marR="9525" marT="9525" marB="0" anchor="ctr">
                    <a:solidFill>
                      <a:srgbClr val="DCE6F1"/>
                    </a:solidFill>
                  </a:tcPr>
                </a:tc>
                <a:extLst>
                  <a:ext uri="{0D108BD9-81ED-4DB2-BD59-A6C34878D82A}">
                    <a16:rowId xmlns:a16="http://schemas.microsoft.com/office/drawing/2014/main" val="10004"/>
                  </a:ext>
                </a:extLst>
              </a:tr>
              <a:tr h="263740">
                <a:tc>
                  <a:txBody>
                    <a:bodyPr/>
                    <a:lstStyle/>
                    <a:p>
                      <a:pPr algn="l" fontAlgn="ctr"/>
                      <a:r>
                        <a:rPr lang="en-US" sz="1200" u="none" strike="noStrike">
                          <a:effectLst/>
                        </a:rPr>
                        <a:t>55 to 64</a:t>
                      </a:r>
                      <a:endParaRPr lang="en-US" sz="1200" b="0" i="0" u="none" strike="noStrike">
                        <a:solidFill>
                          <a:srgbClr val="000000"/>
                        </a:solidFill>
                        <a:effectLst/>
                        <a:latin typeface="Calibri" panose="020F0502020204030204" pitchFamily="34" charset="0"/>
                      </a:endParaRPr>
                    </a:p>
                  </a:txBody>
                  <a:tcPr marL="857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14%</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17%</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7%</a:t>
                      </a:r>
                    </a:p>
                  </a:txBody>
                  <a:tcPr marL="9525" marR="9525" marT="9525" marB="0" anchor="ctr">
                    <a:solidFill>
                      <a:srgbClr val="DCE6F1"/>
                    </a:solidFill>
                  </a:tcPr>
                </a:tc>
                <a:tc>
                  <a:txBody>
                    <a:bodyPr/>
                    <a:lstStyle/>
                    <a:p>
                      <a:pPr algn="ctr" fontAlgn="t"/>
                      <a:r>
                        <a:rPr lang="en-US" sz="1200" b="0" i="0" u="none" strike="noStrike" dirty="0">
                          <a:solidFill>
                            <a:srgbClr val="010205"/>
                          </a:solidFill>
                          <a:effectLst/>
                          <a:latin typeface="+mn-lt"/>
                        </a:rPr>
                        <a:t>16%</a:t>
                      </a:r>
                    </a:p>
                  </a:txBody>
                  <a:tcPr marL="9525" marR="9525" marT="9525" marB="0" anchor="ctr">
                    <a:solidFill>
                      <a:srgbClr val="DCE6F1"/>
                    </a:solidFill>
                  </a:tcPr>
                </a:tc>
                <a:extLst>
                  <a:ext uri="{0D108BD9-81ED-4DB2-BD59-A6C34878D82A}">
                    <a16:rowId xmlns:a16="http://schemas.microsoft.com/office/drawing/2014/main" val="10005"/>
                  </a:ext>
                </a:extLst>
              </a:tr>
              <a:tr h="263740">
                <a:tc>
                  <a:txBody>
                    <a:bodyPr/>
                    <a:lstStyle/>
                    <a:p>
                      <a:pPr algn="l" fontAlgn="ctr"/>
                      <a:r>
                        <a:rPr lang="en-US" sz="1200" u="none" strike="noStrike">
                          <a:effectLst/>
                        </a:rPr>
                        <a:t>65 years or older</a:t>
                      </a:r>
                      <a:endParaRPr lang="en-US" sz="1200" b="0" i="0" u="none" strike="noStrike">
                        <a:solidFill>
                          <a:srgbClr val="000000"/>
                        </a:solidFill>
                        <a:effectLst/>
                        <a:latin typeface="Calibri" panose="020F0502020204030204" pitchFamily="34" charset="0"/>
                      </a:endParaRPr>
                    </a:p>
                  </a:txBody>
                  <a:tcPr marL="857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43%</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17%</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27%</a:t>
                      </a:r>
                    </a:p>
                  </a:txBody>
                  <a:tcPr marL="9525" marR="9525" marT="9525" marB="0" anchor="ctr">
                    <a:solidFill>
                      <a:srgbClr val="DCE6F1"/>
                    </a:solidFill>
                  </a:tcPr>
                </a:tc>
                <a:tc>
                  <a:txBody>
                    <a:bodyPr/>
                    <a:lstStyle/>
                    <a:p>
                      <a:pPr algn="ctr" fontAlgn="t"/>
                      <a:r>
                        <a:rPr lang="en-US" sz="1200" b="0" i="0" u="none" strike="noStrike" dirty="0">
                          <a:solidFill>
                            <a:srgbClr val="010205"/>
                          </a:solidFill>
                          <a:effectLst/>
                          <a:latin typeface="+mn-lt"/>
                        </a:rPr>
                        <a:t>32%</a:t>
                      </a:r>
                    </a:p>
                  </a:txBody>
                  <a:tcPr marL="9525" marR="9525" marT="9525" marB="0" anchor="ctr">
                    <a:solidFill>
                      <a:srgbClr val="DCE6F1"/>
                    </a:solidFill>
                  </a:tcPr>
                </a:tc>
                <a:extLst>
                  <a:ext uri="{0D108BD9-81ED-4DB2-BD59-A6C34878D82A}">
                    <a16:rowId xmlns:a16="http://schemas.microsoft.com/office/drawing/2014/main" val="10007"/>
                  </a:ext>
                </a:extLst>
              </a:tr>
              <a:tr h="263740">
                <a:tc>
                  <a:txBody>
                    <a:bodyPr/>
                    <a:lstStyle/>
                    <a:p>
                      <a:pPr algn="l" fontAlgn="ctr"/>
                      <a:r>
                        <a:rPr lang="en-US" sz="1200" b="0" i="0" u="none" strike="noStrike" dirty="0">
                          <a:solidFill>
                            <a:srgbClr val="000000"/>
                          </a:solidFill>
                          <a:effectLst/>
                          <a:latin typeface="+mn-lt"/>
                        </a:rPr>
                        <a:t>Refused</a:t>
                      </a:r>
                    </a:p>
                  </a:txBody>
                  <a:tcPr marL="857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4%</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8%</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14%</a:t>
                      </a:r>
                    </a:p>
                  </a:txBody>
                  <a:tcPr marL="9525" marR="9525" marT="9525" marB="0" anchor="ctr">
                    <a:solidFill>
                      <a:srgbClr val="DCE6F1"/>
                    </a:solidFill>
                  </a:tcPr>
                </a:tc>
                <a:tc>
                  <a:txBody>
                    <a:bodyPr/>
                    <a:lstStyle/>
                    <a:p>
                      <a:pPr algn="ctr" fontAlgn="t"/>
                      <a:r>
                        <a:rPr lang="en-US" sz="1200" b="0" i="0" u="none" strike="noStrike" dirty="0">
                          <a:solidFill>
                            <a:srgbClr val="010205"/>
                          </a:solidFill>
                          <a:effectLst/>
                          <a:latin typeface="+mn-lt"/>
                        </a:rPr>
                        <a:t>11%</a:t>
                      </a:r>
                    </a:p>
                  </a:txBody>
                  <a:tcPr marL="9525" marR="9525" marT="9525" marB="0" anchor="ctr">
                    <a:solidFill>
                      <a:srgbClr val="DCE6F1"/>
                    </a:solidFill>
                  </a:tcPr>
                </a:tc>
                <a:extLst>
                  <a:ext uri="{0D108BD9-81ED-4DB2-BD59-A6C34878D82A}">
                    <a16:rowId xmlns:a16="http://schemas.microsoft.com/office/drawing/2014/main" val="2268362044"/>
                  </a:ext>
                </a:extLst>
              </a:tr>
              <a:tr h="295453">
                <a:tc>
                  <a:txBody>
                    <a:bodyPr/>
                    <a:lstStyle/>
                    <a:p>
                      <a:pPr algn="l" fontAlgn="ctr"/>
                      <a:r>
                        <a:rPr lang="en-US" sz="1200" u="none" strike="noStrike">
                          <a:effectLst/>
                        </a:rPr>
                        <a:t>Base: </a:t>
                      </a:r>
                      <a:endParaRPr lang="en-US" sz="1200" b="1" i="0" u="none" strike="noStrike">
                        <a:solidFill>
                          <a:srgbClr val="FFFFFF"/>
                        </a:solidFill>
                        <a:effectLst/>
                        <a:latin typeface="Calibri" panose="020F0502020204030204" pitchFamily="34" charset="0"/>
                      </a:endParaRPr>
                    </a:p>
                  </a:txBody>
                  <a:tcPr marL="85725" marR="9525" marT="9525" marB="0" anchor="ctr">
                    <a:solidFill>
                      <a:srgbClr val="4F81BD"/>
                    </a:solidFill>
                  </a:tcPr>
                </a:tc>
                <a:tc>
                  <a:txBody>
                    <a:bodyPr/>
                    <a:lstStyle/>
                    <a:p>
                      <a:pPr algn="ctr" fontAlgn="ctr"/>
                      <a:r>
                        <a:rPr lang="en-US" sz="1200" b="1" i="0" u="none" strike="noStrike" dirty="0">
                          <a:solidFill>
                            <a:schemeClr val="bg1"/>
                          </a:solidFill>
                          <a:effectLst/>
                          <a:latin typeface="+mj-lt"/>
                        </a:rPr>
                        <a:t>28</a:t>
                      </a:r>
                    </a:p>
                  </a:txBody>
                  <a:tcPr marL="9525" marR="9525" marT="9525" marB="0" anchor="ctr">
                    <a:solidFill>
                      <a:srgbClr val="4F81BD"/>
                    </a:solidFill>
                  </a:tcPr>
                </a:tc>
                <a:tc>
                  <a:txBody>
                    <a:bodyPr/>
                    <a:lstStyle/>
                    <a:p>
                      <a:pPr algn="ctr" fontAlgn="ctr"/>
                      <a:r>
                        <a:rPr lang="en-US" sz="1200" b="1" i="0" u="none" strike="noStrike" dirty="0">
                          <a:solidFill>
                            <a:schemeClr val="bg1"/>
                          </a:solidFill>
                          <a:effectLst/>
                          <a:latin typeface="+mj-lt"/>
                        </a:rPr>
                        <a:t>12</a:t>
                      </a:r>
                    </a:p>
                  </a:txBody>
                  <a:tcPr marL="9525" marR="9525" marT="9525" marB="0" anchor="ctr">
                    <a:solidFill>
                      <a:srgbClr val="4F81BD"/>
                    </a:solidFill>
                  </a:tcPr>
                </a:tc>
                <a:tc>
                  <a:txBody>
                    <a:bodyPr/>
                    <a:lstStyle/>
                    <a:p>
                      <a:pPr algn="ctr" fontAlgn="ctr"/>
                      <a:r>
                        <a:rPr lang="en-US" sz="1200" b="1" i="0" u="none" strike="noStrike" dirty="0">
                          <a:solidFill>
                            <a:schemeClr val="bg1"/>
                          </a:solidFill>
                          <a:effectLst/>
                          <a:latin typeface="+mj-lt"/>
                        </a:rPr>
                        <a:t>44</a:t>
                      </a:r>
                    </a:p>
                  </a:txBody>
                  <a:tcPr marL="9525" marR="9525" marT="9525" marB="0" anchor="ctr">
                    <a:solidFill>
                      <a:srgbClr val="4F81BD"/>
                    </a:solidFill>
                  </a:tcPr>
                </a:tc>
                <a:tc>
                  <a:txBody>
                    <a:bodyPr/>
                    <a:lstStyle/>
                    <a:p>
                      <a:pPr algn="ctr" fontAlgn="ctr"/>
                      <a:r>
                        <a:rPr lang="en-US" sz="1200" b="1" i="0" u="none" strike="noStrike" dirty="0">
                          <a:solidFill>
                            <a:schemeClr val="bg1"/>
                          </a:solidFill>
                          <a:effectLst/>
                          <a:latin typeface="+mj-lt"/>
                        </a:rPr>
                        <a:t>19</a:t>
                      </a:r>
                    </a:p>
                  </a:txBody>
                  <a:tcPr marL="9525" marR="9525" marT="9525" marB="0" anchor="ctr">
                    <a:solidFill>
                      <a:srgbClr val="4F81BD"/>
                    </a:solidFill>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69419988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Demographics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55</a:t>
            </a:fld>
            <a:endParaRPr lang="en-US" altLang="en-US" sz="1400"/>
          </a:p>
        </p:txBody>
      </p:sp>
      <p:graphicFrame>
        <p:nvGraphicFramePr>
          <p:cNvPr id="4" name="Table 3"/>
          <p:cNvGraphicFramePr>
            <a:graphicFrameLocks noGrp="1"/>
          </p:cNvGraphicFramePr>
          <p:nvPr>
            <p:extLst>
              <p:ext uri="{D42A27DB-BD31-4B8C-83A1-F6EECF244321}">
                <p14:modId xmlns:p14="http://schemas.microsoft.com/office/powerpoint/2010/main" val="2680854448"/>
              </p:ext>
            </p:extLst>
          </p:nvPr>
        </p:nvGraphicFramePr>
        <p:xfrm>
          <a:off x="381000" y="1405719"/>
          <a:ext cx="5706881" cy="2674095"/>
        </p:xfrm>
        <a:graphic>
          <a:graphicData uri="http://schemas.openxmlformats.org/drawingml/2006/table">
            <a:tbl>
              <a:tblPr firstRow="1" lastRow="1">
                <a:tableStyleId>{5C22544A-7EE6-4342-B048-85BDC9FD1C3A}</a:tableStyleId>
              </a:tblPr>
              <a:tblGrid>
                <a:gridCol w="1595565">
                  <a:extLst>
                    <a:ext uri="{9D8B030D-6E8A-4147-A177-3AD203B41FA5}">
                      <a16:colId xmlns:a16="http://schemas.microsoft.com/office/drawing/2014/main" val="20000"/>
                    </a:ext>
                  </a:extLst>
                </a:gridCol>
                <a:gridCol w="1027829">
                  <a:extLst>
                    <a:ext uri="{9D8B030D-6E8A-4147-A177-3AD203B41FA5}">
                      <a16:colId xmlns:a16="http://schemas.microsoft.com/office/drawing/2014/main" val="20002"/>
                    </a:ext>
                  </a:extLst>
                </a:gridCol>
                <a:gridCol w="1027829">
                  <a:extLst>
                    <a:ext uri="{9D8B030D-6E8A-4147-A177-3AD203B41FA5}">
                      <a16:colId xmlns:a16="http://schemas.microsoft.com/office/drawing/2014/main" val="20003"/>
                    </a:ext>
                  </a:extLst>
                </a:gridCol>
                <a:gridCol w="1027829">
                  <a:extLst>
                    <a:ext uri="{9D8B030D-6E8A-4147-A177-3AD203B41FA5}">
                      <a16:colId xmlns:a16="http://schemas.microsoft.com/office/drawing/2014/main" val="20004"/>
                    </a:ext>
                  </a:extLst>
                </a:gridCol>
                <a:gridCol w="1027829">
                  <a:extLst>
                    <a:ext uri="{9D8B030D-6E8A-4147-A177-3AD203B41FA5}">
                      <a16:colId xmlns:a16="http://schemas.microsoft.com/office/drawing/2014/main" val="2210063126"/>
                    </a:ext>
                  </a:extLst>
                </a:gridCol>
              </a:tblGrid>
              <a:tr h="457200">
                <a:tc>
                  <a:txBody>
                    <a:bodyPr/>
                    <a:lstStyle/>
                    <a:p>
                      <a:pPr algn="ctr" rtl="0" fontAlgn="ctr"/>
                      <a:r>
                        <a:rPr lang="en-US" sz="1200" b="1" i="0" u="none" strike="noStrike" dirty="0">
                          <a:solidFill>
                            <a:srgbClr val="FFFFFF"/>
                          </a:solidFill>
                          <a:effectLst/>
                          <a:latin typeface="Tahoma" panose="020B0604030504040204" pitchFamily="34" charset="0"/>
                        </a:rPr>
                        <a:t>Ethnicity</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300905">
                <a:tc>
                  <a:txBody>
                    <a:bodyPr/>
                    <a:lstStyle/>
                    <a:p>
                      <a:pPr algn="l" rtl="0" fontAlgn="ctr"/>
                      <a:r>
                        <a:rPr lang="en-US" sz="1200" b="0" i="0" u="none" strike="noStrike" dirty="0">
                          <a:solidFill>
                            <a:srgbClr val="000000"/>
                          </a:solidFill>
                          <a:effectLst/>
                          <a:latin typeface="Tahoma" panose="020B0604030504040204" pitchFamily="34" charset="0"/>
                        </a:rPr>
                        <a:t>African American</a:t>
                      </a:r>
                    </a:p>
                  </a:txBody>
                  <a:tcPr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39%</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42%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18%</a:t>
                      </a:r>
                    </a:p>
                  </a:txBody>
                  <a:tcPr marL="9525" marR="9525" marT="9525" marB="0" anchor="ctr">
                    <a:solidFill>
                      <a:srgbClr val="DCE6F1"/>
                    </a:solidFill>
                  </a:tcPr>
                </a:tc>
                <a:tc>
                  <a:txBody>
                    <a:bodyPr/>
                    <a:lstStyle/>
                    <a:p>
                      <a:pPr algn="ctr" fontAlgn="b"/>
                      <a:r>
                        <a:rPr lang="en-US" sz="1200" b="0" i="0" u="none" strike="noStrike" dirty="0">
                          <a:solidFill>
                            <a:srgbClr val="000000"/>
                          </a:solidFill>
                          <a:effectLst/>
                          <a:latin typeface="+mn-lt"/>
                        </a:rPr>
                        <a:t>5%</a:t>
                      </a:r>
                    </a:p>
                  </a:txBody>
                  <a:tcPr marL="9525" marR="9525" marT="9525" marB="0" anchor="ctr">
                    <a:solidFill>
                      <a:srgbClr val="DCE6F1"/>
                    </a:solidFill>
                  </a:tcPr>
                </a:tc>
                <a:extLst>
                  <a:ext uri="{0D108BD9-81ED-4DB2-BD59-A6C34878D82A}">
                    <a16:rowId xmlns:a16="http://schemas.microsoft.com/office/drawing/2014/main" val="3934536250"/>
                  </a:ext>
                </a:extLst>
              </a:tr>
              <a:tr h="300905">
                <a:tc>
                  <a:txBody>
                    <a:bodyPr/>
                    <a:lstStyle/>
                    <a:p>
                      <a:pPr algn="l" rtl="0" fontAlgn="ctr"/>
                      <a:r>
                        <a:rPr lang="en-US" sz="1200" b="0" i="0" u="none" strike="noStrike" dirty="0">
                          <a:solidFill>
                            <a:srgbClr val="000000"/>
                          </a:solidFill>
                          <a:effectLst/>
                          <a:latin typeface="Tahoma" panose="020B0604030504040204" pitchFamily="34" charset="0"/>
                        </a:rPr>
                        <a:t>White</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29%</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42%</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30%</a:t>
                      </a:r>
                    </a:p>
                  </a:txBody>
                  <a:tcPr marL="9525" marR="9525" marT="9525" marB="0" anchor="ctr">
                    <a:solidFill>
                      <a:srgbClr val="DCE6F1"/>
                    </a:solidFill>
                  </a:tcPr>
                </a:tc>
                <a:tc>
                  <a:txBody>
                    <a:bodyPr/>
                    <a:lstStyle/>
                    <a:p>
                      <a:pPr algn="ctr" fontAlgn="b"/>
                      <a:r>
                        <a:rPr lang="en-US" sz="1200" b="0" i="0" u="none" strike="noStrike">
                          <a:solidFill>
                            <a:srgbClr val="000000"/>
                          </a:solidFill>
                          <a:effectLst/>
                          <a:latin typeface="+mn-lt"/>
                        </a:rPr>
                        <a:t>53%</a:t>
                      </a:r>
                    </a:p>
                  </a:txBody>
                  <a:tcPr marL="9525" marR="9525" marT="9525" marB="0" anchor="ctr">
                    <a:solidFill>
                      <a:srgbClr val="DCE6F1"/>
                    </a:solidFill>
                  </a:tcPr>
                </a:tc>
                <a:extLst>
                  <a:ext uri="{0D108BD9-81ED-4DB2-BD59-A6C34878D82A}">
                    <a16:rowId xmlns:a16="http://schemas.microsoft.com/office/drawing/2014/main" val="901745913"/>
                  </a:ext>
                </a:extLst>
              </a:tr>
              <a:tr h="300905">
                <a:tc>
                  <a:txBody>
                    <a:bodyPr/>
                    <a:lstStyle/>
                    <a:p>
                      <a:pPr algn="l" rtl="0" fontAlgn="ctr"/>
                      <a:r>
                        <a:rPr lang="en-US" sz="1200" b="0" i="0" u="none" strike="noStrike" dirty="0">
                          <a:solidFill>
                            <a:srgbClr val="000000"/>
                          </a:solidFill>
                          <a:effectLst/>
                          <a:latin typeface="Tahoma" panose="020B0604030504040204" pitchFamily="34" charset="0"/>
                        </a:rPr>
                        <a:t>Hispanic</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30%</a:t>
                      </a:r>
                    </a:p>
                  </a:txBody>
                  <a:tcPr marL="9525" marR="9525" marT="9525" marB="0" anchor="ctr">
                    <a:solidFill>
                      <a:srgbClr val="DCE6F1"/>
                    </a:solidFill>
                  </a:tcPr>
                </a:tc>
                <a:tc>
                  <a:txBody>
                    <a:bodyPr/>
                    <a:lstStyle/>
                    <a:p>
                      <a:pPr algn="ctr" fontAlgn="b"/>
                      <a:r>
                        <a:rPr lang="en-US" sz="1200" b="0" i="0" u="none" strike="noStrike">
                          <a:solidFill>
                            <a:srgbClr val="000000"/>
                          </a:solidFill>
                          <a:effectLst/>
                          <a:latin typeface="+mn-lt"/>
                        </a:rPr>
                        <a:t>21%</a:t>
                      </a:r>
                    </a:p>
                  </a:txBody>
                  <a:tcPr marL="9525" marR="9525" marT="9525" marB="0" anchor="ctr">
                    <a:solidFill>
                      <a:srgbClr val="DCE6F1"/>
                    </a:solidFill>
                  </a:tcPr>
                </a:tc>
                <a:extLst>
                  <a:ext uri="{0D108BD9-81ED-4DB2-BD59-A6C34878D82A}">
                    <a16:rowId xmlns:a16="http://schemas.microsoft.com/office/drawing/2014/main" val="1076448652"/>
                  </a:ext>
                </a:extLst>
              </a:tr>
              <a:tr h="300905">
                <a:tc>
                  <a:txBody>
                    <a:bodyPr/>
                    <a:lstStyle/>
                    <a:p>
                      <a:pPr algn="l" fontAlgn="t"/>
                      <a:r>
                        <a:rPr lang="en-US" sz="1200" b="0" i="0" u="none" strike="noStrike" dirty="0">
                          <a:solidFill>
                            <a:srgbClr val="264A60"/>
                          </a:solidFill>
                          <a:effectLst/>
                          <a:latin typeface="Arial" panose="020B0604020202020204" pitchFamily="34" charset="0"/>
                        </a:rPr>
                        <a:t>Aleutian, Eskimo, or American Indian</a:t>
                      </a:r>
                    </a:p>
                  </a:txBody>
                  <a:tcPr marR="9525" marT="9525" marB="0">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 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fontAlgn="b"/>
                      <a:r>
                        <a:rPr lang="en-US" sz="1200" b="0" i="0" u="none" strike="noStrike">
                          <a:solidFill>
                            <a:srgbClr val="000000"/>
                          </a:solidFill>
                          <a:effectLst/>
                          <a:latin typeface="+mn-lt"/>
                        </a:rPr>
                        <a:t>5%</a:t>
                      </a:r>
                    </a:p>
                  </a:txBody>
                  <a:tcPr marL="9525" marR="9525" marT="9525" marB="0" anchor="ctr">
                    <a:solidFill>
                      <a:srgbClr val="DCE6F1"/>
                    </a:solidFill>
                  </a:tcPr>
                </a:tc>
                <a:extLst>
                  <a:ext uri="{0D108BD9-81ED-4DB2-BD59-A6C34878D82A}">
                    <a16:rowId xmlns:a16="http://schemas.microsoft.com/office/drawing/2014/main" val="2651295377"/>
                  </a:ext>
                </a:extLst>
              </a:tr>
              <a:tr h="300905">
                <a:tc>
                  <a:txBody>
                    <a:bodyPr/>
                    <a:lstStyle/>
                    <a:p>
                      <a:pPr algn="l" rtl="0" fontAlgn="ctr"/>
                      <a:r>
                        <a:rPr lang="en-US" sz="1200" b="0" i="0" u="none" strike="noStrike" dirty="0">
                          <a:solidFill>
                            <a:srgbClr val="000000"/>
                          </a:solidFill>
                          <a:effectLst/>
                          <a:latin typeface="Tahoma" panose="020B0604030504040204" pitchFamily="34" charset="0"/>
                        </a:rPr>
                        <a:t>Two or more races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5%</a:t>
                      </a:r>
                    </a:p>
                  </a:txBody>
                  <a:tcPr marL="9525" marR="9525" marT="9525" marB="0" anchor="ctr">
                    <a:solidFill>
                      <a:srgbClr val="DCE6F1"/>
                    </a:solidFill>
                  </a:tcPr>
                </a:tc>
                <a:tc>
                  <a:txBody>
                    <a:bodyPr/>
                    <a:lstStyle/>
                    <a:p>
                      <a:pPr algn="ctr" fontAlgn="b"/>
                      <a:r>
                        <a:rPr lang="en-US" sz="1200" b="0" i="0" u="none" strike="noStrike">
                          <a:solidFill>
                            <a:srgbClr val="000000"/>
                          </a:solidFill>
                          <a:effectLst/>
                          <a:latin typeface="+mn-lt"/>
                        </a:rPr>
                        <a:t>5%</a:t>
                      </a:r>
                    </a:p>
                  </a:txBody>
                  <a:tcPr marL="9525" marR="9525" marT="9525" marB="0" anchor="ctr">
                    <a:solidFill>
                      <a:srgbClr val="DCE6F1"/>
                    </a:solidFill>
                  </a:tcPr>
                </a:tc>
                <a:extLst>
                  <a:ext uri="{0D108BD9-81ED-4DB2-BD59-A6C34878D82A}">
                    <a16:rowId xmlns:a16="http://schemas.microsoft.com/office/drawing/2014/main" val="4247438770"/>
                  </a:ext>
                </a:extLst>
              </a:tr>
              <a:tr h="300905">
                <a:tc>
                  <a:txBody>
                    <a:bodyPr/>
                    <a:lstStyle/>
                    <a:p>
                      <a:pPr algn="l" rtl="0" fontAlgn="ctr"/>
                      <a:r>
                        <a:rPr lang="en-US" sz="1200" b="0" i="0" u="none" strike="noStrike" dirty="0">
                          <a:solidFill>
                            <a:srgbClr val="000000"/>
                          </a:solidFill>
                          <a:effectLst/>
                          <a:latin typeface="Tahoma" panose="020B0604030504040204" pitchFamily="34" charset="0"/>
                        </a:rPr>
                        <a:t>Refused</a:t>
                      </a:r>
                    </a:p>
                  </a:txBody>
                  <a:tcPr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7%</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18%</a:t>
                      </a:r>
                    </a:p>
                  </a:txBody>
                  <a:tcPr marL="9525" marR="9525" marT="9525" marB="0" anchor="ctr">
                    <a:solidFill>
                      <a:srgbClr val="DCE6F1"/>
                    </a:solidFill>
                  </a:tcPr>
                </a:tc>
                <a:tc>
                  <a:txBody>
                    <a:bodyPr/>
                    <a:lstStyle/>
                    <a:p>
                      <a:pPr algn="ctr" fontAlgn="b"/>
                      <a:r>
                        <a:rPr lang="en-US" sz="1200" b="0" i="0" u="none" strike="noStrike" dirty="0">
                          <a:solidFill>
                            <a:srgbClr val="000000"/>
                          </a:solidFill>
                          <a:effectLst/>
                          <a:latin typeface="+mn-lt"/>
                        </a:rPr>
                        <a:t>11%</a:t>
                      </a:r>
                    </a:p>
                  </a:txBody>
                  <a:tcPr marL="9525" marR="9525" marT="9525" marB="0" anchor="ctr">
                    <a:solidFill>
                      <a:srgbClr val="DCE6F1"/>
                    </a:solidFill>
                  </a:tcPr>
                </a:tc>
                <a:extLst>
                  <a:ext uri="{0D108BD9-81ED-4DB2-BD59-A6C34878D82A}">
                    <a16:rowId xmlns:a16="http://schemas.microsoft.com/office/drawing/2014/main" val="10010"/>
                  </a:ext>
                </a:extLst>
              </a:tr>
              <a:tr h="337085">
                <a:tc>
                  <a:txBody>
                    <a:bodyPr/>
                    <a:lstStyle/>
                    <a:p>
                      <a:pPr algn="l" rtl="0" fontAlgn="ctr"/>
                      <a:r>
                        <a:rPr lang="en-US" sz="1200" b="1" i="0" u="none" strike="noStrike" dirty="0">
                          <a:solidFill>
                            <a:srgbClr val="FFFFFF"/>
                          </a:solidFill>
                          <a:effectLst/>
                          <a:latin typeface="Tahoma" panose="020B0604030504040204" pitchFamily="34" charset="0"/>
                        </a:rPr>
                        <a:t>Base: </a:t>
                      </a:r>
                    </a:p>
                  </a:txBody>
                  <a:tcPr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28</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12</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44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19</a:t>
                      </a:r>
                    </a:p>
                  </a:txBody>
                  <a:tcPr marL="9525" marR="9525" marT="9525" marB="0" anchor="ctr">
                    <a:solidFill>
                      <a:srgbClr val="4F81BD"/>
                    </a:solidFil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378537089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Demographics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56</a:t>
            </a:fld>
            <a:endParaRPr lang="en-US" altLang="en-US" sz="1400"/>
          </a:p>
        </p:txBody>
      </p:sp>
      <p:graphicFrame>
        <p:nvGraphicFramePr>
          <p:cNvPr id="2" name="Table 1"/>
          <p:cNvGraphicFramePr>
            <a:graphicFrameLocks noGrp="1"/>
          </p:cNvGraphicFramePr>
          <p:nvPr>
            <p:extLst>
              <p:ext uri="{D42A27DB-BD31-4B8C-83A1-F6EECF244321}">
                <p14:modId xmlns:p14="http://schemas.microsoft.com/office/powerpoint/2010/main" val="3894503354"/>
              </p:ext>
            </p:extLst>
          </p:nvPr>
        </p:nvGraphicFramePr>
        <p:xfrm>
          <a:off x="355493" y="1297190"/>
          <a:ext cx="5873857" cy="2779218"/>
        </p:xfrm>
        <a:graphic>
          <a:graphicData uri="http://schemas.openxmlformats.org/drawingml/2006/table">
            <a:tbl>
              <a:tblPr firstRow="1" lastRow="1">
                <a:tableStyleId>{5C22544A-7EE6-4342-B048-85BDC9FD1C3A}</a:tableStyleId>
              </a:tblPr>
              <a:tblGrid>
                <a:gridCol w="1765059">
                  <a:extLst>
                    <a:ext uri="{9D8B030D-6E8A-4147-A177-3AD203B41FA5}">
                      <a16:colId xmlns:a16="http://schemas.microsoft.com/office/drawing/2014/main" val="20000"/>
                    </a:ext>
                  </a:extLst>
                </a:gridCol>
                <a:gridCol w="992781">
                  <a:extLst>
                    <a:ext uri="{9D8B030D-6E8A-4147-A177-3AD203B41FA5}">
                      <a16:colId xmlns:a16="http://schemas.microsoft.com/office/drawing/2014/main" val="20002"/>
                    </a:ext>
                  </a:extLst>
                </a:gridCol>
                <a:gridCol w="992781">
                  <a:extLst>
                    <a:ext uri="{9D8B030D-6E8A-4147-A177-3AD203B41FA5}">
                      <a16:colId xmlns:a16="http://schemas.microsoft.com/office/drawing/2014/main" val="20003"/>
                    </a:ext>
                  </a:extLst>
                </a:gridCol>
                <a:gridCol w="994043">
                  <a:extLst>
                    <a:ext uri="{9D8B030D-6E8A-4147-A177-3AD203B41FA5}">
                      <a16:colId xmlns:a16="http://schemas.microsoft.com/office/drawing/2014/main" val="20004"/>
                    </a:ext>
                  </a:extLst>
                </a:gridCol>
                <a:gridCol w="1129193">
                  <a:extLst>
                    <a:ext uri="{9D8B030D-6E8A-4147-A177-3AD203B41FA5}">
                      <a16:colId xmlns:a16="http://schemas.microsoft.com/office/drawing/2014/main" val="3623192165"/>
                    </a:ext>
                  </a:extLst>
                </a:gridCol>
              </a:tblGrid>
              <a:tr h="468408">
                <a:tc>
                  <a:txBody>
                    <a:bodyPr/>
                    <a:lstStyle/>
                    <a:p>
                      <a:pPr algn="ctr" rtl="0" fontAlgn="ctr"/>
                      <a:r>
                        <a:rPr lang="en-US" sz="1200" b="1" i="0" u="none" strike="noStrike" dirty="0">
                          <a:solidFill>
                            <a:srgbClr val="FFFFFF"/>
                          </a:solidFill>
                          <a:effectLst/>
                          <a:latin typeface="Tahoma" panose="020B0604030504040204" pitchFamily="34" charset="0"/>
                        </a:rPr>
                        <a:t>Education</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324308">
                <a:tc>
                  <a:txBody>
                    <a:bodyPr/>
                    <a:lstStyle/>
                    <a:p>
                      <a:pPr algn="l" rtl="0" fontAlgn="ctr"/>
                      <a:r>
                        <a:rPr lang="en-US" sz="1200" b="0" i="0" u="none" strike="noStrike" dirty="0">
                          <a:solidFill>
                            <a:srgbClr val="000000"/>
                          </a:solidFill>
                          <a:effectLst/>
                          <a:latin typeface="Tahoma" panose="020B0604030504040204" pitchFamily="34" charset="0"/>
                        </a:rPr>
                        <a:t>Some high school</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10703783"/>
                  </a:ext>
                </a:extLst>
              </a:tr>
              <a:tr h="324308">
                <a:tc>
                  <a:txBody>
                    <a:bodyPr/>
                    <a:lstStyle/>
                    <a:p>
                      <a:pPr algn="l" rtl="0" fontAlgn="ctr"/>
                      <a:r>
                        <a:rPr lang="en-US" sz="1200" b="0" i="0" u="none" strike="noStrike" dirty="0">
                          <a:solidFill>
                            <a:srgbClr val="000000"/>
                          </a:solidFill>
                          <a:effectLst/>
                          <a:latin typeface="Tahoma" panose="020B0604030504040204" pitchFamily="34" charset="0"/>
                        </a:rPr>
                        <a:t>Graduated high school </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extLst>
                  <a:ext uri="{0D108BD9-81ED-4DB2-BD59-A6C34878D82A}">
                    <a16:rowId xmlns:a16="http://schemas.microsoft.com/office/drawing/2014/main" val="10002"/>
                  </a:ext>
                </a:extLst>
              </a:tr>
              <a:tr h="324632">
                <a:tc>
                  <a:txBody>
                    <a:bodyPr/>
                    <a:lstStyle/>
                    <a:p>
                      <a:pPr algn="l" rtl="0" fontAlgn="ctr"/>
                      <a:r>
                        <a:rPr lang="en-US" sz="1200" b="0" i="0" u="none" strike="noStrike" dirty="0">
                          <a:solidFill>
                            <a:srgbClr val="000000"/>
                          </a:solidFill>
                          <a:effectLst/>
                          <a:latin typeface="Tahoma" panose="020B0604030504040204" pitchFamily="34" charset="0"/>
                        </a:rPr>
                        <a:t>Some college</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21%</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42%</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37%</a:t>
                      </a:r>
                    </a:p>
                  </a:txBody>
                  <a:tcPr marL="9525" marR="9525" marT="9525" marB="0" anchor="ctr">
                    <a:solidFill>
                      <a:srgbClr val="DCE6F1"/>
                    </a:solidFill>
                  </a:tcPr>
                </a:tc>
                <a:extLst>
                  <a:ext uri="{0D108BD9-81ED-4DB2-BD59-A6C34878D82A}">
                    <a16:rowId xmlns:a16="http://schemas.microsoft.com/office/drawing/2014/main" val="10003"/>
                  </a:ext>
                </a:extLst>
              </a:tr>
              <a:tr h="324632">
                <a:tc>
                  <a:txBody>
                    <a:bodyPr/>
                    <a:lstStyle/>
                    <a:p>
                      <a:pPr algn="l" rtl="0" fontAlgn="ctr"/>
                      <a:r>
                        <a:rPr lang="en-US" sz="1200" b="0" i="0" u="none" strike="noStrike" dirty="0">
                          <a:solidFill>
                            <a:srgbClr val="000000"/>
                          </a:solidFill>
                          <a:effectLst/>
                          <a:latin typeface="Tahoma" panose="020B0604030504040204" pitchFamily="34" charset="0"/>
                        </a:rPr>
                        <a:t>Graduated college</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39%</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36%</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16%</a:t>
                      </a:r>
                    </a:p>
                  </a:txBody>
                  <a:tcPr marL="9525" marR="9525" marT="9525" marB="0" anchor="ctr">
                    <a:solidFill>
                      <a:srgbClr val="DCE6F1"/>
                    </a:solidFill>
                  </a:tcPr>
                </a:tc>
                <a:extLst>
                  <a:ext uri="{0D108BD9-81ED-4DB2-BD59-A6C34878D82A}">
                    <a16:rowId xmlns:a16="http://schemas.microsoft.com/office/drawing/2014/main" val="10004"/>
                  </a:ext>
                </a:extLst>
              </a:tr>
              <a:tr h="324632">
                <a:tc>
                  <a:txBody>
                    <a:bodyPr/>
                    <a:lstStyle/>
                    <a:p>
                      <a:pPr algn="l" rtl="0" fontAlgn="ctr"/>
                      <a:r>
                        <a:rPr lang="en-US" sz="1200" b="0" i="0" u="none" strike="noStrike" dirty="0">
                          <a:solidFill>
                            <a:srgbClr val="000000"/>
                          </a:solidFill>
                          <a:effectLst/>
                          <a:latin typeface="Tahoma" panose="020B0604030504040204" pitchFamily="34" charset="0"/>
                        </a:rPr>
                        <a:t>Post-graduate work</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32%</a:t>
                      </a:r>
                    </a:p>
                  </a:txBody>
                  <a:tcPr marL="9525" marR="9525" marT="9525" marB="0" anchor="ctr">
                    <a:solidFill>
                      <a:srgbClr val="DCE6F1"/>
                    </a:solidFill>
                  </a:tcPr>
                </a:tc>
                <a:extLst>
                  <a:ext uri="{0D108BD9-81ED-4DB2-BD59-A6C34878D82A}">
                    <a16:rowId xmlns:a16="http://schemas.microsoft.com/office/drawing/2014/main" val="10005"/>
                  </a:ext>
                </a:extLst>
              </a:tr>
              <a:tr h="324632">
                <a:tc>
                  <a:txBody>
                    <a:bodyPr/>
                    <a:lstStyle/>
                    <a:p>
                      <a:pPr algn="l" rtl="0" fontAlgn="ctr"/>
                      <a:r>
                        <a:rPr lang="en-US" sz="1200" b="0" i="0" u="none" strike="noStrike" dirty="0">
                          <a:solidFill>
                            <a:srgbClr val="000000"/>
                          </a:solidFill>
                          <a:effectLst/>
                          <a:latin typeface="Tahoma" panose="020B0604030504040204" pitchFamily="34" charset="0"/>
                        </a:rPr>
                        <a:t>Refused</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11%</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11%</a:t>
                      </a:r>
                    </a:p>
                  </a:txBody>
                  <a:tcPr marL="9525" marR="9525" marT="9525" marB="0" anchor="ctr">
                    <a:solidFill>
                      <a:srgbClr val="DCE6F1"/>
                    </a:solidFill>
                  </a:tcPr>
                </a:tc>
                <a:extLst>
                  <a:ext uri="{0D108BD9-81ED-4DB2-BD59-A6C34878D82A}">
                    <a16:rowId xmlns:a16="http://schemas.microsoft.com/office/drawing/2014/main" val="10007"/>
                  </a:ext>
                </a:extLst>
              </a:tr>
              <a:tr h="363666">
                <a:tc>
                  <a:txBody>
                    <a:bodyPr/>
                    <a:lstStyle/>
                    <a:p>
                      <a:pPr algn="l" rtl="0" fontAlgn="ctr"/>
                      <a:r>
                        <a:rPr lang="en-US" sz="1200" b="1" i="0" u="none" strike="noStrike" dirty="0">
                          <a:solidFill>
                            <a:srgbClr val="FFFFFF"/>
                          </a:solidFill>
                          <a:effectLst/>
                          <a:latin typeface="Tahoma" panose="020B0604030504040204" pitchFamily="34" charset="0"/>
                        </a:rPr>
                        <a:t>Base: </a:t>
                      </a:r>
                    </a:p>
                  </a:txBody>
                  <a:tcPr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28</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12</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44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19</a:t>
                      </a:r>
                    </a:p>
                  </a:txBody>
                  <a:tcPr marL="9525" marR="9525" marT="9525" marB="0" anchor="ctr">
                    <a:solidFill>
                      <a:srgbClr val="4F81BD"/>
                    </a:solidFill>
                  </a:tcPr>
                </a:tc>
                <a:extLst>
                  <a:ext uri="{0D108BD9-81ED-4DB2-BD59-A6C34878D82A}">
                    <a16:rowId xmlns:a16="http://schemas.microsoft.com/office/drawing/2014/main" val="10008"/>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669720314"/>
              </p:ext>
            </p:extLst>
          </p:nvPr>
        </p:nvGraphicFramePr>
        <p:xfrm>
          <a:off x="286848" y="4587644"/>
          <a:ext cx="5942501" cy="2364587"/>
        </p:xfrm>
        <a:graphic>
          <a:graphicData uri="http://schemas.openxmlformats.org/drawingml/2006/table">
            <a:tbl>
              <a:tblPr firstRow="1" lastRow="1">
                <a:tableStyleId>{5C22544A-7EE6-4342-B048-85BDC9FD1C3A}</a:tableStyleId>
              </a:tblPr>
              <a:tblGrid>
                <a:gridCol w="1814178">
                  <a:extLst>
                    <a:ext uri="{9D8B030D-6E8A-4147-A177-3AD203B41FA5}">
                      <a16:colId xmlns:a16="http://schemas.microsoft.com/office/drawing/2014/main" val="20000"/>
                    </a:ext>
                  </a:extLst>
                </a:gridCol>
                <a:gridCol w="1005142">
                  <a:extLst>
                    <a:ext uri="{9D8B030D-6E8A-4147-A177-3AD203B41FA5}">
                      <a16:colId xmlns:a16="http://schemas.microsoft.com/office/drawing/2014/main" val="20002"/>
                    </a:ext>
                  </a:extLst>
                </a:gridCol>
                <a:gridCol w="1012122">
                  <a:extLst>
                    <a:ext uri="{9D8B030D-6E8A-4147-A177-3AD203B41FA5}">
                      <a16:colId xmlns:a16="http://schemas.microsoft.com/office/drawing/2014/main" val="20003"/>
                    </a:ext>
                  </a:extLst>
                </a:gridCol>
                <a:gridCol w="991182">
                  <a:extLst>
                    <a:ext uri="{9D8B030D-6E8A-4147-A177-3AD203B41FA5}">
                      <a16:colId xmlns:a16="http://schemas.microsoft.com/office/drawing/2014/main" val="20004"/>
                    </a:ext>
                  </a:extLst>
                </a:gridCol>
                <a:gridCol w="1119877">
                  <a:extLst>
                    <a:ext uri="{9D8B030D-6E8A-4147-A177-3AD203B41FA5}">
                      <a16:colId xmlns:a16="http://schemas.microsoft.com/office/drawing/2014/main" val="773117181"/>
                    </a:ext>
                  </a:extLst>
                </a:gridCol>
              </a:tblGrid>
              <a:tr h="719935">
                <a:tc>
                  <a:txBody>
                    <a:bodyPr/>
                    <a:lstStyle/>
                    <a:p>
                      <a:pPr algn="ctr" rtl="0" fontAlgn="ctr"/>
                      <a:r>
                        <a:rPr lang="en-US" sz="1200" b="1" i="0" u="none" strike="noStrike" dirty="0">
                          <a:solidFill>
                            <a:srgbClr val="FFFFFF"/>
                          </a:solidFill>
                          <a:effectLst/>
                          <a:latin typeface="Tahoma" panose="020B0604030504040204" pitchFamily="34" charset="0"/>
                        </a:rPr>
                        <a:t>Have Anyone Under the Age of 18 Living In Home</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399164">
                <a:tc>
                  <a:txBody>
                    <a:bodyPr/>
                    <a:lstStyle/>
                    <a:p>
                      <a:pPr algn="l" rtl="0" fontAlgn="ctr"/>
                      <a:r>
                        <a:rPr lang="en-US" sz="1200" b="0" i="0" u="none" strike="noStrike" dirty="0">
                          <a:solidFill>
                            <a:srgbClr val="000000"/>
                          </a:solidFill>
                          <a:effectLst/>
                          <a:latin typeface="Tahoma" panose="020B0604030504040204" pitchFamily="34" charset="0"/>
                        </a:rPr>
                        <a:t>Yes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21%</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39%</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1"/>
                  </a:ext>
                </a:extLst>
              </a:tr>
              <a:tr h="399164">
                <a:tc>
                  <a:txBody>
                    <a:bodyPr/>
                    <a:lstStyle/>
                    <a:p>
                      <a:pPr algn="l" rtl="0" fontAlgn="ctr"/>
                      <a:r>
                        <a:rPr lang="en-US" sz="1200" b="0" i="0" u="none" strike="noStrike" dirty="0">
                          <a:solidFill>
                            <a:srgbClr val="000000"/>
                          </a:solidFill>
                          <a:effectLst/>
                          <a:latin typeface="Tahoma" panose="020B0604030504040204" pitchFamily="34" charset="0"/>
                        </a:rPr>
                        <a:t>No</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67%</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84%</a:t>
                      </a:r>
                    </a:p>
                  </a:txBody>
                  <a:tcPr marL="9525" marR="9525" marT="9525" marB="0" anchor="ctr">
                    <a:solidFill>
                      <a:srgbClr val="DCE6F1"/>
                    </a:solidFill>
                  </a:tcPr>
                </a:tc>
                <a:extLst>
                  <a:ext uri="{0D108BD9-81ED-4DB2-BD59-A6C34878D82A}">
                    <a16:rowId xmlns:a16="http://schemas.microsoft.com/office/drawing/2014/main" val="10002"/>
                  </a:ext>
                </a:extLst>
              </a:tr>
              <a:tr h="399164">
                <a:tc>
                  <a:txBody>
                    <a:bodyPr/>
                    <a:lstStyle/>
                    <a:p>
                      <a:pPr algn="l" rtl="0" fontAlgn="ctr"/>
                      <a:r>
                        <a:rPr lang="en-US" sz="1200" b="0" i="0" u="none" strike="noStrike" dirty="0">
                          <a:solidFill>
                            <a:srgbClr val="000000"/>
                          </a:solidFill>
                          <a:effectLst/>
                          <a:latin typeface="Tahoma" panose="020B0604030504040204" pitchFamily="34" charset="0"/>
                        </a:rPr>
                        <a:t>Refused</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11%</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16%</a:t>
                      </a:r>
                    </a:p>
                  </a:txBody>
                  <a:tcPr marL="9525" marR="9525" marT="9525" marB="0" anchor="ctr">
                    <a:solidFill>
                      <a:srgbClr val="DCE6F1"/>
                    </a:solidFill>
                  </a:tcPr>
                </a:tc>
                <a:extLst>
                  <a:ext uri="{0D108BD9-81ED-4DB2-BD59-A6C34878D82A}">
                    <a16:rowId xmlns:a16="http://schemas.microsoft.com/office/drawing/2014/main" val="2771392051"/>
                  </a:ext>
                </a:extLst>
              </a:tr>
              <a:tr h="447160">
                <a:tc>
                  <a:txBody>
                    <a:bodyPr/>
                    <a:lstStyle/>
                    <a:p>
                      <a:pPr algn="l" rtl="0" fontAlgn="ctr"/>
                      <a:r>
                        <a:rPr lang="en-US" sz="1200" b="1" i="0" u="none" strike="noStrike" dirty="0">
                          <a:solidFill>
                            <a:srgbClr val="FFFFFF"/>
                          </a:solidFill>
                          <a:effectLst/>
                          <a:latin typeface="Tahoma" panose="020B0604030504040204" pitchFamily="34" charset="0"/>
                        </a:rPr>
                        <a:t>Base: </a:t>
                      </a:r>
                    </a:p>
                  </a:txBody>
                  <a:tcPr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28</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12</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44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19</a:t>
                      </a:r>
                    </a:p>
                  </a:txBody>
                  <a:tcPr marL="9525" marR="9525" marT="9525" marB="0" anchor="ctr">
                    <a:solidFill>
                      <a:srgbClr val="4F81BD"/>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63499748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Demographics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57</a:t>
            </a:fld>
            <a:endParaRPr lang="en-US" altLang="en-US" sz="1400"/>
          </a:p>
        </p:txBody>
      </p:sp>
      <p:graphicFrame>
        <p:nvGraphicFramePr>
          <p:cNvPr id="2" name="Table 1"/>
          <p:cNvGraphicFramePr>
            <a:graphicFrameLocks noGrp="1"/>
          </p:cNvGraphicFramePr>
          <p:nvPr>
            <p:extLst>
              <p:ext uri="{D42A27DB-BD31-4B8C-83A1-F6EECF244321}">
                <p14:modId xmlns:p14="http://schemas.microsoft.com/office/powerpoint/2010/main" val="371851422"/>
              </p:ext>
            </p:extLst>
          </p:nvPr>
        </p:nvGraphicFramePr>
        <p:xfrm>
          <a:off x="187452" y="1035767"/>
          <a:ext cx="6041896" cy="3342005"/>
        </p:xfrm>
        <a:graphic>
          <a:graphicData uri="http://schemas.openxmlformats.org/drawingml/2006/table">
            <a:tbl>
              <a:tblPr firstRow="1" lastRow="1">
                <a:tableStyleId>{5C22544A-7EE6-4342-B048-85BDC9FD1C3A}</a:tableStyleId>
              </a:tblPr>
              <a:tblGrid>
                <a:gridCol w="2073492">
                  <a:extLst>
                    <a:ext uri="{9D8B030D-6E8A-4147-A177-3AD203B41FA5}">
                      <a16:colId xmlns:a16="http://schemas.microsoft.com/office/drawing/2014/main" val="20000"/>
                    </a:ext>
                  </a:extLst>
                </a:gridCol>
                <a:gridCol w="992101">
                  <a:extLst>
                    <a:ext uri="{9D8B030D-6E8A-4147-A177-3AD203B41FA5}">
                      <a16:colId xmlns:a16="http://schemas.microsoft.com/office/drawing/2014/main" val="20002"/>
                    </a:ext>
                  </a:extLst>
                </a:gridCol>
                <a:gridCol w="992101">
                  <a:extLst>
                    <a:ext uri="{9D8B030D-6E8A-4147-A177-3AD203B41FA5}">
                      <a16:colId xmlns:a16="http://schemas.microsoft.com/office/drawing/2014/main" val="20003"/>
                    </a:ext>
                  </a:extLst>
                </a:gridCol>
                <a:gridCol w="992101">
                  <a:extLst>
                    <a:ext uri="{9D8B030D-6E8A-4147-A177-3AD203B41FA5}">
                      <a16:colId xmlns:a16="http://schemas.microsoft.com/office/drawing/2014/main" val="20004"/>
                    </a:ext>
                  </a:extLst>
                </a:gridCol>
                <a:gridCol w="992101">
                  <a:extLst>
                    <a:ext uri="{9D8B030D-6E8A-4147-A177-3AD203B41FA5}">
                      <a16:colId xmlns:a16="http://schemas.microsoft.com/office/drawing/2014/main" val="1665027593"/>
                    </a:ext>
                  </a:extLst>
                </a:gridCol>
              </a:tblGrid>
              <a:tr h="457200">
                <a:tc>
                  <a:txBody>
                    <a:bodyPr/>
                    <a:lstStyle/>
                    <a:p>
                      <a:pPr algn="ctr" rtl="0" fontAlgn="ctr"/>
                      <a:r>
                        <a:rPr lang="en-US" sz="1200" b="1" i="0" u="none" strike="noStrike" dirty="0">
                          <a:solidFill>
                            <a:srgbClr val="FFFFFF"/>
                          </a:solidFill>
                          <a:effectLst/>
                          <a:latin typeface="Tahoma" panose="020B0604030504040204" pitchFamily="34" charset="0"/>
                        </a:rPr>
                        <a:t>Years Lived In Residence</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Less than 1 year</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05573643"/>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1 to 2 years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9%</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16%</a:t>
                      </a:r>
                    </a:p>
                  </a:txBody>
                  <a:tcPr marL="9525" marR="9525" marT="9525" marB="0" anchor="ctr">
                    <a:solidFill>
                      <a:srgbClr val="DCE6F1"/>
                    </a:solidFill>
                  </a:tcPr>
                </a:tc>
                <a:extLst>
                  <a:ext uri="{0D108BD9-81ED-4DB2-BD59-A6C34878D82A}">
                    <a16:rowId xmlns:a16="http://schemas.microsoft.com/office/drawing/2014/main" val="10003"/>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3 to 5 years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extLst>
                  <a:ext uri="{0D108BD9-81ED-4DB2-BD59-A6C34878D82A}">
                    <a16:rowId xmlns:a16="http://schemas.microsoft.com/office/drawing/2014/main" val="10004"/>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6 to 10 years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9%</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26%</a:t>
                      </a:r>
                    </a:p>
                  </a:txBody>
                  <a:tcPr marL="9525" marR="9525" marT="9525" marB="0" anchor="ctr">
                    <a:solidFill>
                      <a:srgbClr val="DCE6F1"/>
                    </a:solidFill>
                  </a:tcPr>
                </a:tc>
                <a:extLst>
                  <a:ext uri="{0D108BD9-81ED-4DB2-BD59-A6C34878D82A}">
                    <a16:rowId xmlns:a16="http://schemas.microsoft.com/office/drawing/2014/main" val="10005"/>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11 to 15 years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11%</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21%</a:t>
                      </a:r>
                    </a:p>
                  </a:txBody>
                  <a:tcPr marL="9525" marR="9525" marT="9525" marB="0" anchor="ctr">
                    <a:solidFill>
                      <a:srgbClr val="DCE6F1"/>
                    </a:solidFill>
                  </a:tcPr>
                </a:tc>
                <a:extLst>
                  <a:ext uri="{0D108BD9-81ED-4DB2-BD59-A6C34878D82A}">
                    <a16:rowId xmlns:a16="http://schemas.microsoft.com/office/drawing/2014/main" val="10006"/>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16 to 20 years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16%</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7"/>
                  </a:ext>
                </a:extLst>
              </a:tr>
              <a:tr h="314325">
                <a:tc>
                  <a:txBody>
                    <a:bodyPr/>
                    <a:lstStyle/>
                    <a:p>
                      <a:pPr algn="l" rtl="0" fontAlgn="ctr"/>
                      <a:r>
                        <a:rPr lang="en-US" sz="1200" b="0" i="0" u="none" strike="noStrike" dirty="0">
                          <a:solidFill>
                            <a:srgbClr val="000000"/>
                          </a:solidFill>
                          <a:effectLst/>
                          <a:latin typeface="Tahoma" panose="020B0604030504040204" pitchFamily="34" charset="0"/>
                        </a:rPr>
                        <a:t>More than 20 years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46%</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17%</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32%</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26%</a:t>
                      </a:r>
                    </a:p>
                  </a:txBody>
                  <a:tcPr marL="9525" marR="9525" marT="9525" marB="0" anchor="ctr">
                    <a:solidFill>
                      <a:srgbClr val="DCE6F1"/>
                    </a:solidFill>
                  </a:tcPr>
                </a:tc>
                <a:extLst>
                  <a:ext uri="{0D108BD9-81ED-4DB2-BD59-A6C34878D82A}">
                    <a16:rowId xmlns:a16="http://schemas.microsoft.com/office/drawing/2014/main" val="10008"/>
                  </a:ext>
                </a:extLst>
              </a:tr>
              <a:tr h="314325">
                <a:tc>
                  <a:txBody>
                    <a:bodyPr/>
                    <a:lstStyle/>
                    <a:p>
                      <a:pPr algn="l" rtl="0" fontAlgn="ctr"/>
                      <a:r>
                        <a:rPr lang="en-US" sz="1200" b="0" i="0" u="none" strike="noStrike" dirty="0">
                          <a:solidFill>
                            <a:srgbClr val="000000"/>
                          </a:solidFill>
                          <a:effectLst/>
                          <a:latin typeface="Tahoma" panose="020B0604030504040204" pitchFamily="34" charset="0"/>
                        </a:rPr>
                        <a:t>Refused</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11%</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extLst>
                  <a:ext uri="{0D108BD9-81ED-4DB2-BD59-A6C34878D82A}">
                    <a16:rowId xmlns:a16="http://schemas.microsoft.com/office/drawing/2014/main" val="10009"/>
                  </a:ext>
                </a:extLst>
              </a:tr>
              <a:tr h="354965">
                <a:tc>
                  <a:txBody>
                    <a:bodyPr/>
                    <a:lstStyle/>
                    <a:p>
                      <a:pPr algn="l" rtl="0" fontAlgn="ctr"/>
                      <a:r>
                        <a:rPr lang="en-US" sz="1200" b="1" i="0" u="none" strike="noStrike" dirty="0">
                          <a:solidFill>
                            <a:srgbClr val="FFFFFF"/>
                          </a:solidFill>
                          <a:effectLst/>
                          <a:latin typeface="Tahoma" panose="020B0604030504040204" pitchFamily="34" charset="0"/>
                        </a:rPr>
                        <a:t>Base: </a:t>
                      </a:r>
                    </a:p>
                  </a:txBody>
                  <a:tcPr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28</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12</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44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19</a:t>
                      </a:r>
                    </a:p>
                  </a:txBody>
                  <a:tcPr marL="9525" marR="9525" marT="9525" marB="0" anchor="ctr">
                    <a:solidFill>
                      <a:srgbClr val="4F81BD"/>
                    </a:solidFill>
                  </a:tcPr>
                </a:tc>
                <a:extLst>
                  <a:ext uri="{0D108BD9-81ED-4DB2-BD59-A6C34878D82A}">
                    <a16:rowId xmlns:a16="http://schemas.microsoft.com/office/drawing/2014/main" val="10011"/>
                  </a:ext>
                </a:extLst>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2970245687"/>
              </p:ext>
            </p:extLst>
          </p:nvPr>
        </p:nvGraphicFramePr>
        <p:xfrm>
          <a:off x="193314" y="5039753"/>
          <a:ext cx="6036036" cy="2584393"/>
        </p:xfrm>
        <a:graphic>
          <a:graphicData uri="http://schemas.openxmlformats.org/drawingml/2006/table">
            <a:tbl>
              <a:tblPr firstRow="1" lastRow="1">
                <a:tableStyleId>{5C22544A-7EE6-4342-B048-85BDC9FD1C3A}</a:tableStyleId>
              </a:tblPr>
              <a:tblGrid>
                <a:gridCol w="2071480">
                  <a:extLst>
                    <a:ext uri="{9D8B030D-6E8A-4147-A177-3AD203B41FA5}">
                      <a16:colId xmlns:a16="http://schemas.microsoft.com/office/drawing/2014/main" val="20000"/>
                    </a:ext>
                  </a:extLst>
                </a:gridCol>
                <a:gridCol w="991139">
                  <a:extLst>
                    <a:ext uri="{9D8B030D-6E8A-4147-A177-3AD203B41FA5}">
                      <a16:colId xmlns:a16="http://schemas.microsoft.com/office/drawing/2014/main" val="20002"/>
                    </a:ext>
                  </a:extLst>
                </a:gridCol>
                <a:gridCol w="991139">
                  <a:extLst>
                    <a:ext uri="{9D8B030D-6E8A-4147-A177-3AD203B41FA5}">
                      <a16:colId xmlns:a16="http://schemas.microsoft.com/office/drawing/2014/main" val="20003"/>
                    </a:ext>
                  </a:extLst>
                </a:gridCol>
                <a:gridCol w="991139">
                  <a:extLst>
                    <a:ext uri="{9D8B030D-6E8A-4147-A177-3AD203B41FA5}">
                      <a16:colId xmlns:a16="http://schemas.microsoft.com/office/drawing/2014/main" val="20004"/>
                    </a:ext>
                  </a:extLst>
                </a:gridCol>
                <a:gridCol w="991139">
                  <a:extLst>
                    <a:ext uri="{9D8B030D-6E8A-4147-A177-3AD203B41FA5}">
                      <a16:colId xmlns:a16="http://schemas.microsoft.com/office/drawing/2014/main" val="1669390030"/>
                    </a:ext>
                  </a:extLst>
                </a:gridCol>
              </a:tblGrid>
              <a:tr h="457200">
                <a:tc>
                  <a:txBody>
                    <a:bodyPr/>
                    <a:lstStyle/>
                    <a:p>
                      <a:pPr algn="ctr" rtl="0" fontAlgn="ctr"/>
                      <a:r>
                        <a:rPr lang="en-US" sz="1200" b="1" i="0" u="none" strike="noStrike" dirty="0">
                          <a:solidFill>
                            <a:srgbClr val="FFFFFF"/>
                          </a:solidFill>
                          <a:effectLst/>
                          <a:latin typeface="Tahoma" panose="020B0604030504040204" pitchFamily="34" charset="0"/>
                        </a:rPr>
                        <a:t>Years Lived In Austin</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1 to 5 years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2"/>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6 to 10 years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16%</a:t>
                      </a:r>
                    </a:p>
                  </a:txBody>
                  <a:tcPr marL="9525" marR="9525" marT="9525" marB="0" anchor="ctr">
                    <a:solidFill>
                      <a:srgbClr val="DCE6F1"/>
                    </a:solidFill>
                  </a:tcPr>
                </a:tc>
                <a:extLst>
                  <a:ext uri="{0D108BD9-81ED-4DB2-BD59-A6C34878D82A}">
                    <a16:rowId xmlns:a16="http://schemas.microsoft.com/office/drawing/2014/main" val="10003"/>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11 to 15 years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11%</a:t>
                      </a:r>
                    </a:p>
                  </a:txBody>
                  <a:tcPr marL="9525" marR="9525" marT="9525" marB="0" anchor="ctr">
                    <a:solidFill>
                      <a:srgbClr val="DCE6F1"/>
                    </a:solidFill>
                  </a:tcPr>
                </a:tc>
                <a:extLst>
                  <a:ext uri="{0D108BD9-81ED-4DB2-BD59-A6C34878D82A}">
                    <a16:rowId xmlns:a16="http://schemas.microsoft.com/office/drawing/2014/main" val="10004"/>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16 to 20 years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17%</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11%</a:t>
                      </a:r>
                    </a:p>
                  </a:txBody>
                  <a:tcPr marL="9525" marR="9525" marT="9525" marB="0" anchor="ctr">
                    <a:solidFill>
                      <a:srgbClr val="DCE6F1"/>
                    </a:solidFill>
                  </a:tcPr>
                </a:tc>
                <a:extLst>
                  <a:ext uri="{0D108BD9-81ED-4DB2-BD59-A6C34878D82A}">
                    <a16:rowId xmlns:a16="http://schemas.microsoft.com/office/drawing/2014/main" val="10005"/>
                  </a:ext>
                </a:extLst>
              </a:tr>
              <a:tr h="297027">
                <a:tc>
                  <a:txBody>
                    <a:bodyPr/>
                    <a:lstStyle/>
                    <a:p>
                      <a:pPr algn="l" rtl="0" fontAlgn="ctr"/>
                      <a:r>
                        <a:rPr lang="en-US" sz="1200" b="0" i="0" u="none" strike="noStrike" dirty="0">
                          <a:solidFill>
                            <a:srgbClr val="000000"/>
                          </a:solidFill>
                          <a:effectLst/>
                          <a:latin typeface="Tahoma" panose="020B0604030504040204" pitchFamily="34" charset="0"/>
                        </a:rPr>
                        <a:t>More than 20 years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71%</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53%</a:t>
                      </a:r>
                    </a:p>
                  </a:txBody>
                  <a:tcPr marL="9525" marR="9525" marT="9525" marB="0" anchor="ctr">
                    <a:solidFill>
                      <a:srgbClr val="DCE6F1"/>
                    </a:solidFill>
                  </a:tcPr>
                </a:tc>
                <a:extLst>
                  <a:ext uri="{0D108BD9-81ED-4DB2-BD59-A6C34878D82A}">
                    <a16:rowId xmlns:a16="http://schemas.microsoft.com/office/drawing/2014/main" val="10006"/>
                  </a:ext>
                </a:extLst>
              </a:tr>
              <a:tr h="297027">
                <a:tc>
                  <a:txBody>
                    <a:bodyPr/>
                    <a:lstStyle/>
                    <a:p>
                      <a:pPr algn="l" rtl="0" fontAlgn="ctr"/>
                      <a:r>
                        <a:rPr lang="en-US" sz="1200" b="0" i="0" u="none" strike="noStrike" dirty="0">
                          <a:solidFill>
                            <a:srgbClr val="000000"/>
                          </a:solidFill>
                          <a:effectLst/>
                          <a:latin typeface="Tahoma" panose="020B0604030504040204" pitchFamily="34" charset="0"/>
                        </a:rPr>
                        <a:t>Refused</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11%</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11%</a:t>
                      </a:r>
                    </a:p>
                  </a:txBody>
                  <a:tcPr marL="9525" marR="9525" marT="9525" marB="0" anchor="ctr">
                    <a:solidFill>
                      <a:srgbClr val="DCE6F1"/>
                    </a:solidFill>
                  </a:tcPr>
                </a:tc>
                <a:extLst>
                  <a:ext uri="{0D108BD9-81ED-4DB2-BD59-A6C34878D82A}">
                    <a16:rowId xmlns:a16="http://schemas.microsoft.com/office/drawing/2014/main" val="10007"/>
                  </a:ext>
                </a:extLst>
              </a:tr>
              <a:tr h="335431">
                <a:tc>
                  <a:txBody>
                    <a:bodyPr/>
                    <a:lstStyle/>
                    <a:p>
                      <a:pPr algn="l" rtl="0" fontAlgn="ctr"/>
                      <a:r>
                        <a:rPr lang="en-US" sz="1200" b="1" i="0" u="none" strike="noStrike" dirty="0">
                          <a:solidFill>
                            <a:srgbClr val="FFFFFF"/>
                          </a:solidFill>
                          <a:effectLst/>
                          <a:latin typeface="Tahoma" panose="020B0604030504040204" pitchFamily="34" charset="0"/>
                        </a:rPr>
                        <a:t>Base: </a:t>
                      </a:r>
                    </a:p>
                  </a:txBody>
                  <a:tcPr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28</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12</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44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19</a:t>
                      </a:r>
                    </a:p>
                  </a:txBody>
                  <a:tcPr marL="9525" marR="9525" marT="9525" marB="0" anchor="ctr">
                    <a:solidFill>
                      <a:srgbClr val="4F81BD"/>
                    </a:solidFil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341829753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Demographics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58</a:t>
            </a:fld>
            <a:endParaRPr lang="en-US" altLang="en-US" sz="1400"/>
          </a:p>
        </p:txBody>
      </p:sp>
      <p:graphicFrame>
        <p:nvGraphicFramePr>
          <p:cNvPr id="2" name="Table 1"/>
          <p:cNvGraphicFramePr>
            <a:graphicFrameLocks noGrp="1"/>
          </p:cNvGraphicFramePr>
          <p:nvPr>
            <p:extLst>
              <p:ext uri="{D42A27DB-BD31-4B8C-83A1-F6EECF244321}">
                <p14:modId xmlns:p14="http://schemas.microsoft.com/office/powerpoint/2010/main" val="1017345476"/>
              </p:ext>
            </p:extLst>
          </p:nvPr>
        </p:nvGraphicFramePr>
        <p:xfrm>
          <a:off x="485612" y="1443606"/>
          <a:ext cx="5743737" cy="4715510"/>
        </p:xfrm>
        <a:graphic>
          <a:graphicData uri="http://schemas.openxmlformats.org/drawingml/2006/table">
            <a:tbl>
              <a:tblPr firstRow="1" lastRow="1">
                <a:tableStyleId>{5C22544A-7EE6-4342-B048-85BDC9FD1C3A}</a:tableStyleId>
              </a:tblPr>
              <a:tblGrid>
                <a:gridCol w="1567989">
                  <a:extLst>
                    <a:ext uri="{9D8B030D-6E8A-4147-A177-3AD203B41FA5}">
                      <a16:colId xmlns:a16="http://schemas.microsoft.com/office/drawing/2014/main" val="20000"/>
                    </a:ext>
                  </a:extLst>
                </a:gridCol>
                <a:gridCol w="1043937">
                  <a:extLst>
                    <a:ext uri="{9D8B030D-6E8A-4147-A177-3AD203B41FA5}">
                      <a16:colId xmlns:a16="http://schemas.microsoft.com/office/drawing/2014/main" val="1665027593"/>
                    </a:ext>
                  </a:extLst>
                </a:gridCol>
                <a:gridCol w="1043937">
                  <a:extLst>
                    <a:ext uri="{9D8B030D-6E8A-4147-A177-3AD203B41FA5}">
                      <a16:colId xmlns:a16="http://schemas.microsoft.com/office/drawing/2014/main" val="3387442301"/>
                    </a:ext>
                  </a:extLst>
                </a:gridCol>
                <a:gridCol w="1043937">
                  <a:extLst>
                    <a:ext uri="{9D8B030D-6E8A-4147-A177-3AD203B41FA5}">
                      <a16:colId xmlns:a16="http://schemas.microsoft.com/office/drawing/2014/main" val="3375867837"/>
                    </a:ext>
                  </a:extLst>
                </a:gridCol>
                <a:gridCol w="1043937">
                  <a:extLst>
                    <a:ext uri="{9D8B030D-6E8A-4147-A177-3AD203B41FA5}">
                      <a16:colId xmlns:a16="http://schemas.microsoft.com/office/drawing/2014/main" val="958102180"/>
                    </a:ext>
                  </a:extLst>
                </a:gridCol>
              </a:tblGrid>
              <a:tr h="457200">
                <a:tc>
                  <a:txBody>
                    <a:bodyPr/>
                    <a:lstStyle/>
                    <a:p>
                      <a:pPr algn="ctr" rtl="0" fontAlgn="ctr"/>
                      <a:r>
                        <a:rPr lang="en-US" sz="1200" b="1" i="0" u="none" strike="noStrike" dirty="0">
                          <a:solidFill>
                            <a:srgbClr val="FFFFFF"/>
                          </a:solidFill>
                          <a:effectLst/>
                          <a:latin typeface="Tahoma" panose="020B0604030504040204" pitchFamily="34" charset="0"/>
                        </a:rPr>
                        <a:t>Physical Health Not Good In the Past 30 Days</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0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46%</a:t>
                      </a:r>
                    </a:p>
                  </a:txBody>
                  <a:tcPr marL="9525" marR="9525" marT="9525" marB="0" anchor="ctr">
                    <a:solidFill>
                      <a:srgbClr val="DCE6F1"/>
                    </a:solidFill>
                  </a:tcPr>
                </a:tc>
                <a:extLst>
                  <a:ext uri="{0D108BD9-81ED-4DB2-BD59-A6C34878D82A}">
                    <a16:rowId xmlns:a16="http://schemas.microsoft.com/office/drawing/2014/main" val="10001"/>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1 time</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12%</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15%</a:t>
                      </a:r>
                    </a:p>
                  </a:txBody>
                  <a:tcPr marL="9525" marR="9525" marT="9525" marB="0" anchor="ctr">
                    <a:solidFill>
                      <a:srgbClr val="DCE6F1"/>
                    </a:solidFill>
                  </a:tcPr>
                </a:tc>
                <a:extLst>
                  <a:ext uri="{0D108BD9-81ED-4DB2-BD59-A6C34878D82A}">
                    <a16:rowId xmlns:a16="http://schemas.microsoft.com/office/drawing/2014/main" val="10002"/>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2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9%</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extLst>
                  <a:ext uri="{0D108BD9-81ED-4DB2-BD59-A6C34878D82A}">
                    <a16:rowId xmlns:a16="http://schemas.microsoft.com/office/drawing/2014/main" val="10003"/>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3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9%</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48151650"/>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4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15%</a:t>
                      </a:r>
                    </a:p>
                  </a:txBody>
                  <a:tcPr marL="9525" marR="9525" marT="9525" marB="0" anchor="ctr">
                    <a:solidFill>
                      <a:srgbClr val="DCE6F1"/>
                    </a:solidFill>
                  </a:tcPr>
                </a:tc>
                <a:extLst>
                  <a:ext uri="{0D108BD9-81ED-4DB2-BD59-A6C34878D82A}">
                    <a16:rowId xmlns:a16="http://schemas.microsoft.com/office/drawing/2014/main" val="3718792193"/>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5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extLst>
                  <a:ext uri="{0D108BD9-81ED-4DB2-BD59-A6C34878D82A}">
                    <a16:rowId xmlns:a16="http://schemas.microsoft.com/office/drawing/2014/main" val="839640657"/>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7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16%</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741441539"/>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14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17725022"/>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15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860394633"/>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20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extLst>
                  <a:ext uri="{0D108BD9-81ED-4DB2-BD59-A6C34878D82A}">
                    <a16:rowId xmlns:a16="http://schemas.microsoft.com/office/drawing/2014/main" val="2785044530"/>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25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983343518"/>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30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12%</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6%</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4"/>
                  </a:ext>
                </a:extLst>
              </a:tr>
              <a:tr h="354965">
                <a:tc>
                  <a:txBody>
                    <a:bodyPr/>
                    <a:lstStyle/>
                    <a:p>
                      <a:pPr algn="l" rtl="0" fontAlgn="ctr"/>
                      <a:r>
                        <a:rPr lang="en-US" sz="1200" b="1" i="0" u="none" strike="noStrike" dirty="0">
                          <a:solidFill>
                            <a:srgbClr val="FFFFFF"/>
                          </a:solidFill>
                          <a:effectLst/>
                          <a:latin typeface="Tahoma" panose="020B0604030504040204" pitchFamily="34" charset="0"/>
                        </a:rPr>
                        <a:t>Base: </a:t>
                      </a:r>
                    </a:p>
                  </a:txBody>
                  <a:tcPr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25</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10</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34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13</a:t>
                      </a:r>
                    </a:p>
                  </a:txBody>
                  <a:tcPr marL="9525" marR="9525" marT="9525" marB="0" anchor="ctr">
                    <a:solidFill>
                      <a:srgbClr val="4F81BD"/>
                    </a:solidFill>
                  </a:tcPr>
                </a:tc>
                <a:extLst>
                  <a:ext uri="{0D108BD9-81ED-4DB2-BD59-A6C34878D82A}">
                    <a16:rowId xmlns:a16="http://schemas.microsoft.com/office/drawing/2014/main" val="10011"/>
                  </a:ext>
                </a:extLst>
              </a:tr>
            </a:tbl>
          </a:graphicData>
        </a:graphic>
      </p:graphicFrame>
      <p:sp>
        <p:nvSpPr>
          <p:cNvPr id="6" name="Text Box 9">
            <a:extLst>
              <a:ext uri="{FF2B5EF4-FFF2-40B4-BE49-F238E27FC236}">
                <a16:creationId xmlns:a16="http://schemas.microsoft.com/office/drawing/2014/main" id="{6D019F6C-3653-4DC9-9A8B-DF15F8956AB9}"/>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Note: New question asked in Q3_2019.</a:t>
            </a:r>
            <a:endParaRPr lang="en-US" sz="1100">
              <a:latin typeface="+mj-lt"/>
              <a:cs typeface="Helvetica"/>
            </a:endParaRPr>
          </a:p>
        </p:txBody>
      </p:sp>
    </p:spTree>
    <p:extLst>
      <p:ext uri="{BB962C8B-B14F-4D97-AF65-F5344CB8AC3E}">
        <p14:creationId xmlns:p14="http://schemas.microsoft.com/office/powerpoint/2010/main" val="333138897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Demographics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59</a:t>
            </a:fld>
            <a:endParaRPr lang="en-US" altLang="en-US" sz="1400"/>
          </a:p>
        </p:txBody>
      </p:sp>
      <p:graphicFrame>
        <p:nvGraphicFramePr>
          <p:cNvPr id="3" name="Table 2"/>
          <p:cNvGraphicFramePr>
            <a:graphicFrameLocks noGrp="1"/>
          </p:cNvGraphicFramePr>
          <p:nvPr>
            <p:extLst>
              <p:ext uri="{D42A27DB-BD31-4B8C-83A1-F6EECF244321}">
                <p14:modId xmlns:p14="http://schemas.microsoft.com/office/powerpoint/2010/main" val="4077694527"/>
              </p:ext>
            </p:extLst>
          </p:nvPr>
        </p:nvGraphicFramePr>
        <p:xfrm>
          <a:off x="485612" y="1414462"/>
          <a:ext cx="5743737" cy="4486720"/>
        </p:xfrm>
        <a:graphic>
          <a:graphicData uri="http://schemas.openxmlformats.org/drawingml/2006/table">
            <a:tbl>
              <a:tblPr firstRow="1" lastRow="1">
                <a:tableStyleId>{5C22544A-7EE6-4342-B048-85BDC9FD1C3A}</a:tableStyleId>
              </a:tblPr>
              <a:tblGrid>
                <a:gridCol w="1567989">
                  <a:extLst>
                    <a:ext uri="{9D8B030D-6E8A-4147-A177-3AD203B41FA5}">
                      <a16:colId xmlns:a16="http://schemas.microsoft.com/office/drawing/2014/main" val="20000"/>
                    </a:ext>
                  </a:extLst>
                </a:gridCol>
                <a:gridCol w="1043937">
                  <a:extLst>
                    <a:ext uri="{9D8B030D-6E8A-4147-A177-3AD203B41FA5}">
                      <a16:colId xmlns:a16="http://schemas.microsoft.com/office/drawing/2014/main" val="1669390030"/>
                    </a:ext>
                  </a:extLst>
                </a:gridCol>
                <a:gridCol w="1043937">
                  <a:extLst>
                    <a:ext uri="{9D8B030D-6E8A-4147-A177-3AD203B41FA5}">
                      <a16:colId xmlns:a16="http://schemas.microsoft.com/office/drawing/2014/main" val="2467363076"/>
                    </a:ext>
                  </a:extLst>
                </a:gridCol>
                <a:gridCol w="1043937">
                  <a:extLst>
                    <a:ext uri="{9D8B030D-6E8A-4147-A177-3AD203B41FA5}">
                      <a16:colId xmlns:a16="http://schemas.microsoft.com/office/drawing/2014/main" val="1818035039"/>
                    </a:ext>
                  </a:extLst>
                </a:gridCol>
                <a:gridCol w="1043937">
                  <a:extLst>
                    <a:ext uri="{9D8B030D-6E8A-4147-A177-3AD203B41FA5}">
                      <a16:colId xmlns:a16="http://schemas.microsoft.com/office/drawing/2014/main" val="3288149643"/>
                    </a:ext>
                  </a:extLst>
                </a:gridCol>
              </a:tblGrid>
              <a:tr h="457200">
                <a:tc>
                  <a:txBody>
                    <a:bodyPr/>
                    <a:lstStyle/>
                    <a:p>
                      <a:pPr algn="ctr" rtl="0" fontAlgn="ctr"/>
                      <a:r>
                        <a:rPr lang="en-US" sz="1200" b="1" i="0" u="none" strike="noStrike" dirty="0">
                          <a:solidFill>
                            <a:srgbClr val="FFFFFF"/>
                          </a:solidFill>
                          <a:effectLst/>
                          <a:latin typeface="Tahoma" panose="020B0604030504040204" pitchFamily="34" charset="0"/>
                        </a:rPr>
                        <a:t>Mental Health Not Good In the Past 30 Days</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0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52%</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60%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69%</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36%</a:t>
                      </a:r>
                    </a:p>
                  </a:txBody>
                  <a:tcPr marL="9525" marR="9525" marT="9525" marB="0" anchor="ctr">
                    <a:solidFill>
                      <a:srgbClr val="DCE6F1"/>
                    </a:solidFill>
                  </a:tcPr>
                </a:tc>
                <a:extLst>
                  <a:ext uri="{0D108BD9-81ED-4DB2-BD59-A6C34878D82A}">
                    <a16:rowId xmlns:a16="http://schemas.microsoft.com/office/drawing/2014/main" val="10001"/>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1 time</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6%</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extLst>
                  <a:ext uri="{0D108BD9-81ED-4DB2-BD59-A6C34878D82A}">
                    <a16:rowId xmlns:a16="http://schemas.microsoft.com/office/drawing/2014/main" val="10002"/>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2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11%</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extLst>
                  <a:ext uri="{0D108BD9-81ED-4DB2-BD59-A6C34878D82A}">
                    <a16:rowId xmlns:a16="http://schemas.microsoft.com/office/drawing/2014/main" val="10003"/>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3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14%</a:t>
                      </a:r>
                    </a:p>
                  </a:txBody>
                  <a:tcPr marL="9525" marR="9525" marT="9525" marB="0" anchor="ctr">
                    <a:solidFill>
                      <a:srgbClr val="DCE6F1"/>
                    </a:solidFill>
                  </a:tcPr>
                </a:tc>
                <a:extLst>
                  <a:ext uri="{0D108BD9-81ED-4DB2-BD59-A6C34878D82A}">
                    <a16:rowId xmlns:a16="http://schemas.microsoft.com/office/drawing/2014/main" val="10004"/>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4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15768570"/>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5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6%</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21%</a:t>
                      </a:r>
                    </a:p>
                  </a:txBody>
                  <a:tcPr marL="9525" marR="9525" marT="9525" marB="0" anchor="ctr">
                    <a:solidFill>
                      <a:srgbClr val="DCE6F1"/>
                    </a:solidFill>
                  </a:tcPr>
                </a:tc>
                <a:extLst>
                  <a:ext uri="{0D108BD9-81ED-4DB2-BD59-A6C34878D82A}">
                    <a16:rowId xmlns:a16="http://schemas.microsoft.com/office/drawing/2014/main" val="3203606894"/>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7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578859464"/>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10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6%</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814682072"/>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14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25916774"/>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15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extLst>
                  <a:ext uri="{0D108BD9-81ED-4DB2-BD59-A6C34878D82A}">
                    <a16:rowId xmlns:a16="http://schemas.microsoft.com/office/drawing/2014/main" val="3146119889"/>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25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838617285"/>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30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extLst>
                  <a:ext uri="{0D108BD9-81ED-4DB2-BD59-A6C34878D82A}">
                    <a16:rowId xmlns:a16="http://schemas.microsoft.com/office/drawing/2014/main" val="3500077433"/>
                  </a:ext>
                </a:extLst>
              </a:tr>
              <a:tr h="335431">
                <a:tc>
                  <a:txBody>
                    <a:bodyPr/>
                    <a:lstStyle/>
                    <a:p>
                      <a:pPr algn="l" rtl="0" fontAlgn="ctr"/>
                      <a:r>
                        <a:rPr lang="en-US" sz="1200" b="1" i="0" u="none" strike="noStrike" dirty="0">
                          <a:solidFill>
                            <a:srgbClr val="FFFFFF"/>
                          </a:solidFill>
                          <a:effectLst/>
                          <a:latin typeface="Tahoma" panose="020B0604030504040204" pitchFamily="34" charset="0"/>
                        </a:rPr>
                        <a:t>Base: </a:t>
                      </a:r>
                    </a:p>
                  </a:txBody>
                  <a:tcPr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27</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10</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32</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14</a:t>
                      </a:r>
                    </a:p>
                  </a:txBody>
                  <a:tcPr marL="9525" marR="9525" marT="9525" marB="0" anchor="ctr">
                    <a:solidFill>
                      <a:srgbClr val="4F81BD"/>
                    </a:solidFill>
                  </a:tcPr>
                </a:tc>
                <a:extLst>
                  <a:ext uri="{0D108BD9-81ED-4DB2-BD59-A6C34878D82A}">
                    <a16:rowId xmlns:a16="http://schemas.microsoft.com/office/drawing/2014/main" val="10008"/>
                  </a:ext>
                </a:extLst>
              </a:tr>
            </a:tbl>
          </a:graphicData>
        </a:graphic>
      </p:graphicFrame>
      <p:sp>
        <p:nvSpPr>
          <p:cNvPr id="6" name="Text Box 9">
            <a:extLst>
              <a:ext uri="{FF2B5EF4-FFF2-40B4-BE49-F238E27FC236}">
                <a16:creationId xmlns:a16="http://schemas.microsoft.com/office/drawing/2014/main" id="{6D019F6C-3653-4DC9-9A8B-DF15F8956AB9}"/>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Note: New question asked in Q3_2019.</a:t>
            </a:r>
            <a:endParaRPr lang="en-US" sz="1100">
              <a:latin typeface="+mj-lt"/>
              <a:cs typeface="Helvetica"/>
            </a:endParaRPr>
          </a:p>
        </p:txBody>
      </p:sp>
    </p:spTree>
    <p:extLst>
      <p:ext uri="{BB962C8B-B14F-4D97-AF65-F5344CB8AC3E}">
        <p14:creationId xmlns:p14="http://schemas.microsoft.com/office/powerpoint/2010/main" val="15876760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Would Have Weatherized </a:t>
            </a:r>
            <a:br>
              <a:rPr lang="en-US" altLang="en-US">
                <a:ea typeface="MS PGothic" panose="020B0600070205080204" pitchFamily="34" charset="-128"/>
              </a:rPr>
            </a:br>
            <a:r>
              <a:rPr lang="en-US" altLang="en-US">
                <a:ea typeface="MS PGothic" panose="020B0600070205080204" pitchFamily="34" charset="-128"/>
              </a:rPr>
              <a:t>Without Assistance</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6</a:t>
            </a:fld>
            <a:endParaRPr lang="en-US" altLang="en-US" sz="1400"/>
          </a:p>
        </p:txBody>
      </p:sp>
      <p:sp>
        <p:nvSpPr>
          <p:cNvPr id="9" name="Text Box 6"/>
          <p:cNvSpPr txBox="1">
            <a:spLocks noChangeArrowheads="1"/>
          </p:cNvSpPr>
          <p:nvPr/>
        </p:nvSpPr>
        <p:spPr bwMode="auto">
          <a:xfrm>
            <a:off x="-36443" y="8397323"/>
            <a:ext cx="6265793" cy="435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17. Would you have weatherized your home </a:t>
            </a:r>
            <a:r>
              <a:rPr lang="en-US" sz="1100" u="sng">
                <a:latin typeface="+mn-lt"/>
                <a:ea typeface="ＭＳ Ｐゴシック" charset="-128"/>
              </a:rPr>
              <a:t>without</a:t>
            </a:r>
            <a:r>
              <a:rPr lang="en-US" sz="1100">
                <a:latin typeface="+mn-lt"/>
                <a:ea typeface="ＭＳ Ｐゴシック" charset="-128"/>
              </a:rPr>
              <a:t> the assistance of the Austin Energy weatherization program?</a:t>
            </a:r>
          </a:p>
        </p:txBody>
      </p:sp>
      <p:graphicFrame>
        <p:nvGraphicFramePr>
          <p:cNvPr id="3" name="Chart 6"/>
          <p:cNvGraphicFramePr>
            <a:graphicFrameLocks/>
          </p:cNvGraphicFramePr>
          <p:nvPr>
            <p:extLst>
              <p:ext uri="{D42A27DB-BD31-4B8C-83A1-F6EECF244321}">
                <p14:modId xmlns:p14="http://schemas.microsoft.com/office/powerpoint/2010/main" val="1363044449"/>
              </p:ext>
            </p:extLst>
          </p:nvPr>
        </p:nvGraphicFramePr>
        <p:xfrm>
          <a:off x="50801" y="1276350"/>
          <a:ext cx="6756400" cy="489585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16883635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Demographics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60</a:t>
            </a:fld>
            <a:endParaRPr lang="en-US" altLang="en-US" sz="1400"/>
          </a:p>
        </p:txBody>
      </p:sp>
      <p:sp>
        <p:nvSpPr>
          <p:cNvPr id="9" name="Text Box 6"/>
          <p:cNvSpPr txBox="1">
            <a:spLocks noChangeArrowheads="1"/>
          </p:cNvSpPr>
          <p:nvPr/>
        </p:nvSpPr>
        <p:spPr bwMode="auto">
          <a:xfrm>
            <a:off x="-36443" y="8397323"/>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D8. In general, which of the following describes your health?</a:t>
            </a:r>
          </a:p>
        </p:txBody>
      </p:sp>
      <p:graphicFrame>
        <p:nvGraphicFramePr>
          <p:cNvPr id="3" name="Chart 6"/>
          <p:cNvGraphicFramePr>
            <a:graphicFrameLocks/>
          </p:cNvGraphicFramePr>
          <p:nvPr>
            <p:extLst>
              <p:ext uri="{D42A27DB-BD31-4B8C-83A1-F6EECF244321}">
                <p14:modId xmlns:p14="http://schemas.microsoft.com/office/powerpoint/2010/main" val="3864361388"/>
              </p:ext>
            </p:extLst>
          </p:nvPr>
        </p:nvGraphicFramePr>
        <p:xfrm>
          <a:off x="50800" y="1521023"/>
          <a:ext cx="6756400" cy="4895850"/>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 Box 9">
            <a:extLst>
              <a:ext uri="{FF2B5EF4-FFF2-40B4-BE49-F238E27FC236}">
                <a16:creationId xmlns:a16="http://schemas.microsoft.com/office/drawing/2014/main" id="{B9AD7EDA-9E08-4B7B-9374-EB151C8D76CC}"/>
              </a:ext>
            </a:extLst>
          </p:cNvPr>
          <p:cNvSpPr txBox="1">
            <a:spLocks noChangeArrowheads="1"/>
          </p:cNvSpPr>
          <p:nvPr/>
        </p:nvSpPr>
        <p:spPr bwMode="auto">
          <a:xfrm>
            <a:off x="514655" y="1033790"/>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Note: New question asked in Q3_2019.</a:t>
            </a:r>
            <a:endParaRPr lang="en-US" sz="1100">
              <a:latin typeface="+mj-lt"/>
              <a:cs typeface="Helvetica"/>
            </a:endParaRPr>
          </a:p>
        </p:txBody>
      </p:sp>
      <p:sp>
        <p:nvSpPr>
          <p:cNvPr id="2" name="TextBox 1">
            <a:extLst>
              <a:ext uri="{FF2B5EF4-FFF2-40B4-BE49-F238E27FC236}">
                <a16:creationId xmlns:a16="http://schemas.microsoft.com/office/drawing/2014/main" id="{7975BBDD-AFD7-AB44-82B5-472A7D418D5D}"/>
              </a:ext>
            </a:extLst>
          </p:cNvPr>
          <p:cNvSpPr txBox="1"/>
          <p:nvPr/>
        </p:nvSpPr>
        <p:spPr>
          <a:xfrm>
            <a:off x="1543050" y="1384671"/>
            <a:ext cx="3771900" cy="338554"/>
          </a:xfrm>
          <a:prstGeom prst="rect">
            <a:avLst/>
          </a:prstGeom>
          <a:noFill/>
        </p:spPr>
        <p:txBody>
          <a:bodyPr wrap="square" rtlCol="0">
            <a:spAutoFit/>
          </a:bodyPr>
          <a:lstStyle/>
          <a:p>
            <a:pPr algn="ctr"/>
            <a:r>
              <a:rPr lang="en-US" sz="1600"/>
              <a:t>How would you describe your health?</a:t>
            </a:r>
          </a:p>
        </p:txBody>
      </p:sp>
    </p:spTree>
    <p:extLst>
      <p:ext uri="{BB962C8B-B14F-4D97-AF65-F5344CB8AC3E}">
        <p14:creationId xmlns:p14="http://schemas.microsoft.com/office/powerpoint/2010/main" val="151357975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en-US" dirty="0">
                <a:cs typeface="Geneva" charset="0"/>
              </a:rPr>
              <a:t>Methodology</a:t>
            </a:r>
            <a:endParaRPr lang="en-US" altLang="en-US" dirty="0"/>
          </a:p>
        </p:txBody>
      </p:sp>
      <p:sp>
        <p:nvSpPr>
          <p:cNvPr id="22531"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C4BA1BC5-BEE8-4DD2-BE40-F4F3961136E2}" type="slidenum">
              <a:rPr lang="en-US" altLang="en-US" sz="1400" smtClean="0"/>
              <a:pPr>
                <a:spcBef>
                  <a:spcPct val="0"/>
                </a:spcBef>
                <a:buFontTx/>
                <a:buNone/>
              </a:pPr>
              <a:t>61</a:t>
            </a:fld>
            <a:endParaRPr lang="en-US" altLang="en-US" sz="1400"/>
          </a:p>
        </p:txBody>
      </p:sp>
      <p:sp>
        <p:nvSpPr>
          <p:cNvPr id="22532" name="Rectangle 3"/>
          <p:cNvSpPr>
            <a:spLocks noGrp="1" noChangeArrowheads="1"/>
          </p:cNvSpPr>
          <p:nvPr>
            <p:ph type="body" idx="1"/>
          </p:nvPr>
        </p:nvSpPr>
        <p:spPr>
          <a:xfrm>
            <a:off x="419100" y="1219200"/>
            <a:ext cx="6019800" cy="4916354"/>
          </a:xfrm>
        </p:spPr>
        <p:txBody>
          <a:bodyPr/>
          <a:lstStyle/>
          <a:p>
            <a:r>
              <a:rPr lang="en-US" altLang="en-US" sz="1800" dirty="0">
                <a:cs typeface="Geneva"/>
              </a:rPr>
              <a:t>During October, and November 2024, Creative Consumer Research (CCR) conducted 19 telephone interviews with individuals living in homes that went through Austin Energy’s Low Income Weatherization Program.</a:t>
            </a:r>
          </a:p>
          <a:p>
            <a:pPr>
              <a:spcBef>
                <a:spcPts val="600"/>
              </a:spcBef>
            </a:pPr>
            <a:r>
              <a:rPr lang="en-US" altLang="en-US" sz="1800" dirty="0">
                <a:ea typeface="Geneva"/>
                <a:cs typeface="Geneva"/>
              </a:rPr>
              <a:t>This quarter 36 contacts were provided, and the average survey length was 17 minutes.</a:t>
            </a:r>
          </a:p>
          <a:p>
            <a:pPr>
              <a:spcBef>
                <a:spcPts val="600"/>
              </a:spcBef>
            </a:pPr>
            <a:r>
              <a:rPr lang="en-US" altLang="en-US" sz="1800" dirty="0">
                <a:ea typeface="Geneva"/>
                <a:cs typeface="Geneva"/>
              </a:rPr>
              <a:t>Throughout this report there are instances where, for a variety of reasons, respondents did not answer a question, which resulted in very small base sizes. The tables containing low base sizes are reported as the number of respondents answering the questions, not the percentage.</a:t>
            </a:r>
          </a:p>
          <a:p>
            <a:pPr>
              <a:spcBef>
                <a:spcPts val="600"/>
              </a:spcBef>
            </a:pPr>
            <a:r>
              <a:rPr lang="en-US" altLang="en-US" sz="1800" dirty="0">
                <a:ea typeface="Geneva"/>
                <a:cs typeface="Geneva"/>
              </a:rPr>
              <a:t>For reference throughout the report, a ‘Top Box’ score is the percentage of ‘8’, ‘9’, and ‘10’ scores on a </a:t>
            </a:r>
            <a:br>
              <a:rPr lang="en-US" altLang="en-US" sz="1800" dirty="0">
                <a:ea typeface="Geneva"/>
                <a:cs typeface="Geneva"/>
              </a:rPr>
            </a:br>
            <a:r>
              <a:rPr lang="en-US" altLang="en-US" sz="1800" dirty="0">
                <a:ea typeface="Geneva"/>
                <a:cs typeface="Geneva"/>
              </a:rPr>
              <a:t>10-point scale.</a:t>
            </a:r>
          </a:p>
          <a:p>
            <a:pPr marL="0" indent="0">
              <a:buNone/>
            </a:pPr>
            <a:r>
              <a:rPr lang="en-US" altLang="en-US" sz="1800" dirty="0">
                <a:ea typeface="Geneva"/>
                <a:cs typeface="Geneva"/>
              </a:rPr>
              <a:t> </a:t>
            </a:r>
          </a:p>
          <a:p>
            <a:endParaRPr lang="en-US" altLang="en-US" sz="1800" dirty="0">
              <a:ea typeface="Geneva"/>
              <a:cs typeface="Geneva"/>
            </a:endParaRPr>
          </a:p>
          <a:p>
            <a:pPr marL="0" indent="0">
              <a:buNone/>
            </a:pPr>
            <a:endParaRPr lang="en-US" altLang="en-US" sz="1800" dirty="0">
              <a:ea typeface="MS PGothic" panose="020B0600070205080204" pitchFamily="34" charset="-128"/>
            </a:endParaRPr>
          </a:p>
          <a:p>
            <a:pPr marL="0" indent="0">
              <a:buNone/>
            </a:pPr>
            <a:endParaRPr lang="en-US" altLang="en-US" sz="1800" dirty="0">
              <a:ea typeface="MS PGothic" panose="020B0600070205080204" pitchFamily="34" charset="-128"/>
              <a:cs typeface="Geneva"/>
            </a:endParaRPr>
          </a:p>
        </p:txBody>
      </p:sp>
    </p:spTree>
    <p:extLst>
      <p:ext uri="{BB962C8B-B14F-4D97-AF65-F5344CB8AC3E}">
        <p14:creationId xmlns:p14="http://schemas.microsoft.com/office/powerpoint/2010/main" val="1727411014"/>
      </p:ext>
    </p:extLst>
  </p:cSld>
  <p:clrMapOvr>
    <a:masterClrMapping/>
  </p:clrMapOvr>
  <p:extLst>
    <p:ext uri="{6950BFC3-D8DA-4A85-94F7-54DA5524770B}">
      <p188:commentRel xmlns:p188="http://schemas.microsoft.com/office/powerpoint/2018/8/main" r:id="rId2"/>
    </p:ext>
  </p:extLs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Contact Us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62</a:t>
            </a:fld>
            <a:endParaRPr lang="en-US" altLang="en-US" sz="1400"/>
          </a:p>
        </p:txBody>
      </p:sp>
      <p:sp>
        <p:nvSpPr>
          <p:cNvPr id="7" name="Rectangle 3"/>
          <p:cNvSpPr>
            <a:spLocks noGrp="1" noChangeArrowheads="1"/>
          </p:cNvSpPr>
          <p:nvPr>
            <p:ph type="body" idx="1"/>
          </p:nvPr>
        </p:nvSpPr>
        <p:spPr>
          <a:xfrm>
            <a:off x="361950" y="2990850"/>
            <a:ext cx="6134100" cy="3162300"/>
          </a:xfrm>
        </p:spPr>
        <p:txBody>
          <a:bodyPr anchor="ctr"/>
          <a:lstStyle/>
          <a:p>
            <a:pPr algn="ctr" eaLnBrk="1" hangingPunct="1">
              <a:buClr>
                <a:srgbClr val="353535"/>
              </a:buClr>
              <a:buFontTx/>
              <a:buNone/>
            </a:pPr>
            <a:br>
              <a:rPr lang="en-US" altLang="en-US" sz="2200">
                <a:latin typeface="Helvetica" panose="020B0604020202020204" pitchFamily="34" charset="0"/>
                <a:cs typeface="Helvetica" panose="020B0604020202020204" pitchFamily="34" charset="0"/>
              </a:rPr>
            </a:br>
            <a:r>
              <a:rPr lang="en-US" altLang="en-US" sz="2200">
                <a:latin typeface="Helvetica" panose="020B0604020202020204" pitchFamily="34" charset="0"/>
                <a:cs typeface="Helvetica" panose="020B0604020202020204" pitchFamily="34" charset="0"/>
              </a:rPr>
              <a:t>Brian Kennedy</a:t>
            </a:r>
            <a:br>
              <a:rPr lang="en-US" altLang="en-US" sz="2200">
                <a:latin typeface="Helvetica" panose="020B0604020202020204" pitchFamily="34" charset="0"/>
                <a:cs typeface="Helvetica" panose="020B0604020202020204" pitchFamily="34" charset="0"/>
              </a:rPr>
            </a:br>
            <a:r>
              <a:rPr lang="en-US" altLang="en-US" sz="2200">
                <a:latin typeface="Helvetica" panose="020B0604020202020204" pitchFamily="34" charset="0"/>
                <a:cs typeface="Helvetica" panose="020B0604020202020204" pitchFamily="34" charset="0"/>
              </a:rPr>
              <a:t>Brian.Kennedy@austinenergy.com</a:t>
            </a:r>
            <a:br>
              <a:rPr lang="en-US" altLang="en-US" sz="2200">
                <a:latin typeface="Helvetica" panose="020B0604020202020204" pitchFamily="34" charset="0"/>
                <a:cs typeface="Helvetica" panose="020B0604020202020204" pitchFamily="34" charset="0"/>
              </a:rPr>
            </a:br>
            <a:r>
              <a:rPr lang="en-US" altLang="en-US" sz="2200">
                <a:latin typeface="Helvetica" panose="020B0604020202020204" pitchFamily="34" charset="0"/>
                <a:cs typeface="Helvetica" panose="020B0604020202020204" pitchFamily="34" charset="0"/>
              </a:rPr>
              <a:t>512-322-6053</a:t>
            </a:r>
          </a:p>
        </p:txBody>
      </p:sp>
    </p:spTree>
    <p:extLst>
      <p:ext uri="{BB962C8B-B14F-4D97-AF65-F5344CB8AC3E}">
        <p14:creationId xmlns:p14="http://schemas.microsoft.com/office/powerpoint/2010/main" val="35759577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Importance of Customer Assistance</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7</a:t>
            </a:fld>
            <a:endParaRPr lang="en-US" altLang="en-US" sz="1400"/>
          </a:p>
        </p:txBody>
      </p:sp>
      <p:graphicFrame>
        <p:nvGraphicFramePr>
          <p:cNvPr id="2" name="Content Placeholder 10"/>
          <p:cNvGraphicFramePr>
            <a:graphicFrameLocks/>
          </p:cNvGraphicFramePr>
          <p:nvPr>
            <p:extLst>
              <p:ext uri="{D42A27DB-BD31-4B8C-83A1-F6EECF244321}">
                <p14:modId xmlns:p14="http://schemas.microsoft.com/office/powerpoint/2010/main" val="2402662036"/>
              </p:ext>
            </p:extLst>
          </p:nvPr>
        </p:nvGraphicFramePr>
        <p:xfrm>
          <a:off x="50800" y="1465263"/>
          <a:ext cx="6756400" cy="5087937"/>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508184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‘1’=Not Important; ‘10’=Very Important. Only ‘8’, ‘9’, ‘10’ ratings shown.</a:t>
            </a:r>
          </a:p>
        </p:txBody>
      </p:sp>
      <p:sp>
        <p:nvSpPr>
          <p:cNvPr id="9" name="Text Box 6"/>
          <p:cNvSpPr txBox="1">
            <a:spLocks noChangeArrowheads="1"/>
          </p:cNvSpPr>
          <p:nvPr/>
        </p:nvSpPr>
        <p:spPr bwMode="auto">
          <a:xfrm>
            <a:off x="-36443" y="8384071"/>
            <a:ext cx="6265793" cy="435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j-lt"/>
                <a:ea typeface="ＭＳ Ｐゴシック" charset="-128"/>
              </a:rPr>
              <a:t>18. Using a scale of ‘1’ (not important) to ‘10’ (very important), how </a:t>
            </a:r>
            <a:r>
              <a:rPr lang="en-US" sz="1100" b="1" u="sng">
                <a:latin typeface="+mj-lt"/>
                <a:ea typeface="ＭＳ Ｐゴシック" charset="-128"/>
              </a:rPr>
              <a:t>important</a:t>
            </a:r>
            <a:r>
              <a:rPr lang="en-US" sz="1100" b="1">
                <a:latin typeface="+mj-lt"/>
                <a:ea typeface="ＭＳ Ｐゴシック" charset="-128"/>
              </a:rPr>
              <a:t> </a:t>
            </a:r>
            <a:r>
              <a:rPr lang="en-US" sz="1100">
                <a:latin typeface="+mj-lt"/>
                <a:ea typeface="ＭＳ Ｐゴシック" charset="-128"/>
              </a:rPr>
              <a:t>is it to you that Austin Energy offers its customers assistance with home weatherization?</a:t>
            </a:r>
            <a:r>
              <a:rPr lang="en-US" sz="1100" b="1">
                <a:latin typeface="+mj-lt"/>
                <a:ea typeface="ＭＳ Ｐゴシック" charset="-128"/>
              </a:rPr>
              <a:t> </a:t>
            </a:r>
            <a:endParaRPr lang="en-US" sz="1100">
              <a:latin typeface="+mj-lt"/>
              <a:ea typeface="ＭＳ Ｐゴシック" charset="-128"/>
            </a:endParaRPr>
          </a:p>
        </p:txBody>
      </p:sp>
    </p:spTree>
    <p:extLst>
      <p:ext uri="{BB962C8B-B14F-4D97-AF65-F5344CB8AC3E}">
        <p14:creationId xmlns:p14="http://schemas.microsoft.com/office/powerpoint/2010/main" val="1937081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Reasons Rated Importance </a:t>
            </a:r>
            <a:br>
              <a:rPr lang="en-US" altLang="en-US">
                <a:ea typeface="MS PGothic" panose="020B0600070205080204" pitchFamily="34" charset="-128"/>
              </a:rPr>
            </a:br>
            <a:r>
              <a:rPr lang="en-US" altLang="en-US">
                <a:ea typeface="MS PGothic" panose="020B0600070205080204" pitchFamily="34" charset="-128"/>
              </a:rPr>
              <a:t>Below an ‘8’</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8</a:t>
            </a:fld>
            <a:endParaRPr lang="en-US" altLang="en-US" sz="1400"/>
          </a:p>
        </p:txBody>
      </p:sp>
      <p:sp>
        <p:nvSpPr>
          <p:cNvPr id="7" name="Text Box 9"/>
          <p:cNvSpPr txBox="1">
            <a:spLocks noChangeArrowheads="1"/>
          </p:cNvSpPr>
          <p:nvPr/>
        </p:nvSpPr>
        <p:spPr bwMode="auto">
          <a:xfrm>
            <a:off x="514655" y="1033626"/>
            <a:ext cx="5846472"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latin typeface="+mn-lt"/>
                <a:ea typeface="ＭＳ Ｐゴシック" charset="-128"/>
              </a:rPr>
              <a:t>Base: Respondents who rated importance of offering assistance with home weatherization </a:t>
            </a:r>
          </a:p>
          <a:p>
            <a:pPr eaLnBrk="1" hangingPunct="1">
              <a:defRPr/>
            </a:pPr>
            <a:r>
              <a:rPr lang="en-US" sz="1100">
                <a:latin typeface="+mn-lt"/>
                <a:ea typeface="ＭＳ Ｐゴシック" charset="-128"/>
              </a:rPr>
              <a:t>below ‘8’.</a:t>
            </a:r>
          </a:p>
        </p:txBody>
      </p:sp>
      <p:sp>
        <p:nvSpPr>
          <p:cNvPr id="9" name="Text Box 6"/>
          <p:cNvSpPr txBox="1">
            <a:spLocks noChangeArrowheads="1"/>
          </p:cNvSpPr>
          <p:nvPr/>
        </p:nvSpPr>
        <p:spPr bwMode="auto">
          <a:xfrm>
            <a:off x="-36443" y="8384071"/>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19. Why did you rate the importance below an ‘8’?</a:t>
            </a:r>
          </a:p>
        </p:txBody>
      </p:sp>
      <p:graphicFrame>
        <p:nvGraphicFramePr>
          <p:cNvPr id="23556" name="Table 23555"/>
          <p:cNvGraphicFramePr>
            <a:graphicFrameLocks noGrp="1"/>
          </p:cNvGraphicFramePr>
          <p:nvPr/>
        </p:nvGraphicFramePr>
        <p:xfrm>
          <a:off x="457200" y="1554480"/>
          <a:ext cx="5943600" cy="4572000"/>
        </p:xfrm>
        <a:graphic>
          <a:graphicData uri="http://schemas.openxmlformats.org/drawingml/2006/table">
            <a:tbl>
              <a:tblPr firstRow="1" bandRow="1">
                <a:tableStyleId>{5C22544A-7EE6-4342-B048-85BDC9FD1C3A}</a:tableStyleId>
              </a:tblPr>
              <a:tblGrid>
                <a:gridCol w="1188720"/>
                <a:gridCol w="1188720"/>
                <a:gridCol w="1188720"/>
                <a:gridCol w="1188720"/>
                <a:gridCol w="1188720"/>
              </a:tblGrid>
              <a:tr h="653142">
                <a:tc>
                  <a:txBody>
                    <a:bodyPr anchor="ctr"/>
                    <a:lstStyle/>
                    <a:p>
                      <a:pPr algn="ctr"/>
                    </a:p>
                  </a:txBody>
                  <a:tcPr>
                    <a:solidFill>
                      <a:srgbClr val="5A80B8"/>
                    </a:solidFill>
                  </a:tcPr>
                </a:tc>
                <a:tc>
                  <a:txBody>
                    <a:bodyPr anchor="ctr"/>
                    <a:lstStyle/>
                    <a:p>
                      <a:pPr algn="ctr"/>
                      <a:r>
                        <a:rPr sz="1400" b="1">
                          <a:solidFill>
                            <a:srgbClr val="FFFFFF"/>
                          </a:solidFill>
                        </a:rPr>
                        <a:t>Q1 2024</a:t>
                      </a:r>
                    </a:p>
                  </a:txBody>
                  <a:tcPr>
                    <a:solidFill>
                      <a:srgbClr val="5A80B8"/>
                    </a:solidFill>
                  </a:tcPr>
                </a:tc>
                <a:tc>
                  <a:txBody>
                    <a:bodyPr anchor="ctr"/>
                    <a:lstStyle/>
                    <a:p>
                      <a:pPr algn="ctr"/>
                      <a:r>
                        <a:rPr sz="1400" b="1">
                          <a:solidFill>
                            <a:srgbClr val="FFFFFF"/>
                          </a:solidFill>
                        </a:rPr>
                        <a:t>Q2 2024</a:t>
                      </a:r>
                    </a:p>
                  </a:txBody>
                  <a:tcPr>
                    <a:solidFill>
                      <a:srgbClr val="5A80B8"/>
                    </a:solidFill>
                  </a:tcPr>
                </a:tc>
                <a:tc>
                  <a:txBody>
                    <a:bodyPr anchor="ctr"/>
                    <a:lstStyle/>
                    <a:p>
                      <a:pPr algn="ctr"/>
                      <a:r>
                        <a:rPr sz="1400" b="1">
                          <a:solidFill>
                            <a:srgbClr val="FFFFFF"/>
                          </a:solidFill>
                        </a:rPr>
                        <a:t>Q3 2024</a:t>
                      </a:r>
                    </a:p>
                  </a:txBody>
                  <a:tcPr>
                    <a:solidFill>
                      <a:srgbClr val="5A80B8"/>
                    </a:solidFill>
                  </a:tcPr>
                </a:tc>
                <a:tc>
                  <a:txBody>
                    <a:bodyPr anchor="ctr"/>
                    <a:lstStyle/>
                    <a:p>
                      <a:pPr algn="ctr"/>
                      <a:r>
                        <a:rPr sz="1400" b="1">
                          <a:solidFill>
                            <a:srgbClr val="FFFFFF"/>
                          </a:solidFill>
                        </a:rPr>
                        <a:t>Q4 2024</a:t>
                      </a:r>
                    </a:p>
                  </a:txBody>
                  <a:tcPr>
                    <a:solidFill>
                      <a:srgbClr val="5A80B8"/>
                    </a:solidFill>
                  </a:tcPr>
                </a:tc>
              </a:tr>
              <a:tr h="653142">
                <a:tc>
                  <a:txBody>
                    <a:bodyPr anchor="ctr"/>
                    <a:lstStyle/>
                    <a:p>
                      <a:pPr algn="l"/>
                      <a:r>
                        <a:rPr sz="1300" b="0">
                          <a:solidFill>
                            <a:srgbClr val="000000"/>
                          </a:solidFill>
                        </a:rPr>
                        <a:t>I have no idea.</a:t>
                      </a:r>
                    </a:p>
                  </a:txBody>
                  <a:tcPr>
                    <a:solidFill>
                      <a:srgbClr val="E0E5F0"/>
                    </a:solidFill>
                  </a:tcPr>
                </a:tc>
                <a:tc>
                  <a:txBody>
                    <a:bodyPr anchor="ctr"/>
                    <a:lstStyle/>
                    <a:p>
                      <a:pPr algn="ctr"/>
                      <a:r>
                        <a:rPr sz="1300" b="0">
                          <a:solidFill>
                            <a:srgbClr val="000000"/>
                          </a:solidFill>
                        </a:rPr>
                        <a:t>0</a:t>
                      </a:r>
                    </a:p>
                  </a:txBody>
                  <a:tcPr>
                    <a:solidFill>
                      <a:srgbClr val="E0E5F0"/>
                    </a:solidFill>
                  </a:tcPr>
                </a:tc>
                <a:tc>
                  <a:txBody>
                    <a:bodyPr anchor="ctr"/>
                    <a:lstStyle/>
                    <a:p>
                      <a:pPr algn="ctr"/>
                      <a:r>
                        <a:rPr sz="1300" b="0">
                          <a:solidFill>
                            <a:srgbClr val="000000"/>
                          </a:solidFill>
                        </a:rPr>
                        <a:t>0</a:t>
                      </a:r>
                    </a:p>
                  </a:txBody>
                  <a:tcPr>
                    <a:solidFill>
                      <a:srgbClr val="E0E5F0"/>
                    </a:solidFill>
                  </a:tcPr>
                </a:tc>
                <a:tc>
                  <a:txBody>
                    <a:bodyPr anchor="ctr"/>
                    <a:lstStyle/>
                    <a:p>
                      <a:pPr algn="ctr"/>
                      <a:r>
                        <a:rPr sz="1300" b="0">
                          <a:solidFill>
                            <a:srgbClr val="000000"/>
                          </a:solidFill>
                        </a:rPr>
                        <a:t>0</a:t>
                      </a:r>
                    </a:p>
                  </a:txBody>
                  <a:tcPr>
                    <a:solidFill>
                      <a:srgbClr val="E0E5F0"/>
                    </a:solidFill>
                  </a:tcPr>
                </a:tc>
                <a:tc>
                  <a:txBody>
                    <a:bodyPr anchor="ctr"/>
                    <a:lstStyle/>
                    <a:p>
                      <a:pPr algn="ctr"/>
                      <a:r>
                        <a:rPr sz="1300" b="0">
                          <a:solidFill>
                            <a:srgbClr val="000000"/>
                          </a:solidFill>
                        </a:rPr>
                        <a:t>1</a:t>
                      </a:r>
                    </a:p>
                  </a:txBody>
                  <a:tcPr>
                    <a:solidFill>
                      <a:srgbClr val="E0E5F0"/>
                    </a:solidFill>
                  </a:tcPr>
                </a:tc>
              </a:tr>
              <a:tr h="653142">
                <a:tc>
                  <a:txBody>
                    <a:bodyPr anchor="ctr"/>
                    <a:lstStyle/>
                    <a:p>
                      <a:pPr algn="l"/>
                      <a:r>
                        <a:rPr sz="1300" b="0">
                          <a:solidFill>
                            <a:srgbClr val="000000"/>
                          </a:solidFill>
                        </a:rPr>
                        <a:t>Because it's really up to them if they would prefer to do it.</a:t>
                      </a:r>
                    </a:p>
                  </a:txBody>
                  <a:tcPr>
                    <a:solidFill>
                      <a:srgbClr val="E0E5F0"/>
                    </a:solidFill>
                  </a:tcPr>
                </a:tc>
                <a:tc>
                  <a:txBody>
                    <a:bodyPr anchor="ctr"/>
                    <a:lstStyle/>
                    <a:p>
                      <a:pPr algn="ctr"/>
                      <a:r>
                        <a:rPr sz="1300" b="0">
                          <a:solidFill>
                            <a:srgbClr val="000000"/>
                          </a:solidFill>
                        </a:rPr>
                        <a:t>0</a:t>
                      </a:r>
                    </a:p>
                  </a:txBody>
                  <a:tcPr>
                    <a:solidFill>
                      <a:srgbClr val="E0E5F0"/>
                    </a:solidFill>
                  </a:tcPr>
                </a:tc>
                <a:tc>
                  <a:txBody>
                    <a:bodyPr anchor="ctr"/>
                    <a:lstStyle/>
                    <a:p>
                      <a:pPr algn="ctr"/>
                      <a:r>
                        <a:rPr sz="1300" b="0">
                          <a:solidFill>
                            <a:srgbClr val="000000"/>
                          </a:solidFill>
                        </a:rPr>
                        <a:t>0</a:t>
                      </a:r>
                    </a:p>
                  </a:txBody>
                  <a:tcPr>
                    <a:solidFill>
                      <a:srgbClr val="E0E5F0"/>
                    </a:solidFill>
                  </a:tcPr>
                </a:tc>
                <a:tc>
                  <a:txBody>
                    <a:bodyPr anchor="ctr"/>
                    <a:lstStyle/>
                    <a:p>
                      <a:pPr algn="ctr"/>
                      <a:r>
                        <a:rPr sz="1300" b="0">
                          <a:solidFill>
                            <a:srgbClr val="000000"/>
                          </a:solidFill>
                        </a:rPr>
                        <a:t>0</a:t>
                      </a:r>
                    </a:p>
                  </a:txBody>
                  <a:tcPr>
                    <a:solidFill>
                      <a:srgbClr val="E0E5F0"/>
                    </a:solidFill>
                  </a:tcPr>
                </a:tc>
                <a:tc>
                  <a:txBody>
                    <a:bodyPr anchor="ctr"/>
                    <a:lstStyle/>
                    <a:p>
                      <a:pPr algn="ctr"/>
                      <a:r>
                        <a:rPr sz="1300" b="0">
                          <a:solidFill>
                            <a:srgbClr val="000000"/>
                          </a:solidFill>
                        </a:rPr>
                        <a:t>1</a:t>
                      </a:r>
                    </a:p>
                  </a:txBody>
                  <a:tcPr>
                    <a:solidFill>
                      <a:srgbClr val="E0E5F0"/>
                    </a:solidFill>
                  </a:tcPr>
                </a:tc>
              </a:tr>
              <a:tr h="653142">
                <a:tc>
                  <a:txBody>
                    <a:bodyPr anchor="ctr"/>
                    <a:lstStyle/>
                    <a:p>
                      <a:pPr algn="l"/>
                      <a:r>
                        <a:rPr sz="1300" b="0">
                          <a:solidFill>
                            <a:srgbClr val="000000"/>
                          </a:solidFill>
                        </a:rPr>
                        <a:t>Good number</a:t>
                      </a:r>
                    </a:p>
                  </a:txBody>
                  <a:tcPr>
                    <a:solidFill>
                      <a:srgbClr val="E0E5F0"/>
                    </a:solidFill>
                  </a:tcPr>
                </a:tc>
                <a:tc>
                  <a:txBody>
                    <a:bodyPr anchor="ctr"/>
                    <a:lstStyle/>
                    <a:p>
                      <a:pPr algn="ctr"/>
                      <a:r>
                        <a:rPr sz="1300" b="0">
                          <a:solidFill>
                            <a:srgbClr val="000000"/>
                          </a:solidFill>
                        </a:rPr>
                        <a:t>0</a:t>
                      </a:r>
                    </a:p>
                  </a:txBody>
                  <a:tcPr>
                    <a:solidFill>
                      <a:srgbClr val="E0E5F0"/>
                    </a:solidFill>
                  </a:tcPr>
                </a:tc>
                <a:tc>
                  <a:txBody>
                    <a:bodyPr anchor="ctr"/>
                    <a:lstStyle/>
                    <a:p>
                      <a:pPr algn="ctr"/>
                      <a:r>
                        <a:rPr sz="1300" b="0">
                          <a:solidFill>
                            <a:srgbClr val="000000"/>
                          </a:solidFill>
                        </a:rPr>
                        <a:t>1</a:t>
                      </a:r>
                    </a:p>
                  </a:txBody>
                  <a:tcPr>
                    <a:solidFill>
                      <a:srgbClr val="E0E5F0"/>
                    </a:solidFill>
                  </a:tcPr>
                </a:tc>
                <a:tc>
                  <a:txBody>
                    <a:bodyPr anchor="ctr"/>
                    <a:lstStyle/>
                    <a:p>
                      <a:pPr algn="ctr"/>
                      <a:r>
                        <a:rPr sz="1300" b="0">
                          <a:solidFill>
                            <a:srgbClr val="000000"/>
                          </a:solidFill>
                        </a:rPr>
                        <a:t>0</a:t>
                      </a:r>
                    </a:p>
                  </a:txBody>
                  <a:tcPr>
                    <a:solidFill>
                      <a:srgbClr val="E0E5F0"/>
                    </a:solidFill>
                  </a:tcPr>
                </a:tc>
                <a:tc>
                  <a:txBody>
                    <a:bodyPr anchor="ctr"/>
                    <a:lstStyle/>
                    <a:p>
                      <a:pPr algn="ctr"/>
                      <a:r>
                        <a:rPr sz="1300" b="0">
                          <a:solidFill>
                            <a:srgbClr val="000000"/>
                          </a:solidFill>
                        </a:rPr>
                        <a:t>0</a:t>
                      </a:r>
                    </a:p>
                  </a:txBody>
                  <a:tcPr>
                    <a:solidFill>
                      <a:srgbClr val="E0E5F0"/>
                    </a:solidFill>
                  </a:tcPr>
                </a:tc>
              </a:tr>
              <a:tr h="653142">
                <a:tc>
                  <a:txBody>
                    <a:bodyPr anchor="ctr"/>
                    <a:lstStyle/>
                    <a:p>
                      <a:pPr algn="l"/>
                      <a:r>
                        <a:rPr sz="1300" b="0">
                          <a:solidFill>
                            <a:srgbClr val="000000"/>
                          </a:solidFill>
                        </a:rPr>
                        <a:t>Over advertisement of the program</a:t>
                      </a:r>
                    </a:p>
                  </a:txBody>
                  <a:tcPr>
                    <a:solidFill>
                      <a:srgbClr val="E0E5F0"/>
                    </a:solidFill>
                  </a:tcPr>
                </a:tc>
                <a:tc>
                  <a:txBody>
                    <a:bodyPr anchor="ctr"/>
                    <a:lstStyle/>
                    <a:p>
                      <a:pPr algn="ctr"/>
                      <a:r>
                        <a:rPr sz="1300" b="0">
                          <a:solidFill>
                            <a:srgbClr val="000000"/>
                          </a:solidFill>
                        </a:rPr>
                        <a:t>1</a:t>
                      </a:r>
                    </a:p>
                  </a:txBody>
                  <a:tcPr>
                    <a:solidFill>
                      <a:srgbClr val="E0E5F0"/>
                    </a:solidFill>
                  </a:tcPr>
                </a:tc>
                <a:tc>
                  <a:txBody>
                    <a:bodyPr anchor="ctr"/>
                    <a:lstStyle/>
                    <a:p>
                      <a:pPr algn="ctr"/>
                      <a:r>
                        <a:rPr sz="1300" b="0">
                          <a:solidFill>
                            <a:srgbClr val="000000"/>
                          </a:solidFill>
                        </a:rPr>
                        <a:t>0</a:t>
                      </a:r>
                    </a:p>
                  </a:txBody>
                  <a:tcPr>
                    <a:solidFill>
                      <a:srgbClr val="E0E5F0"/>
                    </a:solidFill>
                  </a:tcPr>
                </a:tc>
                <a:tc>
                  <a:txBody>
                    <a:bodyPr anchor="ctr"/>
                    <a:lstStyle/>
                    <a:p>
                      <a:pPr algn="ctr"/>
                      <a:r>
                        <a:rPr sz="1300" b="0">
                          <a:solidFill>
                            <a:srgbClr val="000000"/>
                          </a:solidFill>
                        </a:rPr>
                        <a:t>0</a:t>
                      </a:r>
                    </a:p>
                  </a:txBody>
                  <a:tcPr>
                    <a:solidFill>
                      <a:srgbClr val="E0E5F0"/>
                    </a:solidFill>
                  </a:tcPr>
                </a:tc>
                <a:tc>
                  <a:txBody>
                    <a:bodyPr anchor="ctr"/>
                    <a:lstStyle/>
                    <a:p>
                      <a:pPr algn="ctr"/>
                      <a:r>
                        <a:rPr sz="1300" b="0">
                          <a:solidFill>
                            <a:srgbClr val="000000"/>
                          </a:solidFill>
                        </a:rPr>
                        <a:t>0</a:t>
                      </a:r>
                    </a:p>
                  </a:txBody>
                  <a:tcPr>
                    <a:solidFill>
                      <a:srgbClr val="E0E5F0"/>
                    </a:solidFill>
                  </a:tcPr>
                </a:tc>
              </a:tr>
              <a:tr h="653142">
                <a:tc>
                  <a:txBody>
                    <a:bodyPr anchor="ctr"/>
                    <a:lstStyle/>
                    <a:p>
                      <a:pPr algn="l"/>
                      <a:r>
                        <a:rPr sz="1300" b="0">
                          <a:solidFill>
                            <a:srgbClr val="000000"/>
                          </a:solidFill>
                        </a:rPr>
                        <a:t>Don't know</a:t>
                      </a:r>
                    </a:p>
                  </a:txBody>
                  <a:tcPr>
                    <a:solidFill>
                      <a:srgbClr val="E0E5F0"/>
                    </a:solidFill>
                  </a:tcPr>
                </a:tc>
                <a:tc>
                  <a:txBody>
                    <a:bodyPr anchor="ctr"/>
                    <a:lstStyle/>
                    <a:p>
                      <a:pPr algn="ctr"/>
                      <a:r>
                        <a:rPr sz="1300" b="0">
                          <a:solidFill>
                            <a:srgbClr val="000000"/>
                          </a:solidFill>
                        </a:rPr>
                        <a:t>0</a:t>
                      </a:r>
                    </a:p>
                  </a:txBody>
                  <a:tcPr>
                    <a:solidFill>
                      <a:srgbClr val="E0E5F0"/>
                    </a:solidFill>
                  </a:tcPr>
                </a:tc>
                <a:tc>
                  <a:txBody>
                    <a:bodyPr anchor="ctr"/>
                    <a:lstStyle/>
                    <a:p>
                      <a:pPr algn="ctr"/>
                      <a:r>
                        <a:rPr sz="1300" b="0">
                          <a:solidFill>
                            <a:srgbClr val="000000"/>
                          </a:solidFill>
                        </a:rPr>
                        <a:t>1</a:t>
                      </a:r>
                    </a:p>
                  </a:txBody>
                  <a:tcPr>
                    <a:solidFill>
                      <a:srgbClr val="E0E5F0"/>
                    </a:solidFill>
                  </a:tcPr>
                </a:tc>
                <a:tc>
                  <a:txBody>
                    <a:bodyPr anchor="ctr"/>
                    <a:lstStyle/>
                    <a:p>
                      <a:pPr algn="ctr"/>
                      <a:r>
                        <a:rPr sz="1300" b="0">
                          <a:solidFill>
                            <a:srgbClr val="000000"/>
                          </a:solidFill>
                        </a:rPr>
                        <a:t>0</a:t>
                      </a:r>
                    </a:p>
                  </a:txBody>
                  <a:tcPr>
                    <a:solidFill>
                      <a:srgbClr val="E0E5F0"/>
                    </a:solidFill>
                  </a:tcPr>
                </a:tc>
                <a:tc>
                  <a:txBody>
                    <a:bodyPr anchor="ctr"/>
                    <a:lstStyle/>
                    <a:p>
                      <a:pPr algn="ctr"/>
                      <a:r>
                        <a:rPr sz="1300" b="0">
                          <a:solidFill>
                            <a:srgbClr val="000000"/>
                          </a:solidFill>
                        </a:rPr>
                        <a:t>0</a:t>
                      </a:r>
                    </a:p>
                  </a:txBody>
                  <a:tcPr>
                    <a:solidFill>
                      <a:srgbClr val="E0E5F0"/>
                    </a:solidFill>
                  </a:tcPr>
                </a:tc>
              </a:tr>
              <a:tr h="653148">
                <a:tc>
                  <a:txBody>
                    <a:bodyPr anchor="ctr"/>
                    <a:lstStyle/>
                    <a:p>
                      <a:pPr algn="l"/>
                      <a:r>
                        <a:rPr sz="1200" b="1">
                          <a:solidFill>
                            <a:srgbClr val="FFFFFF"/>
                          </a:solidFill>
                        </a:rPr>
                        <a:t>Base:</a:t>
                      </a:r>
                    </a:p>
                  </a:txBody>
                  <a:tcPr>
                    <a:solidFill>
                      <a:srgbClr val="5A80B8"/>
                    </a:solidFill>
                  </a:tcPr>
                </a:tc>
                <a:tc>
                  <a:txBody>
                    <a:bodyPr anchor="ctr"/>
                    <a:lstStyle/>
                    <a:p>
                      <a:pPr algn="ctr"/>
                      <a:r>
                        <a:rPr sz="1300" b="0">
                          <a:solidFill>
                            <a:srgbClr val="FFFFFF"/>
                          </a:solidFill>
                        </a:rPr>
                        <a:t>1</a:t>
                      </a:r>
                    </a:p>
                  </a:txBody>
                  <a:tcPr>
                    <a:solidFill>
                      <a:srgbClr val="5A80B8"/>
                    </a:solidFill>
                  </a:tcPr>
                </a:tc>
                <a:tc>
                  <a:txBody>
                    <a:bodyPr anchor="ctr"/>
                    <a:lstStyle/>
                    <a:p>
                      <a:pPr algn="ctr"/>
                      <a:r>
                        <a:rPr sz="1300" b="0">
                          <a:solidFill>
                            <a:srgbClr val="FFFFFF"/>
                          </a:solidFill>
                        </a:rPr>
                        <a:t>2</a:t>
                      </a:r>
                    </a:p>
                  </a:txBody>
                  <a:tcPr>
                    <a:solidFill>
                      <a:srgbClr val="5A80B8"/>
                    </a:solidFill>
                  </a:tcPr>
                </a:tc>
                <a:tc>
                  <a:txBody>
                    <a:bodyPr anchor="ctr"/>
                    <a:lstStyle/>
                    <a:p>
                      <a:pPr algn="ctr"/>
                      <a:r>
                        <a:rPr sz="1300" b="0">
                          <a:solidFill>
                            <a:srgbClr val="FFFFFF"/>
                          </a:solidFill>
                        </a:rPr>
                        <a:t>0</a:t>
                      </a:r>
                    </a:p>
                  </a:txBody>
                  <a:tcPr>
                    <a:solidFill>
                      <a:srgbClr val="5A80B8"/>
                    </a:solidFill>
                  </a:tcPr>
                </a:tc>
                <a:tc>
                  <a:txBody>
                    <a:bodyPr anchor="ctr"/>
                    <a:lstStyle/>
                    <a:p>
                      <a:pPr algn="ctr"/>
                      <a:r>
                        <a:rPr sz="1300" b="0">
                          <a:solidFill>
                            <a:srgbClr val="FFFFFF"/>
                          </a:solidFill>
                        </a:rPr>
                        <a:t>2</a:t>
                      </a:r>
                    </a:p>
                  </a:txBody>
                  <a:tcPr>
                    <a:solidFill>
                      <a:srgbClr val="5A80B8"/>
                    </a:solidFill>
                  </a:tcPr>
                </a:tc>
              </a:tr>
            </a:tbl>
          </a:graphicData>
        </a:graphic>
      </p:graphicFrame>
    </p:spTree>
    <p:extLst>
      <p:ext uri="{BB962C8B-B14F-4D97-AF65-F5344CB8AC3E}">
        <p14:creationId xmlns:p14="http://schemas.microsoft.com/office/powerpoint/2010/main" val="10959802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Helpfulness of the </a:t>
            </a:r>
            <a:br>
              <a:rPr lang="en-US" altLang="en-US">
                <a:ea typeface="MS PGothic" panose="020B0600070205080204" pitchFamily="34" charset="-128"/>
              </a:rPr>
            </a:br>
            <a:r>
              <a:rPr lang="en-US" altLang="en-US">
                <a:ea typeface="MS PGothic" panose="020B0600070205080204" pitchFamily="34" charset="-128"/>
              </a:rPr>
              <a:t>Weatherization Program</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9</a:t>
            </a:fld>
            <a:endParaRPr lang="en-US" altLang="en-US" sz="1400"/>
          </a:p>
        </p:txBody>
      </p:sp>
      <p:graphicFrame>
        <p:nvGraphicFramePr>
          <p:cNvPr id="2" name="Content Placeholder 10"/>
          <p:cNvGraphicFramePr>
            <a:graphicFrameLocks/>
          </p:cNvGraphicFramePr>
          <p:nvPr>
            <p:extLst>
              <p:ext uri="{D42A27DB-BD31-4B8C-83A1-F6EECF244321}">
                <p14:modId xmlns:p14="http://schemas.microsoft.com/office/powerpoint/2010/main" val="1300026645"/>
              </p:ext>
            </p:extLst>
          </p:nvPr>
        </p:nvGraphicFramePr>
        <p:xfrm>
          <a:off x="50800" y="1617663"/>
          <a:ext cx="6756400" cy="5087937"/>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4751622"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‘1’=Not Helpful; ‘10’=Very Helpful. Only ‘8’, ‘9’, ‘10’ ratings shown.</a:t>
            </a:r>
          </a:p>
        </p:txBody>
      </p:sp>
      <p:sp>
        <p:nvSpPr>
          <p:cNvPr id="9" name="Text Box 6"/>
          <p:cNvSpPr txBox="1">
            <a:spLocks noChangeArrowheads="1"/>
          </p:cNvSpPr>
          <p:nvPr/>
        </p:nvSpPr>
        <p:spPr bwMode="auto">
          <a:xfrm>
            <a:off x="-36443" y="8384071"/>
            <a:ext cx="6265793" cy="435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20. Using a scale of ‘1’ (not helpful) to ‘10’ (very helpful), how </a:t>
            </a:r>
            <a:r>
              <a:rPr lang="en-US" sz="1100" b="1" u="sng">
                <a:latin typeface="+mn-lt"/>
                <a:ea typeface="ＭＳ Ｐゴシック" charset="-128"/>
              </a:rPr>
              <a:t>helpful</a:t>
            </a:r>
            <a:r>
              <a:rPr lang="en-US" sz="1100" b="1">
                <a:latin typeface="+mn-lt"/>
                <a:ea typeface="ＭＳ Ｐゴシック" charset="-128"/>
              </a:rPr>
              <a:t> </a:t>
            </a:r>
            <a:r>
              <a:rPr lang="en-US" sz="1100">
                <a:latin typeface="+mn-lt"/>
                <a:ea typeface="ＭＳ Ｐゴシック" charset="-128"/>
              </a:rPr>
              <a:t>do you think the weatherization done to your home will be in reducing your electricity costs?</a:t>
            </a:r>
          </a:p>
        </p:txBody>
      </p:sp>
    </p:spTree>
    <p:extLst>
      <p:ext uri="{BB962C8B-B14F-4D97-AF65-F5344CB8AC3E}">
        <p14:creationId xmlns:p14="http://schemas.microsoft.com/office/powerpoint/2010/main" val="216709238"/>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B65558C4126594098843BB8409C1AC7" ma:contentTypeVersion="7" ma:contentTypeDescription="Create a new document." ma:contentTypeScope="" ma:versionID="3752edeb00482d7ee82ad143f51a55ad">
  <xsd:schema xmlns:xsd="http://www.w3.org/2001/XMLSchema" xmlns:xs="http://www.w3.org/2001/XMLSchema" xmlns:p="http://schemas.microsoft.com/office/2006/metadata/properties" xmlns:ns3="a1993117-620a-45ca-b1ce-648217e8dca2" xmlns:ns4="1cfa4720-0a9b-4001-ba70-f0bfcb19b73b" targetNamespace="http://schemas.microsoft.com/office/2006/metadata/properties" ma:root="true" ma:fieldsID="0e3ddd33553d45c3c2d459412a9171c4" ns3:_="" ns4:_="">
    <xsd:import namespace="a1993117-620a-45ca-b1ce-648217e8dca2"/>
    <xsd:import namespace="1cfa4720-0a9b-4001-ba70-f0bfcb19b73b"/>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1993117-620a-45ca-b1ce-648217e8dca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1cfa4720-0a9b-4001-ba70-f0bfcb19b73b"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DFEB8F1-3F6B-4FFF-B0A9-DF70FE4F0C2E}">
  <ds:schemaRefs>
    <ds:schemaRef ds:uri="1cfa4720-0a9b-4001-ba70-f0bfcb19b73b"/>
    <ds:schemaRef ds:uri="a1993117-620a-45ca-b1ce-648217e8dca2"/>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40D050B2-3251-403C-968B-F8C9227395F9}">
  <ds:schemaRefs>
    <ds:schemaRef ds:uri="http://schemas.microsoft.com/sharepoint/v3/contenttype/forms"/>
  </ds:schemaRefs>
</ds:datastoreItem>
</file>

<file path=customXml/itemProps3.xml><?xml version="1.0" encoding="utf-8"?>
<ds:datastoreItem xmlns:ds="http://schemas.openxmlformats.org/officeDocument/2006/customXml" ds:itemID="{E64F1C09-2BBC-44B7-BCE1-32D172598C3D}">
  <ds:schemaRefs>
    <ds:schemaRef ds:uri="1cfa4720-0a9b-4001-ba70-f0bfcb19b73b"/>
    <ds:schemaRef ds:uri="a1993117-620a-45ca-b1ce-648217e8dca2"/>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12611</TotalTime>
  <Words>4980</Words>
  <Application>Microsoft Macintosh PowerPoint</Application>
  <PresentationFormat>On-screen Show (4:3)</PresentationFormat>
  <Paragraphs>1458</Paragraphs>
  <Slides>62</Slides>
  <Notes>12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62</vt:i4>
      </vt:variant>
    </vt:vector>
  </HeadingPairs>
  <TitlesOfParts>
    <vt:vector size="73" baseType="lpstr">
      <vt:lpstr>ＭＳ Ｐゴシック</vt:lpstr>
      <vt:lpstr>ＭＳ Ｐゴシック</vt:lpstr>
      <vt:lpstr>Arial</vt:lpstr>
      <vt:lpstr>Calibri</vt:lpstr>
      <vt:lpstr>Courier New</vt:lpstr>
      <vt:lpstr>Geneva</vt:lpstr>
      <vt:lpstr>Helvetica</vt:lpstr>
      <vt:lpstr>Tahoma</vt:lpstr>
      <vt:lpstr>Times New Roman</vt:lpstr>
      <vt:lpstr>Univers 49 Light Ultra Condense</vt:lpstr>
      <vt:lpstr>Default Design</vt:lpstr>
      <vt:lpstr>Low Income Weatherization Survey FY2024 Q3  November 2024</vt:lpstr>
      <vt:lpstr>Key Takeaway</vt:lpstr>
      <vt:lpstr>Summary</vt:lpstr>
      <vt:lpstr>Summary</vt:lpstr>
      <vt:lpstr>Weatherization Program</vt:lpstr>
      <vt:lpstr>Would Have Weatherized  Without Assistance</vt:lpstr>
      <vt:lpstr>Importance of Customer Assistance</vt:lpstr>
      <vt:lpstr>Reasons Rated Importance  Below an ‘8’</vt:lpstr>
      <vt:lpstr>Helpfulness of the  Weatherization Program</vt:lpstr>
      <vt:lpstr>Changes Since Energy Improvements</vt:lpstr>
      <vt:lpstr>Changes Since Energy Improvements</vt:lpstr>
      <vt:lpstr>Changes Since Energy Improvements</vt:lpstr>
      <vt:lpstr>Changes Since Energy Improvements</vt:lpstr>
      <vt:lpstr>Changes Since Energy Improvements</vt:lpstr>
      <vt:lpstr>Overall Satisfaction with Weatherization Program</vt:lpstr>
      <vt:lpstr>Suggested Improvements to Increase Satisfaction Ratings</vt:lpstr>
      <vt:lpstr>Would You Recommend Austin Energy’s Home Weatherization Program</vt:lpstr>
      <vt:lpstr>Reasons for Not Recommending Austin Energy’s Home Weatherization Program</vt:lpstr>
      <vt:lpstr>Suggested Improvements to  the Weatherization Program</vt:lpstr>
      <vt:lpstr>Customer Service</vt:lpstr>
      <vt:lpstr>Contractor Ratings</vt:lpstr>
      <vt:lpstr>Contractor Ratings</vt:lpstr>
      <vt:lpstr>Contractor Ratings</vt:lpstr>
      <vt:lpstr>Received a Follow-Up  From the Contractor</vt:lpstr>
      <vt:lpstr>Satisfaction with Follow-Up </vt:lpstr>
      <vt:lpstr>Improvements to Follow-Up Concerns with the Contractor</vt:lpstr>
      <vt:lpstr>Customer Service Ratings</vt:lpstr>
      <vt:lpstr>Customer Service Ratings</vt:lpstr>
      <vt:lpstr>Customer Service Ratings</vt:lpstr>
      <vt:lpstr>Received a Follow-Up From  Austin Energy Staff Member</vt:lpstr>
      <vt:lpstr>Satisfaction with Follow-Up </vt:lpstr>
      <vt:lpstr>Improvements to Follow-Up Concerns with Austin Energy Staff Member</vt:lpstr>
      <vt:lpstr>Experience with Those Who Weatherized Your Home</vt:lpstr>
      <vt:lpstr>Energy Savings</vt:lpstr>
      <vt:lpstr>Pays the Utility Bills</vt:lpstr>
      <vt:lpstr>Level of Understanding with  Utility Bill and Energy Savings </vt:lpstr>
      <vt:lpstr>What Energy Savings Mean</vt:lpstr>
      <vt:lpstr>Satisfaction with Amount  of Energy Savings</vt:lpstr>
      <vt:lpstr>Suggested Energy-Efficiency Improvement</vt:lpstr>
      <vt:lpstr>Satisfaction with Austin Energy’s Customer Assistance Program</vt:lpstr>
      <vt:lpstr>Suggested Improvements for Austin Energy’s Customer Assistance Program</vt:lpstr>
      <vt:lpstr>Communication</vt:lpstr>
      <vt:lpstr>Communication Regarding Low Income Weatherization</vt:lpstr>
      <vt:lpstr>How First Learned About Weatherization</vt:lpstr>
      <vt:lpstr>Best Method for Communication</vt:lpstr>
      <vt:lpstr>Types of Useful Information</vt:lpstr>
      <vt:lpstr>Relationship with  Austin Energy</vt:lpstr>
      <vt:lpstr>Overall Satisfaction with  Austin Energy</vt:lpstr>
      <vt:lpstr>Low Income Weatherization Program Names</vt:lpstr>
      <vt:lpstr>Possible Low Income Weatherization Program Names</vt:lpstr>
      <vt:lpstr>Possible Low Income Weatherization Program Names  (Table 1 of 2)</vt:lpstr>
      <vt:lpstr>Possible Low Income Weatherization Program Names (Table 2 of 2)</vt:lpstr>
      <vt:lpstr>Demographics</vt:lpstr>
      <vt:lpstr>Demographics</vt:lpstr>
      <vt:lpstr>Demographics</vt:lpstr>
      <vt:lpstr>Demographics</vt:lpstr>
      <vt:lpstr>Demographics</vt:lpstr>
      <vt:lpstr>Demographics</vt:lpstr>
      <vt:lpstr>Demographics</vt:lpstr>
      <vt:lpstr>Demographics</vt:lpstr>
      <vt:lpstr>Methodology</vt:lpstr>
      <vt:lpstr>Contact Us</vt:lpstr>
    </vt:vector>
  </TitlesOfParts>
  <Manager/>
  <Company>ccr</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Austin Energy _ LIW</dc:title>
  <dc:subject/>
  <dc:creator>Richard Cisneros</dc:creator>
  <cp:keywords>Austin Energy</cp:keywords>
  <dc:description/>
  <cp:lastModifiedBy>pat escalona</cp:lastModifiedBy>
  <cp:revision>12</cp:revision>
  <cp:lastPrinted>2024-11-19T11:53:05Z</cp:lastPrinted>
  <dcterms:created xsi:type="dcterms:W3CDTF">2004-11-29T14:50:58Z</dcterms:created>
  <dcterms:modified xsi:type="dcterms:W3CDTF">2025-07-02T11:14:59Z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0x0101005B65558C4126594098843BB8409C1AC7</vt:lpwstr>
  </property>
</Properties>
</file>