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p:restoredTop sz="94694"/>
  </p:normalViewPr>
  <p:slideViewPr>
    <p:cSldViewPr snapToGrid="0">
      <p:cViewPr varScale="1">
        <p:scale>
          <a:sx n="74" d="100"/>
          <a:sy n="74" d="100"/>
        </p:scale>
        <p:origin x="168" y="1336"/>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8.3333333333333315E-2</c:v>
                </c:pt>
                <c:pt idx="2">
                  <c:v>9.0909090909090925E-2</c:v>
                </c:pt>
                <c:pt idx="3">
                  <c:v>5.2631578947368397E-2</c:v>
                </c:pt>
                <c:pt idx="4">
                  <c:v>0.04</c:v>
                </c:pt>
                <c:pt idx="5">
                  <c:v>8.3333333333333315E-2</c:v>
                </c:pt>
                <c:pt idx="6">
                  <c:v>2.2727272727272731E-2</c:v>
                </c:pt>
                <c:pt idx="7">
                  <c:v>5.2631578947368418E-2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8.3333333333333315E-2</c:v>
                </c:pt>
                <c:pt idx="2">
                  <c:v>0.13636363636363635</c:v>
                </c:pt>
                <c:pt idx="3">
                  <c:v>0.10526315789473684</c:v>
                </c:pt>
                <c:pt idx="4">
                  <c:v>7.0000000000000007E-2</c:v>
                </c:pt>
                <c:pt idx="5">
                  <c:v>8.3333333333333315E-2</c:v>
                </c:pt>
                <c:pt idx="6">
                  <c:v>9.0909090909090925E-2</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0.70454545454545459</c:v>
                </c:pt>
                <c:pt idx="3">
                  <c:v>0.73684210526315785</c:v>
                </c:pt>
                <c:pt idx="4">
                  <c:v>0.79</c:v>
                </c:pt>
                <c:pt idx="5">
                  <c:v>0.75</c:v>
                </c:pt>
                <c:pt idx="6">
                  <c:v>0.86363636363636365</c:v>
                </c:pt>
                <c:pt idx="7">
                  <c:v>0.84210526315789469</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0.91</c:v>
                </c:pt>
                <c:pt idx="2">
                  <c:v>0.92999999999999994</c:v>
                </c:pt>
                <c:pt idx="3">
                  <c:v>0.9</c:v>
                </c:pt>
                <c:pt idx="4">
                  <c:v>0.9</c:v>
                </c:pt>
                <c:pt idx="5">
                  <c:v>0.91</c:v>
                </c:pt>
                <c:pt idx="6">
                  <c:v>0.97</c:v>
                </c:pt>
                <c:pt idx="7">
                  <c:v>0.89</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4" formatCode="0%">
                  <c:v>7.0000000000000007E-2</c:v>
                </c:pt>
                <c:pt idx="5" formatCode="0%">
                  <c:v>0.16666666666666663</c:v>
                </c:pt>
                <c:pt idx="6" formatCode="0%">
                  <c:v>2.2727272727272731E-2</c:v>
                </c:pt>
                <c:pt idx="7" formatCode="0%">
                  <c:v>5.2631578947368418E-2</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0.25</c:v>
                </c:pt>
                <c:pt idx="2">
                  <c:v>0.11363636363636363</c:v>
                </c:pt>
                <c:pt idx="3">
                  <c:v>5.2631578947368418E-2</c:v>
                </c:pt>
                <c:pt idx="4">
                  <c:v>0.18</c:v>
                </c:pt>
                <c:pt idx="5">
                  <c:v>8.3333333333333315E-2</c:v>
                </c:pt>
                <c:pt idx="6">
                  <c:v>9.0909090909090925E-2</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0.68</c:v>
                </c:pt>
                <c:pt idx="1">
                  <c:v>0.67</c:v>
                </c:pt>
                <c:pt idx="2">
                  <c:v>0.86363636363636365</c:v>
                </c:pt>
                <c:pt idx="3">
                  <c:v>0.78947368421052633</c:v>
                </c:pt>
                <c:pt idx="4">
                  <c:v>0.71</c:v>
                </c:pt>
                <c:pt idx="5">
                  <c:v>0.75</c:v>
                </c:pt>
                <c:pt idx="6">
                  <c:v>0.86363636363636365</c:v>
                </c:pt>
                <c:pt idx="7">
                  <c:v>0.84210526315789469</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0.8600000000000001</c:v>
                </c:pt>
                <c:pt idx="1">
                  <c:v>0.92</c:v>
                </c:pt>
                <c:pt idx="2">
                  <c:v>0.97</c:v>
                </c:pt>
                <c:pt idx="3">
                  <c:v>0.84000000000000008</c:v>
                </c:pt>
                <c:pt idx="4">
                  <c:v>0.96</c:v>
                </c:pt>
                <c:pt idx="5">
                  <c:v>1</c:v>
                </c:pt>
                <c:pt idx="6">
                  <c:v>0.97</c:v>
                </c:pt>
                <c:pt idx="7">
                  <c:v>0.89</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0.08</c:v>
                </c:pt>
                <c:pt idx="2">
                  <c:v>2.2727272727272731E-2</c:v>
                </c:pt>
                <c:pt idx="3">
                  <c:v>0.10526315789473684</c:v>
                </c:pt>
                <c:pt idx="4">
                  <c:v>0.04</c:v>
                </c:pt>
                <c:pt idx="6">
                  <c:v>2.2727272727272731E-2</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9.0909090909090925E-2</c:v>
                </c:pt>
                <c:pt idx="3" formatCode="0%">
                  <c:v>5.2631578947368418E-2</c:v>
                </c:pt>
                <c:pt idx="4" formatCode="0%">
                  <c:v>0.14000000000000001</c:v>
                </c:pt>
                <c:pt idx="5" formatCode="0%">
                  <c:v>0.17</c:v>
                </c:pt>
                <c:pt idx="6" formatCode="0%">
                  <c:v>6.8181818181818177E-2</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0.79545454545454553</c:v>
                </c:pt>
                <c:pt idx="3">
                  <c:v>0.78947368421052633</c:v>
                </c:pt>
                <c:pt idx="4">
                  <c:v>0.64</c:v>
                </c:pt>
                <c:pt idx="5">
                  <c:v>0.75</c:v>
                </c:pt>
                <c:pt idx="6">
                  <c:v>0.86363636363636365</c:v>
                </c:pt>
                <c:pt idx="7">
                  <c:v>0.84210526315789469</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0.83</c:v>
                </c:pt>
                <c:pt idx="2">
                  <c:v>0.91</c:v>
                </c:pt>
                <c:pt idx="3">
                  <c:v>0.95000000000000007</c:v>
                </c:pt>
                <c:pt idx="4">
                  <c:v>0.82000000000000006</c:v>
                </c:pt>
                <c:pt idx="5">
                  <c:v>0.92</c:v>
                </c:pt>
                <c:pt idx="6">
                  <c:v>0.95</c:v>
                </c:pt>
                <c:pt idx="7">
                  <c:v>0.84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2" formatCode="0%">
                  <c:v>2.2727272727272731E-2</c:v>
                </c:pt>
                <c:pt idx="3" formatCode="0%">
                  <c:v>0.10526315789473684</c:v>
                </c:pt>
                <c:pt idx="4" formatCode="0%">
                  <c:v>7.0000000000000007E-2</c:v>
                </c:pt>
                <c:pt idx="5" formatCode="0%">
                  <c:v>0.08</c:v>
                </c:pt>
                <c:pt idx="7" formatCode="0%">
                  <c:v>0.10526315789473684</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6.8181818181818177E-2</c:v>
                </c:pt>
                <c:pt idx="4" formatCode="0%">
                  <c:v>0.18</c:v>
                </c:pt>
                <c:pt idx="6" formatCode="0%">
                  <c:v>4.5454545454545463E-2</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0.92</c:v>
                </c:pt>
                <c:pt idx="2">
                  <c:v>0.90909090909090906</c:v>
                </c:pt>
                <c:pt idx="3">
                  <c:v>0.84210526315789469</c:v>
                </c:pt>
                <c:pt idx="4">
                  <c:v>0.68</c:v>
                </c:pt>
                <c:pt idx="5">
                  <c:v>0.83</c:v>
                </c:pt>
                <c:pt idx="6">
                  <c:v>0.93181818181818177</c:v>
                </c:pt>
                <c:pt idx="7">
                  <c:v>0.78947368421052633</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0.93</c:v>
                </c:pt>
                <c:pt idx="1">
                  <c:v>0.92</c:v>
                </c:pt>
                <c:pt idx="2">
                  <c:v>1</c:v>
                </c:pt>
                <c:pt idx="3">
                  <c:v>0.95</c:v>
                </c:pt>
                <c:pt idx="4">
                  <c:v>0.93</c:v>
                </c:pt>
                <c:pt idx="5">
                  <c:v>0.90999999999999992</c:v>
                </c:pt>
                <c:pt idx="6">
                  <c:v>0.98000000000000009</c:v>
                </c:pt>
                <c:pt idx="7">
                  <c:v>0.9</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General"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2" formatCode="0%">
                  <c:v>2.2727272727272731E-2</c:v>
                </c:pt>
                <c:pt idx="3" formatCode="0%">
                  <c:v>0.10526315789473684</c:v>
                </c:pt>
                <c:pt idx="6" formatCode="0%">
                  <c:v>2.2727272727272731E-2</c:v>
                </c:pt>
                <c:pt idx="7" formatCode="0%">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0.11</c:v>
                </c:pt>
                <c:pt idx="1">
                  <c:v>0.08</c:v>
                </c:pt>
                <c:pt idx="2">
                  <c:v>4.5454545454545463E-2</c:v>
                </c:pt>
                <c:pt idx="4">
                  <c:v>0.11</c:v>
                </c:pt>
                <c:pt idx="5">
                  <c:v>0.08</c:v>
                </c:pt>
                <c:pt idx="6">
                  <c:v>6.8181818181818177E-2</c:v>
                </c:pt>
                <c:pt idx="7">
                  <c:v>5.2631578947368418E-2</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0.75</c:v>
                </c:pt>
                <c:pt idx="2">
                  <c:v>0.90909090909090906</c:v>
                </c:pt>
                <c:pt idx="3">
                  <c:v>0.78947368421052633</c:v>
                </c:pt>
                <c:pt idx="4">
                  <c:v>0.82</c:v>
                </c:pt>
                <c:pt idx="5">
                  <c:v>0.83</c:v>
                </c:pt>
                <c:pt idx="6">
                  <c:v>0.88636363636363646</c:v>
                </c:pt>
                <c:pt idx="7">
                  <c:v>0.78947368421052633</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0.94000000000000006</c:v>
                </c:pt>
                <c:pt idx="1">
                  <c:v>0.83</c:v>
                </c:pt>
                <c:pt idx="2">
                  <c:v>0.98</c:v>
                </c:pt>
                <c:pt idx="3">
                  <c:v>0.9</c:v>
                </c:pt>
                <c:pt idx="4">
                  <c:v>0.92999999999999994</c:v>
                </c:pt>
                <c:pt idx="5">
                  <c:v>0.90999999999999992</c:v>
                </c:pt>
                <c:pt idx="6">
                  <c:v>0.98</c:v>
                </c:pt>
                <c:pt idx="7">
                  <c:v>0.95000000000000007</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0.33333333333333326</c:v>
                </c:pt>
                <c:pt idx="1">
                  <c:v>0.09090909090909093</c:v>
                </c:pt>
                <c:pt idx="3">
                  <c:v>0.1875</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0.11363636363636363</c:v>
                </c:pt>
                <c:pt idx="2">
                  <c:v>0.1111111111111111</c:v>
                </c:pt>
                <c:pt idx="3">
                  <c:v>0.03125</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0.41666666666666674</c:v>
                </c:pt>
                <c:pt idx="1">
                  <c:v>0.5227272727272727</c:v>
                </c:pt>
                <c:pt idx="2">
                  <c:v>0.5555555555555556</c:v>
                </c:pt>
                <c:pt idx="3">
                  <c:v>0.53125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0.72</c:v>
                </c:pt>
                <c:pt idx="2">
                  <c:v>0.67</c:v>
                </c:pt>
                <c:pt idx="3">
                  <c:v>0.75</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38291930613936415"/>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pt idx="2">
                  <c:v>0.10526315789473684</c:v>
                </c:pt>
                <c:pt idx="3">
                  <c:v>0.09090909090909091</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0.02272727272727273</c:v>
                </c:pt>
                <c:pt idx="2">
                  <c:v>0.10526315789473684</c:v>
                </c:pt>
                <c:pt idx="3">
                  <c:v>0.09090909090909091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0.08</c:v>
                </c:pt>
                <c:pt idx="1">
                  <c:v>0.2727272727272727</c:v>
                </c:pt>
                <c:pt idx="2">
                  <c:v>0.15789473684210525</c:v>
                </c:pt>
                <c:pt idx="3">
                  <c:v>0.3333333333333333</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0.25</c:v>
                </c:pt>
                <c:pt idx="1">
                  <c:v>0.29000000000000004</c:v>
                </c:pt>
                <c:pt idx="2">
                  <c:v>0.38</c:v>
                </c:pt>
                <c:pt idx="3">
                  <c:v>0.5151515151515151</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29772482387070043"/>
          <c:y val="2.137310269368508E-2"/>
          <c:w val="0.4825433662897400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0.11</c:v>
                </c:pt>
                <c:pt idx="1">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2" formatCode="0%">
                  <c:v>6.8181818181818177E-2</c:v>
                </c:pt>
                <c:pt idx="3" formatCode="0%">
                  <c:v>5.2631578947368418E-2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c:v>
                </c:pt>
                <c:pt idx="1">
                  <c:v>0.33</c:v>
                </c:pt>
                <c:pt idx="2">
                  <c:v>0.47727272727272729</c:v>
                </c:pt>
                <c:pt idx="3">
                  <c:v>0.36842105263157893</c:v>
                </c:pt>
              </c:numCache>
            </c:numRef>
          </c:val>
          <c:extLst>
            <c:ext xmlns:c16="http://schemas.microsoft.com/office/drawing/2014/chart" uri="{C3380CC4-5D6E-409C-BE32-E72D297353CC}">
              <c16:uniqueId val="{00000002-D709-46B7-8D5F-DCA6F61C30BE}"/>
            </c:ext>
          </c:extLst>
        </c:ser>
        <c:ser>
          <c:idx val="3"/>
          <c:order val="3"/>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0.61</c:v>
                </c:pt>
                <c:pt idx="1">
                  <c:v>0.5</c:v>
                </c:pt>
                <c:pt idx="2">
                  <c:v>0.55000000000000004</c:v>
                </c:pt>
                <c:pt idx="3">
                  <c:v>0.42</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0.28000000000000003</c:v>
                </c:pt>
                <c:pt idx="1">
                  <c:v>0.08</c:v>
                </c:pt>
                <c:pt idx="2">
                  <c:v>0.11363636363636363</c:v>
                </c:pt>
                <c:pt idx="3">
                  <c:v>0.36842105263157893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0.18</c:v>
                </c:pt>
                <c:pt idx="1">
                  <c:v>0.08</c:v>
                </c:pt>
                <c:pt idx="2">
                  <c:v>0.20454545454545459</c:v>
                </c:pt>
                <c:pt idx="3">
                  <c:v>5.2631578947368418E-2</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0.39</c:v>
                </c:pt>
                <c:pt idx="1">
                  <c:v>0.67</c:v>
                </c:pt>
                <c:pt idx="2">
                  <c:v>0.56818181818181823</c:v>
                </c:pt>
                <c:pt idx="3">
                  <c:v>0.47368421052631576</c:v>
                </c:pt>
              </c:numCache>
            </c:numRef>
          </c:val>
          <c:extLst>
            <c:ext xmlns:c16="http://schemas.microsoft.com/office/drawing/2014/chart" uri="{C3380CC4-5D6E-409C-BE32-E72D297353CC}">
              <c16:uniqueId val="{00000003-3743-46B7-9453-554D3F76B7F0}"/>
            </c:ext>
          </c:extLst>
        </c:ser>
        <c:ser>
          <c:idx val="3"/>
          <c:order val="3"/>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0.85000000000000009</c:v>
                </c:pt>
                <c:pt idx="1">
                  <c:v>0.83000000000000007</c:v>
                </c:pt>
                <c:pt idx="2">
                  <c:v>0.87999999999999989</c:v>
                </c:pt>
                <c:pt idx="3">
                  <c:v>0.8899999999999999</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2">
                  <c:v>0.25</c:v>
                </c:pt>
                <c:pt idx="3">
                  <c:v>0.25</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0%</c:formatCode>
                <c:ptCount val="4"/>
                <c:pt idx="0">
                  <c:v>0.4318181818181818</c:v>
                </c:pt>
                <c:pt idx="1">
                  <c:v>0.18181818181818185</c:v>
                </c:pt>
                <c:pt idx="2">
                  <c:v>0.20454545454545459</c:v>
                </c:pt>
                <c:pt idx="3">
                  <c:v>0.18181818181818185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0.42105263157894735</c:v>
                </c:pt>
                <c:pt idx="1">
                  <c:v>0.15789473684210525</c:v>
                </c:pt>
                <c:pt idx="2">
                  <c:v>0.10526315789473684</c:v>
                </c:pt>
                <c:pt idx="3">
                  <c:v>0.3157894736842105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0.36363636363636365</c:v>
                </c:pt>
                <c:pt idx="1">
                  <c:v>0.21212121212121213</c:v>
                </c:pt>
                <c:pt idx="2">
                  <c:v>0.24242424242424243</c:v>
                </c:pt>
                <c:pt idx="3">
                  <c:v>0.18181818181818182</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c:v>
                </c:pt>
                <c:pt idx="1">
                  <c:v>10</c:v>
                </c:pt>
                <c:pt idx="2">
                  <c:v>9</c:v>
                </c:pt>
                <c:pt idx="3">
                  <c:v>6</c:v>
                </c:pt>
                <c:pt idx="4">
                  <c:v>0</c:v>
                </c:pt>
                <c:pt idx="5">
                  <c:v>0</c:v>
                </c:pt>
                <c:pt idx="6">
                  <c:v>6</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3</c:v>
                </c:pt>
                <c:pt idx="2">
                  <c:v>3</c:v>
                </c:pt>
                <c:pt idx="3">
                  <c:v>4</c:v>
                </c:pt>
                <c:pt idx="4">
                  <c:v>0</c:v>
                </c:pt>
                <c:pt idx="5">
                  <c:v>2</c:v>
                </c:pt>
                <c:pt idx="6">
                  <c:v>2</c:v>
                </c:pt>
                <c:pt idx="7">
                  <c:v>8</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0</c:v>
                </c:pt>
                <c:pt idx="1">
                  <c:v>12</c:v>
                </c:pt>
                <c:pt idx="2">
                  <c:v>18</c:v>
                </c:pt>
                <c:pt idx="3">
                  <c:v>13</c:v>
                </c:pt>
                <c:pt idx="4">
                  <c:v>0</c:v>
                </c:pt>
                <c:pt idx="5">
                  <c:v>8</c:v>
                </c:pt>
                <c:pt idx="6">
                  <c:v>4</c:v>
                </c:pt>
                <c:pt idx="7">
                  <c:v>31</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5</c:v>
                </c:pt>
                <c:pt idx="2">
                  <c:v>10</c:v>
                </c:pt>
                <c:pt idx="3">
                  <c:v>3</c:v>
                </c:pt>
                <c:pt idx="4">
                  <c:v>2</c:v>
                </c:pt>
                <c:pt idx="5">
                  <c:v>2</c:v>
                </c:pt>
                <c:pt idx="6">
                  <c:v>2</c:v>
                </c:pt>
                <c:pt idx="7">
                  <c:v>13</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2</c:v>
                </c:pt>
                <c:pt idx="1">
                  <c:v>5</c:v>
                </c:pt>
                <c:pt idx="2">
                  <c:v>9</c:v>
                </c:pt>
                <c:pt idx="3">
                  <c:v>10</c:v>
                </c:pt>
                <c:pt idx="4">
                  <c:v>15</c:v>
                </c:pt>
                <c:pt idx="5">
                  <c:v>7</c:v>
                </c:pt>
                <c:pt idx="6">
                  <c:v>0</c:v>
                </c:pt>
                <c:pt idx="7">
                  <c:v>5</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2</c:v>
                </c:pt>
                <c:pt idx="2">
                  <c:v>5</c:v>
                </c:pt>
                <c:pt idx="3">
                  <c:v>5</c:v>
                </c:pt>
                <c:pt idx="4">
                  <c:v>3</c:v>
                </c:pt>
                <c:pt idx="5">
                  <c:v>4</c:v>
                </c:pt>
                <c:pt idx="6">
                  <c:v>0</c:v>
                </c:pt>
                <c:pt idx="7">
                  <c:v>3</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2</c:v>
                </c:pt>
                <c:pt idx="1">
                  <c:v>10</c:v>
                </c:pt>
                <c:pt idx="2">
                  <c:v>9</c:v>
                </c:pt>
                <c:pt idx="3">
                  <c:v>18</c:v>
                </c:pt>
                <c:pt idx="4">
                  <c:v>24</c:v>
                </c:pt>
                <c:pt idx="5">
                  <c:v>11</c:v>
                </c:pt>
                <c:pt idx="6">
                  <c:v>1</c:v>
                </c:pt>
                <c:pt idx="7">
                  <c:v>7</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4</c:v>
                </c:pt>
                <c:pt idx="1">
                  <c:v>5</c:v>
                </c:pt>
                <c:pt idx="2">
                  <c:v>3</c:v>
                </c:pt>
                <c:pt idx="3">
                  <c:v>7</c:v>
                </c:pt>
                <c:pt idx="4">
                  <c:v>9</c:v>
                </c:pt>
                <c:pt idx="5">
                  <c:v>6</c:v>
                </c:pt>
                <c:pt idx="6">
                  <c:v>1</c:v>
                </c:pt>
                <c:pt idx="7">
                  <c:v>3</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6</c:v>
                </c:pt>
                <c:pt idx="1">
                  <c:v>12</c:v>
                </c:pt>
                <c:pt idx="2">
                  <c:v>1</c:v>
                </c:pt>
                <c:pt idx="3">
                  <c:v>8</c:v>
                </c:pt>
                <c:pt idx="4">
                  <c:v>17</c:v>
                </c:pt>
                <c:pt idx="5">
                  <c:v>6</c:v>
                </c:pt>
                <c:pt idx="6">
                  <c:v>1</c:v>
                </c:pt>
                <c:pt idx="7">
                  <c:v>1</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4</c:v>
                </c:pt>
                <c:pt idx="1">
                  <c:v>5</c:v>
                </c:pt>
                <c:pt idx="2">
                  <c:v>1</c:v>
                </c:pt>
                <c:pt idx="3">
                  <c:v>0</c:v>
                </c:pt>
                <c:pt idx="4">
                  <c:v>10</c:v>
                </c:pt>
                <c:pt idx="5">
                  <c:v>0</c:v>
                </c:pt>
                <c:pt idx="6">
                  <c:v>2</c:v>
                </c:pt>
                <c:pt idx="7">
                  <c:v>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8</c:v>
                </c:pt>
                <c:pt idx="1">
                  <c:v>16</c:v>
                </c:pt>
                <c:pt idx="2">
                  <c:v>10</c:v>
                </c:pt>
                <c:pt idx="3">
                  <c:v>9</c:v>
                </c:pt>
                <c:pt idx="4">
                  <c:v>34</c:v>
                </c:pt>
                <c:pt idx="5">
                  <c:v>7</c:v>
                </c:pt>
                <c:pt idx="6">
                  <c:v>0</c:v>
                </c:pt>
                <c:pt idx="7">
                  <c:v>1</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Q3 2024
(N=19)</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14</c:v>
                </c:pt>
                <c:pt idx="2">
                  <c:v>1</c:v>
                </c:pt>
                <c:pt idx="3">
                  <c:v>3</c:v>
                </c:pt>
                <c:pt idx="4">
                  <c:v>15</c:v>
                </c:pt>
                <c:pt idx="5">
                  <c:v>4</c:v>
                </c:pt>
                <c:pt idx="6">
                  <c:v>0</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8</c:v>
                </c:pt>
                <c:pt idx="1">
                  <c:v>9</c:v>
                </c:pt>
                <c:pt idx="2">
                  <c:v>1</c:v>
                </c:pt>
                <c:pt idx="3">
                  <c:v>9</c:v>
                </c:pt>
                <c:pt idx="4">
                  <c:v>17</c:v>
                </c:pt>
                <c:pt idx="5">
                  <c:v>7</c:v>
                </c:pt>
                <c:pt idx="6">
                  <c:v>0</c:v>
                </c:pt>
                <c:pt idx="7">
                  <c:v>3</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c:v>
                </c:pt>
                <c:pt idx="1">
                  <c:v>5</c:v>
                </c:pt>
                <c:pt idx="2">
                  <c:v>0</c:v>
                </c:pt>
                <c:pt idx="3">
                  <c:v>6</c:v>
                </c:pt>
                <c:pt idx="4">
                  <c:v>5</c:v>
                </c:pt>
                <c:pt idx="5">
                  <c:v>4</c:v>
                </c:pt>
                <c:pt idx="6">
                  <c:v>0</c:v>
                </c:pt>
                <c:pt idx="7">
                  <c:v>2</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11</c:v>
                </c:pt>
                <c:pt idx="1">
                  <c:v>11</c:v>
                </c:pt>
                <c:pt idx="2">
                  <c:v>1</c:v>
                </c:pt>
                <c:pt idx="3">
                  <c:v>21</c:v>
                </c:pt>
                <c:pt idx="4">
                  <c:v>29</c:v>
                </c:pt>
                <c:pt idx="5">
                  <c:v>6</c:v>
                </c:pt>
                <c:pt idx="6">
                  <c:v>2</c:v>
                </c:pt>
                <c:pt idx="7">
                  <c:v>6</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7</c:v>
                </c:pt>
                <c:pt idx="1">
                  <c:v>5</c:v>
                </c:pt>
                <c:pt idx="2">
                  <c:v>0</c:v>
                </c:pt>
                <c:pt idx="3">
                  <c:v>7</c:v>
                </c:pt>
                <c:pt idx="4">
                  <c:v>13</c:v>
                </c:pt>
                <c:pt idx="5">
                  <c:v>2</c:v>
                </c:pt>
                <c:pt idx="6">
                  <c:v>1</c:v>
                </c:pt>
                <c:pt idx="7">
                  <c:v>2</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888541499"/>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663460597"/>
              </p:ext>
            </p:extLst>
          </p:nvPr>
        </p:nvGraphicFramePr>
        <p:xfrm>
          <a:off x="334716" y="1989658"/>
          <a:ext cx="5894633" cy="3224300"/>
        </p:xfrm>
        <a:graphic>
          <a:graphicData uri="http://schemas.openxmlformats.org/drawingml/2006/table">
            <a:tbl>
              <a:tblPr firstRow="1" lastRow="1">
                <a:tableStyleId>{5C22544A-7EE6-4342-B048-85BDC9FD1C3A}</a:tableStyleId>
              </a:tblPr>
              <a:tblGrid>
                <a:gridCol w="1857725">
                  <a:extLst>
                    <a:ext uri="{9D8B030D-6E8A-4147-A177-3AD203B41FA5}">
                      <a16:colId xmlns:a16="http://schemas.microsoft.com/office/drawing/2014/main" val="20000"/>
                    </a:ext>
                  </a:extLst>
                </a:gridCol>
                <a:gridCol w="1009227">
                  <a:extLst>
                    <a:ext uri="{9D8B030D-6E8A-4147-A177-3AD203B41FA5}">
                      <a16:colId xmlns:a16="http://schemas.microsoft.com/office/drawing/2014/main" val="20002"/>
                    </a:ext>
                  </a:extLst>
                </a:gridCol>
                <a:gridCol w="1009227">
                  <a:extLst>
                    <a:ext uri="{9D8B030D-6E8A-4147-A177-3AD203B41FA5}">
                      <a16:colId xmlns:a16="http://schemas.microsoft.com/office/drawing/2014/main" val="20003"/>
                    </a:ext>
                  </a:extLst>
                </a:gridCol>
                <a:gridCol w="1009227">
                  <a:extLst>
                    <a:ext uri="{9D8B030D-6E8A-4147-A177-3AD203B41FA5}">
                      <a16:colId xmlns:a16="http://schemas.microsoft.com/office/drawing/2014/main" val="20004"/>
                    </a:ext>
                  </a:extLst>
                </a:gridCol>
                <a:gridCol w="1009227">
                  <a:extLst>
                    <a:ext uri="{9D8B030D-6E8A-4147-A177-3AD203B41FA5}">
                      <a16:colId xmlns:a16="http://schemas.microsoft.com/office/drawing/2014/main" val="2012633291"/>
                    </a:ext>
                  </a:extLst>
                </a:gridCol>
              </a:tblGrid>
              <a:tr h="551613">
                <a:tc>
                  <a:txBody>
                    <a:bodyPr/>
                    <a:lstStyle/>
                    <a:p>
                      <a:pPr algn="ctr"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9243" marR="9243" marT="9243"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8868">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Better communication</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368374"/>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Complete all promised work</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848510540"/>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More oversight of repairs</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43351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Do work correctly the first time</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15316159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Other</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3"/>
                  </a:ext>
                </a:extLst>
              </a:tr>
              <a:tr h="415591">
                <a:tc>
                  <a:txBody>
                    <a:bodyPr/>
                    <a:lstStyle/>
                    <a:p>
                      <a:pPr algn="l" rtl="0" fontAlgn="ctr"/>
                      <a:r>
                        <a:rPr lang="en-US" sz="1300" b="1" i="0" u="none" strike="noStrike" dirty="0">
                          <a:solidFill>
                            <a:srgbClr val="FFFFFF"/>
                          </a:solidFill>
                          <a:effectLst/>
                          <a:latin typeface="Tahoma" panose="020B0604030504040204" pitchFamily="34" charset="0"/>
                        </a:rPr>
                        <a:t>Base:</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 name="Table 1"/>
          <p:cNvGraphicFramePr>
            <a:graphicFrameLocks noGrp="1"/>
          </p:cNvGraphicFramePr>
          <p:nvPr>
            <p:extLst>
              <p:ext uri="{D42A27DB-BD31-4B8C-83A1-F6EECF244321}">
                <p14:modId xmlns:p14="http://schemas.microsoft.com/office/powerpoint/2010/main" val="247400223"/>
              </p:ext>
            </p:extLst>
          </p:nvPr>
        </p:nvGraphicFramePr>
        <p:xfrm>
          <a:off x="381000" y="1828800"/>
          <a:ext cx="5848350" cy="1600200"/>
        </p:xfrm>
        <a:graphic>
          <a:graphicData uri="http://schemas.openxmlformats.org/drawingml/2006/table">
            <a:tbl>
              <a:tblPr firstRow="1" lastRow="1">
                <a:tableStyleId>{93296810-A885-4BE3-A3E7-6D5BEEA58F35}</a:tableStyleId>
              </a:tblPr>
              <a:tblGrid>
                <a:gridCol w="1843138">
                  <a:extLst>
                    <a:ext uri="{9D8B030D-6E8A-4147-A177-3AD203B41FA5}">
                      <a16:colId xmlns:a16="http://schemas.microsoft.com/office/drawing/2014/main" val="20000"/>
                    </a:ext>
                  </a:extLst>
                </a:gridCol>
                <a:gridCol w="1001303">
                  <a:extLst>
                    <a:ext uri="{9D8B030D-6E8A-4147-A177-3AD203B41FA5}">
                      <a16:colId xmlns:a16="http://schemas.microsoft.com/office/drawing/2014/main" val="20002"/>
                    </a:ext>
                  </a:extLst>
                </a:gridCol>
                <a:gridCol w="1001303">
                  <a:extLst>
                    <a:ext uri="{9D8B030D-6E8A-4147-A177-3AD203B41FA5}">
                      <a16:colId xmlns:a16="http://schemas.microsoft.com/office/drawing/2014/main" val="20003"/>
                    </a:ext>
                  </a:extLst>
                </a:gridCol>
                <a:gridCol w="1001303">
                  <a:extLst>
                    <a:ext uri="{9D8B030D-6E8A-4147-A177-3AD203B41FA5}">
                      <a16:colId xmlns:a16="http://schemas.microsoft.com/office/drawing/2014/main" val="20004"/>
                    </a:ext>
                  </a:extLst>
                </a:gridCol>
                <a:gridCol w="1001303">
                  <a:extLst>
                    <a:ext uri="{9D8B030D-6E8A-4147-A177-3AD203B41FA5}">
                      <a16:colId xmlns:a16="http://schemas.microsoft.com/office/drawing/2014/main" val="3355876319"/>
                    </a:ext>
                  </a:extLst>
                </a:gridCol>
              </a:tblGrid>
              <a:tr h="646934">
                <a:tc>
                  <a:txBody>
                    <a:bodyPr/>
                    <a:lstStyle/>
                    <a:p>
                      <a:pPr algn="l" fontAlgn="b"/>
                      <a:r>
                        <a:rPr lang="en-US" sz="1300" u="none" strike="noStrike" dirty="0">
                          <a:effectLst/>
                          <a:latin typeface="+mj-lt"/>
                        </a:rPr>
                        <a:t> </a:t>
                      </a:r>
                      <a:endParaRPr lang="en-US" sz="1300" b="1" i="0" u="none" strike="noStrike" dirty="0">
                        <a:solidFill>
                          <a:srgbClr val="FFFFFF"/>
                        </a:solidFill>
                        <a:effectLst/>
                        <a:latin typeface="+mj-lt"/>
                      </a:endParaRPr>
                    </a:p>
                  </a:txBody>
                  <a:tcPr marL="9243" marR="9243" marT="9243" marB="0" anchor="b">
                    <a:solidFill>
                      <a:srgbClr val="4F81BD"/>
                    </a:solidFill>
                  </a:tcPr>
                </a:tc>
                <a:tc>
                  <a:txBody>
                    <a:bodyPr/>
                    <a:lstStyle/>
                    <a:p>
                      <a:pPr algn="ctr" fontAlgn="ctr"/>
                      <a:r>
                        <a:rPr lang="en-US" sz="1300" b="1" i="0" u="none" strike="noStrike" dirty="0">
                          <a:solidFill>
                            <a:srgbClr val="FFFFFF"/>
                          </a:solidFill>
                          <a:effectLst/>
                          <a:latin typeface="+mn-lt"/>
                        </a:rPr>
                        <a:t>Q4 2023</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Q1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Q2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Q3 2024</a:t>
                      </a:r>
                    </a:p>
                  </a:txBody>
                  <a:tcPr marL="9243" marR="9243" marT="9243" marB="0" anchor="ctr">
                    <a:solidFill>
                      <a:srgbClr val="4F81BD"/>
                    </a:solidFill>
                  </a:tcPr>
                </a:tc>
                <a:extLst>
                  <a:ext uri="{0D108BD9-81ED-4DB2-BD59-A6C34878D82A}">
                    <a16:rowId xmlns:a16="http://schemas.microsoft.com/office/drawing/2014/main" val="10000"/>
                  </a:ext>
                </a:extLst>
              </a:tr>
              <a:tr h="573755">
                <a:tc>
                  <a:txBody>
                    <a:bodyPr/>
                    <a:lstStyle/>
                    <a:p>
                      <a:pPr algn="l" fontAlgn="ctr"/>
                      <a:r>
                        <a:rPr lang="en-US" sz="1300" b="0" i="0" u="none" strike="noStrike" dirty="0">
                          <a:solidFill>
                            <a:srgbClr val="000000"/>
                          </a:solidFill>
                          <a:effectLst/>
                          <a:latin typeface="+mj-lt"/>
                        </a:rPr>
                        <a:t>It would basically put them out</a:t>
                      </a:r>
                    </a:p>
                  </a:txBody>
                  <a:tcPr marL="83188" marR="9243" marT="9243" marB="0" anchor="ctr">
                    <a:solidFill>
                      <a:srgbClr val="DCE6F1"/>
                    </a:solidFill>
                  </a:tcPr>
                </a:tc>
                <a:tc>
                  <a:txBody>
                    <a:bodyPr/>
                    <a:lstStyle/>
                    <a:p>
                      <a:pPr algn="ctr" fontAlgn="ctr"/>
                      <a:r>
                        <a:rPr lang="en-US" sz="1300" b="0" i="0" u="none" strike="noStrike">
                          <a:solidFill>
                            <a:srgbClr val="000000"/>
                          </a:solidFill>
                          <a:effectLst/>
                          <a:latin typeface="+mj-lt"/>
                        </a:rPr>
                        <a:t>1</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extLst>
                  <a:ext uri="{0D108BD9-81ED-4DB2-BD59-A6C34878D82A}">
                    <a16:rowId xmlns:a16="http://schemas.microsoft.com/office/drawing/2014/main" val="1157951883"/>
                  </a:ext>
                </a:extLst>
              </a:tr>
              <a:tr h="379511">
                <a:tc>
                  <a:txBody>
                    <a:bodyPr/>
                    <a:lstStyle/>
                    <a:p>
                      <a:pPr algn="l" fontAlgn="ctr"/>
                      <a:r>
                        <a:rPr lang="en-US" sz="1300" u="none" strike="noStrike">
                          <a:effectLst/>
                        </a:rPr>
                        <a:t>Base:</a:t>
                      </a:r>
                      <a:endParaRPr lang="en-US" sz="1300" b="1" i="0" u="none" strike="noStrike">
                        <a:solidFill>
                          <a:srgbClr val="FFFFFF"/>
                        </a:solidFill>
                        <a:effectLst/>
                        <a:latin typeface="Calibri" panose="020F0502020204030204" pitchFamily="34" charset="0"/>
                      </a:endParaRPr>
                    </a:p>
                  </a:txBody>
                  <a:tcPr marL="83188" marR="9243" marT="9243" marB="0" anchor="ctr">
                    <a:solidFill>
                      <a:srgbClr val="4F81BD"/>
                    </a:solidFill>
                  </a:tcPr>
                </a:tc>
                <a:tc>
                  <a:txBody>
                    <a:bodyPr/>
                    <a:lstStyle/>
                    <a:p>
                      <a:pPr algn="ctr" fontAlgn="ctr"/>
                      <a:r>
                        <a:rPr lang="en-US" sz="1300" b="1" i="0" u="none" strike="noStrike">
                          <a:solidFill>
                            <a:srgbClr val="FFFFFF"/>
                          </a:solidFill>
                          <a:effectLst/>
                          <a:latin typeface="+mj-lt"/>
                        </a:rPr>
                        <a:t>1</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 name="Table 1"/>
          <p:cNvGraphicFramePr>
            <a:graphicFrameLocks noGrp="1"/>
          </p:cNvGraphicFramePr>
          <p:nvPr>
            <p:extLst>
              <p:ext uri="{D42A27DB-BD31-4B8C-83A1-F6EECF244321}">
                <p14:modId xmlns:p14="http://schemas.microsoft.com/office/powerpoint/2010/main" val="3454110741"/>
              </p:ext>
            </p:extLst>
          </p:nvPr>
        </p:nvGraphicFramePr>
        <p:xfrm>
          <a:off x="381000" y="1524000"/>
          <a:ext cx="6019800" cy="5814452"/>
        </p:xfrm>
        <a:graphic>
          <a:graphicData uri="http://schemas.openxmlformats.org/drawingml/2006/table">
            <a:tbl>
              <a:tblPr firstRow="1" lastRow="1">
                <a:tableStyleId>{93296810-A885-4BE3-A3E7-6D5BEEA58F35}</a:tableStyleId>
              </a:tblPr>
              <a:tblGrid>
                <a:gridCol w="2006600">
                  <a:extLst>
                    <a:ext uri="{9D8B030D-6E8A-4147-A177-3AD203B41FA5}">
                      <a16:colId xmlns:a16="http://schemas.microsoft.com/office/drawing/2014/main" val="20000"/>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003300">
                  <a:extLst>
                    <a:ext uri="{9D8B030D-6E8A-4147-A177-3AD203B41FA5}">
                      <a16:colId xmlns:a16="http://schemas.microsoft.com/office/drawing/2014/main" val="350061851"/>
                    </a:ext>
                  </a:extLst>
                </a:gridCol>
              </a:tblGrid>
              <a:tr h="496190">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0F6FC6"/>
                    </a:solidFill>
                  </a:tcPr>
                </a:tc>
                <a:extLst>
                  <a:ext uri="{0D108BD9-81ED-4DB2-BD59-A6C34878D82A}">
                    <a16:rowId xmlns:a16="http://schemas.microsoft.com/office/drawing/2014/main" val="10000"/>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Nothing/no changes needed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2257028205"/>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Replace doors, windows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202549590"/>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Increase water, energy saving options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744547542"/>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Promote, advertise more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622875174"/>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Use more skilled contractors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3519279437"/>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Faster response, shorter wait times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341306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More communication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8"/>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Have more repair options available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Enroll more people in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379926693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Follow-up, Supervise contractor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83074461"/>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Do not know</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432197978"/>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45832486"/>
                  </a:ext>
                </a:extLst>
              </a:tr>
              <a:tr h="356039">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261770027"/>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3812599148"/>
              </p:ext>
            </p:extLst>
          </p:nvPr>
        </p:nvGraphicFramePr>
        <p:xfrm>
          <a:off x="327486" y="2438400"/>
          <a:ext cx="6073314" cy="3694005"/>
        </p:xfrm>
        <a:graphic>
          <a:graphicData uri="http://schemas.openxmlformats.org/drawingml/2006/table">
            <a:tbl>
              <a:tblPr firstRow="1" lastRow="1">
                <a:tableStyleId>{93296810-A885-4BE3-A3E7-6D5BEEA58F35}</a:tableStyleId>
              </a:tblPr>
              <a:tblGrid>
                <a:gridCol w="2265809">
                  <a:extLst>
                    <a:ext uri="{9D8B030D-6E8A-4147-A177-3AD203B41FA5}">
                      <a16:colId xmlns:a16="http://schemas.microsoft.com/office/drawing/2014/main" val="20000"/>
                    </a:ext>
                  </a:extLst>
                </a:gridCol>
                <a:gridCol w="944087">
                  <a:extLst>
                    <a:ext uri="{9D8B030D-6E8A-4147-A177-3AD203B41FA5}">
                      <a16:colId xmlns:a16="http://schemas.microsoft.com/office/drawing/2014/main" val="20002"/>
                    </a:ext>
                  </a:extLst>
                </a:gridCol>
                <a:gridCol w="944087">
                  <a:extLst>
                    <a:ext uri="{9D8B030D-6E8A-4147-A177-3AD203B41FA5}">
                      <a16:colId xmlns:a16="http://schemas.microsoft.com/office/drawing/2014/main" val="20003"/>
                    </a:ext>
                  </a:extLst>
                </a:gridCol>
                <a:gridCol w="944087">
                  <a:extLst>
                    <a:ext uri="{9D8B030D-6E8A-4147-A177-3AD203B41FA5}">
                      <a16:colId xmlns:a16="http://schemas.microsoft.com/office/drawing/2014/main" val="784343411"/>
                    </a:ext>
                  </a:extLst>
                </a:gridCol>
                <a:gridCol w="975244">
                  <a:extLst>
                    <a:ext uri="{9D8B030D-6E8A-4147-A177-3AD203B41FA5}">
                      <a16:colId xmlns:a16="http://schemas.microsoft.com/office/drawing/2014/main" val="3436777026"/>
                    </a:ext>
                  </a:extLst>
                </a:gridCol>
              </a:tblGrid>
              <a:tr h="377522">
                <a:tc>
                  <a:txBody>
                    <a:bodyPr/>
                    <a:lstStyle/>
                    <a:p>
                      <a:pPr algn="l" rtl="0" fontAlgn="ctr"/>
                      <a:r>
                        <a:rPr lang="en-US" sz="1800" b="0" i="0" u="none" strike="noStrike" dirty="0">
                          <a:solidFill>
                            <a:srgbClr val="000000"/>
                          </a:solidFill>
                          <a:effectLst/>
                          <a:latin typeface="Arial" panose="020B0604020202020204" pitchFamily="34" charset="0"/>
                        </a:rPr>
                        <a:t>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6186">
                <a:tc>
                  <a:txBody>
                    <a:bodyPr/>
                    <a:lstStyle/>
                    <a:p>
                      <a:pPr algn="l" rtl="0" fontAlgn="ctr"/>
                      <a:r>
                        <a:rPr lang="en-US" sz="1300" b="0" i="0" u="none" strike="noStrike" dirty="0">
                          <a:solidFill>
                            <a:srgbClr val="000000"/>
                          </a:solidFill>
                          <a:effectLst/>
                          <a:latin typeface="Tahoma" panose="020B0604030504040204" pitchFamily="34" charset="0"/>
                        </a:rPr>
                        <a:t>Cleaned up mess, repaired damage they caused</a:t>
                      </a:r>
                    </a:p>
                  </a:txBody>
                  <a:tcPr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979853261"/>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Inform me of what is being repaired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125510728"/>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Followed up, reviewed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110329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Complete work correctly</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804038"/>
                  </a:ext>
                </a:extLst>
              </a:tr>
              <a:tr h="539680">
                <a:tc>
                  <a:txBody>
                    <a:bodyPr/>
                    <a:lstStyle/>
                    <a:p>
                      <a:pPr algn="l" rtl="0" fontAlgn="ctr"/>
                      <a:r>
                        <a:rPr lang="en-US" sz="1300" b="0" i="0" u="none" strike="noStrike" dirty="0">
                          <a:solidFill>
                            <a:srgbClr val="000000"/>
                          </a:solidFill>
                          <a:effectLst/>
                          <a:latin typeface="Tahoma" panose="020B0604030504040204" pitchFamily="34" charset="0"/>
                        </a:rPr>
                        <a:t>Complete work, return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46884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Nothing</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4025179378"/>
                  </a:ext>
                </a:extLst>
              </a:tr>
              <a:tr h="376186">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133129105"/>
              </p:ext>
            </p:extLst>
          </p:nvPr>
        </p:nvGraphicFramePr>
        <p:xfrm>
          <a:off x="514655" y="2495656"/>
          <a:ext cx="5708065" cy="2648347"/>
        </p:xfrm>
        <a:graphic>
          <a:graphicData uri="http://schemas.openxmlformats.org/drawingml/2006/table">
            <a:tbl>
              <a:tblPr firstRow="1" lastRow="1">
                <a:tableStyleId>{93296810-A885-4BE3-A3E7-6D5BEEA58F35}</a:tableStyleId>
              </a:tblPr>
              <a:tblGrid>
                <a:gridCol w="1897312">
                  <a:extLst>
                    <a:ext uri="{9D8B030D-6E8A-4147-A177-3AD203B41FA5}">
                      <a16:colId xmlns:a16="http://schemas.microsoft.com/office/drawing/2014/main" val="20000"/>
                    </a:ext>
                  </a:extLst>
                </a:gridCol>
                <a:gridCol w="916585">
                  <a:extLst>
                    <a:ext uri="{9D8B030D-6E8A-4147-A177-3AD203B41FA5}">
                      <a16:colId xmlns:a16="http://schemas.microsoft.com/office/drawing/2014/main" val="2563655304"/>
                    </a:ext>
                  </a:extLst>
                </a:gridCol>
                <a:gridCol w="936801">
                  <a:extLst>
                    <a:ext uri="{9D8B030D-6E8A-4147-A177-3AD203B41FA5}">
                      <a16:colId xmlns:a16="http://schemas.microsoft.com/office/drawing/2014/main" val="20002"/>
                    </a:ext>
                  </a:extLst>
                </a:gridCol>
                <a:gridCol w="1015525">
                  <a:extLst>
                    <a:ext uri="{9D8B030D-6E8A-4147-A177-3AD203B41FA5}">
                      <a16:colId xmlns:a16="http://schemas.microsoft.com/office/drawing/2014/main" val="20003"/>
                    </a:ext>
                  </a:extLst>
                </a:gridCol>
                <a:gridCol w="941842">
                  <a:extLst>
                    <a:ext uri="{9D8B030D-6E8A-4147-A177-3AD203B41FA5}">
                      <a16:colId xmlns:a16="http://schemas.microsoft.com/office/drawing/2014/main" val="2871987320"/>
                    </a:ext>
                  </a:extLst>
                </a:gridCol>
              </a:tblGrid>
              <a:tr h="592504">
                <a:tc>
                  <a:txBody>
                    <a:bodyPr/>
                    <a:lstStyle/>
                    <a:p>
                      <a:pPr algn="l"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Q4 2023</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Q1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Q2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Q3 2024</a:t>
                      </a:r>
                    </a:p>
                  </a:txBody>
                  <a:tcPr marL="8667" marR="8667" marT="8667" marB="0" anchor="ctr">
                    <a:solidFill>
                      <a:srgbClr val="4F81BD"/>
                    </a:solidFill>
                  </a:tcPr>
                </a:tc>
                <a:extLst>
                  <a:ext uri="{0D108BD9-81ED-4DB2-BD59-A6C34878D82A}">
                    <a16:rowId xmlns:a16="http://schemas.microsoft.com/office/drawing/2014/main" val="10000"/>
                  </a:ext>
                </a:extLst>
              </a:tr>
              <a:tr h="592504">
                <a:tc>
                  <a:txBody>
                    <a:bodyPr/>
                    <a:lstStyle/>
                    <a:p>
                      <a:pPr algn="l" fontAlgn="ctr"/>
                      <a:r>
                        <a:rPr lang="en-US" sz="1300" b="0" i="0" u="none" strike="noStrike" dirty="0">
                          <a:solidFill>
                            <a:srgbClr val="000000"/>
                          </a:solidFill>
                          <a:effectLst/>
                          <a:latin typeface="+mj-lt"/>
                        </a:rPr>
                        <a:t>Improve communication</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3425647790"/>
                  </a:ext>
                </a:extLst>
              </a:tr>
              <a:tr h="592504">
                <a:tc>
                  <a:txBody>
                    <a:bodyPr/>
                    <a:lstStyle/>
                    <a:p>
                      <a:pPr algn="l" fontAlgn="ctr"/>
                      <a:r>
                        <a:rPr lang="en-US" sz="1300" u="none" strike="noStrike">
                          <a:effectLst/>
                          <a:latin typeface="+mj-lt"/>
                        </a:rPr>
                        <a:t>Follow</a:t>
                      </a:r>
                      <a:r>
                        <a:rPr lang="en-US" sz="1300" u="none" strike="noStrike" baseline="0">
                          <a:effectLst/>
                          <a:latin typeface="+mj-lt"/>
                        </a:rPr>
                        <a:t> up after a few months to check on work performed</a:t>
                      </a:r>
                      <a:endParaRPr lang="en-US" sz="1300" b="0" i="0" u="none" strike="noStrike">
                        <a:solidFill>
                          <a:srgbClr val="000000"/>
                        </a:solidFill>
                        <a:effectLst/>
                        <a:latin typeface="+mj-lt"/>
                      </a:endParaRP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4</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2765865942"/>
                  </a:ext>
                </a:extLst>
              </a:tr>
              <a:tr h="592504">
                <a:tc>
                  <a:txBody>
                    <a:bodyPr/>
                    <a:lstStyle/>
                    <a:p>
                      <a:pPr algn="l" fontAlgn="ctr"/>
                      <a:r>
                        <a:rPr lang="en-US" sz="1300" b="0" i="0" u="none" strike="noStrike" dirty="0">
                          <a:solidFill>
                            <a:srgbClr val="000000"/>
                          </a:solidFill>
                          <a:effectLst/>
                          <a:latin typeface="+mj-lt"/>
                        </a:rPr>
                        <a:t>Other</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extLst>
                  <a:ext uri="{0D108BD9-81ED-4DB2-BD59-A6C34878D82A}">
                    <a16:rowId xmlns:a16="http://schemas.microsoft.com/office/drawing/2014/main" val="1033881852"/>
                  </a:ext>
                </a:extLst>
              </a:tr>
              <a:tr h="267808">
                <a:tc>
                  <a:txBody>
                    <a:bodyPr/>
                    <a:lstStyle/>
                    <a:p>
                      <a:pPr algn="l" fontAlgn="ctr"/>
                      <a:r>
                        <a:rPr lang="en-US" sz="1300" u="none" strike="noStrike" dirty="0">
                          <a:effectLst/>
                        </a:rPr>
                        <a:t>Base: </a:t>
                      </a:r>
                      <a:endParaRPr lang="en-US" sz="1300" b="1" i="0" u="none" strike="noStrike" dirty="0">
                        <a:solidFill>
                          <a:srgbClr val="FFFFFF"/>
                        </a:solidFill>
                        <a:effectLst/>
                        <a:latin typeface="Calibri" panose="020F0502020204030204" pitchFamily="34" charset="0"/>
                      </a:endParaRPr>
                    </a:p>
                  </a:txBody>
                  <a:tcPr marL="78006"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4</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596574338"/>
              </p:ext>
            </p:extLst>
          </p:nvPr>
        </p:nvGraphicFramePr>
        <p:xfrm>
          <a:off x="381000" y="1600200"/>
          <a:ext cx="5924551" cy="5698826"/>
        </p:xfrm>
        <a:graphic>
          <a:graphicData uri="http://schemas.openxmlformats.org/drawingml/2006/table">
            <a:tbl>
              <a:tblPr firstRow="1" lastRow="1">
                <a:tableStyleId>{93296810-A885-4BE3-A3E7-6D5BEEA58F35}</a:tableStyleId>
              </a:tblPr>
              <a:tblGrid>
                <a:gridCol w="2200583">
                  <a:extLst>
                    <a:ext uri="{9D8B030D-6E8A-4147-A177-3AD203B41FA5}">
                      <a16:colId xmlns:a16="http://schemas.microsoft.com/office/drawing/2014/main" val="20000"/>
                    </a:ext>
                  </a:extLst>
                </a:gridCol>
                <a:gridCol w="930992">
                  <a:extLst>
                    <a:ext uri="{9D8B030D-6E8A-4147-A177-3AD203B41FA5}">
                      <a16:colId xmlns:a16="http://schemas.microsoft.com/office/drawing/2014/main" val="20002"/>
                    </a:ext>
                  </a:extLst>
                </a:gridCol>
                <a:gridCol w="930992">
                  <a:extLst>
                    <a:ext uri="{9D8B030D-6E8A-4147-A177-3AD203B41FA5}">
                      <a16:colId xmlns:a16="http://schemas.microsoft.com/office/drawing/2014/main" val="20003"/>
                    </a:ext>
                  </a:extLst>
                </a:gridCol>
                <a:gridCol w="930992">
                  <a:extLst>
                    <a:ext uri="{9D8B030D-6E8A-4147-A177-3AD203B41FA5}">
                      <a16:colId xmlns:a16="http://schemas.microsoft.com/office/drawing/2014/main" val="20004"/>
                    </a:ext>
                  </a:extLst>
                </a:gridCol>
                <a:gridCol w="930992">
                  <a:extLst>
                    <a:ext uri="{9D8B030D-6E8A-4147-A177-3AD203B41FA5}">
                      <a16:colId xmlns:a16="http://schemas.microsoft.com/office/drawing/2014/main" val="2698876094"/>
                    </a:ext>
                  </a:extLst>
                </a:gridCol>
              </a:tblGrid>
              <a:tr h="457200">
                <a:tc>
                  <a:txBody>
                    <a:bodyPr/>
                    <a:lstStyle/>
                    <a:p>
                      <a:pPr algn="l" rtl="0" fontAlgn="b"/>
                      <a:r>
                        <a:rPr lang="en-US" sz="12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Satisfied with work, no complaints </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15</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23</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extLst>
                  <a:ext uri="{0D108BD9-81ED-4DB2-BD59-A6C34878D82A}">
                    <a16:rowId xmlns:a16="http://schemas.microsoft.com/office/drawing/2014/main" val="1757420798"/>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Nothing/no changes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DE7F2"/>
                    </a:solidFill>
                  </a:tcPr>
                </a:tc>
                <a:extLst>
                  <a:ext uri="{0D108BD9-81ED-4DB2-BD59-A6C34878D82A}">
                    <a16:rowId xmlns:a16="http://schemas.microsoft.com/office/drawing/2014/main" val="1543039307"/>
                  </a:ext>
                </a:extLst>
              </a:tr>
              <a:tr h="328343">
                <a:tc>
                  <a:txBody>
                    <a:bodyPr/>
                    <a:lstStyle/>
                    <a:p>
                      <a:pPr algn="l" rtl="0" fontAlgn="t"/>
                      <a:r>
                        <a:rPr lang="en-US" sz="1300" b="0" i="0" u="none" strike="noStrike" dirty="0">
                          <a:solidFill>
                            <a:srgbClr val="000000"/>
                          </a:solidFill>
                          <a:effectLst/>
                          <a:latin typeface="Tahoma" panose="020B0604030504040204" pitchFamily="34" charset="0"/>
                        </a:rPr>
                        <a:t>Patient, kind, nice, friendly, caring, polite employee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782520871"/>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Professional</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005387302"/>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Quick, punctual</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938350649"/>
                  </a:ext>
                </a:extLst>
              </a:tr>
              <a:tr h="328343">
                <a:tc>
                  <a:txBody>
                    <a:bodyPr/>
                    <a:lstStyle/>
                    <a:p>
                      <a:pPr algn="l" rtl="0" fontAlgn="t"/>
                      <a:r>
                        <a:rPr lang="en-US" sz="1300" b="0" i="0" u="none" strike="noStrike" dirty="0">
                          <a:solidFill>
                            <a:srgbClr val="000000"/>
                          </a:solidFill>
                          <a:effectLst/>
                          <a:latin typeface="Tahoma" panose="020B0604030504040204" pitchFamily="34" charset="0"/>
                        </a:rPr>
                        <a:t>Did not leave area clean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888271279"/>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They should talk to homeowner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539509554"/>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Provided helpful information, knowledgeable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070445705"/>
                  </a:ext>
                </a:extLst>
              </a:tr>
              <a:tr h="328343">
                <a:tc>
                  <a:txBody>
                    <a:bodyPr/>
                    <a:lstStyle/>
                    <a:p>
                      <a:pPr algn="l" rtl="0" fontAlgn="t"/>
                      <a:r>
                        <a:rPr lang="en-US" sz="1300" b="0" i="0" u="none" strike="noStrike" dirty="0">
                          <a:solidFill>
                            <a:srgbClr val="000000"/>
                          </a:solidFill>
                          <a:effectLst/>
                          <a:latin typeface="Tahoma" panose="020B0604030504040204" pitchFamily="34" charset="0"/>
                        </a:rPr>
                        <a:t>Appreciate program, service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05627683"/>
                  </a:ext>
                </a:extLst>
              </a:tr>
              <a:tr h="328343">
                <a:tc>
                  <a:txBody>
                    <a:bodyPr/>
                    <a:lstStyle/>
                    <a:p>
                      <a:pPr algn="l" rtl="0" fontAlgn="t"/>
                      <a:r>
                        <a:rPr lang="en-US" sz="1300" b="0" i="0" u="none" strike="noStrike" dirty="0">
                          <a:solidFill>
                            <a:srgbClr val="000000"/>
                          </a:solidFill>
                          <a:effectLst/>
                          <a:latin typeface="Tahoma" panose="020B0604030504040204" pitchFamily="34" charset="0"/>
                        </a:rPr>
                        <a:t>Incomplete job, items or issues not addressed</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262713180"/>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Not knowledgeable/not done properly</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63798215"/>
                  </a:ext>
                </a:extLst>
              </a:tr>
              <a:tr h="328343">
                <a:tc>
                  <a:txBody>
                    <a:bodyPr/>
                    <a:lstStyle/>
                    <a:p>
                      <a:pPr algn="l" rtl="0" fontAlgn="t"/>
                      <a:r>
                        <a:rPr lang="en-US" sz="1300" b="0" i="0" u="none" strike="noStrike" dirty="0">
                          <a:solidFill>
                            <a:srgbClr val="000000"/>
                          </a:solidFill>
                          <a:effectLst/>
                          <a:latin typeface="Tahoma" panose="020B0604030504040204" pitchFamily="34" charset="0"/>
                        </a:rPr>
                        <a:t>Good communication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90498375"/>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8343">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28 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50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Level of Understanding with </a:t>
            </a:r>
            <a:br>
              <a:rPr lang="en-US" altLang="en-US" dirty="0">
                <a:ea typeface="MS PGothic" panose="020B0600070205080204" pitchFamily="34" charset="-128"/>
              </a:rPr>
            </a:br>
            <a:r>
              <a:rPr lang="en-US" altLang="en-US" dirty="0">
                <a:ea typeface="MS PGothic" panose="020B0600070205080204" pitchFamily="34" charset="-128"/>
              </a:rPr>
              <a:t>Utility Bill and Energy Savings </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851175235"/>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217800057"/>
              </p:ext>
            </p:extLst>
          </p:nvPr>
        </p:nvGraphicFramePr>
        <p:xfrm>
          <a:off x="514654" y="1981200"/>
          <a:ext cx="5714692" cy="3922864"/>
        </p:xfrm>
        <a:graphic>
          <a:graphicData uri="http://schemas.openxmlformats.org/drawingml/2006/table">
            <a:tbl>
              <a:tblPr firstRow="1" lastRow="1">
                <a:tableStyleId>{93296810-A885-4BE3-A3E7-6D5BEEA58F35}</a:tableStyleId>
              </a:tblPr>
              <a:tblGrid>
                <a:gridCol w="2328208">
                  <a:extLst>
                    <a:ext uri="{9D8B030D-6E8A-4147-A177-3AD203B41FA5}">
                      <a16:colId xmlns:a16="http://schemas.microsoft.com/office/drawing/2014/main" val="20000"/>
                    </a:ext>
                  </a:extLst>
                </a:gridCol>
                <a:gridCol w="846621">
                  <a:extLst>
                    <a:ext uri="{9D8B030D-6E8A-4147-A177-3AD203B41FA5}">
                      <a16:colId xmlns:a16="http://schemas.microsoft.com/office/drawing/2014/main" val="3459671709"/>
                    </a:ext>
                  </a:extLst>
                </a:gridCol>
                <a:gridCol w="846621">
                  <a:extLst>
                    <a:ext uri="{9D8B030D-6E8A-4147-A177-3AD203B41FA5}">
                      <a16:colId xmlns:a16="http://schemas.microsoft.com/office/drawing/2014/main" val="20002"/>
                    </a:ext>
                  </a:extLst>
                </a:gridCol>
                <a:gridCol w="846621">
                  <a:extLst>
                    <a:ext uri="{9D8B030D-6E8A-4147-A177-3AD203B41FA5}">
                      <a16:colId xmlns:a16="http://schemas.microsoft.com/office/drawing/2014/main" val="20003"/>
                    </a:ext>
                  </a:extLst>
                </a:gridCol>
                <a:gridCol w="846621">
                  <a:extLst>
                    <a:ext uri="{9D8B030D-6E8A-4147-A177-3AD203B41FA5}">
                      <a16:colId xmlns:a16="http://schemas.microsoft.com/office/drawing/2014/main" val="2870613696"/>
                    </a:ext>
                  </a:extLst>
                </a:gridCol>
              </a:tblGrid>
              <a:tr h="457200">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1161">
                <a:tc>
                  <a:txBody>
                    <a:bodyPr/>
                    <a:lstStyle/>
                    <a:p>
                      <a:pPr algn="l" rtl="0" fontAlgn="ctr"/>
                      <a:r>
                        <a:rPr lang="en-US" sz="1300" b="0" i="0" u="none" strike="noStrike" dirty="0">
                          <a:solidFill>
                            <a:srgbClr val="000000"/>
                          </a:solidFill>
                          <a:effectLst/>
                          <a:latin typeface="+mn-lt"/>
                        </a:rPr>
                        <a:t>Saving money on my utility bill</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25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34</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19</a:t>
                      </a:r>
                    </a:p>
                  </a:txBody>
                  <a:tcPr marL="9525" marR="9525" marT="9525" marB="0" anchor="ctr">
                    <a:solidFill>
                      <a:srgbClr val="DCE6F1"/>
                    </a:solidFill>
                  </a:tcPr>
                </a:tc>
                <a:extLst>
                  <a:ext uri="{0D108BD9-81ED-4DB2-BD59-A6C34878D82A}">
                    <a16:rowId xmlns:a16="http://schemas.microsoft.com/office/drawing/2014/main" val="892133304"/>
                  </a:ext>
                </a:extLst>
              </a:tr>
              <a:tr h="371161">
                <a:tc>
                  <a:txBody>
                    <a:bodyPr/>
                    <a:lstStyle/>
                    <a:p>
                      <a:pPr algn="l" rtl="0" fontAlgn="ctr"/>
                      <a:r>
                        <a:rPr lang="en-US" sz="1300" b="0" i="0" u="none" strike="noStrike">
                          <a:solidFill>
                            <a:srgbClr val="000000"/>
                          </a:solidFill>
                          <a:effectLst/>
                          <a:latin typeface="+mn-lt"/>
                        </a:rPr>
                        <a:t>Saving energy and/or water</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6</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3808832803"/>
                  </a:ext>
                </a:extLst>
              </a:tr>
              <a:tr h="371161">
                <a:tc>
                  <a:txBody>
                    <a:bodyPr/>
                    <a:lstStyle/>
                    <a:p>
                      <a:pPr algn="l" rtl="0" fontAlgn="ctr"/>
                      <a:r>
                        <a:rPr lang="en-US" sz="1300" b="0" i="0" u="none" strike="noStrike">
                          <a:solidFill>
                            <a:srgbClr val="000000"/>
                          </a:solidFill>
                          <a:effectLst/>
                          <a:latin typeface="+mn-lt"/>
                        </a:rPr>
                        <a:t>Participating in/using renewable energy</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1504449725"/>
                  </a:ext>
                </a:extLst>
              </a:tr>
              <a:tr h="371161">
                <a:tc>
                  <a:txBody>
                    <a:bodyPr/>
                    <a:lstStyle/>
                    <a:p>
                      <a:pPr algn="l" rtl="0" fontAlgn="ctr"/>
                      <a:r>
                        <a:rPr lang="en-US" sz="1300" b="0" i="0" u="none" strike="noStrike">
                          <a:solidFill>
                            <a:srgbClr val="000000"/>
                          </a:solidFill>
                          <a:effectLst/>
                          <a:latin typeface="+mn-lt"/>
                        </a:rPr>
                        <a:t>Using less energy and/or water</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7</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1368525732"/>
                  </a:ext>
                </a:extLst>
              </a:tr>
              <a:tr h="371161">
                <a:tc>
                  <a:txBody>
                    <a:bodyPr/>
                    <a:lstStyle/>
                    <a:p>
                      <a:pPr algn="l" rtl="0" fontAlgn="ctr"/>
                      <a:r>
                        <a:rPr lang="en-US" sz="1300" b="0" i="0" u="none" strike="noStrike">
                          <a:solidFill>
                            <a:srgbClr val="000000"/>
                          </a:solidFill>
                          <a:effectLst/>
                          <a:latin typeface="+mn-lt"/>
                        </a:rPr>
                        <a:t>Knowing I am doing my part for the planet</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3767035061"/>
                  </a:ext>
                </a:extLst>
              </a:tr>
              <a:tr h="371161">
                <a:tc>
                  <a:txBody>
                    <a:bodyPr/>
                    <a:lstStyle/>
                    <a:p>
                      <a:pPr algn="l" rtl="0" fontAlgn="ctr"/>
                      <a:r>
                        <a:rPr lang="en-US" sz="1300" b="0" i="0" u="none" strike="noStrike">
                          <a:solidFill>
                            <a:srgbClr val="000000"/>
                          </a:solidFill>
                          <a:effectLst/>
                          <a:latin typeface="+mn-lt"/>
                        </a:rPr>
                        <a:t>Feeling more comfortable in my home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16</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5</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8</a:t>
                      </a:r>
                    </a:p>
                  </a:txBody>
                  <a:tcPr marL="9525" marR="9525" marT="9525" marB="0" anchor="ctr">
                    <a:solidFill>
                      <a:srgbClr val="DCE6F1"/>
                    </a:solidFill>
                  </a:tcPr>
                </a:tc>
                <a:extLst>
                  <a:ext uri="{0D108BD9-81ED-4DB2-BD59-A6C34878D82A}">
                    <a16:rowId xmlns:a16="http://schemas.microsoft.com/office/drawing/2014/main" val="1265294911"/>
                  </a:ext>
                </a:extLst>
              </a:tr>
              <a:tr h="371161">
                <a:tc>
                  <a:txBody>
                    <a:bodyPr/>
                    <a:lstStyle/>
                    <a:p>
                      <a:pPr algn="l" rtl="0" fontAlgn="ctr"/>
                      <a:r>
                        <a:rPr lang="en-US" sz="1300" b="0" i="0" u="none" strike="noStrike">
                          <a:solidFill>
                            <a:srgbClr val="000000"/>
                          </a:solidFill>
                          <a:effectLst/>
                          <a:latin typeface="+mn-lt"/>
                        </a:rPr>
                        <a:t>Setting my thermostat at a higher temperature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0</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7</a:t>
                      </a:r>
                    </a:p>
                  </a:txBody>
                  <a:tcPr marL="9525" marR="9525" marT="9525" marB="0" anchor="ctr">
                    <a:solidFill>
                      <a:srgbClr val="DCE6F1"/>
                    </a:solidFill>
                  </a:tcPr>
                </a:tc>
                <a:extLst>
                  <a:ext uri="{0D108BD9-81ED-4DB2-BD59-A6C34878D82A}">
                    <a16:rowId xmlns:a16="http://schemas.microsoft.com/office/drawing/2014/main" val="10007"/>
                  </a:ext>
                </a:extLst>
              </a:tr>
              <a:tr h="371161">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n-lt"/>
                        </a:rPr>
                        <a:t>2</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j-lt"/>
                        </a:rPr>
                        <a:t>0</a:t>
                      </a:r>
                    </a:p>
                  </a:txBody>
                  <a:tcPr marL="9525" marR="9525" marT="9525" marB="0" anchor="ctr">
                    <a:solidFill>
                      <a:srgbClr val="DCE6F1"/>
                    </a:solidFill>
                  </a:tcPr>
                </a:tc>
                <a:extLst>
                  <a:ext uri="{0D108BD9-81ED-4DB2-BD59-A6C34878D82A}">
                    <a16:rowId xmlns:a16="http://schemas.microsoft.com/office/drawing/2014/main" val="2889111066"/>
                  </a:ext>
                </a:extLst>
              </a:tr>
              <a:tr h="357960">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915063031"/>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485008772"/>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91970305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3216504936"/>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508000">
                <a:tc>
                  <a:txBody>
                    <a:bodyPr/>
                    <a:lstStyle/>
                    <a:p>
                      <a:pPr algn="ctr"/>
                    </a:p>
                  </a:txBody>
                  <a:tcPr>
                    <a:solidFill>
                      <a:srgbClr val="5A80B8"/>
                    </a:solidFill>
                  </a:tcPr>
                </a:tc>
                <a:tc>
                  <a:txBody>
                    <a:bodyPr/>
                    <a:lstStyle/>
                    <a:p>
                      <a:pPr algn="ctr"/>
                      <a:r>
                        <a:rPr sz="1400" b="1">
                          <a:solidFill>
                            <a:srgbClr val="FFFFFF"/>
                          </a:solidFill>
                        </a:rPr>
                        <a:t>Q1 2024</a:t>
                      </a:r>
                    </a:p>
                  </a:txBody>
                  <a:tcPr>
                    <a:solidFill>
                      <a:srgbClr val="5A80B8"/>
                    </a:solidFill>
                  </a:tcPr>
                </a:tc>
                <a:tc>
                  <a:txBody>
                    <a:bodyPr/>
                    <a:lstStyle/>
                    <a:p>
                      <a:pPr algn="ctr"/>
                      <a:r>
                        <a:rPr sz="1400" b="1">
                          <a:solidFill>
                            <a:srgbClr val="FFFFFF"/>
                          </a:solidFill>
                        </a:rPr>
                        <a:t>Q2 2024</a:t>
                      </a:r>
                    </a:p>
                  </a:txBody>
                  <a:tcPr>
                    <a:solidFill>
                      <a:srgbClr val="5A80B8"/>
                    </a:solidFill>
                  </a:tcPr>
                </a:tc>
                <a:tc>
                  <a:txBody>
                    <a:bodyPr/>
                    <a:lstStyle/>
                    <a:p>
                      <a:pPr algn="ctr"/>
                      <a:r>
                        <a:rPr sz="1400" b="1">
                          <a:solidFill>
                            <a:srgbClr val="FFFFFF"/>
                          </a:solidFill>
                        </a:rPr>
                        <a:t>Q3 2024</a:t>
                      </a:r>
                    </a:p>
                  </a:txBody>
                  <a:tcPr>
                    <a:solidFill>
                      <a:srgbClr val="5A80B8"/>
                    </a:solidFill>
                  </a:tcPr>
                </a:tc>
                <a:tc>
                  <a:txBody>
                    <a:bodyPr/>
                    <a:lstStyle/>
                    <a:p>
                      <a:pPr algn="ctr"/>
                      <a:r>
                        <a:rPr sz="1400" b="1">
                          <a:solidFill>
                            <a:srgbClr val="FFFFFF"/>
                          </a:solidFill>
                        </a:rPr>
                        <a:t>Q4 2024</a:t>
                      </a:r>
                    </a:p>
                  </a:txBody>
                  <a:tcPr>
                    <a:solidFill>
                      <a:srgbClr val="5A80B8"/>
                    </a:solidFill>
                  </a:tcPr>
                </a:tc>
              </a:tr>
              <a:tr h="508000">
                <a:tc>
                  <a:txBody>
                    <a:bodyPr/>
                    <a:lstStyle/>
                    <a:p>
                      <a:pPr algn="l"/>
                      <a:r>
                        <a:rPr sz="1300" b="0">
                          <a:solidFill>
                            <a:srgbClr val="000000"/>
                          </a:solidFill>
                        </a:rPr>
                        <a:t>I have no idea.</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1</a:t>
                      </a:r>
                    </a:p>
                  </a:txBody>
                  <a:tcPr>
                    <a:solidFill>
                      <a:srgbClr val="E0E5F0"/>
                    </a:solidFill>
                  </a:tcPr>
                </a:tc>
              </a:tr>
              <a:tr h="508000">
                <a:tc>
                  <a:txBody>
                    <a:bodyPr/>
                    <a:lstStyle/>
                    <a:p>
                      <a:pPr algn="l"/>
                      <a:r>
                        <a:rPr sz="1300" b="0">
                          <a:solidFill>
                            <a:srgbClr val="000000"/>
                          </a:solidFill>
                        </a:rPr>
                        <a:t>Because it's really up to them if they would prefer to do it.</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1</a:t>
                      </a:r>
                    </a:p>
                  </a:txBody>
                  <a:tcPr>
                    <a:solidFill>
                      <a:srgbClr val="E0E5F0"/>
                    </a:solidFill>
                  </a:tcPr>
                </a:tc>
              </a:tr>
              <a:tr h="508000">
                <a:tc>
                  <a:txBody>
                    <a:bodyPr/>
                    <a:lstStyle/>
                    <a:p>
                      <a:pPr algn="l"/>
                      <a:r>
                        <a:rPr sz="1300" b="0">
                          <a:solidFill>
                            <a:srgbClr val="000000"/>
                          </a:solidFill>
                        </a:rPr>
                        <a:t>Good number</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1</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r>
              <a:tr h="508000">
                <a:tc>
                  <a:txBody>
                    <a:bodyPr/>
                    <a:lstStyle/>
                    <a:p>
                      <a:pPr algn="l"/>
                      <a:r>
                        <a:rPr sz="1300" b="0">
                          <a:solidFill>
                            <a:srgbClr val="000000"/>
                          </a:solidFill>
                        </a:rPr>
                        <a:t>Over advertisement of the program</a:t>
                      </a:r>
                    </a:p>
                  </a:txBody>
                  <a:tcPr>
                    <a:solidFill>
                      <a:srgbClr val="E0E5F0"/>
                    </a:solidFill>
                  </a:tcPr>
                </a:tc>
                <a:tc>
                  <a:txBody>
                    <a:bodyPr/>
                    <a:lstStyle/>
                    <a:p>
                      <a:pPr algn="ctr"/>
                      <a:r>
                        <a:rPr sz="1300" b="0">
                          <a:solidFill>
                            <a:srgbClr val="000000"/>
                          </a:solidFill>
                        </a:rPr>
                        <a:t>1</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r>
              <a:tr h="508000">
                <a:tc>
                  <a:txBody>
                    <a:bodyPr/>
                    <a:lstStyle/>
                    <a:p>
                      <a:pPr algn="l"/>
                      <a:r>
                        <a:rPr sz="1300" b="0">
                          <a:solidFill>
                            <a:srgbClr val="000000"/>
                          </a:solidFill>
                        </a:rPr>
                        <a:t>There are more things being high priority like cutting down the trees, so they don't damage the power lines</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r>
              <a:tr h="508000">
                <a:tc>
                  <a:txBody>
                    <a:bodyPr/>
                    <a:lstStyle/>
                    <a:p>
                      <a:pPr algn="l"/>
                      <a:r>
                        <a:rPr sz="1300" b="0">
                          <a:solidFill>
                            <a:srgbClr val="000000"/>
                          </a:solidFill>
                        </a:rPr>
                        <a:t>It’s important for folks who need it, not for those who don’t</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r>
              <a:tr h="508000">
                <a:tc>
                  <a:txBody>
                    <a:bodyPr/>
                    <a:lstStyle/>
                    <a:p>
                      <a:pPr algn="l"/>
                      <a:r>
                        <a:rPr sz="1300" b="0">
                          <a:solidFill>
                            <a:srgbClr val="000000"/>
                          </a:solidFill>
                        </a:rPr>
                        <a:t>Don't know</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1</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r>
              <a:tr h="508000">
                <a:tc>
                  <a:txBody>
                    <a:bodyPr/>
                    <a:lstStyle/>
                    <a:p>
                      <a:pPr algn="l"/>
                      <a:r>
                        <a:rPr sz="1200" b="1">
                          <a:solidFill>
                            <a:srgbClr val="FFFFFF"/>
                          </a:solidFill>
                        </a:rPr>
                        <a:t>Base:</a:t>
                      </a:r>
                    </a:p>
                  </a:txBody>
                  <a:tcPr>
                    <a:solidFill>
                      <a:srgbClr val="5A80B8"/>
                    </a:solidFill>
                  </a:tcPr>
                </a:tc>
                <a:tc>
                  <a:txBody>
                    <a:bodyPr/>
                    <a:lstStyle/>
                    <a:p>
                      <a:pPr algn="ctr"/>
                      <a:r>
                        <a:rPr sz="1300" b="0">
                          <a:solidFill>
                            <a:srgbClr val="FFFFFF"/>
                          </a:solidFill>
                        </a:rPr>
                        <a:t>1</a:t>
                      </a:r>
                    </a:p>
                  </a:txBody>
                  <a:tcPr>
                    <a:solidFill>
                      <a:srgbClr val="5A80B8"/>
                    </a:solidFill>
                  </a:tcPr>
                </a:tc>
                <a:tc>
                  <a:txBody>
                    <a:bodyPr/>
                    <a:lstStyle/>
                    <a:p>
                      <a:pPr algn="ctr"/>
                      <a:r>
                        <a:rPr sz="1300" b="0">
                          <a:solidFill>
                            <a:srgbClr val="FFFFFF"/>
                          </a:solidFill>
                        </a:rPr>
                        <a:t>2</a:t>
                      </a:r>
                    </a:p>
                  </a:txBody>
                  <a:tcPr>
                    <a:solidFill>
                      <a:srgbClr val="5A80B8"/>
                    </a:solidFill>
                  </a:tcPr>
                </a:tc>
                <a:tc>
                  <a:txBody>
                    <a:bodyPr/>
                    <a:lstStyle/>
                    <a:p>
                      <a:pPr algn="ctr"/>
                      <a:r>
                        <a:rPr sz="1300" b="0">
                          <a:solidFill>
                            <a:srgbClr val="FFFFFF"/>
                          </a:solidFill>
                        </a:rPr>
                        <a:t>0</a:t>
                      </a:r>
                    </a:p>
                  </a:txBody>
                  <a:tcPr>
                    <a:solidFill>
                      <a:srgbClr val="5A80B8"/>
                    </a:solidFill>
                  </a:tcPr>
                </a:tc>
                <a:tc>
                  <a:txBody>
                    <a:bodyPr/>
                    <a:lstStyle/>
                    <a:p>
                      <a:pPr algn="ctr"/>
                      <a:r>
                        <a:rPr sz="1300" b="0">
                          <a:solidFill>
                            <a:srgbClr val="FFFFFF"/>
                          </a:solidFill>
                        </a:rPr>
                        <a:t>2</a:t>
                      </a:r>
                    </a:p>
                  </a:txBody>
                  <a:tcP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0D050B2-3251-403C-968B-F8C9227395F9}">
  <ds:schemaRefs>
    <ds:schemaRef ds:uri="http://schemas.microsoft.com/sharepoint/v3/contenttype/forms"/>
  </ds:schemaRefs>
</ds:datastoreItem>
</file>

<file path=customXml/itemProps3.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9824</TotalTime>
  <Words>4978</Words>
  <Application>Microsoft Macintosh PowerPoint</Application>
  <PresentationFormat>On-screen Show (4:3)</PresentationFormat>
  <Paragraphs>1456</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8</cp:revision>
  <cp:lastPrinted>2024-11-19T11:53:05Z</cp:lastPrinted>
  <dcterms:created xsi:type="dcterms:W3CDTF">2004-11-29T14:50:58Z</dcterms:created>
  <dcterms:modified xsi:type="dcterms:W3CDTF">2025-06-30T12:47:37Z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