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Sheet1!$B$2:$B$13</c:f>
              <c:numCache>
                <c:formatCode>0%</c:formatCode>
                <c:ptCount val="12"/>
                <c:pt idx="1">
                  <c:v>0.08</c:v>
                </c:pt>
                <c:pt idx="5">
                  <c:v>0.08</c:v>
                </c:pt>
                <c:pt idx="6">
                  <c:v>0.17</c:v>
                </c:pt>
                <c:pt idx="7">
                  <c:v>0.08</c:v>
                </c:pt>
                <c:pt idx="10">
                  <c:v>0.17</c:v>
                </c:pt>
                <c:pt idx="11">
                  <c:v>0.42</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Q2 2024
(N=44)</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Sheet1!$C$2:$C$13</c:f>
              <c:numCache>
                <c:formatCode>0%</c:formatCode>
                <c:ptCount val="12"/>
                <c:pt idx="1">
                  <c:v>0.022727272727272728</c:v>
                </c:pt>
                <c:pt idx="3">
                  <c:v>0.02272727272727273</c:v>
                </c:pt>
                <c:pt idx="4">
                  <c:v>0.02272727272727273</c:v>
                </c:pt>
                <c:pt idx="6">
                  <c:v>0.11363636363636363</c:v>
                </c:pt>
                <c:pt idx="7">
                  <c:v>0.25</c:v>
                </c:pt>
                <c:pt idx="8">
                  <c:v>0.06818181818181818</c:v>
                </c:pt>
                <c:pt idx="10">
                  <c:v>0.22727272727272727</c:v>
                </c:pt>
                <c:pt idx="11">
                  <c:v>0.29545454545454547</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Q3 2024
(N=19)</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Sheet1!$D$2:$D$13</c:f>
              <c:numCache>
                <c:formatCode>0%</c:formatCode>
                <c:ptCount val="12"/>
                <c:pt idx="1">
                  <c:v>0.05</c:v>
                </c:pt>
                <c:pt idx="2">
                  <c:v>0.05263157894736842</c:v>
                </c:pt>
                <c:pt idx="6">
                  <c:v>0.32</c:v>
                </c:pt>
                <c:pt idx="7">
                  <c:v>0.05263157894736842</c:v>
                </c:pt>
                <c:pt idx="8">
                  <c:v>0.05263157894736842</c:v>
                </c:pt>
                <c:pt idx="9">
                  <c:v>0.05263157894736842</c:v>
                </c:pt>
                <c:pt idx="10">
                  <c:v>0.3684210526315789</c:v>
                </c:pt>
                <c:pt idx="11">
                  <c:v>0.05263157894736842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Q4 2024
(N=33)</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Sheet1!$E$2:$E$13</c:f>
              <c:numCache>
                <c:formatCode>0%</c:formatCode>
                <c:ptCount val="12"/>
                <c:pt idx="0">
                  <c:v>0.3333333333333333</c:v>
                </c:pt>
                <c:pt idx="7">
                  <c:v>0.030303030303030304</c:v>
                </c:pt>
                <c:pt idx="8">
                  <c:v>0.030303030303030304</c:v>
                </c:pt>
                <c:pt idx="9">
                  <c:v>0.030303030303030304</c:v>
                </c:pt>
                <c:pt idx="10">
                  <c:v>0.09090909090909091</c:v>
                </c:pt>
                <c:pt idx="11">
                  <c:v>0.48484848484848486</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Sheet1!$B$2:$B$10</c:f>
              <c:numCache>
                <c:formatCode>0%</c:formatCode>
                <c:ptCount val="9"/>
                <c:pt idx="1">
                  <c:v>0.75</c:v>
                </c:pt>
                <c:pt idx="2">
                  <c:v>0.25</c:v>
                </c:pt>
                <c:pt idx="7">
                  <c:v>0.17</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Q2 2024
(N=44)</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Sheet1!$C$2:$C$10</c:f>
              <c:numCache>
                <c:formatCode>0%</c:formatCode>
                <c:ptCount val="9"/>
                <c:pt idx="0">
                  <c:v>0.02272727272727273</c:v>
                </c:pt>
                <c:pt idx="1">
                  <c:v>0.7045454545454546</c:v>
                </c:pt>
                <c:pt idx="2">
                  <c:v>0.1590909090909091</c:v>
                </c:pt>
                <c:pt idx="4">
                  <c:v>0.11363636363636363</c:v>
                </c:pt>
                <c:pt idx="7">
                  <c:v>0.13636363636363635</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Q3 2024
(N=19)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Sheet1!$D$2:$D$10</c:f>
              <c:numCache>
                <c:formatCode>0%</c:formatCode>
                <c:ptCount val="9"/>
                <c:pt idx="0">
                  <c:v>0.05263157894736842</c:v>
                </c:pt>
                <c:pt idx="1">
                  <c:v>0.631578947368421</c:v>
                </c:pt>
                <c:pt idx="2">
                  <c:v>0.3157894736842105</c:v>
                </c:pt>
                <c:pt idx="4">
                  <c:v>0.10526315789473684</c:v>
                </c:pt>
                <c:pt idx="7">
                  <c:v>0.21052631578947367</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Sheet1!$E$2:$E$10</c:f>
              <c:numCache>
                <c:formatCode>0%</c:formatCode>
                <c:ptCount val="9"/>
                <c:pt idx="3">
                  <c:v>0.030303030303030304</c:v>
                </c:pt>
                <c:pt idx="4">
                  <c:v>0.09090909090909091</c:v>
                </c:pt>
                <c:pt idx="5">
                  <c:v>0.12121212121212122</c:v>
                </c:pt>
                <c:pt idx="6">
                  <c:v>0.24242424242424243</c:v>
                </c:pt>
                <c:pt idx="7">
                  <c:v>0.45454545454545453</c:v>
                </c:pt>
                <c:pt idx="8">
                  <c:v>0.7575757575757576</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28575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28575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28575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8575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8575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28575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15636">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415636">
                <a:tc>
                  <a:txBody>
                    <a:bodyPr/>
                    <a:lstStyle/>
                    <a:p>
                      <a:pPr algn="l"/>
                      <a:r>
                        <a:rPr sz="1300" b="0" i="0">
                          <a:solidFill>
                            <a:srgbClr val="000000"/>
                          </a:solidFill>
                          <a:latin typeface="Tahoma"/>
                        </a:rPr>
                        <a:t>Tips on reducing energy and water costs</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r>
              <a:tr h="415636">
                <a:tc>
                  <a:txBody>
                    <a:bodyPr/>
                    <a:lstStyle/>
                    <a:p>
                      <a:pPr algn="l"/>
                      <a:r>
                        <a:rPr sz="1300" b="0" i="0">
                          <a:solidFill>
                            <a:srgbClr val="000000"/>
                          </a:solidFill>
                          <a:latin typeface="Tahoma"/>
                        </a:rPr>
                        <a:t>Any new programs or recaps of old programs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27</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415636">
                <a:tc>
                  <a:txBody>
                    <a:bodyPr/>
                    <a:lstStyle/>
                    <a:p>
                      <a:pPr algn="l"/>
                      <a:r>
                        <a:rPr sz="1300" b="0" i="0">
                          <a:solidFill>
                            <a:srgbClr val="000000"/>
                          </a:solidFill>
                          <a:latin typeface="Tahoma"/>
                        </a:rPr>
                        <a:t>Power outages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415636">
                <a:tc>
                  <a:txBody>
                    <a:bodyPr/>
                    <a:lstStyle/>
                    <a:p>
                      <a:pPr algn="l"/>
                      <a:r>
                        <a:rPr sz="1300" b="0" i="0">
                          <a:solidFill>
                            <a:srgbClr val="000000"/>
                          </a:solidFill>
                          <a:latin typeface="Tahoma"/>
                        </a:rPr>
                        <a:t>Usage information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Rate changes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General information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415636">
                <a:tc>
                  <a:txBody>
                    <a:bodyPr/>
                    <a:lstStyle/>
                    <a:p>
                      <a:pPr algn="l"/>
                      <a:r>
                        <a:rPr sz="1300" b="0" i="0">
                          <a:solidFill>
                            <a:srgbClr val="000000"/>
                          </a:solidFill>
                          <a:latin typeface="Tahoma"/>
                        </a:rPr>
                        <a:t>No complaints, nothing</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415636">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415636">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4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7276">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97276">
                <a:tc>
                  <a:txBody>
                    <a:bodyPr/>
                    <a:lstStyle/>
                    <a:p>
                      <a:pPr algn="l"/>
                      <a:r>
                        <a:rPr sz="1200" b="0" i="0">
                          <a:solidFill>
                            <a:srgbClr val="000000"/>
                          </a:solidFill>
                          <a:latin typeface="Tahoma"/>
                        </a:rPr>
                        <a:t>I 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97276">
                <a:tc>
                  <a:txBody>
                    <a:bodyPr/>
                    <a:lstStyle/>
                    <a:p>
                      <a:pPr algn="l"/>
                      <a:r>
                        <a:rPr sz="1200" b="0" i="0">
                          <a:solidFill>
                            <a:srgbClr val="000000"/>
                          </a:solidFill>
                          <a:latin typeface="Tahoma"/>
                        </a:rPr>
                        <a:t>None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97276">
                <a:tc>
                  <a:txBody>
                    <a:bodyPr/>
                    <a:lstStyle/>
                    <a:p>
                      <a:pPr algn="l"/>
                      <a:r>
                        <a:rPr sz="1200" b="0" i="0">
                          <a:solidFill>
                            <a:srgbClr val="000000"/>
                          </a:solidFill>
                          <a:latin typeface="Tahoma"/>
                        </a:rPr>
                        <a:t>Equitable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already got three people signed up by telling them what I had done.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Efficiency.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Enviornmentally Friendly.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 that I can think of right 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Very good program that many should take advantage of if eligible.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Older home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Homeowner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think it's wonderful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anything.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 pain in the butt. there was an issue with my water heater getting tagged after they did the work. whatever they did caused the gas company to shut off my gas. They were difficult to acknowledge that.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way it was worded was Low to moderate income individuals.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It's something everybody needs to try.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Nothing comes to mind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Extremely 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 think it's pretty clear.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Austin weatherization program to qualifying customers.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title now is great. Austin Energy Efficiency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Exceptional.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those pretty much cut it.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None that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Cost efficient home weatherization improvement.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Relieving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The program is good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Very useful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Weatherization assistance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Amazing</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Home improvements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Free program</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Perfect program for somebody who can afford the upgrades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Justifiable</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Patients on the waiting list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Surreal</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Try to get enrolled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None/nothing</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Pass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All 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304">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Male</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46%</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457200">
                <a:tc>
                  <a:txBody>
                    <a:bodyPr/>
                    <a:lstStyle/>
                    <a:p>
                      <a:pPr algn="l"/>
                      <a:r>
                        <a:rPr sz="1200" b="0" i="0">
                          <a:solidFill>
                            <a:srgbClr val="000000"/>
                          </a:solidFill>
                          <a:latin typeface="Tahoma"/>
                        </a:rPr>
                        <a:t>Female</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63%</a:t>
                      </a:r>
                    </a:p>
                  </a:txBody>
                  <a:tcPr anchor="ctr">
                    <a:solidFill>
                      <a:srgbClr val="E0E5F0"/>
                    </a:solidFill>
                  </a:tcPr>
                </a:tc>
                <a:tc>
                  <a:txBody>
                    <a:bodyPr/>
                    <a:lstStyle/>
                    <a:p>
                      <a:pPr algn="ctr"/>
                      <a:r>
                        <a:rPr sz="1200" b="0" i="0">
                          <a:solidFill>
                            <a:srgbClr val="000000"/>
                          </a:solidFill>
                          <a:latin typeface="Tahoma"/>
                        </a:rPr>
                        <a:t>70%</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18 to 24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25 to 34</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54000">
                <a:tc>
                  <a:txBody>
                    <a:bodyPr/>
                    <a:lstStyle/>
                    <a:p>
                      <a:pPr algn="l"/>
                      <a:r>
                        <a:rPr sz="1200" b="0" i="0">
                          <a:solidFill>
                            <a:srgbClr val="000000"/>
                          </a:solidFill>
                          <a:latin typeface="Tahoma"/>
                        </a:rPr>
                        <a:t>35 to 44</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45 to 54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23%</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54000">
                <a:tc>
                  <a:txBody>
                    <a:bodyPr/>
                    <a:lstStyle/>
                    <a:p>
                      <a:pPr algn="l"/>
                      <a:r>
                        <a:rPr sz="1200" b="0" i="0">
                          <a:solidFill>
                            <a:srgbClr val="000000"/>
                          </a:solidFill>
                          <a:latin typeface="Tahoma"/>
                        </a:rPr>
                        <a:t>55 to 64</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65 years or older</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