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22"/>
    <p:restoredTop sz="94685"/>
  </p:normalViewPr>
  <p:slideViewPr>
    <p:cSldViewPr snapToGrid="0">
      <p:cViewPr varScale="1">
        <p:scale>
          <a:sx n="168" d="100"/>
          <a:sy n="168" d="100"/>
        </p:scale>
        <p:origin x="416" y="52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0.08333333333333331</c:v>
                </c:pt>
                <c:pt idx="1">
                  <c:v>0.09090909090909093</c:v>
                </c:pt>
                <c:pt idx="2">
                  <c:v>0.0526315789473684</c:v>
                </c:pt>
                <c:pt idx="3">
                  <c:v>0.06060606060606061</c:v>
                </c:pt>
                <c:pt idx="4">
                  <c:v>0.08333333333333331</c:v>
                </c:pt>
                <c:pt idx="5">
                  <c:v>0.02272727272727273</c:v>
                </c:pt>
                <c:pt idx="6">
                  <c:v>0.05263157894736842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0.08333333333333331</c:v>
                </c:pt>
                <c:pt idx="1">
                  <c:v>0.13636363636363635</c:v>
                </c:pt>
                <c:pt idx="2">
                  <c:v>0.10526315789473684</c:v>
                </c:pt>
                <c:pt idx="3">
                  <c:v>0.15151515151515152</c:v>
                </c:pt>
                <c:pt idx="4">
                  <c:v>0.08333333333333331</c:v>
                </c:pt>
                <c:pt idx="5">
                  <c:v>0.09090909090909093</c:v>
                </c:pt>
                <c:pt idx="7">
                  <c:v>0.09090909090909091</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0.7045454545454546</c:v>
                </c:pt>
                <c:pt idx="2">
                  <c:v>0.7368421052631579</c:v>
                </c:pt>
                <c:pt idx="3">
                  <c:v>0.696969696969697</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0.91</c:v>
                </c:pt>
                <c:pt idx="1">
                  <c:v>0.9299999999999999</c:v>
                </c:pt>
                <c:pt idx="2">
                  <c:v>0.9</c:v>
                </c:pt>
                <c:pt idx="3">
                  <c:v>0.9090909090909092</c:v>
                </c:pt>
                <c:pt idx="4">
                  <c:v>0.91</c:v>
                </c:pt>
                <c:pt idx="5">
                  <c:v>0.97</c:v>
                </c:pt>
                <c:pt idx="6">
                  <c:v>0.89</c:v>
                </c:pt>
                <c:pt idx="7">
                  <c:v>0.9393939393939394</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numCache>
            </c:numRef>
          </c:val>
          <c:extLst>
            <c:ext xmlns:c16="http://schemas.microsoft.com/office/drawing/2014/chart" uri="{C3380CC4-5D6E-409C-BE32-E72D297353CC}">
              <c16:uniqueId val="{00000004-9512-4180-AFC8-C9702FFCB6FC}"/>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numCache>
            </c:numRef>
          </c:val>
          <c:extLst>
            <c:ext xmlns:c16="http://schemas.microsoft.com/office/drawing/2014/chart" uri="{C3380CC4-5D6E-409C-BE32-E72D297353CC}">
              <c16:uniqueId val="{00000003-D709-46B7-8D5F-DCA6F61C30BE}"/>
            </c:ext>
          </c:extLst>
        </c:ser>
        <c:ser>
          <c:idx val="4"/>
          <c:order val="4"/>
          <c:tx>
            <c:strRef>
              <c:f>Sheet1!$F$1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numCache>
            </c:numRef>
          </c:val>
          <c:extLst>
            <c:ext xmlns:c16="http://schemas.microsoft.com/office/drawing/2014/chart" uri="{C3380CC4-5D6E-409C-BE32-E72D297353CC}">
              <c16:uniqueId val="{00000004-3743-46B7-9453-554D3F76B7F0}"/>
            </c:ext>
          </c:extLst>
        </c:ser>
        <c:ser>
          <c:idx val="4"/>
          <c:order val="4"/>
          <c:tx>
            <c:strRef>
              <c:f>Sheet1!$F$1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71105490"/>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6</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30480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30480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30480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39</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3247024712"/>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81902820"/>
              </p:ext>
            </p:extLst>
          </p:nvPr>
        </p:nvGraphicFramePr>
        <p:xfrm>
          <a:off x="514654" y="1981200"/>
          <a:ext cx="5714692" cy="3992072"/>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dirty="0">
                          <a:solidFill>
                            <a:srgbClr val="000000"/>
                          </a:solidFill>
                          <a:effectLst/>
                          <a:latin typeface="+mn-lt"/>
                        </a:rPr>
                        <a:t>Saving energy and/or water</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dirty="0">
                          <a:solidFill>
                            <a:srgbClr val="000000"/>
                          </a:solidFill>
                          <a:effectLst/>
                          <a:latin typeface="+mn-lt"/>
                        </a:rPr>
                        <a:t>Participating in/using renewable energy</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dirty="0">
                          <a:solidFill>
                            <a:srgbClr val="000000"/>
                          </a:solidFill>
                          <a:effectLst/>
                          <a:latin typeface="+mn-lt"/>
                        </a:rPr>
                        <a:t>Using less energy and/or water</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dirty="0">
                          <a:solidFill>
                            <a:srgbClr val="000000"/>
                          </a:solidFill>
                          <a:effectLst/>
                          <a:latin typeface="+mn-lt"/>
                        </a:rPr>
                        <a:t>Knowing I am doing my part for the planet</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dirty="0">
                          <a:solidFill>
                            <a:srgbClr val="000000"/>
                          </a:solidFill>
                          <a:effectLst/>
                          <a:latin typeface="+mn-lt"/>
                        </a:rPr>
                        <a:t>Feeling more comfortable in my home</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dirty="0">
                          <a:solidFill>
                            <a:srgbClr val="000000"/>
                          </a:solidFill>
                          <a:effectLst/>
                          <a:latin typeface="+mn-lt"/>
                        </a:rPr>
                        <a:t>Setting my thermostat at a higher temperature</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0"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D050B2-3251-403C-968B-F8C922739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27067</TotalTime>
  <Words>4987</Words>
  <Application>Microsoft Macintosh PowerPoint</Application>
  <PresentationFormat>On-screen Show (4:3)</PresentationFormat>
  <Paragraphs>1466</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9</cp:revision>
  <cp:lastPrinted>2024-11-19T11:53:05Z</cp:lastPrinted>
  <dcterms:created xsi:type="dcterms:W3CDTF">2004-11-29T14:50:58Z</dcterms:created>
  <dcterms:modified xsi:type="dcterms:W3CDTF">2025-07-11T14:03:42Z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