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07"/>
    <p:restoredTop sz="94694"/>
  </p:normalViewPr>
  <p:slideViewPr>
    <p:cSldViewPr snapToGrid="0">
      <p:cViewPr varScale="1">
        <p:scale>
          <a:sx n="104" d="100"/>
          <a:sy n="104" d="100"/>
        </p:scale>
        <p:origin x="400" y="49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Q4 2024
(N=33)</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Sheet1!$B$2:$B$13</c:f>
              <c:numCache>
                <c:formatCode>0%</c:formatCode>
                <c:ptCount val="12"/>
                <c:pt idx="8">
                  <c:v>0.06060606060606061</c:v>
                </c:pt>
                <c:pt idx="9">
                  <c:v>0.09090909090909091</c:v>
                </c:pt>
                <c:pt idx="10">
                  <c:v>0.18181818181818182</c:v>
                </c:pt>
                <c:pt idx="11">
                  <c:v>0.6666666666666666</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Q3 2024
(N=19)</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Sheet1!$C$2:$C$13</c:f>
              <c:numCache>
                <c:formatCode>0%</c:formatCode>
                <c:ptCount val="12"/>
                <c:pt idx="0">
                  <c:v>0.10526315789473684</c:v>
                </c:pt>
                <c:pt idx="1">
                  <c:v>0.05263157894736842</c:v>
                </c:pt>
                <c:pt idx="6">
                  <c:v>0.05263157894736842</c:v>
                </c:pt>
                <c:pt idx="7">
                  <c:v>0.05263157894736842</c:v>
                </c:pt>
                <c:pt idx="8">
                  <c:v>0.05263157894736842</c:v>
                </c:pt>
                <c:pt idx="9">
                  <c:v>0.10526315789473684</c:v>
                </c:pt>
                <c:pt idx="11">
                  <c:v>0.5789473684210527</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Q2 2024
(N=44)</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Sheet1!$D$2:$D$13</c:f>
              <c:numCache>
                <c:formatCode>0%</c:formatCode>
                <c:ptCount val="12"/>
                <c:pt idx="0">
                  <c:v>0.11363636363636363</c:v>
                </c:pt>
                <c:pt idx="1">
                  <c:v>0.06818181818181818</c:v>
                </c:pt>
                <c:pt idx="3">
                  <c:v>0.02272727272727273</c:v>
                </c:pt>
                <c:pt idx="4">
                  <c:v>0.09090909090909093</c:v>
                </c:pt>
                <c:pt idx="5">
                  <c:v>0.18181818181818185</c:v>
                </c:pt>
                <c:pt idx="8">
                  <c:v>0.02272727272727273</c:v>
                </c:pt>
                <c:pt idx="11">
                  <c:v>0.5</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Q1 2024
(N=12)</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Sheet1!$E$2:$E$13</c:f>
              <c:numCache>
                <c:formatCode>0%</c:formatCode>
                <c:ptCount val="12"/>
                <c:pt idx="0">
                  <c:v>0.17</c:v>
                </c:pt>
                <c:pt idx="1">
                  <c:v>0.17</c:v>
                </c:pt>
                <c:pt idx="2">
                  <c:v>0.08</c:v>
                </c:pt>
                <c:pt idx="6">
                  <c:v>0.08</c:v>
                </c:pt>
                <c:pt idx="11">
                  <c:v>0.5</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Sheet1!$B$2:$B$13</c:f>
              <c:numCache>
                <c:formatCode>0%</c:formatCode>
                <c:ptCount val="12"/>
                <c:pt idx="1">
                  <c:v>0.08</c:v>
                </c:pt>
                <c:pt idx="5">
                  <c:v>0.08</c:v>
                </c:pt>
                <c:pt idx="6">
                  <c:v>0.17</c:v>
                </c:pt>
                <c:pt idx="7">
                  <c:v>0.08</c:v>
                </c:pt>
                <c:pt idx="10">
                  <c:v>0.17</c:v>
                </c:pt>
                <c:pt idx="11">
                  <c:v>0.42</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Q2 2024
(N=44)</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Sheet1!$C$2:$C$13</c:f>
              <c:numCache>
                <c:formatCode>0%</c:formatCode>
                <c:ptCount val="12"/>
                <c:pt idx="1">
                  <c:v>0.022727272727272728</c:v>
                </c:pt>
                <c:pt idx="3">
                  <c:v>0.02272727272727273</c:v>
                </c:pt>
                <c:pt idx="4">
                  <c:v>0.02272727272727273</c:v>
                </c:pt>
                <c:pt idx="6">
                  <c:v>0.11363636363636363</c:v>
                </c:pt>
                <c:pt idx="7">
                  <c:v>0.25</c:v>
                </c:pt>
                <c:pt idx="8">
                  <c:v>0.06818181818181818</c:v>
                </c:pt>
                <c:pt idx="10">
                  <c:v>0.22727272727272727</c:v>
                </c:pt>
                <c:pt idx="11">
                  <c:v>0.29545454545454547</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Q3 2024
(N=19)</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Sheet1!$D$2:$D$13</c:f>
              <c:numCache>
                <c:formatCode>0%</c:formatCode>
                <c:ptCount val="12"/>
                <c:pt idx="1">
                  <c:v>0.05</c:v>
                </c:pt>
                <c:pt idx="2">
                  <c:v>0.05263157894736842</c:v>
                </c:pt>
                <c:pt idx="6">
                  <c:v>0.32</c:v>
                </c:pt>
                <c:pt idx="7">
                  <c:v>0.05263157894736842</c:v>
                </c:pt>
                <c:pt idx="8">
                  <c:v>0.05263157894736842</c:v>
                </c:pt>
                <c:pt idx="9">
                  <c:v>0.05263157894736842</c:v>
                </c:pt>
                <c:pt idx="10">
                  <c:v>0.3684210526315789</c:v>
                </c:pt>
                <c:pt idx="11">
                  <c:v>0.05263157894736842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Q4 2024
(N=33)</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Sheet1!$E$2:$E$13</c:f>
              <c:numCache>
                <c:formatCode>0%</c:formatCode>
                <c:ptCount val="12"/>
                <c:pt idx="0">
                  <c:v>0.3333333333333333</c:v>
                </c:pt>
                <c:pt idx="7">
                  <c:v>0.030303030303030304</c:v>
                </c:pt>
                <c:pt idx="8">
                  <c:v>0.030303030303030304</c:v>
                </c:pt>
                <c:pt idx="9">
                  <c:v>0.030303030303030304</c:v>
                </c:pt>
                <c:pt idx="10">
                  <c:v>0.09090909090909091</c:v>
                </c:pt>
                <c:pt idx="11">
                  <c:v>0.48484848484848486</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Sheet1!$B$2:$B$10</c:f>
              <c:numCache>
                <c:formatCode>0%</c:formatCode>
                <c:ptCount val="9"/>
                <c:pt idx="1">
                  <c:v>0.75</c:v>
                </c:pt>
                <c:pt idx="2">
                  <c:v>0.25</c:v>
                </c:pt>
                <c:pt idx="7">
                  <c:v>0.17</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Q2 2024
(N=44)</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Sheet1!$C$2:$C$10</c:f>
              <c:numCache>
                <c:formatCode>0%</c:formatCode>
                <c:ptCount val="9"/>
                <c:pt idx="0">
                  <c:v>0.02272727272727273</c:v>
                </c:pt>
                <c:pt idx="1">
                  <c:v>0.7045454545454546</c:v>
                </c:pt>
                <c:pt idx="2">
                  <c:v>0.1590909090909091</c:v>
                </c:pt>
                <c:pt idx="4">
                  <c:v>0.11363636363636363</c:v>
                </c:pt>
                <c:pt idx="7">
                  <c:v>0.13636363636363635</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Q3 2024
(N=19)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Sheet1!$D$2:$D$10</c:f>
              <c:numCache>
                <c:formatCode>0%</c:formatCode>
                <c:ptCount val="9"/>
                <c:pt idx="0">
                  <c:v>0.05263157894736842</c:v>
                </c:pt>
                <c:pt idx="1">
                  <c:v>0.631578947368421</c:v>
                </c:pt>
                <c:pt idx="2">
                  <c:v>0.3157894736842105</c:v>
                </c:pt>
                <c:pt idx="4">
                  <c:v>0.10526315789473684</c:v>
                </c:pt>
                <c:pt idx="7">
                  <c:v>0.21052631578947367</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Sheet1!$E$2:$E$10</c:f>
              <c:numCache>
                <c:formatCode>0%</c:formatCode>
                <c:ptCount val="9"/>
                <c:pt idx="3">
                  <c:v>0.030303030303030304</c:v>
                </c:pt>
                <c:pt idx="4">
                  <c:v>0.09090909090909091</c:v>
                </c:pt>
                <c:pt idx="5">
                  <c:v>0.12121212121212122</c:v>
                </c:pt>
                <c:pt idx="6">
                  <c:v>0.24242424242424243</c:v>
                </c:pt>
                <c:pt idx="7">
                  <c:v>0.45454545454545453</c:v>
                </c:pt>
                <c:pt idx="8">
                  <c:v>0.7575757575757576</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929659632"/>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28575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28575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28575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8575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8575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28575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254000">
                <a:tc>
                  <a:txBody>
                    <a:bodyPr/>
                    <a:lstStyle/>
                    <a:p>
                      <a:pPr algn="l"/>
                      <a:r>
                        <a:rPr sz="1300" b="0" i="0">
                          <a:solidFill>
                            <a:srgbClr val="000000"/>
                          </a:solidFill>
                          <a:latin typeface="Tahoma"/>
                        </a:rPr>
                        <a:t>Replace windows</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54000">
                <a:tc>
                  <a:txBody>
                    <a:bodyPr/>
                    <a:lstStyle/>
                    <a:p>
                      <a:pPr algn="l"/>
                      <a:r>
                        <a:rPr sz="1300" b="0" i="0">
                          <a:solidFill>
                            <a:srgbClr val="000000"/>
                          </a:solidFill>
                          <a:latin typeface="Tahoma"/>
                        </a:rPr>
                        <a:t>Show ways to lower energy costs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Solar screens, panels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Lower rates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Provide insulation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Replace, repair roof</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Bigger rebates, more rebates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Solar screens/panels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appliances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Better quality materials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repair doors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Help provide more material (thermostat, etc.)</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Repair non-energy efficiency related issues</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Nothing/no suggestions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54000">
                <a:tc>
                  <a:txBody>
                    <a:bodyPr/>
                    <a:lstStyle/>
                    <a:p>
                      <a:pPr algn="l"/>
                      <a:r>
                        <a:rPr sz="1300" b="0" i="0">
                          <a:solidFill>
                            <a:srgbClr val="000000"/>
                          </a:solidFill>
                          <a:latin typeface="Tahoma"/>
                        </a:rPr>
                        <a:t>Do not know, unsure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r>
              <a:tr h="2540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Increase energy savings, lower bill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More communication, more information</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 satisfied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Do not know, not familiar with program</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17</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18</a:t>
                      </a:r>
                    </a:p>
                  </a:txBody>
                  <a:tcPr anchor="ctr">
                    <a:solidFill>
                      <a:srgbClr val="E0E5F0"/>
                    </a:solidFill>
                  </a:tcPr>
                </a:tc>
              </a:tr>
              <a:tr h="653142">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6</a:t>
                      </a:r>
                    </a:p>
                  </a:txBody>
                  <a:tcPr anchor="ctr">
                    <a:solidFill>
                      <a:srgbClr val="5A80B8"/>
                    </a:solidFill>
                  </a:tcPr>
                </a:tc>
                <a:tc>
                  <a:txBody>
                    <a:bodyPr/>
                    <a:lstStyle/>
                    <a:p>
                      <a:pPr algn="ctr"/>
                      <a:r>
                        <a:rPr sz="1300" b="1" i="0">
                          <a:solidFill>
                            <a:srgbClr val="FFFFFF"/>
                          </a:solidFill>
                          <a:latin typeface="Tahoma"/>
                        </a:rPr>
                        <a:t>20</a:t>
                      </a:r>
                    </a:p>
                  </a:txBody>
                  <a:tcPr anchor="ctr">
                    <a:solidFill>
                      <a:srgbClr val="5A80B8"/>
                    </a:solidFill>
                  </a:tcPr>
                </a:tc>
                <a:tc>
                  <a:txBody>
                    <a:bodyPr/>
                    <a:lstStyle/>
                    <a:p>
                      <a:pPr algn="ctr"/>
                      <a:r>
                        <a:rPr sz="1300" b="1" i="0">
                          <a:solidFill>
                            <a:srgbClr val="FFFFFF"/>
                          </a:solidFill>
                          <a:latin typeface="Tahoma"/>
                        </a:rPr>
                        <a:t>9</a:t>
                      </a:r>
                    </a:p>
                  </a:txBody>
                  <a:tcPr anchor="ctr">
                    <a:solidFill>
                      <a:srgbClr val="5A80B8"/>
                    </a:solidFill>
                  </a:tcPr>
                </a:tc>
                <a:tc>
                  <a:txBody>
                    <a:bodyPr/>
                    <a:lstStyle/>
                    <a:p>
                      <a:pPr algn="ctr"/>
                      <a:r>
                        <a:rPr sz="1300" b="1"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2052033028"/>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15636">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415636">
                <a:tc>
                  <a:txBody>
                    <a:bodyPr/>
                    <a:lstStyle/>
                    <a:p>
                      <a:pPr algn="l"/>
                      <a:r>
                        <a:rPr sz="1300" b="0" i="0">
                          <a:solidFill>
                            <a:srgbClr val="000000"/>
                          </a:solidFill>
                          <a:latin typeface="Tahoma"/>
                        </a:rPr>
                        <a:t>Tips on reducing energy and water costs</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r>
              <a:tr h="415636">
                <a:tc>
                  <a:txBody>
                    <a:bodyPr/>
                    <a:lstStyle/>
                    <a:p>
                      <a:pPr algn="l"/>
                      <a:r>
                        <a:rPr sz="1300" b="0" i="0">
                          <a:solidFill>
                            <a:srgbClr val="000000"/>
                          </a:solidFill>
                          <a:latin typeface="Tahoma"/>
                        </a:rPr>
                        <a:t>Any new programs or recaps of old programs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27</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415636">
                <a:tc>
                  <a:txBody>
                    <a:bodyPr/>
                    <a:lstStyle/>
                    <a:p>
                      <a:pPr algn="l"/>
                      <a:r>
                        <a:rPr sz="1300" b="0" i="0">
                          <a:solidFill>
                            <a:srgbClr val="000000"/>
                          </a:solidFill>
                          <a:latin typeface="Tahoma"/>
                        </a:rPr>
                        <a:t>Power outages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415636">
                <a:tc>
                  <a:txBody>
                    <a:bodyPr/>
                    <a:lstStyle/>
                    <a:p>
                      <a:pPr algn="l"/>
                      <a:r>
                        <a:rPr sz="1300" b="0" i="0">
                          <a:solidFill>
                            <a:srgbClr val="000000"/>
                          </a:solidFill>
                          <a:latin typeface="Tahoma"/>
                        </a:rPr>
                        <a:t>Usage information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Rate changes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General information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415636">
                <a:tc>
                  <a:txBody>
                    <a:bodyPr/>
                    <a:lstStyle/>
                    <a:p>
                      <a:pPr algn="l"/>
                      <a:r>
                        <a:rPr sz="1300" b="0" i="0">
                          <a:solidFill>
                            <a:srgbClr val="000000"/>
                          </a:solidFill>
                          <a:latin typeface="Tahoma"/>
                        </a:rPr>
                        <a:t>No complaints, nothing</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415636">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415636">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4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16430</TotalTime>
  <Words>4984</Words>
  <Application>Microsoft Macintosh PowerPoint</Application>
  <PresentationFormat>On-screen Show (4:3)</PresentationFormat>
  <Paragraphs>1462</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13</cp:revision>
  <cp:lastPrinted>2024-11-19T11:53:05Z</cp:lastPrinted>
  <dcterms:created xsi:type="dcterms:W3CDTF">2004-11-29T14:50:58Z</dcterms:created>
  <dcterms:modified xsi:type="dcterms:W3CDTF">2025-07-15T00:34:28Z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