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omments/modernComment_254_66F63346.xml" ContentType="application/vnd.ms-powerpoint.comments+xml"/>
  <Override PartName="/ppt/drawings/drawing1.xml" ContentType="application/vnd.openxmlformats-officedocument.drawingml.chartshapes+xml"/>
  <Override PartName="/ppt/drawings/drawing10.xml" ContentType="application/vnd.openxmlformats-officedocument.drawingml.chartshapes+xml"/>
  <Override PartName="/ppt/drawings/drawing11.xml" ContentType="application/vnd.openxmlformats-officedocument.drawingml.chartshapes+xml"/>
  <Override PartName="/ppt/drawings/drawing12.xml" ContentType="application/vnd.openxmlformats-officedocument.drawingml.chartshapes+xml"/>
  <Override PartName="/ppt/drawings/drawing13.xml" ContentType="application/vnd.openxmlformats-officedocument.drawingml.chartshapes+xml"/>
  <Override PartName="/ppt/drawings/drawing2.xml" ContentType="application/vnd.openxmlformats-officedocument.drawingml.chartshapes+xml"/>
  <Override PartName="/ppt/drawings/drawing3.xml" ContentType="application/vnd.openxmlformats-officedocument.drawingml.chartshapes+xml"/>
  <Override PartName="/ppt/drawings/drawing4.xml" ContentType="application/vnd.openxmlformats-officedocument.drawingml.chartshapes+xml"/>
  <Override PartName="/ppt/drawings/drawing5.xml" ContentType="application/vnd.openxmlformats-officedocument.drawingml.chartshapes+xml"/>
  <Override PartName="/ppt/drawings/drawing6.xml" ContentType="application/vnd.openxmlformats-officedocument.drawingml.chartshapes+xml"/>
  <Override PartName="/ppt/drawings/drawing7.xml" ContentType="application/vnd.openxmlformats-officedocument.drawingml.chartshapes+xml"/>
  <Override PartName="/ppt/drawings/drawing8.xml" ContentType="application/vnd.openxmlformats-officedocument.drawingml.chartshapes+xml"/>
  <Override PartName="/ppt/drawings/drawing9.xml" ContentType="application/vnd.openxmlformats-officedocument.drawingml.chartshap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7"/>
  </p:notesMasterIdLst>
  <p:handoutMasterIdLst>
    <p:handoutMasterId r:id="rId68"/>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643" r:id="rId48"/>
    <p:sldId id="645" r:id="rId49"/>
    <p:sldId id="647" r:id="rId50"/>
    <p:sldId id="615" r:id="rId51"/>
    <p:sldId id="608" r:id="rId52"/>
    <p:sldId id="678" r:id="rId53"/>
    <p:sldId id="677" r:id="rId54"/>
    <p:sldId id="699" r:id="rId55"/>
    <p:sldId id="698" r:id="rId56"/>
    <p:sldId id="648" r:id="rId57"/>
    <p:sldId id="649" r:id="rId58"/>
    <p:sldId id="672" r:id="rId59"/>
    <p:sldId id="650" r:id="rId60"/>
    <p:sldId id="656" r:id="rId61"/>
    <p:sldId id="673" r:id="rId62"/>
    <p:sldId id="687" r:id="rId63"/>
    <p:sldId id="676" r:id="rId64"/>
    <p:sldId id="596" r:id="rId65"/>
    <p:sldId id="659" r:id="rId66"/>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8F3"/>
    <a:srgbClr val="4F81BD"/>
    <a:srgbClr val="DDE7F2"/>
    <a:srgbClr val="FFC003"/>
    <a:srgbClr val="00CC99"/>
    <a:srgbClr val="3233CC"/>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07"/>
    <p:restoredTop sz="94694"/>
  </p:normalViewPr>
  <p:slideViewPr>
    <p:cSldViewPr snapToGrid="0">
      <p:cViewPr varScale="1">
        <p:scale>
          <a:sx n="104" d="100"/>
          <a:sy n="104" d="100"/>
        </p:scale>
        <p:origin x="400" y="496"/>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esProps" Target="presProps.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73" Type="http://schemas.microsoft.com/office/2015/10/relationships/revisionInfo" Target="revisionInfo.xml"/><Relationship Id="rId74"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 Id="rId2" Type="http://schemas.openxmlformats.org/officeDocument/2006/relationships/chartUserShapes" Target="../drawings/drawing4.xm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 Id="rId2" Type="http://schemas.openxmlformats.org/officeDocument/2006/relationships/chartUserShapes" Target="../drawings/drawing5.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 Id="rId2" Type="http://schemas.openxmlformats.org/officeDocument/2006/relationships/chartUserShapes" Target="../drawings/drawing6.xml"/></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 Id="rId2" Type="http://schemas.openxmlformats.org/officeDocument/2006/relationships/chartUserShapes" Target="../drawings/drawing7.xml"/></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 Id="rId2" Type="http://schemas.openxmlformats.org/officeDocument/2006/relationships/chartUserShapes" Target="../drawings/drawing8.xml"/></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 Id="rId2" Type="http://schemas.openxmlformats.org/officeDocument/2006/relationships/chartUserShapes" Target="../drawings/drawing9.xml"/></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 Id="rId2" Type="http://schemas.openxmlformats.org/officeDocument/2006/relationships/chartUserShapes" Target="../drawings/drawing1.xm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 Id="rId2" Type="http://schemas.openxmlformats.org/officeDocument/2006/relationships/chartUserShapes" Target="../drawings/drawing10.xml"/></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 Id="rId2" Type="http://schemas.openxmlformats.org/officeDocument/2006/relationships/chartUserShapes" Target="../drawings/drawing11.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 Id="rId2" Type="http://schemas.openxmlformats.org/officeDocument/2006/relationships/chartUserShapes" Target="../drawings/drawing12.xml"/></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 Id="rId2" Type="http://schemas.openxmlformats.org/officeDocument/2006/relationships/chartUserShapes" Target="../drawings/drawing13.xml"/></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 Id="rId2" Type="http://schemas.openxmlformats.org/officeDocument/2006/relationships/chartUserShapes" Target="../drawings/drawing2.xml"/></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 Id="rId2"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0.08333333333333331</c:v>
                </c:pt>
                <c:pt idx="1">
                  <c:v>0.9166666666666665</c:v>
                </c:pt>
                <c:pt idx="2">
                  <c:v>0.0</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0.25</c:v>
                </c:pt>
                <c:pt idx="1">
                  <c:v>0.75</c:v>
                </c:pt>
                <c:pt idx="2">
                  <c:v>0.0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0.15789473684210525</c:v>
                </c:pt>
                <c:pt idx="1">
                  <c:v>0.8421052631578947</c:v>
                </c:pt>
                <c:pt idx="2">
                  <c:v>0.0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0.24242424242424243</c:v>
                </c:pt>
                <c:pt idx="1">
                  <c:v>0.7575757575757576</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1.0</c:v>
                </c:pt>
                <c:pt idx="1">
                  <c:v>0.0</c:v>
                </c:pt>
                <c:pt idx="2">
                  <c:v>0.0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1.0</c:v>
                </c:pt>
                <c:pt idx="1">
                  <c:v>0.0</c:v>
                </c:pt>
                <c:pt idx="2">
                  <c:v>0.0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Q3 2024
(N=19)</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1.0</c:v>
                </c:pt>
                <c:pt idx="1">
                  <c:v>0.0</c:v>
                </c:pt>
                <c:pt idx="2">
                  <c:v>0.0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Q4 2024
(N=33)</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0.9090909090909091</c:v>
                </c:pt>
                <c:pt idx="1">
                  <c:v>0.09090909090909091</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0">
                  <c:v>0.08333333333333331</c:v>
                </c:pt>
                <c:pt idx="1">
                  <c:v>0.09090909090909093</c:v>
                </c:pt>
                <c:pt idx="2">
                  <c:v>0.0526315789473684</c:v>
                </c:pt>
                <c:pt idx="3">
                  <c:v>0.06060606060606061</c:v>
                </c:pt>
                <c:pt idx="4">
                  <c:v>0.08333333333333331</c:v>
                </c:pt>
                <c:pt idx="5">
                  <c:v>0.02272727272727273</c:v>
                </c:pt>
                <c:pt idx="6">
                  <c:v>0.05263157894736842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0.08333333333333331</c:v>
                </c:pt>
                <c:pt idx="1">
                  <c:v>0.13636363636363635</c:v>
                </c:pt>
                <c:pt idx="2">
                  <c:v>0.10526315789473684</c:v>
                </c:pt>
                <c:pt idx="3">
                  <c:v>0.15151515151515152</c:v>
                </c:pt>
                <c:pt idx="4">
                  <c:v>0.08333333333333331</c:v>
                </c:pt>
                <c:pt idx="5">
                  <c:v>0.09090909090909093</c:v>
                </c:pt>
                <c:pt idx="7">
                  <c:v>0.09090909090909091</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0.7045454545454546</c:v>
                </c:pt>
                <c:pt idx="2">
                  <c:v>0.7368421052631579</c:v>
                </c:pt>
                <c:pt idx="3">
                  <c:v>0.696969696969697</c:v>
                </c:pt>
                <c:pt idx="4">
                  <c:v>0.75</c:v>
                </c:pt>
                <c:pt idx="5">
                  <c:v>0.8636363636363636</c:v>
                </c:pt>
                <c:pt idx="6">
                  <c:v>0.8421052631578947</c:v>
                </c:pt>
                <c:pt idx="7">
                  <c:v>0.8484848484848485</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0.91</c:v>
                </c:pt>
                <c:pt idx="1">
                  <c:v>0.9299999999999999</c:v>
                </c:pt>
                <c:pt idx="2">
                  <c:v>0.9</c:v>
                </c:pt>
                <c:pt idx="3">
                  <c:v>0.9090909090909092</c:v>
                </c:pt>
                <c:pt idx="4">
                  <c:v>0.91</c:v>
                </c:pt>
                <c:pt idx="5">
                  <c:v>0.97</c:v>
                </c:pt>
                <c:pt idx="6">
                  <c:v>0.89</c:v>
                </c:pt>
                <c:pt idx="7">
                  <c:v>0.9393939393939394</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3">
                  <c:v>0.09090909090909091</c:v>
                </c:pt>
                <c:pt idx="4">
                  <c:v>0.16666666666666663</c:v>
                </c:pt>
                <c:pt idx="5">
                  <c:v>0.02272727272727273</c:v>
                </c:pt>
                <c:pt idx="6">
                  <c:v>0.05263157894736842</c:v>
                </c:pt>
                <c:pt idx="7">
                  <c:v>0.030303030303030304</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0.25</c:v>
                </c:pt>
                <c:pt idx="1">
                  <c:v>0.11363636363636363</c:v>
                </c:pt>
                <c:pt idx="2">
                  <c:v>0.05263157894736842</c:v>
                </c:pt>
                <c:pt idx="4">
                  <c:v>0.08333333333333331</c:v>
                </c:pt>
                <c:pt idx="5">
                  <c:v>0.09090909090909093</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0.67</c:v>
                </c:pt>
                <c:pt idx="1">
                  <c:v>0.8636363636363636</c:v>
                </c:pt>
                <c:pt idx="2">
                  <c:v>0.7894736842105263</c:v>
                </c:pt>
                <c:pt idx="3">
                  <c:v>0.8181818181818182</c:v>
                </c:pt>
                <c:pt idx="4">
                  <c:v>0.75</c:v>
                </c:pt>
                <c:pt idx="5">
                  <c:v>0.8636363636363636</c:v>
                </c:pt>
                <c:pt idx="6">
                  <c:v>0.8421052631578947</c:v>
                </c:pt>
                <c:pt idx="7">
                  <c:v>0.8787878787878788</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0.92</c:v>
                </c:pt>
                <c:pt idx="1">
                  <c:v>0.97</c:v>
                </c:pt>
                <c:pt idx="2">
                  <c:v>0.8400000000000001</c:v>
                </c:pt>
                <c:pt idx="3">
                  <c:v>0.9090909090909092</c:v>
                </c:pt>
                <c:pt idx="4">
                  <c:v>1.0</c:v>
                </c:pt>
                <c:pt idx="5">
                  <c:v>0.97</c:v>
                </c:pt>
                <c:pt idx="6">
                  <c:v>0.89</c:v>
                </c:pt>
                <c:pt idx="7">
                  <c:v>0.9090909090909091</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0">
                  <c:v>0.08</c:v>
                </c:pt>
                <c:pt idx="1">
                  <c:v>0.02272727272727273</c:v>
                </c:pt>
                <c:pt idx="2">
                  <c:v>0.10526315789473684</c:v>
                </c:pt>
                <c:pt idx="5">
                  <c:v>0.02272727272727273</c:v>
                </c:pt>
                <c:pt idx="7">
                  <c:v>0.030303030303030304</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1">
                  <c:v>0.09090909090909093</c:v>
                </c:pt>
                <c:pt idx="2">
                  <c:v>0.05263157894736842</c:v>
                </c:pt>
                <c:pt idx="3">
                  <c:v>0.09090909090909091</c:v>
                </c:pt>
                <c:pt idx="4">
                  <c:v>0.17</c:v>
                </c:pt>
                <c:pt idx="5">
                  <c:v>0.06818181818181818</c:v>
                </c:pt>
                <c:pt idx="7">
                  <c:v>0.06060606060606061</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0.7954545454545455</c:v>
                </c:pt>
                <c:pt idx="2">
                  <c:v>0.7894736842105263</c:v>
                </c:pt>
                <c:pt idx="3">
                  <c:v>0.8484848484848485</c:v>
                </c:pt>
                <c:pt idx="4">
                  <c:v>0.75</c:v>
                </c:pt>
                <c:pt idx="5">
                  <c:v>0.8636363636363636</c:v>
                </c:pt>
                <c:pt idx="6">
                  <c:v>0.8421052631578947</c:v>
                </c:pt>
                <c:pt idx="7">
                  <c:v>0.8484848484848485</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0.83</c:v>
                </c:pt>
                <c:pt idx="1">
                  <c:v>0.91</c:v>
                </c:pt>
                <c:pt idx="2">
                  <c:v>0.9500000000000001</c:v>
                </c:pt>
                <c:pt idx="3">
                  <c:v>0.9393939393939394</c:v>
                </c:pt>
                <c:pt idx="4">
                  <c:v>0.92</c:v>
                </c:pt>
                <c:pt idx="5">
                  <c:v>0.95</c:v>
                </c:pt>
                <c:pt idx="6">
                  <c:v>0.84</c:v>
                </c:pt>
                <c:pt idx="7">
                  <c:v>0.9393939393939394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0.33333333333333326</c:v>
                </c:pt>
                <c:pt idx="1">
                  <c:v>0.08333333333333331</c:v>
                </c:pt>
                <c:pt idx="2">
                  <c:v>0.5833333333333334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0.3636363636363637</c:v>
                </c:pt>
                <c:pt idx="1">
                  <c:v>0.0</c:v>
                </c:pt>
                <c:pt idx="2">
                  <c:v>0.6363636363636364</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0.47368421052631576</c:v>
                </c:pt>
                <c:pt idx="1">
                  <c:v>0.0</c:v>
                </c:pt>
                <c:pt idx="2">
                  <c:v>0.5263157894736842</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0.696969696969697</c:v>
                </c:pt>
                <c:pt idx="1">
                  <c:v>0.06060606060606061</c:v>
                </c:pt>
                <c:pt idx="2">
                  <c:v>0.24242424242424243</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(n=5)</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0.8</c:v>
                </c:pt>
                <c:pt idx="1">
                  <c:v>0.2</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(n=16)</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0.94</c:v>
                </c:pt>
                <c:pt idx="1">
                  <c:v>0.06</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Q3 2024
(n=9)</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0.6666666666666666</c:v>
                </c:pt>
                <c:pt idx="1">
                  <c:v>0.3333333333333333</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Q4 2024
(n=25)</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0.84</c:v>
                </c:pt>
                <c:pt idx="1">
                  <c:v>0.16</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1">
                  <c:v>0.02272727272727273</c:v>
                </c:pt>
                <c:pt idx="2">
                  <c:v>0.10526315789473684</c:v>
                </c:pt>
                <c:pt idx="4">
                  <c:v>0.08</c:v>
                </c:pt>
                <c:pt idx="6">
                  <c:v>0.10526315789473684</c:v>
                </c:pt>
                <c:pt idx="7">
                  <c:v>0.09090909090909091</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1">
                  <c:v>0.06818181818181818</c:v>
                </c:pt>
                <c:pt idx="3">
                  <c:v>0.09090909090909091</c:v>
                </c:pt>
                <c:pt idx="5">
                  <c:v>0.04545454545454546</c:v>
                </c:pt>
                <c:pt idx="7">
                  <c:v>0.06060606060606061</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0.92</c:v>
                </c:pt>
                <c:pt idx="1">
                  <c:v>0.9090909090909091</c:v>
                </c:pt>
                <c:pt idx="2">
                  <c:v>0.8421052631578947</c:v>
                </c:pt>
                <c:pt idx="3">
                  <c:v>0.8484848484848485</c:v>
                </c:pt>
                <c:pt idx="4">
                  <c:v>0.83</c:v>
                </c:pt>
                <c:pt idx="5">
                  <c:v>0.9318181818181818</c:v>
                </c:pt>
                <c:pt idx="6">
                  <c:v>0.7894736842105263</c:v>
                </c:pt>
                <c:pt idx="7">
                  <c:v>0.7878787878787878</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0.92</c:v>
                </c:pt>
                <c:pt idx="1">
                  <c:v>1.0</c:v>
                </c:pt>
                <c:pt idx="2">
                  <c:v>0.95</c:v>
                </c:pt>
                <c:pt idx="3">
                  <c:v>0.9393939393939394</c:v>
                </c:pt>
                <c:pt idx="4">
                  <c:v>0.9099999999999999</c:v>
                </c:pt>
                <c:pt idx="5">
                  <c:v>0.9800000000000001</c:v>
                </c:pt>
                <c:pt idx="6">
                  <c:v>0.9</c:v>
                </c:pt>
                <c:pt idx="7">
                  <c:v>0.9393939393939393</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General"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1">
                  <c:v>0.02272727272727273</c:v>
                </c:pt>
                <c:pt idx="2">
                  <c:v>0.10526315789473684</c:v>
                </c:pt>
                <c:pt idx="5">
                  <c:v>0.02272727272727273</c:v>
                </c:pt>
                <c:pt idx="6">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0.08</c:v>
                </c:pt>
                <c:pt idx="1">
                  <c:v>0.04545454545454546</c:v>
                </c:pt>
                <c:pt idx="3">
                  <c:v>0.09090909090909091</c:v>
                </c:pt>
                <c:pt idx="4">
                  <c:v>0.08</c:v>
                </c:pt>
                <c:pt idx="5">
                  <c:v>0.06818181818181818</c:v>
                </c:pt>
                <c:pt idx="6">
                  <c:v>0.05263157894736842</c:v>
                </c:pt>
                <c:pt idx="7">
                  <c:v>0.030303030303030304</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0.9090909090909091</c:v>
                </c:pt>
                <c:pt idx="2">
                  <c:v>0.7894736842105263</c:v>
                </c:pt>
                <c:pt idx="3">
                  <c:v>0.8484848484848485</c:v>
                </c:pt>
                <c:pt idx="4">
                  <c:v>0.83</c:v>
                </c:pt>
                <c:pt idx="5">
                  <c:v>0.8863636363636365</c:v>
                </c:pt>
                <c:pt idx="6">
                  <c:v>0.7894736842105263</c:v>
                </c:pt>
                <c:pt idx="7">
                  <c:v>0.8787878787878788</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0.83</c:v>
                </c:pt>
                <c:pt idx="1">
                  <c:v>0.98</c:v>
                </c:pt>
                <c:pt idx="2">
                  <c:v>0.9</c:v>
                </c:pt>
                <c:pt idx="3">
                  <c:v>0.9393939393939394</c:v>
                </c:pt>
                <c:pt idx="4">
                  <c:v>0.9099999999999999</c:v>
                </c:pt>
                <c:pt idx="5">
                  <c:v>0.98</c:v>
                </c:pt>
                <c:pt idx="6">
                  <c:v>0.9500000000000001</c:v>
                </c:pt>
                <c:pt idx="7">
                  <c:v>0.9090909090909091</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0.03</c:v>
                </c:pt>
                <c:pt idx="2">
                  <c:v>0.10526315789473684</c:v>
                </c:pt>
                <c:pt idx="3">
                  <c:v>0.030303030303030304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0.06</c:v>
                </c:pt>
                <c:pt idx="1">
                  <c:v>0.08</c:v>
                </c:pt>
                <c:pt idx="3">
                  <c:v>0.09090909090909091</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0.81</c:v>
                </c:pt>
                <c:pt idx="1">
                  <c:v>0.85</c:v>
                </c:pt>
                <c:pt idx="2">
                  <c:v>0.8421052631578947</c:v>
                </c:pt>
                <c:pt idx="3">
                  <c:v>0.7878787878787878</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0.8700000000000001</c:v>
                </c:pt>
                <c:pt idx="1">
                  <c:v>0.96</c:v>
                </c:pt>
                <c:pt idx="2">
                  <c:v>0.95</c:v>
                </c:pt>
                <c:pt idx="3">
                  <c:v>0.9090909090909091</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0.08333333333333331</c:v>
                </c:pt>
                <c:pt idx="2">
                  <c:v>0.41666666666666674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0.1590909090909091</c:v>
                </c:pt>
                <c:pt idx="1">
                  <c:v>0.02272727272727273</c:v>
                </c:pt>
                <c:pt idx="2">
                  <c:v>0.8181818181818183</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0.3684210526315789</c:v>
                </c:pt>
                <c:pt idx="1">
                  <c:v>0.05263157894736842</c:v>
                </c:pt>
                <c:pt idx="2">
                  <c:v>0.5789473684210527</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0.5757575757575758</c:v>
                </c:pt>
                <c:pt idx="1">
                  <c:v>0.15151515151515152</c:v>
                </c:pt>
                <c:pt idx="2">
                  <c:v>0.2727272727272727</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0.04545454545454546</c:v>
                </c:pt>
                <c:pt idx="2">
                  <c:v>0.05263157894736842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0.04545454545454546</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0.83</c:v>
                </c:pt>
                <c:pt idx="1">
                  <c:v>0.8636363636363636</c:v>
                </c:pt>
                <c:pt idx="2">
                  <c:v>0.9473684210526315</c:v>
                </c:pt>
                <c:pt idx="3">
                  <c:v>0.9393939393939394</c:v>
                </c:pt>
              </c:numCache>
            </c:numRef>
          </c:val>
          <c:extLst>
            <c:ext xmlns:c16="http://schemas.microsoft.com/office/drawing/2014/chart" uri="{C3380CC4-5D6E-409C-BE32-E72D297353CC}">
              <c16:uniqueId val="{00000006-B9B0-4EA2-8CFB-1195A0386E81}"/>
            </c:ext>
          </c:extLst>
        </c:ser>
        <c:ser>
          <c:idx val="3"/>
          <c:order val="3"/>
          <c:tx>
            <c:strRef>
              <c:f>Sheet1!$E$1</c:f>
              <c:strCache>
                <c:ptCount val="1"/>
                <c:pt idx="0">
                  <c:v>sum of displayed values</c:v>
                </c:pt>
              </c:strCache>
            </c:strRef>
          </c:tx>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0.9099999999999999</c:v>
                </c:pt>
                <c:pt idx="1">
                  <c:v>0.96</c:v>
                </c:pt>
                <c:pt idx="2">
                  <c:v>1.0</c:v>
                </c:pt>
                <c:pt idx="3">
                  <c:v>0.9393939393939394</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Q1 2024
(n=7)</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0.8571428571428571</c:v>
                </c:pt>
                <c:pt idx="1">
                  <c:v>0.14285714285714285</c:v>
                </c:pt>
                <c:pt idx="2">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(n=8)</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0.875</c:v>
                </c:pt>
                <c:pt idx="1">
                  <c:v>0.125</c:v>
                </c:pt>
                <c:pt idx="2">
                  <c:v>0.0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Q3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Q4 2024
(n=24)</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Sheet1!$E$2:$E$3</c:f>
              <c:numCache>
                <c:formatCode>0%</c:formatCode>
                <c:ptCount val="2"/>
                <c:pt idx="0">
                  <c:v>0.7916666666666666</c:v>
                </c:pt>
                <c:pt idx="1">
                  <c:v>0.20833333333333334</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1.0</c:v>
                </c:pt>
                <c:pt idx="1">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1.0</c:v>
                </c:pt>
                <c:pt idx="1">
                  <c:v>0.0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0.9473684210526315</c:v>
                </c:pt>
                <c:pt idx="1">
                  <c:v>0.05263157894736842</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0.9696969696969697</c:v>
                </c:pt>
                <c:pt idx="1">
                  <c:v>0.030303030303030304</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0.33333333333333326</c:v>
                </c:pt>
                <c:pt idx="1">
                  <c:v>0.09090909090909093</c:v>
                </c:pt>
                <c:pt idx="3">
                  <c:v>0.1875</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0.11363636363636363</c:v>
                </c:pt>
                <c:pt idx="2">
                  <c:v>0.1111111111111111</c:v>
                </c:pt>
                <c:pt idx="3">
                  <c:v>0.03125</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0.41666666666666674</c:v>
                </c:pt>
                <c:pt idx="1">
                  <c:v>0.5227272727272727</c:v>
                </c:pt>
                <c:pt idx="2">
                  <c:v>0.5555555555555556</c:v>
                </c:pt>
                <c:pt idx="3">
                  <c:v>0.53125</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0.72</c:v>
                </c:pt>
                <c:pt idx="2">
                  <c:v>0.67</c:v>
                </c:pt>
                <c:pt idx="3">
                  <c:v>0.75</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38291930613936415"/>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pt idx="2">
                  <c:v>0.10526315789473684</c:v>
                </c:pt>
                <c:pt idx="3">
                  <c:v>0.09090909090909091</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0.02272727272727273</c:v>
                </c:pt>
                <c:pt idx="2">
                  <c:v>0.10526315789473684</c:v>
                </c:pt>
                <c:pt idx="3">
                  <c:v>0.09090909090909091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0.08</c:v>
                </c:pt>
                <c:pt idx="1">
                  <c:v>0.2727272727272727</c:v>
                </c:pt>
                <c:pt idx="2">
                  <c:v>0.15789473684210525</c:v>
                </c:pt>
                <c:pt idx="3">
                  <c:v>0.3333333333333333</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0.25</c:v>
                </c:pt>
                <c:pt idx="1">
                  <c:v>0.29000000000000004</c:v>
                </c:pt>
                <c:pt idx="2">
                  <c:v>0.38</c:v>
                </c:pt>
                <c:pt idx="3">
                  <c:v>0.5151515151515151</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29772482387070043"/>
          <c:y val="2.137310269368508E-2"/>
          <c:w val="0.4825433662897400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0.06818181818181818</c:v>
                </c:pt>
                <c:pt idx="2">
                  <c:v>0.05263157894736842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0.33</c:v>
                </c:pt>
                <c:pt idx="1">
                  <c:v>0.4772727272727273</c:v>
                </c:pt>
                <c:pt idx="2">
                  <c:v>0.3684210526315789</c:v>
                </c:pt>
                <c:pt idx="3">
                  <c:v>0.3333333333333333</c:v>
                </c:pt>
              </c:numCache>
            </c:numRef>
          </c:val>
          <c:extLst>
            <c:ext xmlns:c16="http://schemas.microsoft.com/office/drawing/2014/chart" uri="{C3380CC4-5D6E-409C-BE32-E72D297353CC}">
              <c16:uniqueId val="{00000002-D709-46B7-8D5F-DCA6F61C30BE}"/>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0.5</c:v>
                </c:pt>
                <c:pt idx="1">
                  <c:v>0.55</c:v>
                </c:pt>
                <c:pt idx="2">
                  <c:v>0.42</c:v>
                </c:pt>
                <c:pt idx="3">
                  <c:v>0.3333333333333333</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Q4 2024
(N=33)</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Sheet1!$B$2:$B$13</c:f>
              <c:numCache>
                <c:formatCode>0%</c:formatCode>
                <c:ptCount val="12"/>
                <c:pt idx="8">
                  <c:v>0.06060606060606061</c:v>
                </c:pt>
                <c:pt idx="9">
                  <c:v>0.09090909090909091</c:v>
                </c:pt>
                <c:pt idx="10">
                  <c:v>0.18181818181818182</c:v>
                </c:pt>
                <c:pt idx="11">
                  <c:v>0.6666666666666666</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Q3 2024
(N=19)</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Sheet1!$C$2:$C$13</c:f>
              <c:numCache>
                <c:formatCode>0%</c:formatCode>
                <c:ptCount val="12"/>
                <c:pt idx="0">
                  <c:v>0.10526315789473684</c:v>
                </c:pt>
                <c:pt idx="1">
                  <c:v>0.05263157894736842</c:v>
                </c:pt>
                <c:pt idx="6">
                  <c:v>0.05263157894736842</c:v>
                </c:pt>
                <c:pt idx="7">
                  <c:v>0.05263157894736842</c:v>
                </c:pt>
                <c:pt idx="8">
                  <c:v>0.05263157894736842</c:v>
                </c:pt>
                <c:pt idx="9">
                  <c:v>0.10526315789473684</c:v>
                </c:pt>
                <c:pt idx="11">
                  <c:v>0.5789473684210527</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Q2 2024
(N=44)</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Sheet1!$D$2:$D$13</c:f>
              <c:numCache>
                <c:formatCode>0%</c:formatCode>
                <c:ptCount val="12"/>
                <c:pt idx="0">
                  <c:v>0.11363636363636363</c:v>
                </c:pt>
                <c:pt idx="1">
                  <c:v>0.06818181818181818</c:v>
                </c:pt>
                <c:pt idx="3">
                  <c:v>0.02272727272727273</c:v>
                </c:pt>
                <c:pt idx="4">
                  <c:v>0.09090909090909093</c:v>
                </c:pt>
                <c:pt idx="5">
                  <c:v>0.18181818181818185</c:v>
                </c:pt>
                <c:pt idx="8">
                  <c:v>0.02272727272727273</c:v>
                </c:pt>
                <c:pt idx="11">
                  <c:v>0.5</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Q1 2024
(N=12)</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Sheet1!$E$2:$E$13</c:f>
              <c:numCache>
                <c:formatCode>0%</c:formatCode>
                <c:ptCount val="12"/>
                <c:pt idx="0">
                  <c:v>0.17</c:v>
                </c:pt>
                <c:pt idx="1">
                  <c:v>0.17</c:v>
                </c:pt>
                <c:pt idx="2">
                  <c:v>0.08</c:v>
                </c:pt>
                <c:pt idx="6">
                  <c:v>0.08</c:v>
                </c:pt>
                <c:pt idx="11">
                  <c:v>0.5</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Q1 2024
(N=12)</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AE Customer Assistance Program (CAPS)</c:v>
                </c:pt>
                <c:pt idx="3">
                  <c:v>Contractors</c:v>
                </c:pt>
                <c:pt idx="4">
                  <c:v>Television</c:v>
                </c:pt>
                <c:pt idx="5">
                  <c:v>Email</c:v>
                </c:pt>
                <c:pt idx="6">
                  <c:v>All other </c:v>
                </c:pt>
                <c:pt idx="7">
                  <c:v>Utility bill inserts</c:v>
                </c:pt>
                <c:pt idx="8">
                  <c:v>Radio</c:v>
                </c:pt>
                <c:pt idx="9">
                  <c:v>Newspaper advertisement</c:v>
                </c:pt>
                <c:pt idx="10">
                  <c:v>Austin Energy's website</c:v>
                </c:pt>
                <c:pt idx="11">
                  <c:v>Friends/family/word-of-mouth</c:v>
                </c:pt>
              </c:strCache>
            </c:strRef>
          </c:cat>
          <c:val>
            <c:numRef>
              <c:f>Sheet1!$B$2:$B$13</c:f>
              <c:numCache>
                <c:formatCode>0%</c:formatCode>
                <c:ptCount val="12"/>
                <c:pt idx="1">
                  <c:v>0.08</c:v>
                </c:pt>
                <c:pt idx="5">
                  <c:v>0.08</c:v>
                </c:pt>
                <c:pt idx="6">
                  <c:v>0.17</c:v>
                </c:pt>
                <c:pt idx="7">
                  <c:v>0.08</c:v>
                </c:pt>
                <c:pt idx="10">
                  <c:v>0.17</c:v>
                </c:pt>
                <c:pt idx="11">
                  <c:v>0.42</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Q2 2024
(N=44)</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AE Customer Assistance Program (CAPS)</c:v>
                </c:pt>
                <c:pt idx="3">
                  <c:v>Contractors</c:v>
                </c:pt>
                <c:pt idx="4">
                  <c:v>Television</c:v>
                </c:pt>
                <c:pt idx="5">
                  <c:v>Email</c:v>
                </c:pt>
                <c:pt idx="6">
                  <c:v>All other </c:v>
                </c:pt>
                <c:pt idx="7">
                  <c:v>Utility bill inserts</c:v>
                </c:pt>
                <c:pt idx="8">
                  <c:v>Radio</c:v>
                </c:pt>
                <c:pt idx="9">
                  <c:v>Newspaper advertisement</c:v>
                </c:pt>
                <c:pt idx="10">
                  <c:v>Austin Energy's website</c:v>
                </c:pt>
                <c:pt idx="11">
                  <c:v>Friends/family/word-of-mouth</c:v>
                </c:pt>
              </c:strCache>
            </c:strRef>
          </c:cat>
          <c:val>
            <c:numRef>
              <c:f>Sheet1!$C$2:$C$13</c:f>
              <c:numCache>
                <c:formatCode>0%</c:formatCode>
                <c:ptCount val="12"/>
                <c:pt idx="1">
                  <c:v>0.022727272727272728</c:v>
                </c:pt>
                <c:pt idx="3">
                  <c:v>0.02272727272727273</c:v>
                </c:pt>
                <c:pt idx="4">
                  <c:v>0.02272727272727273</c:v>
                </c:pt>
                <c:pt idx="6">
                  <c:v>0.11363636363636363</c:v>
                </c:pt>
                <c:pt idx="7">
                  <c:v>0.25</c:v>
                </c:pt>
                <c:pt idx="8">
                  <c:v>0.06818181818181818</c:v>
                </c:pt>
                <c:pt idx="10">
                  <c:v>0.22727272727272727</c:v>
                </c:pt>
                <c:pt idx="11">
                  <c:v>0.29545454545454547</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Q3 2024
(N=19)</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Sheet1!$A$2:$A$13</c:f>
              <c:strCache>
                <c:ptCount val="12"/>
                <c:pt idx="0">
                  <c:v>All other</c:v>
                </c:pt>
                <c:pt idx="1">
                  <c:v>Do not know</c:v>
                </c:pt>
                <c:pt idx="2">
                  <c:v>AE Customer Assistance Program (CAPS)</c:v>
                </c:pt>
                <c:pt idx="3">
                  <c:v>Contractors</c:v>
                </c:pt>
                <c:pt idx="4">
                  <c:v>Television</c:v>
                </c:pt>
                <c:pt idx="5">
                  <c:v>Email</c:v>
                </c:pt>
                <c:pt idx="6">
                  <c:v>All other </c:v>
                </c:pt>
                <c:pt idx="7">
                  <c:v>Utility bill inserts</c:v>
                </c:pt>
                <c:pt idx="8">
                  <c:v>Radio</c:v>
                </c:pt>
                <c:pt idx="9">
                  <c:v>Newspaper advertisement</c:v>
                </c:pt>
                <c:pt idx="10">
                  <c:v>Austin Energy's website</c:v>
                </c:pt>
                <c:pt idx="11">
                  <c:v>Friends/family/word-of-mouth</c:v>
                </c:pt>
              </c:strCache>
            </c:strRef>
          </c:cat>
          <c:val>
            <c:numRef>
              <c:f>Sheet1!$D$2:$D$13</c:f>
              <c:numCache>
                <c:formatCode>0%</c:formatCode>
                <c:ptCount val="12"/>
                <c:pt idx="1">
                  <c:v>0.05</c:v>
                </c:pt>
                <c:pt idx="2">
                  <c:v>0.05263157894736842</c:v>
                </c:pt>
                <c:pt idx="6">
                  <c:v>0.32</c:v>
                </c:pt>
                <c:pt idx="7">
                  <c:v>0.05263157894736842</c:v>
                </c:pt>
                <c:pt idx="8">
                  <c:v>0.05263157894736842</c:v>
                </c:pt>
                <c:pt idx="9">
                  <c:v>0.05263157894736842</c:v>
                </c:pt>
                <c:pt idx="10">
                  <c:v>0.3684210526315789</c:v>
                </c:pt>
                <c:pt idx="11">
                  <c:v>0.05263157894736842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Q4 2024
(N=33)</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AE Customer Assistance Program (CAPS)</c:v>
                </c:pt>
                <c:pt idx="3">
                  <c:v>Contractors</c:v>
                </c:pt>
                <c:pt idx="4">
                  <c:v>Television</c:v>
                </c:pt>
                <c:pt idx="5">
                  <c:v>Email</c:v>
                </c:pt>
                <c:pt idx="6">
                  <c:v>All other </c:v>
                </c:pt>
                <c:pt idx="7">
                  <c:v>Utility bill inserts</c:v>
                </c:pt>
                <c:pt idx="8">
                  <c:v>Radio</c:v>
                </c:pt>
                <c:pt idx="9">
                  <c:v>Newspaper advertisement</c:v>
                </c:pt>
                <c:pt idx="10">
                  <c:v>Austin Energy's website</c:v>
                </c:pt>
                <c:pt idx="11">
                  <c:v>Friends/family/word-of-mouth</c:v>
                </c:pt>
              </c:strCache>
            </c:strRef>
          </c:cat>
          <c:val>
            <c:numRef>
              <c:f>Sheet1!$E$2:$E$13</c:f>
              <c:numCache>
                <c:formatCode>0%</c:formatCode>
                <c:ptCount val="12"/>
                <c:pt idx="0">
                  <c:v>0.3333333333333333</c:v>
                </c:pt>
                <c:pt idx="7">
                  <c:v>0.030303030303030304</c:v>
                </c:pt>
                <c:pt idx="8">
                  <c:v>0.030303030303030304</c:v>
                </c:pt>
                <c:pt idx="9">
                  <c:v>0.030303030303030304</c:v>
                </c:pt>
                <c:pt idx="10">
                  <c:v>0.09090909090909091</c:v>
                </c:pt>
                <c:pt idx="11">
                  <c:v>0.48484848484848486</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Q1 2024
(N=12)</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All other</c:v>
                </c:pt>
                <c:pt idx="1">
                  <c:v>Email </c:v>
                </c:pt>
                <c:pt idx="2">
                  <c:v>Phone call</c:v>
                </c:pt>
                <c:pt idx="3">
                  <c:v>Facebook, Twitter, or other Social Media</c:v>
                </c:pt>
                <c:pt idx="4">
                  <c:v>Direct mail</c:v>
                </c:pt>
                <c:pt idx="5">
                  <c:v>Austin Energy’s website</c:v>
                </c:pt>
                <c:pt idx="6">
                  <c:v>Phone</c:v>
                </c:pt>
                <c:pt idx="7">
                  <c:v>Text messages</c:v>
                </c:pt>
                <c:pt idx="8">
                  <c:v>Email</c:v>
                </c:pt>
              </c:strCache>
            </c:strRef>
          </c:cat>
          <c:val>
            <c:numRef>
              <c:f>Sheet1!$B$2:$B$10</c:f>
              <c:numCache>
                <c:formatCode>0%</c:formatCode>
                <c:ptCount val="9"/>
                <c:pt idx="1">
                  <c:v>0.75</c:v>
                </c:pt>
                <c:pt idx="2">
                  <c:v>0.25</c:v>
                </c:pt>
                <c:pt idx="7">
                  <c:v>0.17</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Q2 2024
(N=44)</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All other</c:v>
                </c:pt>
                <c:pt idx="1">
                  <c:v>Email </c:v>
                </c:pt>
                <c:pt idx="2">
                  <c:v>Phone call</c:v>
                </c:pt>
                <c:pt idx="3">
                  <c:v>Facebook, Twitter, or other Social Media</c:v>
                </c:pt>
                <c:pt idx="4">
                  <c:v>Direct mail</c:v>
                </c:pt>
                <c:pt idx="5">
                  <c:v>Austin Energy’s website</c:v>
                </c:pt>
                <c:pt idx="6">
                  <c:v>Phone</c:v>
                </c:pt>
                <c:pt idx="7">
                  <c:v>Text messages</c:v>
                </c:pt>
                <c:pt idx="8">
                  <c:v>Email</c:v>
                </c:pt>
              </c:strCache>
            </c:strRef>
          </c:cat>
          <c:val>
            <c:numRef>
              <c:f>Sheet1!$C$2:$C$10</c:f>
              <c:numCache>
                <c:formatCode>0%</c:formatCode>
                <c:ptCount val="9"/>
                <c:pt idx="0">
                  <c:v>0.02272727272727273</c:v>
                </c:pt>
                <c:pt idx="1">
                  <c:v>0.7045454545454546</c:v>
                </c:pt>
                <c:pt idx="2">
                  <c:v>0.1590909090909091</c:v>
                </c:pt>
                <c:pt idx="4">
                  <c:v>0.11363636363636363</c:v>
                </c:pt>
                <c:pt idx="7">
                  <c:v>0.13636363636363635</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Q3 2024
(N=19)</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All other</c:v>
                </c:pt>
                <c:pt idx="1">
                  <c:v>Email </c:v>
                </c:pt>
                <c:pt idx="2">
                  <c:v>Phone call</c:v>
                </c:pt>
                <c:pt idx="3">
                  <c:v>Facebook, Twitter, or other Social Media</c:v>
                </c:pt>
                <c:pt idx="4">
                  <c:v>Direct mail</c:v>
                </c:pt>
                <c:pt idx="5">
                  <c:v>Austin Energy’s website</c:v>
                </c:pt>
                <c:pt idx="6">
                  <c:v>Phone</c:v>
                </c:pt>
                <c:pt idx="7">
                  <c:v>Text messages</c:v>
                </c:pt>
                <c:pt idx="8">
                  <c:v>Email</c:v>
                </c:pt>
              </c:strCache>
            </c:strRef>
          </c:cat>
          <c:val>
            <c:numRef>
              <c:f>Sheet1!$D$2:$D$10</c:f>
              <c:numCache>
                <c:formatCode>0%</c:formatCode>
                <c:ptCount val="9"/>
                <c:pt idx="0">
                  <c:v>0.05263157894736842</c:v>
                </c:pt>
                <c:pt idx="1">
                  <c:v>0.631578947368421</c:v>
                </c:pt>
                <c:pt idx="2">
                  <c:v>0.3157894736842105</c:v>
                </c:pt>
                <c:pt idx="4">
                  <c:v>0.10526315789473684</c:v>
                </c:pt>
                <c:pt idx="7">
                  <c:v>0.21052631578947367</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All other</c:v>
                </c:pt>
                <c:pt idx="1">
                  <c:v>Email </c:v>
                </c:pt>
                <c:pt idx="2">
                  <c:v>Phone call</c:v>
                </c:pt>
                <c:pt idx="3">
                  <c:v>Facebook, Twitter, or other Social Media</c:v>
                </c:pt>
                <c:pt idx="4">
                  <c:v>Direct mail</c:v>
                </c:pt>
                <c:pt idx="5">
                  <c:v>Austin Energy’s website</c:v>
                </c:pt>
                <c:pt idx="6">
                  <c:v>Phone</c:v>
                </c:pt>
                <c:pt idx="7">
                  <c:v>Text messages</c:v>
                </c:pt>
                <c:pt idx="8">
                  <c:v>Email</c:v>
                </c:pt>
              </c:strCache>
            </c:strRef>
          </c:cat>
          <c:val>
            <c:numRef>
              <c:f>Sheet1!$E$2:$E$10</c:f>
              <c:numCache>
                <c:formatCode>0%</c:formatCode>
                <c:ptCount val="9"/>
                <c:pt idx="3">
                  <c:v>0.030303030303030304</c:v>
                </c:pt>
                <c:pt idx="4">
                  <c:v>0.09090909090909091</c:v>
                </c:pt>
                <c:pt idx="5">
                  <c:v>0.12121212121212122</c:v>
                </c:pt>
                <c:pt idx="6">
                  <c:v>0.24242424242424243</c:v>
                </c:pt>
                <c:pt idx="7">
                  <c:v>0.45454545454545453</c:v>
                </c:pt>
                <c:pt idx="8">
                  <c:v>0.7575757575757576</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0.11363636363636363</c:v>
                </c:pt>
                <c:pt idx="2">
                  <c:v>0.3684210526315789</c:v>
                </c:pt>
                <c:pt idx="3">
                  <c:v>0.24242424242424243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c:v>
                </c:pt>
                <c:pt idx="1">
                  <c:v>0.20454545454545459</c:v>
                </c:pt>
                <c:pt idx="2">
                  <c:v>0.05263157894736842</c:v>
                </c:pt>
                <c:pt idx="3">
                  <c:v>0.09090909090909091</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0.67</c:v>
                </c:pt>
                <c:pt idx="1">
                  <c:v>0.5681818181818182</c:v>
                </c:pt>
                <c:pt idx="2">
                  <c:v>0.47368421052631576</c:v>
                </c:pt>
                <c:pt idx="3">
                  <c:v>0.48484848484848486</c:v>
                </c:pt>
              </c:numCache>
            </c:numRef>
          </c:val>
          <c:extLst>
            <c:ext xmlns:c16="http://schemas.microsoft.com/office/drawing/2014/chart" uri="{C3380CC4-5D6E-409C-BE32-E72D297353CC}">
              <c16:uniqueId val="{00000003-3743-46B7-9453-554D3F76B7F0}"/>
            </c:ext>
          </c:extLst>
        </c:ser>
        <c:ser>
          <c:idx val="3"/>
          <c:order val="3"/>
          <c:tx>
            <c:strRef>
              <c:f>Sheet1!$E$1</c:f>
              <c:strCache>
                <c:ptCount val="1"/>
                <c:pt idx="0">
                  <c:v>sum of displayed values</c:v>
                </c:pt>
              </c:strCache>
            </c:strRef>
          </c:tx>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0.8799999999999999</c:v>
                </c:pt>
                <c:pt idx="2">
                  <c:v>0.8899999999999999</c:v>
                </c:pt>
                <c:pt idx="3">
                  <c:v>0.8181818181818182</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2">
                  <c:v>0.25</c:v>
                </c:pt>
                <c:pt idx="3">
                  <c:v>0.25</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0%</c:formatCode>
                <c:ptCount val="4"/>
                <c:pt idx="0">
                  <c:v>0.4318181818181818</c:v>
                </c:pt>
                <c:pt idx="1">
                  <c:v>0.18181818181818185</c:v>
                </c:pt>
                <c:pt idx="2">
                  <c:v>0.20454545454545459</c:v>
                </c:pt>
                <c:pt idx="3">
                  <c:v>0.18181818181818185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0.42105263157894735</c:v>
                </c:pt>
                <c:pt idx="1">
                  <c:v>0.15789473684210525</c:v>
                </c:pt>
                <c:pt idx="2">
                  <c:v>0.10526315789473684</c:v>
                </c:pt>
                <c:pt idx="3">
                  <c:v>0.3157894736842105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0.36363636363636365</c:v>
                </c:pt>
                <c:pt idx="1">
                  <c:v>0.21212121212121213</c:v>
                </c:pt>
                <c:pt idx="2">
                  <c:v>0.24242424242424243</c:v>
                </c:pt>
                <c:pt idx="3">
                  <c:v>0.18181818181818182</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0.08333333333333331</c:v>
                </c:pt>
                <c:pt idx="1">
                  <c:v>0.09090909090909093</c:v>
                </c:pt>
                <c:pt idx="2">
                  <c:v>0.10526315789473684</c:v>
                </c:pt>
                <c:pt idx="3">
                  <c:v>0.12121212121212122</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0.02272727272727273</c:v>
                </c:pt>
                <c:pt idx="2">
                  <c:v>0.10526315789473684</c:v>
                </c:pt>
                <c:pt idx="3">
                  <c:v>0.06060606060606061</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0.5833333333333334</c:v>
                </c:pt>
                <c:pt idx="1">
                  <c:v>0.6136363636363636</c:v>
                </c:pt>
                <c:pt idx="2">
                  <c:v>0.47368421052631576</c:v>
                </c:pt>
                <c:pt idx="3">
                  <c:v>0.48484848484848486</c:v>
                </c:pt>
              </c:numCache>
            </c:numRef>
          </c:val>
          <c:extLst>
            <c:ext xmlns:c16="http://schemas.microsoft.com/office/drawing/2014/chart" uri="{C3380CC4-5D6E-409C-BE32-E72D297353CC}">
              <c16:uniqueId val="{00000003-BA82-4646-B133-ACCBD878F7F2}"/>
            </c:ext>
          </c:extLst>
        </c:ser>
        <c:ser>
          <c:idx val="3"/>
          <c:order val="3"/>
          <c:tx>
            <c:strRef>
              <c:f>Sheet1!$E$1</c:f>
              <c:strCache>
                <c:ptCount val="1"/>
                <c:pt idx="0">
                  <c:v>sum of diplayed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0.74</c:v>
                </c:pt>
                <c:pt idx="1">
                  <c:v>0.72</c:v>
                </c:pt>
                <c:pt idx="2">
                  <c:v>0.69</c:v>
                </c:pt>
              </c:numCache>
            </c:numRef>
          </c:val>
          <c:extLst>
            <c:ext xmlns:c16="http://schemas.microsoft.com/office/drawing/2014/chart" uri="{C3380CC4-5D6E-409C-BE32-E72D297353CC}">
              <c16:uniqueId val="{00000004-BA82-4646-B133-ACCBD878F7F2}"/>
            </c:ext>
          </c:extLst>
        </c:ser>
        <c:ser>
          <c:idx val="4"/>
          <c:order val="4"/>
          <c:tx>
            <c:strRef>
              <c:f>Sheet1!$F$1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0.6666666666666667</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0.17</c:v>
                </c:pt>
                <c:pt idx="3">
                  <c:v>0.33</c:v>
                </c:pt>
                <c:pt idx="4">
                  <c:v>0.42</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Q2 2024
(N=44)</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0">
                  <c:v>0.02272727272727273</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Q3 2024
(N=19)</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1">
                  <c:v>0.10526315789473684</c:v>
                </c:pt>
                <c:pt idx="2">
                  <c:v>0.3157894736842105</c:v>
                </c:pt>
                <c:pt idx="3">
                  <c:v>0.3157894736842105</c:v>
                </c:pt>
                <c:pt idx="4">
                  <c:v>0.10526315789473684</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Q4 2024
(N=33)</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0.030303030303030304</c:v>
                </c:pt>
                <c:pt idx="2">
                  <c:v>0.30303030303030304</c:v>
                </c:pt>
                <c:pt idx="3">
                  <c:v>0.36363636363636365</c:v>
                </c:pt>
                <c:pt idx="4">
                  <c:v>0.30303030303030304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3.0</c:v>
                </c:pt>
                <c:pt idx="2">
                  <c:v>3.0</c:v>
                </c:pt>
                <c:pt idx="3">
                  <c:v>4.0</c:v>
                </c:pt>
                <c:pt idx="4">
                  <c:v>0.0</c:v>
                </c:pt>
                <c:pt idx="5">
                  <c:v>2.0</c:v>
                </c:pt>
                <c:pt idx="6">
                  <c:v>2.0</c:v>
                </c:pt>
                <c:pt idx="7">
                  <c:v>8.0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0.0</c:v>
                </c:pt>
                <c:pt idx="1">
                  <c:v>12.0</c:v>
                </c:pt>
                <c:pt idx="2">
                  <c:v>18.0</c:v>
                </c:pt>
                <c:pt idx="3">
                  <c:v>13.0</c:v>
                </c:pt>
                <c:pt idx="4">
                  <c:v>0.0</c:v>
                </c:pt>
                <c:pt idx="5">
                  <c:v>8.0</c:v>
                </c:pt>
                <c:pt idx="6">
                  <c:v>4.0</c:v>
                </c:pt>
                <c:pt idx="7">
                  <c:v>31.0</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5.0</c:v>
                </c:pt>
                <c:pt idx="2">
                  <c:v>10.0</c:v>
                </c:pt>
                <c:pt idx="3">
                  <c:v>3.0</c:v>
                </c:pt>
                <c:pt idx="4">
                  <c:v>2.0</c:v>
                </c:pt>
                <c:pt idx="5">
                  <c:v>2.0</c:v>
                </c:pt>
                <c:pt idx="6">
                  <c:v>2.0</c:v>
                </c:pt>
                <c:pt idx="7">
                  <c:v>13.0</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2</c:v>
                </c:pt>
                <c:pt idx="1">
                  <c:v>14</c:v>
                </c:pt>
                <c:pt idx="2">
                  <c:v>11</c:v>
                </c:pt>
                <c:pt idx="3">
                  <c:v>6</c:v>
                </c:pt>
                <c:pt idx="4">
                  <c:v>1</c:v>
                </c:pt>
                <c:pt idx="5">
                  <c:v>5</c:v>
                </c:pt>
                <c:pt idx="6">
                  <c:v>6</c:v>
                </c:pt>
                <c:pt idx="7">
                  <c:v>20</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2.0</c:v>
                </c:pt>
                <c:pt idx="2">
                  <c:v>5.0</c:v>
                </c:pt>
                <c:pt idx="3">
                  <c:v>5.0</c:v>
                </c:pt>
                <c:pt idx="4">
                  <c:v>3.0</c:v>
                </c:pt>
                <c:pt idx="5">
                  <c:v>4.0</c:v>
                </c:pt>
                <c:pt idx="6">
                  <c:v>0.0</c:v>
                </c:pt>
                <c:pt idx="7">
                  <c:v>3.0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2.0</c:v>
                </c:pt>
                <c:pt idx="1">
                  <c:v>10.0</c:v>
                </c:pt>
                <c:pt idx="2">
                  <c:v>9.0</c:v>
                </c:pt>
                <c:pt idx="3">
                  <c:v>18.0</c:v>
                </c:pt>
                <c:pt idx="4">
                  <c:v>24.0</c:v>
                </c:pt>
                <c:pt idx="5">
                  <c:v>11.0</c:v>
                </c:pt>
                <c:pt idx="6">
                  <c:v>1.0</c:v>
                </c:pt>
                <c:pt idx="7">
                  <c:v>7.0</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4.0</c:v>
                </c:pt>
                <c:pt idx="1">
                  <c:v>5.0</c:v>
                </c:pt>
                <c:pt idx="2">
                  <c:v>3.0</c:v>
                </c:pt>
                <c:pt idx="3">
                  <c:v>7.0</c:v>
                </c:pt>
                <c:pt idx="4">
                  <c:v>9.0</c:v>
                </c:pt>
                <c:pt idx="5">
                  <c:v>6.0</c:v>
                </c:pt>
                <c:pt idx="6">
                  <c:v>1.0</c:v>
                </c:pt>
                <c:pt idx="7">
                  <c:v>3.0</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4</c:v>
                </c:pt>
                <c:pt idx="2">
                  <c:v>13</c:v>
                </c:pt>
                <c:pt idx="3">
                  <c:v>11</c:v>
                </c:pt>
                <c:pt idx="4">
                  <c:v>9</c:v>
                </c:pt>
                <c:pt idx="5">
                  <c:v>15</c:v>
                </c:pt>
                <c:pt idx="6">
                  <c:v>2</c:v>
                </c:pt>
                <c:pt idx="7">
                  <c:v>6</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4.0</c:v>
                </c:pt>
                <c:pt idx="1">
                  <c:v>5.0</c:v>
                </c:pt>
                <c:pt idx="2">
                  <c:v>1.0</c:v>
                </c:pt>
                <c:pt idx="3">
                  <c:v>0.0</c:v>
                </c:pt>
                <c:pt idx="4">
                  <c:v>10.0</c:v>
                </c:pt>
                <c:pt idx="5">
                  <c:v>0.0</c:v>
                </c:pt>
                <c:pt idx="6">
                  <c:v>2.0</c:v>
                </c:pt>
                <c:pt idx="7">
                  <c:v>0.0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8.0</c:v>
                </c:pt>
                <c:pt idx="1">
                  <c:v>16.0</c:v>
                </c:pt>
                <c:pt idx="2">
                  <c:v>10.0</c:v>
                </c:pt>
                <c:pt idx="3">
                  <c:v>9.0</c:v>
                </c:pt>
                <c:pt idx="4">
                  <c:v>34.0</c:v>
                </c:pt>
                <c:pt idx="5">
                  <c:v>7.0</c:v>
                </c:pt>
                <c:pt idx="6">
                  <c:v>0.0</c:v>
                </c:pt>
                <c:pt idx="7">
                  <c:v>1.0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14.0</c:v>
                </c:pt>
                <c:pt idx="2">
                  <c:v>1.0</c:v>
                </c:pt>
                <c:pt idx="3">
                  <c:v>3.0</c:v>
                </c:pt>
                <c:pt idx="4">
                  <c:v>15.0</c:v>
                </c:pt>
                <c:pt idx="5">
                  <c:v>4.0</c:v>
                </c:pt>
                <c:pt idx="6">
                  <c:v>0.0</c:v>
                </c:pt>
                <c:pt idx="7">
                  <c:v>0.0</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Q4 2024
(N=33)</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19</c:v>
                </c:pt>
                <c:pt idx="2">
                  <c:v>4</c:v>
                </c:pt>
                <c:pt idx="3">
                  <c:v>6</c:v>
                </c:pt>
                <c:pt idx="4">
                  <c:v>22</c:v>
                </c:pt>
                <c:pt idx="5">
                  <c:v>8</c:v>
                </c:pt>
                <c:pt idx="6">
                  <c:v>3</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1.0</c:v>
                </c:pt>
                <c:pt idx="1">
                  <c:v>5.0</c:v>
                </c:pt>
                <c:pt idx="2">
                  <c:v>0.0</c:v>
                </c:pt>
                <c:pt idx="3">
                  <c:v>6.0</c:v>
                </c:pt>
                <c:pt idx="4">
                  <c:v>5.0</c:v>
                </c:pt>
                <c:pt idx="5">
                  <c:v>4.0</c:v>
                </c:pt>
                <c:pt idx="6">
                  <c:v>0.0</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11.0</c:v>
                </c:pt>
                <c:pt idx="1">
                  <c:v>11.0</c:v>
                </c:pt>
                <c:pt idx="2">
                  <c:v>1.0</c:v>
                </c:pt>
                <c:pt idx="3">
                  <c:v>21.0</c:v>
                </c:pt>
                <c:pt idx="4">
                  <c:v>29.0</c:v>
                </c:pt>
                <c:pt idx="5">
                  <c:v>6.0</c:v>
                </c:pt>
                <c:pt idx="6">
                  <c:v>2.0</c:v>
                </c:pt>
                <c:pt idx="7">
                  <c:v>6.0</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7.0</c:v>
                </c:pt>
                <c:pt idx="1">
                  <c:v>5.0</c:v>
                </c:pt>
                <c:pt idx="2">
                  <c:v>0.0</c:v>
                </c:pt>
                <c:pt idx="3">
                  <c:v>7.0</c:v>
                </c:pt>
                <c:pt idx="4">
                  <c:v>13.0</c:v>
                </c:pt>
                <c:pt idx="5">
                  <c:v>2.0</c:v>
                </c:pt>
                <c:pt idx="6">
                  <c:v>1.0</c:v>
                </c:pt>
                <c:pt idx="7">
                  <c:v>2.0</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6</c:v>
                </c:pt>
                <c:pt idx="1">
                  <c:v>16</c:v>
                </c:pt>
                <c:pt idx="2">
                  <c:v>1</c:v>
                </c:pt>
                <c:pt idx="3">
                  <c:v>9</c:v>
                </c:pt>
                <c:pt idx="4">
                  <c:v>20</c:v>
                </c:pt>
                <c:pt idx="5">
                  <c:v>11</c:v>
                </c:pt>
                <c:pt idx="6">
                  <c:v>0</c:v>
                </c:pt>
                <c:pt idx="7">
                  <c:v>1</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3.0</c:v>
                </c:pt>
                <c:pt idx="1">
                  <c:v>2.0</c:v>
                </c:pt>
                <c:pt idx="2">
                  <c:v>0.0</c:v>
                </c:pt>
                <c:pt idx="3">
                  <c:v>6.0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17.0</c:v>
                </c:pt>
                <c:pt idx="1">
                  <c:v>12.0</c:v>
                </c:pt>
                <c:pt idx="2">
                  <c:v>4.0</c:v>
                </c:pt>
                <c:pt idx="3">
                  <c:v>9.0</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9.0</c:v>
                </c:pt>
                <c:pt idx="1">
                  <c:v>5.0</c:v>
                </c:pt>
                <c:pt idx="2">
                  <c:v>0.0</c:v>
                </c:pt>
                <c:pt idx="3">
                  <c:v>5.0</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16</c:v>
                </c:pt>
                <c:pt idx="1">
                  <c:v>7</c:v>
                </c:pt>
                <c:pt idx="2">
                  <c:v>0</c:v>
                </c:pt>
                <c:pt idx="3">
                  <c:v>9</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0.06818181818181818</c:v>
                </c:pt>
                <c:pt idx="2">
                  <c:v>0.05263157894736842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3">
                  <c:v>0.06060606060606061</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0.92</c:v>
                </c:pt>
                <c:pt idx="1">
                  <c:v>0.9318181818181818</c:v>
                </c:pt>
                <c:pt idx="2">
                  <c:v>0.8947368421052632</c:v>
                </c:pt>
                <c:pt idx="3">
                  <c:v>0.8181818181818182</c:v>
                </c:pt>
              </c:numCache>
            </c:numRef>
          </c:val>
          <c:extLst>
            <c:ext xmlns:c16="http://schemas.microsoft.com/office/drawing/2014/chart" uri="{C3380CC4-5D6E-409C-BE32-E72D297353CC}">
              <c16:uniqueId val="{00000003-33C6-46D0-A451-9992BB76C127}"/>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0.92</c:v>
                </c:pt>
                <c:pt idx="1">
                  <c:v>1.0</c:v>
                </c:pt>
                <c:pt idx="2">
                  <c:v>0.9473684210526316</c:v>
                </c:pt>
                <c:pt idx="3">
                  <c:v>0.8787878787878789</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chart" Target="../charts/char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chart" Target="../charts/char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microsoft.com/office/2018/10/relationships/comments" Target="../comments/modernComment_254_66F6334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sz="2800">
                <a:latin typeface="Arial"/>
              </a:rPr>
              <a:t>Low Income Weatherization Survey
FY2024 Q4
</a:t>
            </a:r>
            <a:r>
              <a:rPr sz="1600">
                <a:latin typeface="Arial"/>
              </a:rPr>
              <a:t>February 2025</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907070991"/>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Complete all promised work</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Do work correctly the first time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Better communication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9144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914400">
                <a:tc>
                  <a:txBody>
                    <a:bodyPr/>
                    <a:lstStyle/>
                    <a:p>
                      <a:pPr algn="l"/>
                      <a:r>
                        <a:rPr sz="1300" b="0" i="0">
                          <a:solidFill>
                            <a:srgbClr val="000000"/>
                          </a:solidFill>
                          <a:latin typeface="Tahoma"/>
                        </a:rPr>
                        <a:t>It took a really long time. I don't think they accomplished anything. It was just awful.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I don't think I got enough benefit out of it. I know it doesn't cost anything but I don't think it really helped at all.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Because of the moisture for one. For a long time it was very humid. I feel like it didn't really change anything.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3</a:t>
                      </a:r>
                    </a:p>
                  </a:txBody>
                  <a:tcPr anchor="ctr">
                    <a:solidFill>
                      <a:srgbClr val="5A80B8"/>
                    </a:solidFill>
                  </a:tcPr>
                </a:tc>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3048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304800">
                <a:tc>
                  <a:txBody>
                    <a:bodyPr/>
                    <a:lstStyle/>
                    <a:p>
                      <a:pPr algn="l"/>
                      <a:r>
                        <a:rPr sz="1300" b="0" i="0">
                          <a:solidFill>
                            <a:srgbClr val="000000"/>
                          </a:solidFill>
                          <a:latin typeface="Tahoma"/>
                        </a:rPr>
                        <a:t>Nothing/no changes needed</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r>
              <a:tr h="304800">
                <a:tc>
                  <a:txBody>
                    <a:bodyPr/>
                    <a:lstStyle/>
                    <a:p>
                      <a:pPr algn="l"/>
                      <a:r>
                        <a:rPr sz="1300" b="0" i="0">
                          <a:solidFill>
                            <a:srgbClr val="000000"/>
                          </a:solidFill>
                          <a:latin typeface="Tahoma"/>
                        </a:rPr>
                        <a:t>Promote, advertise more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304800">
                <a:tc>
                  <a:txBody>
                    <a:bodyPr/>
                    <a:lstStyle/>
                    <a:p>
                      <a:pPr algn="l"/>
                      <a:r>
                        <a:rPr sz="1300" b="0" i="0">
                          <a:solidFill>
                            <a:srgbClr val="000000"/>
                          </a:solidFill>
                          <a:latin typeface="Tahoma"/>
                        </a:rPr>
                        <a:t>Replace doors, windows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304800">
                <a:tc>
                  <a:txBody>
                    <a:bodyPr/>
                    <a:lstStyle/>
                    <a:p>
                      <a:pPr algn="l"/>
                      <a:r>
                        <a:rPr sz="1300" b="0" i="0">
                          <a:solidFill>
                            <a:srgbClr val="000000"/>
                          </a:solidFill>
                          <a:latin typeface="Tahoma"/>
                        </a:rPr>
                        <a:t>Faster response, shorter wait times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More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Have more repair options available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Better planning, improve budgeting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Increase water, energy saving options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Use more skilled contractors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Enroll more people in program</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Follow-up, Supervise contractor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Do not know</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44</a:t>
                      </a:r>
                    </a:p>
                  </a:txBody>
                  <a:tcPr anchor="ctr">
                    <a:solidFill>
                      <a:srgbClr val="5A80B8"/>
                    </a:solidFill>
                  </a:tcPr>
                </a:tc>
                <a:tc>
                  <a:txBody>
                    <a:bodyPr/>
                    <a:lstStyle/>
                    <a:p>
                      <a:pPr algn="ctr"/>
                      <a:r>
                        <a:rPr sz="1300" b="0" i="0">
                          <a:solidFill>
                            <a:srgbClr val="FFFFFF"/>
                          </a:solidFill>
                          <a:latin typeface="Tahoma"/>
                        </a:rPr>
                        <a:t>19</a:t>
                      </a:r>
                    </a:p>
                  </a:txBody>
                  <a:tcPr anchor="ctr">
                    <a:solidFill>
                      <a:srgbClr val="5A80B8"/>
                    </a:solidFill>
                  </a:tcPr>
                </a:tc>
                <a:tc>
                  <a:txBody>
                    <a:bodyPr/>
                    <a:lstStyle/>
                    <a:p>
                      <a:pPr algn="ctr"/>
                      <a:r>
                        <a:rPr sz="1300" b="0" i="0">
                          <a:solidFill>
                            <a:srgbClr val="FFFFFF"/>
                          </a:solidFill>
                          <a:latin typeface="Tahoma"/>
                        </a:rPr>
                        <a:t>36</a:t>
                      </a:r>
                    </a:p>
                  </a:txBody>
                  <a:tcPr anchor="ctr">
                    <a:solidFill>
                      <a:srgbClr val="5A80B8"/>
                    </a:solidFill>
                  </a:tcPr>
                </a:tc>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929659632"/>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5715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571500">
                <a:tc>
                  <a:txBody>
                    <a:bodyPr/>
                    <a:lstStyle/>
                    <a:p>
                      <a:pPr algn="l"/>
                      <a:r>
                        <a:rPr sz="1300" b="0" i="0">
                          <a:solidFill>
                            <a:srgbClr val="000000"/>
                          </a:solidFill>
                          <a:latin typeface="Tahoma"/>
                        </a:rPr>
                        <a:t>Cleaned up mess, repaired damage they caused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Complete work correctly, properly</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Inform me of what is being repaired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Improve, increase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Followed up, reviewed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c>
                  <a:txBody>
                    <a:bodyPr/>
                    <a:lstStyle/>
                    <a:p>
                      <a:pPr algn="ctr"/>
                      <a:r>
                        <a:rPr sz="1300" b="0"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350003221"/>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endParaRPr lang="en-US" altLang="en-US" sz="1600" dirty="0">
              <a:ea typeface="Geneva"/>
              <a:cs typeface="Geneva"/>
            </a:endParaRPr>
          </a:p>
          <a:p>
            <a:pPr algn="l"/>
            <a:r>
              <a:rPr sz="1800">
                <a:latin typeface="Tahoma"/>
              </a:rPr>
              <a:t>Customers’ overall satisfaction with Austin Energy’s Weatherization Program remained favorable with a score of 88% for Q4 2024.</a:t>
            </a:r>
          </a:p>
          <a:p>
            <a:pPr algn="l"/>
            <a:r>
              <a:rPr sz="1800">
                <a:latin typeface="Tahoma"/>
              </a:rPr>
              <a:t>Overall satisfaction level with Austin Energy improved to 82% in Q4 2024 from 89% in Q2 2024.</a:t>
            </a:r>
          </a:p>
          <a:p>
            <a:pPr algn="l"/>
            <a:r>
              <a:rPr sz="1800">
                <a:latin typeface="Tahoma"/>
              </a:rPr>
              <a:t>Customers indicated a need for the program and home weatherization assistance.</a:t>
            </a:r>
          </a:p>
          <a:p>
            <a:pPr algn="l"/>
            <a:r>
              <a:rPr sz="1800">
                <a:latin typeface="Tahoma"/>
              </a:rPr>
              <a:t>91% of customers would recommend this program to a friend or family member.</a:t>
            </a:r>
          </a:p>
          <a:p>
            <a:pPr algn="l"/>
            <a:r>
              <a:rPr sz="1800">
                <a:latin typeface="Tahoma"/>
              </a:rPr>
              <a:t>75% of customers appeared to have a high level of understanding when it comes to their utility bill and energy savings.</a:t>
            </a: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Improve communication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653142">
                <a:tc>
                  <a:txBody>
                    <a:bodyPr/>
                    <a:lstStyle/>
                    <a:p>
                      <a:pPr algn="l"/>
                      <a:r>
                        <a:rPr sz="1300" b="0" i="0">
                          <a:solidFill>
                            <a:srgbClr val="000000"/>
                          </a:solidFill>
                          <a:latin typeface="Tahoma"/>
                        </a:rPr>
                        <a:t>Complete repair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Follow up after a few month to check on work performed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Don't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8575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285750">
                <a:tc>
                  <a:txBody>
                    <a:bodyPr/>
                    <a:lstStyle/>
                    <a:p>
                      <a:pPr algn="l"/>
                      <a:r>
                        <a:rPr sz="1300" b="0" i="0">
                          <a:solidFill>
                            <a:srgbClr val="000000"/>
                          </a:solidFill>
                          <a:latin typeface="Tahoma"/>
                        </a:rPr>
                        <a:t>Satisfied with work, no complaints</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23</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r>
              <a:tr h="285750">
                <a:tc>
                  <a:txBody>
                    <a:bodyPr/>
                    <a:lstStyle/>
                    <a:p>
                      <a:pPr algn="l"/>
                      <a:r>
                        <a:rPr sz="1300" b="0" i="0">
                          <a:solidFill>
                            <a:srgbClr val="000000"/>
                          </a:solidFill>
                          <a:latin typeface="Tahoma"/>
                        </a:rPr>
                        <a:t>Patient, kind, nice, friendly, caring, polite employee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285750">
                <a:tc>
                  <a:txBody>
                    <a:bodyPr/>
                    <a:lstStyle/>
                    <a:p>
                      <a:pPr algn="l"/>
                      <a:r>
                        <a:rPr sz="1300" b="0" i="0">
                          <a:solidFill>
                            <a:srgbClr val="000000"/>
                          </a:solidFill>
                          <a:latin typeface="Tahoma"/>
                        </a:rPr>
                        <a:t>Provided helpful information, knowledgeable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r>
              <a:tr h="285750">
                <a:tc>
                  <a:txBody>
                    <a:bodyPr/>
                    <a:lstStyle/>
                    <a:p>
                      <a:pPr algn="l"/>
                      <a:r>
                        <a:rPr sz="1300" b="0" i="0">
                          <a:solidFill>
                            <a:srgbClr val="000000"/>
                          </a:solidFill>
                          <a:latin typeface="Tahoma"/>
                        </a:rPr>
                        <a:t>Professional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r>
              <a:tr h="285750">
                <a:tc>
                  <a:txBody>
                    <a:bodyPr/>
                    <a:lstStyle/>
                    <a:p>
                      <a:pPr algn="l"/>
                      <a:r>
                        <a:rPr sz="1300" b="0" i="0">
                          <a:solidFill>
                            <a:srgbClr val="000000"/>
                          </a:solidFill>
                          <a:latin typeface="Tahoma"/>
                        </a:rPr>
                        <a:t>Nothing/no changes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285750">
                <a:tc>
                  <a:txBody>
                    <a:bodyPr/>
                    <a:lstStyle/>
                    <a:p>
                      <a:pPr algn="l"/>
                      <a:r>
                        <a:rPr sz="1300" b="0" i="0">
                          <a:solidFill>
                            <a:srgbClr val="000000"/>
                          </a:solidFill>
                          <a:latin typeface="Tahoma"/>
                        </a:rPr>
                        <a:t>Quick, punctual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285750">
                <a:tc>
                  <a:txBody>
                    <a:bodyPr/>
                    <a:lstStyle/>
                    <a:p>
                      <a:pPr algn="l"/>
                      <a:r>
                        <a:rPr sz="1300" b="0" i="0">
                          <a:solidFill>
                            <a:srgbClr val="000000"/>
                          </a:solidFill>
                          <a:latin typeface="Tahoma"/>
                        </a:rPr>
                        <a:t>Did not leave area clean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285750">
                <a:tc>
                  <a:txBody>
                    <a:bodyPr/>
                    <a:lstStyle/>
                    <a:p>
                      <a:pPr algn="l"/>
                      <a:r>
                        <a:rPr sz="1300" b="0" i="0">
                          <a:solidFill>
                            <a:srgbClr val="000000"/>
                          </a:solidFill>
                          <a:latin typeface="Tahoma"/>
                        </a:rPr>
                        <a:t>Incomplete job, items or issues not addressed</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85750">
                <a:tc>
                  <a:txBody>
                    <a:bodyPr/>
                    <a:lstStyle/>
                    <a:p>
                      <a:pPr algn="l"/>
                      <a:r>
                        <a:rPr sz="1300" b="0" i="0">
                          <a:solidFill>
                            <a:srgbClr val="000000"/>
                          </a:solidFill>
                          <a:latin typeface="Tahoma"/>
                        </a:rPr>
                        <a:t>Good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85750">
                <a:tc>
                  <a:txBody>
                    <a:bodyPr/>
                    <a:lstStyle/>
                    <a:p>
                      <a:pPr algn="l"/>
                      <a:r>
                        <a:rPr sz="1300" b="0" i="0">
                          <a:solidFill>
                            <a:srgbClr val="000000"/>
                          </a:solidFill>
                          <a:latin typeface="Tahoma"/>
                        </a:rPr>
                        <a:t>Cleaned up after themselves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85750">
                <a:tc>
                  <a:txBody>
                    <a:bodyPr/>
                    <a:lstStyle/>
                    <a:p>
                      <a:pPr algn="l"/>
                      <a:r>
                        <a:rPr sz="1300" b="0" i="0">
                          <a:solidFill>
                            <a:srgbClr val="000000"/>
                          </a:solidFill>
                          <a:latin typeface="Tahoma"/>
                        </a:rPr>
                        <a:t>They should talk to homeowner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85750">
                <a:tc>
                  <a:txBody>
                    <a:bodyPr/>
                    <a:lstStyle/>
                    <a:p>
                      <a:pPr algn="l"/>
                      <a:r>
                        <a:rPr sz="1300" b="0" i="0">
                          <a:solidFill>
                            <a:srgbClr val="000000"/>
                          </a:solidFill>
                          <a:latin typeface="Tahoma"/>
                        </a:rPr>
                        <a:t>Appreciate program, service</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8575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85750">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28575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50</a:t>
                      </a:r>
                    </a:p>
                  </a:txBody>
                  <a:tcPr anchor="ctr">
                    <a:solidFill>
                      <a:srgbClr val="5A80B8"/>
                    </a:solidFill>
                  </a:tcPr>
                </a:tc>
                <a:tc>
                  <a:txBody>
                    <a:bodyPr/>
                    <a:lstStyle/>
                    <a:p>
                      <a:pPr algn="ctr"/>
                      <a:r>
                        <a:rPr sz="1300" b="0" i="0">
                          <a:solidFill>
                            <a:srgbClr val="FFFFFF"/>
                          </a:solidFill>
                          <a:latin typeface="Tahoma"/>
                        </a:rPr>
                        <a:t>24</a:t>
                      </a:r>
                    </a:p>
                  </a:txBody>
                  <a:tcPr anchor="ctr">
                    <a:solidFill>
                      <a:srgbClr val="5A80B8"/>
                    </a:solidFill>
                  </a:tcPr>
                </a:tc>
                <a:tc>
                  <a:txBody>
                    <a:bodyPr/>
                    <a:lstStyle/>
                    <a:p>
                      <a:pPr algn="ctr"/>
                      <a:r>
                        <a:rPr sz="1300" b="0"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57885736"/>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Level of Understanding with </a:t>
            </a:r>
            <a:br>
              <a:rPr lang="en-US" altLang="en-US" dirty="0">
                <a:ea typeface="MS PGothic" panose="020B0600070205080204" pitchFamily="34" charset="-128"/>
              </a:rPr>
            </a:br>
            <a:r>
              <a:rPr lang="en-US" altLang="en-US" dirty="0">
                <a:ea typeface="MS PGothic" panose="020B0600070205080204" pitchFamily="34" charset="-128"/>
              </a:rPr>
              <a:t>Utility Bill and Energy Savings </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851175235"/>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457200">
                <a:tc>
                  <a:txBody>
                    <a:bodyPr/>
                    <a:lstStyle/>
                    <a:p>
                      <a:pPr algn="ctr"/>
                    </a:p>
                  </a:txBody>
                  <a:tcPr anchor="ctr">
                    <a:solidFill>
                      <a:srgbClr val="5A80B8"/>
                    </a:solidFill>
                  </a:tcPr>
                </a:tc>
                <a:tc>
                  <a:txBody>
                    <a:bodyPr/>
                    <a:lstStyle/>
                    <a:p>
                      <a:pPr algn="ctr"/>
                      <a:r>
                        <a:rPr sz="1300" b="1" i="0">
                          <a:solidFill>
                            <a:srgbClr val="FFFFFF"/>
                          </a:solidFill>
                          <a:latin typeface="Tahoma"/>
                        </a:rPr>
                        <a:t>Q1 2024</a:t>
                      </a:r>
                    </a:p>
                  </a:txBody>
                  <a:tcPr anchor="ctr">
                    <a:solidFill>
                      <a:srgbClr val="5A80B8"/>
                    </a:solidFill>
                  </a:tcPr>
                </a:tc>
                <a:tc>
                  <a:txBody>
                    <a:bodyPr/>
                    <a:lstStyle/>
                    <a:p>
                      <a:pPr algn="ctr"/>
                      <a:r>
                        <a:rPr sz="1300" b="1" i="0">
                          <a:solidFill>
                            <a:srgbClr val="FFFFFF"/>
                          </a:solidFill>
                          <a:latin typeface="Tahoma"/>
                        </a:rPr>
                        <a:t>Q2 2024</a:t>
                      </a:r>
                    </a:p>
                  </a:txBody>
                  <a:tcPr anchor="ctr">
                    <a:solidFill>
                      <a:srgbClr val="5A80B8"/>
                    </a:solidFill>
                  </a:tcPr>
                </a:tc>
                <a:tc>
                  <a:txBody>
                    <a:bodyPr/>
                    <a:lstStyle/>
                    <a:p>
                      <a:pPr algn="ctr"/>
                      <a:r>
                        <a:rPr sz="1300" b="1" i="0">
                          <a:solidFill>
                            <a:srgbClr val="FFFFFF"/>
                          </a:solidFill>
                          <a:latin typeface="Tahoma"/>
                        </a:rPr>
                        <a:t>Q3 2024</a:t>
                      </a:r>
                    </a:p>
                  </a:txBody>
                  <a:tcPr anchor="ctr">
                    <a:solidFill>
                      <a:srgbClr val="5A80B8"/>
                    </a:solidFill>
                  </a:tcPr>
                </a:tc>
                <a:tc>
                  <a:txBody>
                    <a:bodyPr/>
                    <a:lstStyle/>
                    <a:p>
                      <a:pPr algn="ctr"/>
                      <a:r>
                        <a:rPr sz="1300" b="1" i="0">
                          <a:solidFill>
                            <a:srgbClr val="FFFFFF"/>
                          </a:solidFill>
                          <a:latin typeface="Tahoma"/>
                        </a:rPr>
                        <a:t>Q4 2024</a:t>
                      </a:r>
                    </a:p>
                  </a:txBody>
                  <a:tcPr anchor="ctr">
                    <a:solidFill>
                      <a:srgbClr val="5A80B8"/>
                    </a:solidFill>
                  </a:tcPr>
                </a:tc>
              </a:tr>
              <a:tr h="457200">
                <a:tc>
                  <a:txBody>
                    <a:bodyPr/>
                    <a:lstStyle/>
                    <a:p>
                      <a:pPr algn="l"/>
                      <a:r>
                        <a:rPr sz="1300" b="0" i="0">
                          <a:solidFill>
                            <a:srgbClr val="000000"/>
                          </a:solidFill>
                          <a:latin typeface="Tahoma"/>
                        </a:rPr>
                        <a:t>Saving money on my utility bill</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c>
                  <a:txBody>
                    <a:bodyPr/>
                    <a:lstStyle/>
                    <a:p>
                      <a:pPr algn="ctr"/>
                      <a:r>
                        <a:rPr sz="1300" b="0" i="0">
                          <a:solidFill>
                            <a:srgbClr val="000000"/>
                          </a:solidFill>
                          <a:latin typeface="Tahoma"/>
                        </a:rPr>
                        <a:t>34</a:t>
                      </a:r>
                    </a:p>
                  </a:txBody>
                  <a:tcPr anchor="ctr">
                    <a:solidFill>
                      <a:srgbClr val="E0E5F0"/>
                    </a:solidFill>
                  </a:tcPr>
                </a:tc>
                <a:tc>
                  <a:txBody>
                    <a:bodyPr/>
                    <a:lstStyle/>
                    <a:p>
                      <a:pPr algn="ctr"/>
                      <a:r>
                        <a:rPr sz="1300" b="0" i="0">
                          <a:solidFill>
                            <a:srgbClr val="000000"/>
                          </a:solidFill>
                          <a:latin typeface="Tahoma"/>
                        </a:rPr>
                        <a:t>19</a:t>
                      </a:r>
                    </a:p>
                  </a:txBody>
                  <a:tcPr anchor="ctr">
                    <a:solidFill>
                      <a:srgbClr val="E0E5F0"/>
                    </a:solidFill>
                  </a:tcPr>
                </a:tc>
                <a:tc>
                  <a:txBody>
                    <a:bodyPr/>
                    <a:lstStyle/>
                    <a:p>
                      <a:pPr algn="ctr"/>
                      <a:r>
                        <a:rPr sz="1300" b="0" i="0">
                          <a:solidFill>
                            <a:srgbClr val="000000"/>
                          </a:solidFill>
                          <a:latin typeface="Tahoma"/>
                        </a:rPr>
                        <a:t>30</a:t>
                      </a:r>
                    </a:p>
                  </a:txBody>
                  <a:tcPr anchor="ctr">
                    <a:solidFill>
                      <a:srgbClr val="E0E5F0"/>
                    </a:solidFill>
                  </a:tcPr>
                </a:tc>
              </a:tr>
              <a:tr h="457200">
                <a:tc>
                  <a:txBody>
                    <a:bodyPr/>
                    <a:lstStyle/>
                    <a:p>
                      <a:pPr algn="l"/>
                      <a:r>
                        <a:rPr sz="1300" b="0" i="0">
                          <a:solidFill>
                            <a:srgbClr val="000000"/>
                          </a:solidFill>
                          <a:latin typeface="Tahoma"/>
                        </a:rPr>
                        <a:t>Saving energy and/or water</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c>
                  <a:txBody>
                    <a:bodyPr/>
                    <a:lstStyle/>
                    <a:p>
                      <a:pPr algn="ctr"/>
                      <a:r>
                        <a:rPr sz="1300" b="0" i="0">
                          <a:solidFill>
                            <a:srgbClr val="000000"/>
                          </a:solidFill>
                          <a:latin typeface="Tahoma"/>
                        </a:rPr>
                        <a:t>26</a:t>
                      </a:r>
                    </a:p>
                  </a:txBody>
                  <a:tcPr anchor="ctr">
                    <a:solidFill>
                      <a:srgbClr val="E0E5F0"/>
                    </a:solidFill>
                  </a:tcPr>
                </a:tc>
              </a:tr>
              <a:tr h="457200">
                <a:tc>
                  <a:txBody>
                    <a:bodyPr/>
                    <a:lstStyle/>
                    <a:p>
                      <a:pPr algn="l"/>
                      <a:r>
                        <a:rPr sz="1300" b="0" i="0">
                          <a:solidFill>
                            <a:srgbClr val="000000"/>
                          </a:solidFill>
                          <a:latin typeface="Tahoma"/>
                        </a:rPr>
                        <a:t>Knowing I am doing my part for the planet</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26</a:t>
                      </a:r>
                    </a:p>
                  </a:txBody>
                  <a:tcPr anchor="ctr">
                    <a:solidFill>
                      <a:srgbClr val="E0E5F0"/>
                    </a:solidFill>
                  </a:tcPr>
                </a:tc>
              </a:tr>
              <a:tr h="457200">
                <a:tc>
                  <a:txBody>
                    <a:bodyPr/>
                    <a:lstStyle/>
                    <a:p>
                      <a:pPr algn="l"/>
                      <a:r>
                        <a:rPr sz="1300" b="0" i="0">
                          <a:solidFill>
                            <a:srgbClr val="000000"/>
                          </a:solidFill>
                          <a:latin typeface="Tahoma"/>
                        </a:rPr>
                        <a:t>Using less energy and/or water</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25</a:t>
                      </a:r>
                    </a:p>
                  </a:txBody>
                  <a:tcPr anchor="ctr">
                    <a:solidFill>
                      <a:srgbClr val="E0E5F0"/>
                    </a:solidFill>
                  </a:tcPr>
                </a:tc>
              </a:tr>
              <a:tr h="457200">
                <a:tc>
                  <a:txBody>
                    <a:bodyPr/>
                    <a:lstStyle/>
                    <a:p>
                      <a:pPr algn="l"/>
                      <a:r>
                        <a:rPr sz="1300" b="0" i="0">
                          <a:solidFill>
                            <a:srgbClr val="000000"/>
                          </a:solidFill>
                          <a:latin typeface="Tahoma"/>
                        </a:rPr>
                        <a:t>Participating in/using renewable energy</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c>
                  <a:txBody>
                    <a:bodyPr/>
                    <a:lstStyle/>
                    <a:p>
                      <a:pPr algn="ctr"/>
                      <a:r>
                        <a:rPr sz="1300" b="0" i="0">
                          <a:solidFill>
                            <a:srgbClr val="000000"/>
                          </a:solidFill>
                          <a:latin typeface="Tahoma"/>
                        </a:rPr>
                        <a:t>24</a:t>
                      </a:r>
                    </a:p>
                  </a:txBody>
                  <a:tcPr anchor="ctr">
                    <a:solidFill>
                      <a:srgbClr val="E0E5F0"/>
                    </a:solidFill>
                  </a:tcPr>
                </a:tc>
              </a:tr>
              <a:tr h="457200">
                <a:tc>
                  <a:txBody>
                    <a:bodyPr/>
                    <a:lstStyle/>
                    <a:p>
                      <a:pPr algn="l"/>
                      <a:r>
                        <a:rPr sz="1300" b="0" i="0">
                          <a:solidFill>
                            <a:srgbClr val="000000"/>
                          </a:solidFill>
                          <a:latin typeface="Tahoma"/>
                        </a:rPr>
                        <a:t>Feeling more comfortable in my home</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24</a:t>
                      </a:r>
                    </a:p>
                  </a:txBody>
                  <a:tcPr anchor="ctr">
                    <a:solidFill>
                      <a:srgbClr val="E0E5F0"/>
                    </a:solidFill>
                  </a:tcPr>
                </a:tc>
              </a:tr>
              <a:tr h="457200">
                <a:tc>
                  <a:txBody>
                    <a:bodyPr/>
                    <a:lstStyle/>
                    <a:p>
                      <a:pPr algn="l"/>
                      <a:r>
                        <a:rPr sz="1300" b="0" i="0">
                          <a:solidFill>
                            <a:srgbClr val="000000"/>
                          </a:solidFill>
                          <a:latin typeface="Tahoma"/>
                        </a:rPr>
                        <a:t>Setting my thermostat at a higher temperature</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15</a:t>
                      </a:r>
                    </a:p>
                  </a:txBody>
                  <a:tcPr anchor="ctr">
                    <a:solidFill>
                      <a:srgbClr val="E0E5F0"/>
                    </a:solidFill>
                  </a:tcPr>
                </a:tc>
              </a:tr>
              <a:tr h="4572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457200">
                <a:tc>
                  <a:txBody>
                    <a:bodyPr/>
                    <a:lstStyle/>
                    <a:p>
                      <a:pPr algn="l"/>
                      <a:r>
                        <a:rPr sz="1300" b="1" i="0">
                          <a:solidFill>
                            <a:srgbClr val="FFFFFF"/>
                          </a:solidFill>
                          <a:latin typeface="Tahoma"/>
                        </a:rPr>
                        <a:t>Base:</a:t>
                      </a:r>
                    </a:p>
                  </a:txBody>
                  <a:tcPr anchor="ctr">
                    <a:solidFill>
                      <a:srgbClr val="5A80B8"/>
                    </a:solidFill>
                  </a:tcPr>
                </a:tc>
                <a:tc>
                  <a:txBody>
                    <a:bodyPr/>
                    <a:lstStyle/>
                    <a:p>
                      <a:pPr algn="ctr"/>
                      <a:r>
                        <a:rPr sz="1300" b="1" i="0">
                          <a:solidFill>
                            <a:srgbClr val="FFFFFF"/>
                          </a:solidFill>
                          <a:latin typeface="Tahoma"/>
                        </a:rPr>
                        <a:t>12</a:t>
                      </a:r>
                    </a:p>
                  </a:txBody>
                  <a:tcPr anchor="ctr">
                    <a:solidFill>
                      <a:srgbClr val="5A80B8"/>
                    </a:solidFill>
                  </a:tcPr>
                </a:tc>
                <a:tc>
                  <a:txBody>
                    <a:bodyPr/>
                    <a:lstStyle/>
                    <a:p>
                      <a:pPr algn="ctr"/>
                      <a:r>
                        <a:rPr sz="1300" b="1" i="0">
                          <a:solidFill>
                            <a:srgbClr val="FFFFFF"/>
                          </a:solidFill>
                          <a:latin typeface="Tahoma"/>
                        </a:rPr>
                        <a:t>44</a:t>
                      </a:r>
                    </a:p>
                  </a:txBody>
                  <a:tcPr anchor="ctr">
                    <a:solidFill>
                      <a:srgbClr val="5A80B8"/>
                    </a:solidFill>
                  </a:tcPr>
                </a:tc>
                <a:tc>
                  <a:txBody>
                    <a:bodyPr/>
                    <a:lstStyle/>
                    <a:p>
                      <a:pPr algn="ctr"/>
                      <a:r>
                        <a:rPr sz="1300" b="1" i="0">
                          <a:solidFill>
                            <a:srgbClr val="FFFFFF"/>
                          </a:solidFill>
                          <a:latin typeface="Tahoma"/>
                        </a:rPr>
                        <a:t>19</a:t>
                      </a:r>
                    </a:p>
                  </a:txBody>
                  <a:tcPr anchor="ctr">
                    <a:solidFill>
                      <a:srgbClr val="5A80B8"/>
                    </a:solidFill>
                  </a:tcPr>
                </a:tc>
                <a:tc>
                  <a:txBody>
                    <a:bodyPr/>
                    <a:lstStyle/>
                    <a:p>
                      <a:pPr algn="ctr"/>
                      <a:r>
                        <a:rPr sz="1300" b="1" i="0">
                          <a:solidFill>
                            <a:srgbClr val="FFFFFF"/>
                          </a:solidFill>
                          <a:latin typeface="Tahoma"/>
                        </a:rPr>
                        <a:t>32</a:t>
                      </a:r>
                    </a:p>
                  </a:txBody>
                  <a:tcPr anchor="ctr">
                    <a:solidFill>
                      <a:srgbClr val="5A80B8"/>
                    </a:solidFill>
                  </a:tcPr>
                </a:tc>
              </a:tr>
            </a:tbl>
          </a:graphicData>
        </a:graphic>
      </p:graphicFrame>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915063031"/>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54000">
                <a:tc>
                  <a:txBody>
                    <a:bodyPr/>
                    <a:lstStyle/>
                    <a:p>
                      <a:pPr algn="ctr"/>
                    </a:p>
                  </a:txBody>
                  <a:tcPr anchor="ctr">
                    <a:solidFill>
                      <a:srgbClr val="5A80B8"/>
                    </a:solidFill>
                  </a:tcPr>
                </a:tc>
                <a:tc>
                  <a:txBody>
                    <a:bodyPr/>
                    <a:lstStyle/>
                    <a:p>
                      <a:pPr algn="ctr"/>
                      <a:r>
                        <a:rPr sz="1300" b="1" i="0">
                          <a:solidFill>
                            <a:srgbClr val="FFFFFF"/>
                          </a:solidFill>
                          <a:latin typeface="Tahoma"/>
                        </a:rPr>
                        <a:t>Q1 2024</a:t>
                      </a:r>
                    </a:p>
                  </a:txBody>
                  <a:tcPr anchor="ctr">
                    <a:solidFill>
                      <a:srgbClr val="5A80B8"/>
                    </a:solidFill>
                  </a:tcPr>
                </a:tc>
                <a:tc>
                  <a:txBody>
                    <a:bodyPr/>
                    <a:lstStyle/>
                    <a:p>
                      <a:pPr algn="ctr"/>
                      <a:r>
                        <a:rPr sz="1300" b="1" i="0">
                          <a:solidFill>
                            <a:srgbClr val="FFFFFF"/>
                          </a:solidFill>
                          <a:latin typeface="Tahoma"/>
                        </a:rPr>
                        <a:t>Q2 2024</a:t>
                      </a:r>
                    </a:p>
                  </a:txBody>
                  <a:tcPr anchor="ctr">
                    <a:solidFill>
                      <a:srgbClr val="5A80B8"/>
                    </a:solidFill>
                  </a:tcPr>
                </a:tc>
                <a:tc>
                  <a:txBody>
                    <a:bodyPr/>
                    <a:lstStyle/>
                    <a:p>
                      <a:pPr algn="ctr"/>
                      <a:r>
                        <a:rPr sz="1300" b="1" i="0">
                          <a:solidFill>
                            <a:srgbClr val="FFFFFF"/>
                          </a:solidFill>
                          <a:latin typeface="Tahoma"/>
                        </a:rPr>
                        <a:t>Q3 2024</a:t>
                      </a:r>
                    </a:p>
                  </a:txBody>
                  <a:tcPr anchor="ctr">
                    <a:solidFill>
                      <a:srgbClr val="5A80B8"/>
                    </a:solidFill>
                  </a:tcPr>
                </a:tc>
                <a:tc>
                  <a:txBody>
                    <a:bodyPr/>
                    <a:lstStyle/>
                    <a:p>
                      <a:pPr algn="ctr"/>
                      <a:r>
                        <a:rPr sz="1300" b="1" i="0">
                          <a:solidFill>
                            <a:srgbClr val="FFFFFF"/>
                          </a:solidFill>
                          <a:latin typeface="Tahoma"/>
                        </a:rPr>
                        <a:t>Q4 2024</a:t>
                      </a:r>
                    </a:p>
                  </a:txBody>
                  <a:tcPr anchor="ctr">
                    <a:solidFill>
                      <a:srgbClr val="5A80B8"/>
                    </a:solidFill>
                  </a:tcPr>
                </a:tc>
              </a:tr>
              <a:tr h="254000">
                <a:tc>
                  <a:txBody>
                    <a:bodyPr/>
                    <a:lstStyle/>
                    <a:p>
                      <a:pPr algn="l"/>
                      <a:r>
                        <a:rPr sz="1300" b="0" i="0">
                          <a:solidFill>
                            <a:srgbClr val="000000"/>
                          </a:solidFill>
                          <a:latin typeface="Tahoma"/>
                        </a:rPr>
                        <a:t>Replace windows</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r>
              <a:tr h="254000">
                <a:tc>
                  <a:txBody>
                    <a:bodyPr/>
                    <a:lstStyle/>
                    <a:p>
                      <a:pPr algn="l"/>
                      <a:r>
                        <a:rPr sz="1300" b="0" i="0">
                          <a:solidFill>
                            <a:srgbClr val="000000"/>
                          </a:solidFill>
                          <a:latin typeface="Tahoma"/>
                        </a:rPr>
                        <a:t>Show ways to lower energy costs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0" i="0">
                          <a:solidFill>
                            <a:srgbClr val="000000"/>
                          </a:solidFill>
                          <a:latin typeface="Tahoma"/>
                        </a:rPr>
                        <a:t>Solar screens, panels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0" i="0">
                          <a:solidFill>
                            <a:srgbClr val="000000"/>
                          </a:solidFill>
                          <a:latin typeface="Tahoma"/>
                        </a:rPr>
                        <a:t>Lower rates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Provide insulation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Replace, repair roof</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Bigger rebates, more rebates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Solar screens/panels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Replace appliances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Better quality materials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Replace, repair doors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Help provide more material (thermostat, etc.)</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Repair non-energy efficiency related issues</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Nothing/no suggestions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15</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r>
              <a:tr h="254000">
                <a:tc>
                  <a:txBody>
                    <a:bodyPr/>
                    <a:lstStyle/>
                    <a:p>
                      <a:pPr algn="l"/>
                      <a:r>
                        <a:rPr sz="1300" b="0" i="0">
                          <a:solidFill>
                            <a:srgbClr val="000000"/>
                          </a:solidFill>
                          <a:latin typeface="Tahoma"/>
                        </a:rPr>
                        <a:t>Do not know, unsure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r>
              <a:tr h="2540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1" i="0">
                          <a:solidFill>
                            <a:srgbClr val="FFFFFF"/>
                          </a:solidFill>
                          <a:latin typeface="Tahoma"/>
                        </a:rPr>
                        <a:t>Base:</a:t>
                      </a:r>
                    </a:p>
                  </a:txBody>
                  <a:tcPr anchor="ctr">
                    <a:solidFill>
                      <a:srgbClr val="5A80B8"/>
                    </a:solidFill>
                  </a:tcPr>
                </a:tc>
                <a:tc>
                  <a:txBody>
                    <a:bodyPr/>
                    <a:lstStyle/>
                    <a:p>
                      <a:pPr algn="ctr"/>
                      <a:r>
                        <a:rPr sz="1300" b="1" i="0">
                          <a:solidFill>
                            <a:srgbClr val="FFFFFF"/>
                          </a:solidFill>
                          <a:latin typeface="Tahoma"/>
                        </a:rPr>
                        <a:t>12</a:t>
                      </a:r>
                    </a:p>
                  </a:txBody>
                  <a:tcPr anchor="ctr">
                    <a:solidFill>
                      <a:srgbClr val="5A80B8"/>
                    </a:solidFill>
                  </a:tcPr>
                </a:tc>
                <a:tc>
                  <a:txBody>
                    <a:bodyPr/>
                    <a:lstStyle/>
                    <a:p>
                      <a:pPr algn="ctr"/>
                      <a:r>
                        <a:rPr sz="1300" b="1" i="0">
                          <a:solidFill>
                            <a:srgbClr val="FFFFFF"/>
                          </a:solidFill>
                          <a:latin typeface="Tahoma"/>
                        </a:rPr>
                        <a:t>44</a:t>
                      </a:r>
                    </a:p>
                  </a:txBody>
                  <a:tcPr anchor="ctr">
                    <a:solidFill>
                      <a:srgbClr val="5A80B8"/>
                    </a:solidFill>
                  </a:tcPr>
                </a:tc>
                <a:tc>
                  <a:txBody>
                    <a:bodyPr/>
                    <a:lstStyle/>
                    <a:p>
                      <a:pPr algn="ctr"/>
                      <a:r>
                        <a:rPr sz="1300" b="1" i="0">
                          <a:solidFill>
                            <a:srgbClr val="FFFFFF"/>
                          </a:solidFill>
                          <a:latin typeface="Tahoma"/>
                        </a:rPr>
                        <a:t>19</a:t>
                      </a:r>
                    </a:p>
                  </a:txBody>
                  <a:tcPr anchor="ctr">
                    <a:solidFill>
                      <a:srgbClr val="5A80B8"/>
                    </a:solidFill>
                  </a:tcPr>
                </a:tc>
                <a:tc>
                  <a:txBody>
                    <a:bodyPr/>
                    <a:lstStyle/>
                    <a:p>
                      <a:pPr algn="ctr"/>
                      <a:r>
                        <a:rPr sz="13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lgn="l" lvl="0">
              <a:lnSpc>
                <a:spcPts val="2000"/>
              </a:lnSpc>
              <a:defRPr/>
            </a:pPr>
            <a:r>
              <a:rPr sz="1800" b="0" i="0">
                <a:solidFill>
                  <a:srgbClr val="000000"/>
                </a:solidFill>
                <a:latin typeface="Tahoma"/>
              </a:rPr>
              <a:t>Overall satisfaction score with energy savings was 52% in Q4 2024, up from 50% in Q3 2024%.</a:t>
            </a:r>
          </a:p>
          <a:p/>
          <a:p>
            <a:pPr algn="l" lvl="0">
              <a:lnSpc>
                <a:spcPts val="2000"/>
              </a:lnSpc>
            </a:pPr>
            <a:r>
              <a:rPr sz="1800" b="0" i="0">
                <a:solidFill>
                  <a:srgbClr val="000000"/>
                </a:solidFill>
                <a:latin typeface="Tahoma"/>
              </a:rPr>
              <a:t>Contractor and customer service ratings remained relatively high for all attributes.</a:t>
            </a:r>
          </a:p>
          <a:p/>
          <a:p>
            <a:pPr algn="l" lvl="0">
              <a:lnSpc>
                <a:spcPts val="2000"/>
              </a:lnSpc>
            </a:pPr>
            <a:r>
              <a:rPr sz="1800" b="0" i="0">
                <a:solidFill>
                  <a:srgbClr val="000000"/>
                </a:solidFill>
                <a:latin typeface="Tahoma"/>
              </a:rPr>
              <a:t>Customers appeared to be satisfied with the follow-up phone calls and indicated that the Austin Energy staff member/contractor did an overall good job on the work done at their homes.</a:t>
            </a:r>
          </a:p>
          <a:p/>
          <a:p>
            <a:pPr algn="l" lvl="0">
              <a:lnSpc>
                <a:spcPts val="2000"/>
              </a:lnSpc>
            </a:pPr>
            <a:r>
              <a:rPr sz="1800" b="0" i="0">
                <a:solidFill>
                  <a:srgbClr val="000000"/>
                </a:solidFill>
                <a:latin typeface="Tahoma"/>
              </a:rPr>
              <a:t>For this quarter, Friends/family/word of mouth, Austin Energy’s website, and Utility bill inserts were the top responses for how customers first learned about the weatherization program.</a:t>
            </a:r>
          </a:p>
          <a:p/>
          <a:p>
            <a:pPr algn="l" lvl="0">
              <a:lnSpc>
                <a:spcPts val="2000"/>
              </a:lnSpc>
            </a:pPr>
            <a:r>
              <a:rPr sz="1800" b="0" i="0">
                <a:solidFill>
                  <a:srgbClr val="000000"/>
                </a:solidFill>
                <a:latin typeface="Tahoma"/>
              </a:rPr>
              <a:t>For this quarter, due to the small sample size, none of the changes can be deemed significant.</a:t>
            </a: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11557513"/>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300" b="1" i="0">
                          <a:solidFill>
                            <a:srgbClr val="FFFFFF"/>
                          </a:solidFill>
                          <a:latin typeface="Tahoma"/>
                        </a:rPr>
                        <a:t>Q1 2024</a:t>
                      </a:r>
                    </a:p>
                  </a:txBody>
                  <a:tcPr anchor="ctr">
                    <a:solidFill>
                      <a:srgbClr val="5A80B8"/>
                    </a:solidFill>
                  </a:tcPr>
                </a:tc>
                <a:tc>
                  <a:txBody>
                    <a:bodyPr/>
                    <a:lstStyle/>
                    <a:p>
                      <a:pPr algn="ctr"/>
                      <a:r>
                        <a:rPr sz="1300" b="1" i="0">
                          <a:solidFill>
                            <a:srgbClr val="FFFFFF"/>
                          </a:solidFill>
                          <a:latin typeface="Tahoma"/>
                        </a:rPr>
                        <a:t>Q2 2024</a:t>
                      </a:r>
                    </a:p>
                  </a:txBody>
                  <a:tcPr anchor="ctr">
                    <a:solidFill>
                      <a:srgbClr val="5A80B8"/>
                    </a:solidFill>
                  </a:tcPr>
                </a:tc>
                <a:tc>
                  <a:txBody>
                    <a:bodyPr/>
                    <a:lstStyle/>
                    <a:p>
                      <a:pPr algn="ctr"/>
                      <a:r>
                        <a:rPr sz="1300" b="1" i="0">
                          <a:solidFill>
                            <a:srgbClr val="FFFFFF"/>
                          </a:solidFill>
                          <a:latin typeface="Tahoma"/>
                        </a:rPr>
                        <a:t>Q3 2024</a:t>
                      </a:r>
                    </a:p>
                  </a:txBody>
                  <a:tcPr anchor="ctr">
                    <a:solidFill>
                      <a:srgbClr val="5A80B8"/>
                    </a:solidFill>
                  </a:tcPr>
                </a:tc>
                <a:tc>
                  <a:txBody>
                    <a:bodyPr/>
                    <a:lstStyle/>
                    <a:p>
                      <a:pPr algn="ctr"/>
                      <a:r>
                        <a:rPr sz="13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Increase energy savings, lower bill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More communication, more information</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Nothing, satisfied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653142">
                <a:tc>
                  <a:txBody>
                    <a:bodyPr/>
                    <a:lstStyle/>
                    <a:p>
                      <a:pPr algn="l"/>
                      <a:r>
                        <a:rPr sz="1300" b="0" i="0">
                          <a:solidFill>
                            <a:srgbClr val="000000"/>
                          </a:solidFill>
                          <a:latin typeface="Tahoma"/>
                        </a:rPr>
                        <a:t>Do not know, not familiar with program</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17</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18</a:t>
                      </a:r>
                    </a:p>
                  </a:txBody>
                  <a:tcPr anchor="ctr">
                    <a:solidFill>
                      <a:srgbClr val="E0E5F0"/>
                    </a:solidFill>
                  </a:tcPr>
                </a:tc>
              </a:tr>
              <a:tr h="653142">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8">
                <a:tc>
                  <a:txBody>
                    <a:bodyPr/>
                    <a:lstStyle/>
                    <a:p>
                      <a:pPr algn="l"/>
                      <a:r>
                        <a:rPr sz="1300" b="1" i="0">
                          <a:solidFill>
                            <a:srgbClr val="FFFFFF"/>
                          </a:solidFill>
                          <a:latin typeface="Tahoma"/>
                        </a:rPr>
                        <a:t>Base:</a:t>
                      </a:r>
                    </a:p>
                  </a:txBody>
                  <a:tcPr anchor="ctr">
                    <a:solidFill>
                      <a:srgbClr val="5A80B8"/>
                    </a:solidFill>
                  </a:tcPr>
                </a:tc>
                <a:tc>
                  <a:txBody>
                    <a:bodyPr/>
                    <a:lstStyle/>
                    <a:p>
                      <a:pPr algn="ctr"/>
                      <a:r>
                        <a:rPr sz="1300" b="1" i="0">
                          <a:solidFill>
                            <a:srgbClr val="FFFFFF"/>
                          </a:solidFill>
                          <a:latin typeface="Tahoma"/>
                        </a:rPr>
                        <a:t>6</a:t>
                      </a:r>
                    </a:p>
                  </a:txBody>
                  <a:tcPr anchor="ctr">
                    <a:solidFill>
                      <a:srgbClr val="5A80B8"/>
                    </a:solidFill>
                  </a:tcPr>
                </a:tc>
                <a:tc>
                  <a:txBody>
                    <a:bodyPr/>
                    <a:lstStyle/>
                    <a:p>
                      <a:pPr algn="ctr"/>
                      <a:r>
                        <a:rPr sz="1300" b="1" i="0">
                          <a:solidFill>
                            <a:srgbClr val="FFFFFF"/>
                          </a:solidFill>
                          <a:latin typeface="Tahoma"/>
                        </a:rPr>
                        <a:t>20</a:t>
                      </a:r>
                    </a:p>
                  </a:txBody>
                  <a:tcPr anchor="ctr">
                    <a:solidFill>
                      <a:srgbClr val="5A80B8"/>
                    </a:solidFill>
                  </a:tcPr>
                </a:tc>
                <a:tc>
                  <a:txBody>
                    <a:bodyPr/>
                    <a:lstStyle/>
                    <a:p>
                      <a:pPr algn="ctr"/>
                      <a:r>
                        <a:rPr sz="1300" b="1" i="0">
                          <a:solidFill>
                            <a:srgbClr val="FFFFFF"/>
                          </a:solidFill>
                          <a:latin typeface="Tahoma"/>
                        </a:rPr>
                        <a:t>9</a:t>
                      </a:r>
                    </a:p>
                  </a:txBody>
                  <a:tcPr anchor="ctr">
                    <a:solidFill>
                      <a:srgbClr val="5A80B8"/>
                    </a:solidFill>
                  </a:tcPr>
                </a:tc>
                <a:tc>
                  <a:txBody>
                    <a:bodyPr/>
                    <a:lstStyle/>
                    <a:p>
                      <a:pPr algn="ctr"/>
                      <a:r>
                        <a:rPr sz="1300" b="1" i="0">
                          <a:solidFill>
                            <a:srgbClr val="FFFFFF"/>
                          </a:solidFill>
                          <a:latin typeface="Tahoma"/>
                        </a:rPr>
                        <a:t>5</a:t>
                      </a:r>
                    </a:p>
                  </a:txBody>
                  <a:tcPr anchor="ctr">
                    <a:solidFill>
                      <a:srgbClr val="5A80B8"/>
                    </a:solidFill>
                  </a:tcPr>
                </a:tc>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615007050"/>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2052033028"/>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415636">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415636">
                <a:tc>
                  <a:txBody>
                    <a:bodyPr/>
                    <a:lstStyle/>
                    <a:p>
                      <a:pPr algn="l"/>
                      <a:r>
                        <a:rPr sz="1300" b="0" i="0">
                          <a:solidFill>
                            <a:srgbClr val="000000"/>
                          </a:solidFill>
                          <a:latin typeface="Tahoma"/>
                        </a:rPr>
                        <a:t>Tips on reducing energy and water costs</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r>
              <a:tr h="415636">
                <a:tc>
                  <a:txBody>
                    <a:bodyPr/>
                    <a:lstStyle/>
                    <a:p>
                      <a:pPr algn="l"/>
                      <a:r>
                        <a:rPr sz="1300" b="0" i="0">
                          <a:solidFill>
                            <a:srgbClr val="000000"/>
                          </a:solidFill>
                          <a:latin typeface="Tahoma"/>
                        </a:rPr>
                        <a:t>Any new programs or recaps of old programs</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27</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r>
              <a:tr h="415636">
                <a:tc>
                  <a:txBody>
                    <a:bodyPr/>
                    <a:lstStyle/>
                    <a:p>
                      <a:pPr algn="l"/>
                      <a:r>
                        <a:rPr sz="1300" b="0" i="0">
                          <a:solidFill>
                            <a:srgbClr val="000000"/>
                          </a:solidFill>
                          <a:latin typeface="Tahoma"/>
                        </a:rPr>
                        <a:t>Power outages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415636">
                <a:tc>
                  <a:txBody>
                    <a:bodyPr/>
                    <a:lstStyle/>
                    <a:p>
                      <a:pPr algn="l"/>
                      <a:r>
                        <a:rPr sz="1300" b="0" i="0">
                          <a:solidFill>
                            <a:srgbClr val="000000"/>
                          </a:solidFill>
                          <a:latin typeface="Tahoma"/>
                        </a:rPr>
                        <a:t>Usage information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415636">
                <a:tc>
                  <a:txBody>
                    <a:bodyPr/>
                    <a:lstStyle/>
                    <a:p>
                      <a:pPr algn="l"/>
                      <a:r>
                        <a:rPr sz="1300" b="0" i="0">
                          <a:solidFill>
                            <a:srgbClr val="000000"/>
                          </a:solidFill>
                          <a:latin typeface="Tahoma"/>
                        </a:rPr>
                        <a:t>Rate changes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415636">
                <a:tc>
                  <a:txBody>
                    <a:bodyPr/>
                    <a:lstStyle/>
                    <a:p>
                      <a:pPr algn="l"/>
                      <a:r>
                        <a:rPr sz="1300" b="0" i="0">
                          <a:solidFill>
                            <a:srgbClr val="000000"/>
                          </a:solidFill>
                          <a:latin typeface="Tahoma"/>
                        </a:rPr>
                        <a:t>General information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415636">
                <a:tc>
                  <a:txBody>
                    <a:bodyPr/>
                    <a:lstStyle/>
                    <a:p>
                      <a:pPr algn="l"/>
                      <a:r>
                        <a:rPr sz="1300" b="0" i="0">
                          <a:solidFill>
                            <a:srgbClr val="000000"/>
                          </a:solidFill>
                          <a:latin typeface="Tahoma"/>
                        </a:rPr>
                        <a:t>No complaints, nothing</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415636">
                <a:tc>
                  <a:txBody>
                    <a:bodyPr/>
                    <a:lstStyle/>
                    <a:p>
                      <a:pPr algn="l"/>
                      <a:r>
                        <a:rPr sz="1300" b="0" i="0">
                          <a:solidFill>
                            <a:srgbClr val="000000"/>
                          </a:solidFill>
                          <a:latin typeface="Tahoma"/>
                        </a:rPr>
                        <a:t>Do not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415636">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41564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44</a:t>
                      </a:r>
                    </a:p>
                  </a:txBody>
                  <a:tcPr anchor="ctr">
                    <a:solidFill>
                      <a:srgbClr val="5A80B8"/>
                    </a:solidFill>
                  </a:tcPr>
                </a:tc>
                <a:tc>
                  <a:txBody>
                    <a:bodyPr/>
                    <a:lstStyle/>
                    <a:p>
                      <a:pPr algn="ctr"/>
                      <a:r>
                        <a:rPr sz="1300" b="0" i="0">
                          <a:solidFill>
                            <a:srgbClr val="FFFFFF"/>
                          </a:solidFill>
                          <a:latin typeface="Tahoma"/>
                        </a:rPr>
                        <a:t>19</a:t>
                      </a:r>
                    </a:p>
                  </a:txBody>
                  <a:tcPr anchor="ctr">
                    <a:solidFill>
                      <a:srgbClr val="5A80B8"/>
                    </a:solidFill>
                  </a:tcPr>
                </a:tc>
                <a:tc>
                  <a:txBody>
                    <a:bodyPr/>
                    <a:lstStyle/>
                    <a:p>
                      <a:pPr algn="ctr"/>
                      <a:r>
                        <a:rPr sz="1300" b="0"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84251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611207392"/>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97276">
                <a:tc>
                  <a:txBody>
                    <a:bodyPr/>
                    <a:lstStyle/>
                    <a:p>
                      <a:pPr algn="ct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97276">
                <a:tc>
                  <a:txBody>
                    <a:bodyPr/>
                    <a:lstStyle/>
                    <a:p>
                      <a:pPr algn="l"/>
                      <a:r>
                        <a:rPr sz="1200" b="0" i="0">
                          <a:solidFill>
                            <a:srgbClr val="000000"/>
                          </a:solidFill>
                          <a:latin typeface="Tahoma"/>
                        </a:rPr>
                        <a:t>No.</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12%</a:t>
                      </a:r>
                    </a:p>
                  </a:txBody>
                  <a:tcPr anchor="ctr">
                    <a:solidFill>
                      <a:srgbClr val="E0E5F0"/>
                    </a:solidFill>
                  </a:tcPr>
                </a:tc>
              </a:tr>
              <a:tr h="97276">
                <a:tc>
                  <a:txBody>
                    <a:bodyPr/>
                    <a:lstStyle/>
                    <a:p>
                      <a:pPr algn="l"/>
                      <a:r>
                        <a:rPr sz="1200" b="0" i="0">
                          <a:solidFill>
                            <a:srgbClr val="000000"/>
                          </a:solidFill>
                          <a:latin typeface="Tahoma"/>
                        </a:rPr>
                        <a:t>I don't know.</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r>
              <a:tr h="97276">
                <a:tc>
                  <a:txBody>
                    <a:bodyPr/>
                    <a:lstStyle/>
                    <a:p>
                      <a:pPr algn="l"/>
                      <a:r>
                        <a:rPr sz="1200" b="0" i="0">
                          <a:solidFill>
                            <a:srgbClr val="000000"/>
                          </a:solidFill>
                          <a:latin typeface="Tahoma"/>
                        </a:rPr>
                        <a:t>None I can think of.</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97276">
                <a:tc>
                  <a:txBody>
                    <a:bodyPr/>
                    <a:lstStyle/>
                    <a:p>
                      <a:pPr algn="l"/>
                      <a:r>
                        <a:rPr sz="1200" b="0" i="0">
                          <a:solidFill>
                            <a:srgbClr val="000000"/>
                          </a:solidFill>
                          <a:latin typeface="Tahoma"/>
                        </a:rPr>
                        <a:t>Equitable Weatherization.</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I already got three people signed up by telling them what I had done.</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Efficiency.</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Enviornmentally Friendly.</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Not that I can think of right now.</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Very good program that many should take advantage of if eligible.</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Older home weatherization</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Homeowner program.</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I think it's wonderful</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I can't think of anything.</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A pain in the butt. there was an issue with my water heater getting tagged after they did the work. whatever they did caused the gas company to shut off my gas. They were difficult to acknowledge that.</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The way it was worded was Low to moderate income individuals.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 It's something everybody needs to try.</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Nothing comes to mind</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Extremely helpful.</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 I think it's pretty clear.</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Austin weatherization program to qualifying customers.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The title now is great. Austin Energy Efficiency Program.</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I can't think of any.</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Exceptional.</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 those pretty much cut it.</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None that I can think of.</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Cost efficient home weatherization improvement.</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Relieving</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The program is good</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Very useful</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Weatherization assistance</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Helpful</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Amazing</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Home improvements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Free program</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Perfect program for somebody who can afford the upgrades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Justifiable</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Patients on the waiting list</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Surreal</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Try to get enrolled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None/nothing</a:t>
                      </a:r>
                    </a:p>
                  </a:txBody>
                  <a:tcPr anchor="ctr">
                    <a:solidFill>
                      <a:srgbClr val="E0E5F0"/>
                    </a:solidFill>
                  </a:tcPr>
                </a:tc>
                <a:tc>
                  <a:txBody>
                    <a:bodyPr/>
                    <a:lstStyle/>
                    <a:p>
                      <a:pPr algn="ctr"/>
                      <a:r>
                        <a:rPr sz="1200" b="0" i="0">
                          <a:solidFill>
                            <a:srgbClr val="000000"/>
                          </a:solidFill>
                          <a:latin typeface="Tahoma"/>
                        </a:rPr>
                        <a:t>25%</a:t>
                      </a:r>
                    </a:p>
                  </a:txBody>
                  <a:tcPr anchor="ctr">
                    <a:solidFill>
                      <a:srgbClr val="E0E5F0"/>
                    </a:solidFill>
                  </a:tcPr>
                </a:tc>
                <a:tc>
                  <a:txBody>
                    <a:bodyPr/>
                    <a:lstStyle/>
                    <a:p>
                      <a:pPr algn="ctr"/>
                      <a:r>
                        <a:rPr sz="1200" b="0" i="0">
                          <a:solidFill>
                            <a:srgbClr val="000000"/>
                          </a:solidFill>
                          <a:latin typeface="Tahoma"/>
                        </a:rPr>
                        <a:t>18%</a:t>
                      </a:r>
                    </a:p>
                  </a:txBody>
                  <a:tcPr anchor="ctr">
                    <a:solidFill>
                      <a:srgbClr val="E0E5F0"/>
                    </a:solidFill>
                  </a:tcPr>
                </a:tc>
                <a:tc>
                  <a:txBody>
                    <a:bodyPr/>
                    <a:lstStyle/>
                    <a:p>
                      <a:pPr algn="ctr"/>
                      <a:r>
                        <a:rPr sz="1200" b="0" i="0">
                          <a:solidFill>
                            <a:srgbClr val="000000"/>
                          </a:solidFill>
                          <a:latin typeface="Tahoma"/>
                        </a:rPr>
                        <a:t>55%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Pass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Don’t know</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All other</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10%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304">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54</a:t>
            </a:fld>
            <a:endParaRPr lang="en-US" altLang="en-US" sz="1400"/>
          </a:p>
        </p:txBody>
      </p:sp>
      <p:graphicFrame>
        <p:nvGraphicFramePr>
          <p:cNvPr id="23556" name="Table 1"/>
          <p:cNvGraphicFramePr>
            <a:graphicFrameLocks noGrp="1"/>
          </p:cNvGraphicFramePr>
          <p:nvPr/>
        </p:nvGraphicFramePr>
        <p:xfrm>
          <a:off x="457200" y="155448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457200">
                <a:tc>
                  <a:txBody>
                    <a:bodyPr/>
                    <a:lstStyle/>
                    <a:p>
                      <a:pPr algn="ct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457200">
                <a:tc>
                  <a:txBody>
                    <a:bodyPr/>
                    <a:lstStyle/>
                    <a:p>
                      <a:pPr algn="l"/>
                      <a:r>
                        <a:rPr sz="1200" b="0" i="0">
                          <a:solidFill>
                            <a:srgbClr val="000000"/>
                          </a:solidFill>
                          <a:latin typeface="Tahoma"/>
                        </a:rPr>
                        <a:t>Male</a:t>
                      </a:r>
                    </a:p>
                  </a:txBody>
                  <a:tcPr anchor="ctr">
                    <a:solidFill>
                      <a:srgbClr val="E0E5F0"/>
                    </a:solidFill>
                  </a:tcPr>
                </a:tc>
                <a:tc>
                  <a:txBody>
                    <a:bodyPr/>
                    <a:lstStyle/>
                    <a:p>
                      <a:pPr algn="ctr"/>
                      <a:r>
                        <a:rPr sz="1200" b="0" i="0">
                          <a:solidFill>
                            <a:srgbClr val="000000"/>
                          </a:solidFill>
                          <a:latin typeface="Tahoma"/>
                        </a:rPr>
                        <a:t>33%</a:t>
                      </a:r>
                    </a:p>
                  </a:txBody>
                  <a:tcPr anchor="ctr">
                    <a:solidFill>
                      <a:srgbClr val="E0E5F0"/>
                    </a:solidFill>
                  </a:tcPr>
                </a:tc>
                <a:tc>
                  <a:txBody>
                    <a:bodyPr/>
                    <a:lstStyle/>
                    <a:p>
                      <a:pPr algn="ctr"/>
                      <a:r>
                        <a:rPr sz="1200" b="0" i="0">
                          <a:solidFill>
                            <a:srgbClr val="000000"/>
                          </a:solidFill>
                          <a:latin typeface="Tahoma"/>
                        </a:rPr>
                        <a:t>46%</a:t>
                      </a:r>
                    </a:p>
                  </a:txBody>
                  <a:tcPr anchor="ctr">
                    <a:solidFill>
                      <a:srgbClr val="E0E5F0"/>
                    </a:solidFill>
                  </a:tcPr>
                </a:tc>
                <a:tc>
                  <a:txBody>
                    <a:bodyPr/>
                    <a:lstStyle/>
                    <a:p>
                      <a:pPr algn="ctr"/>
                      <a:r>
                        <a:rPr sz="1200" b="0" i="0">
                          <a:solidFill>
                            <a:srgbClr val="000000"/>
                          </a:solidFill>
                          <a:latin typeface="Tahoma"/>
                        </a:rPr>
                        <a:t>32%</a:t>
                      </a:r>
                    </a:p>
                  </a:txBody>
                  <a:tcPr anchor="ctr">
                    <a:solidFill>
                      <a:srgbClr val="E0E5F0"/>
                    </a:solidFill>
                  </a:tcPr>
                </a:tc>
                <a:tc>
                  <a:txBody>
                    <a:bodyPr/>
                    <a:lstStyle/>
                    <a:p>
                      <a:pPr algn="ctr"/>
                      <a:r>
                        <a:rPr sz="1200" b="0" i="0">
                          <a:solidFill>
                            <a:srgbClr val="000000"/>
                          </a:solidFill>
                          <a:latin typeface="Tahoma"/>
                        </a:rPr>
                        <a:t>30%</a:t>
                      </a:r>
                    </a:p>
                  </a:txBody>
                  <a:tcPr anchor="ctr">
                    <a:solidFill>
                      <a:srgbClr val="E0E5F0"/>
                    </a:solidFill>
                  </a:tcPr>
                </a:tc>
              </a:tr>
              <a:tr h="457200">
                <a:tc>
                  <a:txBody>
                    <a:bodyPr/>
                    <a:lstStyle/>
                    <a:p>
                      <a:pPr algn="l"/>
                      <a:r>
                        <a:rPr sz="1200" b="0" i="0">
                          <a:solidFill>
                            <a:srgbClr val="000000"/>
                          </a:solidFill>
                          <a:latin typeface="Tahoma"/>
                        </a:rPr>
                        <a:t>Female</a:t>
                      </a:r>
                    </a:p>
                  </a:txBody>
                  <a:tcPr anchor="ctr">
                    <a:solidFill>
                      <a:srgbClr val="E0E5F0"/>
                    </a:solidFill>
                  </a:tcPr>
                </a:tc>
                <a:tc>
                  <a:txBody>
                    <a:bodyPr/>
                    <a:lstStyle/>
                    <a:p>
                      <a:pPr algn="ctr"/>
                      <a:r>
                        <a:rPr sz="1200" b="0" i="0">
                          <a:solidFill>
                            <a:srgbClr val="000000"/>
                          </a:solidFill>
                          <a:latin typeface="Tahoma"/>
                        </a:rPr>
                        <a:t>58%</a:t>
                      </a:r>
                    </a:p>
                  </a:txBody>
                  <a:tcPr anchor="ctr">
                    <a:solidFill>
                      <a:srgbClr val="E0E5F0"/>
                    </a:solidFill>
                  </a:tcPr>
                </a:tc>
                <a:tc>
                  <a:txBody>
                    <a:bodyPr/>
                    <a:lstStyle/>
                    <a:p>
                      <a:pPr algn="ctr"/>
                      <a:r>
                        <a:rPr sz="1200" b="0" i="0">
                          <a:solidFill>
                            <a:srgbClr val="000000"/>
                          </a:solidFill>
                          <a:latin typeface="Tahoma"/>
                        </a:rPr>
                        <a:t>50%</a:t>
                      </a:r>
                    </a:p>
                  </a:txBody>
                  <a:tcPr anchor="ctr">
                    <a:solidFill>
                      <a:srgbClr val="E0E5F0"/>
                    </a:solidFill>
                  </a:tcPr>
                </a:tc>
                <a:tc>
                  <a:txBody>
                    <a:bodyPr/>
                    <a:lstStyle/>
                    <a:p>
                      <a:pPr algn="ctr"/>
                      <a:r>
                        <a:rPr sz="1200" b="0" i="0">
                          <a:solidFill>
                            <a:srgbClr val="000000"/>
                          </a:solidFill>
                          <a:latin typeface="Tahoma"/>
                        </a:rPr>
                        <a:t>63%</a:t>
                      </a:r>
                    </a:p>
                  </a:txBody>
                  <a:tcPr anchor="ctr">
                    <a:solidFill>
                      <a:srgbClr val="E0E5F0"/>
                    </a:solidFill>
                  </a:tcPr>
                </a:tc>
                <a:tc>
                  <a:txBody>
                    <a:bodyPr/>
                    <a:lstStyle/>
                    <a:p>
                      <a:pPr algn="ctr"/>
                      <a:r>
                        <a:rPr sz="1200" b="0" i="0">
                          <a:solidFill>
                            <a:srgbClr val="000000"/>
                          </a:solidFill>
                          <a:latin typeface="Tahoma"/>
                        </a:rPr>
                        <a:t>70%</a:t>
                      </a:r>
                    </a:p>
                  </a:txBody>
                  <a:tcPr anchor="ctr">
                    <a:solidFill>
                      <a:srgbClr val="E0E5F0"/>
                    </a:solidFill>
                  </a:tcPr>
                </a:tc>
              </a:tr>
              <a:tr h="457200">
                <a:tc>
                  <a:txBody>
                    <a:bodyPr/>
                    <a:lstStyle/>
                    <a:p>
                      <a:pPr algn="l"/>
                      <a:r>
                        <a:rPr sz="1200" b="0" i="0">
                          <a:solidFill>
                            <a:srgbClr val="000000"/>
                          </a:solidFill>
                          <a:latin typeface="Tahoma"/>
                        </a:rPr>
                        <a:t>Refused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4572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graphicFrame>
        <p:nvGraphicFramePr>
          <p:cNvPr id="23557" name="Table 2"/>
          <p:cNvGraphicFramePr>
            <a:graphicFrameLocks noGrp="1"/>
          </p:cNvGraphicFramePr>
          <p:nvPr/>
        </p:nvGraphicFramePr>
        <p:xfrm>
          <a:off x="457200" y="411480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54000">
                <a:tc>
                  <a:txBody>
                    <a:bodyPr/>
                    <a:lstStyle/>
                    <a:p>
                      <a:pPr algn="ct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254000">
                <a:tc>
                  <a:txBody>
                    <a:bodyPr/>
                    <a:lstStyle/>
                    <a:p>
                      <a:pPr algn="l"/>
                      <a:r>
                        <a:rPr sz="1200" b="0" i="0">
                          <a:solidFill>
                            <a:srgbClr val="000000"/>
                          </a:solidFill>
                          <a:latin typeface="Tahoma"/>
                        </a:rPr>
                        <a:t>18 to 24</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54000">
                <a:tc>
                  <a:txBody>
                    <a:bodyPr/>
                    <a:lstStyle/>
                    <a:p>
                      <a:pPr algn="l"/>
                      <a:r>
                        <a:rPr sz="1200" b="0" i="0">
                          <a:solidFill>
                            <a:srgbClr val="000000"/>
                          </a:solidFill>
                          <a:latin typeface="Tahoma"/>
                        </a:rPr>
                        <a:t>25 to 34</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14%</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18%</a:t>
                      </a:r>
                    </a:p>
                  </a:txBody>
                  <a:tcPr anchor="ctr">
                    <a:solidFill>
                      <a:srgbClr val="E0E5F0"/>
                    </a:solidFill>
                  </a:tcPr>
                </a:tc>
              </a:tr>
              <a:tr h="254000">
                <a:tc>
                  <a:txBody>
                    <a:bodyPr/>
                    <a:lstStyle/>
                    <a:p>
                      <a:pPr algn="l"/>
                      <a:r>
                        <a:rPr sz="1200" b="0" i="0">
                          <a:solidFill>
                            <a:srgbClr val="000000"/>
                          </a:solidFill>
                          <a:latin typeface="Tahoma"/>
                        </a:rPr>
                        <a:t>35 to 44</a:t>
                      </a:r>
                    </a:p>
                  </a:txBody>
                  <a:tcPr anchor="ctr">
                    <a:solidFill>
                      <a:srgbClr val="E0E5F0"/>
                    </a:solidFill>
                  </a:tcPr>
                </a:tc>
                <a:tc>
                  <a:txBody>
                    <a:bodyPr/>
                    <a:lstStyle/>
                    <a:p>
                      <a:pPr algn="ctr"/>
                      <a:r>
                        <a:rPr sz="1200" b="0" i="0">
                          <a:solidFill>
                            <a:srgbClr val="000000"/>
                          </a:solidFill>
                          <a:latin typeface="Tahoma"/>
                        </a:rPr>
                        <a:t>42%</a:t>
                      </a:r>
                    </a:p>
                  </a:txBody>
                  <a:tcPr anchor="ctr">
                    <a:solidFill>
                      <a:srgbClr val="E0E5F0"/>
                    </a:solidFill>
                  </a:tcPr>
                </a:tc>
                <a:tc>
                  <a:txBody>
                    <a:bodyPr/>
                    <a:lstStyle/>
                    <a:p>
                      <a:pPr algn="ctr"/>
                      <a:r>
                        <a:rPr sz="1200" b="0" i="0">
                          <a:solidFill>
                            <a:srgbClr val="000000"/>
                          </a:solidFill>
                          <a:latin typeface="Tahoma"/>
                        </a:rPr>
                        <a:t>16%</a:t>
                      </a:r>
                    </a:p>
                  </a:txBody>
                  <a:tcPr anchor="ctr">
                    <a:solidFill>
                      <a:srgbClr val="E0E5F0"/>
                    </a:solidFill>
                  </a:tcPr>
                </a:tc>
                <a:tc>
                  <a:txBody>
                    <a:bodyPr/>
                    <a:lstStyle/>
                    <a:p>
                      <a:pPr algn="ctr"/>
                      <a:r>
                        <a:rPr sz="1200" b="0" i="0">
                          <a:solidFill>
                            <a:srgbClr val="000000"/>
                          </a:solidFill>
                          <a:latin typeface="Tahoma"/>
                        </a:rPr>
                        <a:t>21%</a:t>
                      </a:r>
                    </a:p>
                  </a:txBody>
                  <a:tcPr anchor="ctr">
                    <a:solidFill>
                      <a:srgbClr val="E0E5F0"/>
                    </a:solidFill>
                  </a:tcPr>
                </a:tc>
                <a:tc>
                  <a:txBody>
                    <a:bodyPr/>
                    <a:lstStyle/>
                    <a:p>
                      <a:pPr algn="ctr"/>
                      <a:r>
                        <a:rPr sz="1200" b="0" i="0">
                          <a:solidFill>
                            <a:srgbClr val="000000"/>
                          </a:solidFill>
                          <a:latin typeface="Tahoma"/>
                        </a:rPr>
                        <a:t>21%</a:t>
                      </a:r>
                    </a:p>
                  </a:txBody>
                  <a:tcPr anchor="ctr">
                    <a:solidFill>
                      <a:srgbClr val="E0E5F0"/>
                    </a:solidFill>
                  </a:tcPr>
                </a:tc>
              </a:tr>
              <a:tr h="254000">
                <a:tc>
                  <a:txBody>
                    <a:bodyPr/>
                    <a:lstStyle/>
                    <a:p>
                      <a:pPr algn="l"/>
                      <a:r>
                        <a:rPr sz="1200" b="0" i="0">
                          <a:solidFill>
                            <a:srgbClr val="000000"/>
                          </a:solidFill>
                          <a:latin typeface="Tahoma"/>
                        </a:rPr>
                        <a:t>45 to 54</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23%</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r>
              <a:tr h="254000">
                <a:tc>
                  <a:txBody>
                    <a:bodyPr/>
                    <a:lstStyle/>
                    <a:p>
                      <a:pPr algn="l"/>
                      <a:r>
                        <a:rPr sz="1200" b="0" i="0">
                          <a:solidFill>
                            <a:srgbClr val="000000"/>
                          </a:solidFill>
                          <a:latin typeface="Tahoma"/>
                        </a:rPr>
                        <a:t>55 to 64</a:t>
                      </a:r>
                    </a:p>
                  </a:txBody>
                  <a:tcPr anchor="ctr">
                    <a:solidFill>
                      <a:srgbClr val="E0E5F0"/>
                    </a:solidFill>
                  </a:tcPr>
                </a:tc>
                <a:tc>
                  <a:txBody>
                    <a:bodyPr/>
                    <a:lstStyle/>
                    <a:p>
                      <a:pPr algn="ctr"/>
                      <a:r>
                        <a:rPr sz="1200" b="0" i="0">
                          <a:solidFill>
                            <a:srgbClr val="000000"/>
                          </a:solidFill>
                          <a:latin typeface="Tahoma"/>
                        </a:rPr>
                        <a:t>17%</a:t>
                      </a:r>
                    </a:p>
                  </a:txBody>
                  <a:tcPr anchor="ctr">
                    <a:solidFill>
                      <a:srgbClr val="E0E5F0"/>
                    </a:solidFill>
                  </a:tcPr>
                </a:tc>
                <a:tc>
                  <a:txBody>
                    <a:bodyPr/>
                    <a:lstStyle/>
                    <a:p>
                      <a:pPr algn="ctr"/>
                      <a:r>
                        <a:rPr sz="1200" b="0" i="0">
                          <a:solidFill>
                            <a:srgbClr val="000000"/>
                          </a:solidFill>
                          <a:latin typeface="Tahoma"/>
                        </a:rPr>
                        <a:t>7%</a:t>
                      </a:r>
                    </a:p>
                  </a:txBody>
                  <a:tcPr anchor="ctr">
                    <a:solidFill>
                      <a:srgbClr val="E0E5F0"/>
                    </a:solidFill>
                  </a:tcPr>
                </a:tc>
                <a:tc>
                  <a:txBody>
                    <a:bodyPr/>
                    <a:lstStyle/>
                    <a:p>
                      <a:pPr algn="ctr"/>
                      <a:r>
                        <a:rPr sz="1200" b="0" i="0">
                          <a:solidFill>
                            <a:srgbClr val="000000"/>
                          </a:solidFill>
                          <a:latin typeface="Tahoma"/>
                        </a:rPr>
                        <a:t>16%</a:t>
                      </a:r>
                    </a:p>
                  </a:txBody>
                  <a:tcPr anchor="ctr">
                    <a:solidFill>
                      <a:srgbClr val="E0E5F0"/>
                    </a:solidFill>
                  </a:tcPr>
                </a:tc>
                <a:tc>
                  <a:txBody>
                    <a:bodyPr/>
                    <a:lstStyle/>
                    <a:p>
                      <a:pPr algn="ctr"/>
                      <a:r>
                        <a:rPr sz="1200" b="0" i="0">
                          <a:solidFill>
                            <a:srgbClr val="000000"/>
                          </a:solidFill>
                          <a:latin typeface="Tahoma"/>
                        </a:rPr>
                        <a:t>21%</a:t>
                      </a:r>
                    </a:p>
                  </a:txBody>
                  <a:tcPr anchor="ctr">
                    <a:solidFill>
                      <a:srgbClr val="E0E5F0"/>
                    </a:solidFill>
                  </a:tcPr>
                </a:tc>
              </a:tr>
              <a:tr h="254000">
                <a:tc>
                  <a:txBody>
                    <a:bodyPr/>
                    <a:lstStyle/>
                    <a:p>
                      <a:pPr algn="l"/>
                      <a:r>
                        <a:rPr sz="1200" b="0" i="0">
                          <a:solidFill>
                            <a:srgbClr val="000000"/>
                          </a:solidFill>
                          <a:latin typeface="Tahoma"/>
                        </a:rPr>
                        <a:t>65 years or older</a:t>
                      </a:r>
                    </a:p>
                  </a:txBody>
                  <a:tcPr anchor="ctr">
                    <a:solidFill>
                      <a:srgbClr val="E0E5F0"/>
                    </a:solidFill>
                  </a:tcPr>
                </a:tc>
                <a:tc>
                  <a:txBody>
                    <a:bodyPr/>
                    <a:lstStyle/>
                    <a:p>
                      <a:pPr algn="ctr"/>
                      <a:r>
                        <a:rPr sz="1200" b="0" i="0">
                          <a:solidFill>
                            <a:srgbClr val="000000"/>
                          </a:solidFill>
                          <a:latin typeface="Tahoma"/>
                        </a:rPr>
                        <a:t>17%</a:t>
                      </a:r>
                    </a:p>
                  </a:txBody>
                  <a:tcPr anchor="ctr">
                    <a:solidFill>
                      <a:srgbClr val="E0E5F0"/>
                    </a:solidFill>
                  </a:tcPr>
                </a:tc>
                <a:tc>
                  <a:txBody>
                    <a:bodyPr/>
                    <a:lstStyle/>
                    <a:p>
                      <a:pPr algn="ctr"/>
                      <a:r>
                        <a:rPr sz="1200" b="0" i="0">
                          <a:solidFill>
                            <a:srgbClr val="000000"/>
                          </a:solidFill>
                          <a:latin typeface="Tahoma"/>
                        </a:rPr>
                        <a:t>27%</a:t>
                      </a:r>
                    </a:p>
                  </a:txBody>
                  <a:tcPr anchor="ctr">
                    <a:solidFill>
                      <a:srgbClr val="E0E5F0"/>
                    </a:solidFill>
                  </a:tcPr>
                </a:tc>
                <a:tc>
                  <a:txBody>
                    <a:bodyPr/>
                    <a:lstStyle/>
                    <a:p>
                      <a:pPr algn="ctr"/>
                      <a:r>
                        <a:rPr sz="1200" b="0" i="0">
                          <a:solidFill>
                            <a:srgbClr val="000000"/>
                          </a:solidFill>
                          <a:latin typeface="Tahoma"/>
                        </a:rPr>
                        <a:t>32%</a:t>
                      </a:r>
                    </a:p>
                  </a:txBody>
                  <a:tcPr anchor="ctr">
                    <a:solidFill>
                      <a:srgbClr val="E0E5F0"/>
                    </a:solidFill>
                  </a:tcPr>
                </a:tc>
                <a:tc>
                  <a:txBody>
                    <a:bodyPr/>
                    <a:lstStyle/>
                    <a:p>
                      <a:pPr algn="ctr"/>
                      <a:r>
                        <a:rPr sz="1200" b="0" i="0">
                          <a:solidFill>
                            <a:srgbClr val="000000"/>
                          </a:solidFill>
                          <a:latin typeface="Tahoma"/>
                        </a:rPr>
                        <a:t>30%</a:t>
                      </a:r>
                    </a:p>
                  </a:txBody>
                  <a:tcPr anchor="ctr">
                    <a:solidFill>
                      <a:srgbClr val="E0E5F0"/>
                    </a:solidFill>
                  </a:tcPr>
                </a:tc>
              </a:tr>
              <a:tr h="254000">
                <a:tc>
                  <a:txBody>
                    <a:bodyPr/>
                    <a:lstStyle/>
                    <a:p>
                      <a:pPr algn="l"/>
                      <a:r>
                        <a:rPr sz="1200" b="0" i="0">
                          <a:solidFill>
                            <a:srgbClr val="000000"/>
                          </a:solidFill>
                          <a:latin typeface="Tahoma"/>
                        </a:rPr>
                        <a:t>Refused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14%</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540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69419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55</a:t>
            </a:fld>
            <a:endParaRPr lang="en-US" altLang="en-US" sz="1400"/>
          </a:p>
        </p:txBody>
      </p:sp>
      <p:graphicFrame>
        <p:nvGraphicFramePr>
          <p:cNvPr id="23556" name="Table 3"/>
          <p:cNvGraphicFramePr>
            <a:graphicFrameLocks noGrp="1"/>
          </p:cNvGraphicFramePr>
          <p:nvPr/>
        </p:nvGraphicFramePr>
        <p:xfrm>
          <a:off x="457200" y="155448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28600">
                <a:tc>
                  <a:txBody>
                    <a:bodyPr/>
                    <a:lstStyle/>
                    <a:p>
                      <a:pPr algn="ct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228600">
                <a:tc>
                  <a:txBody>
                    <a:bodyPr/>
                    <a:lstStyle/>
                    <a:p>
                      <a:pPr algn="l"/>
                      <a:r>
                        <a:rPr sz="1200" b="0" i="0">
                          <a:solidFill>
                            <a:srgbClr val="000000"/>
                          </a:solidFill>
                          <a:latin typeface="Tahoma"/>
                        </a:rPr>
                        <a:t>White</a:t>
                      </a:r>
                    </a:p>
                  </a:txBody>
                  <a:tcPr anchor="ctr">
                    <a:solidFill>
                      <a:srgbClr val="E0E5F0"/>
                    </a:solidFill>
                  </a:tcPr>
                </a:tc>
                <a:tc>
                  <a:txBody>
                    <a:bodyPr/>
                    <a:lstStyle/>
                    <a:p>
                      <a:pPr algn="ctr"/>
                      <a:r>
                        <a:rPr sz="1200" b="0" i="0">
                          <a:solidFill>
                            <a:srgbClr val="000000"/>
                          </a:solidFill>
                          <a:latin typeface="Tahoma"/>
                        </a:rPr>
                        <a:t>42%</a:t>
                      </a:r>
                    </a:p>
                  </a:txBody>
                  <a:tcPr anchor="ctr">
                    <a:solidFill>
                      <a:srgbClr val="E0E5F0"/>
                    </a:solidFill>
                  </a:tcPr>
                </a:tc>
                <a:tc>
                  <a:txBody>
                    <a:bodyPr/>
                    <a:lstStyle/>
                    <a:p>
                      <a:pPr algn="ctr"/>
                      <a:r>
                        <a:rPr sz="1200" b="0" i="0">
                          <a:solidFill>
                            <a:srgbClr val="000000"/>
                          </a:solidFill>
                          <a:latin typeface="Tahoma"/>
                        </a:rPr>
                        <a:t>30%</a:t>
                      </a:r>
                    </a:p>
                  </a:txBody>
                  <a:tcPr anchor="ctr">
                    <a:solidFill>
                      <a:srgbClr val="E0E5F0"/>
                    </a:solidFill>
                  </a:tcPr>
                </a:tc>
                <a:tc>
                  <a:txBody>
                    <a:bodyPr/>
                    <a:lstStyle/>
                    <a:p>
                      <a:pPr algn="ctr"/>
                      <a:r>
                        <a:rPr sz="1200" b="0" i="0">
                          <a:solidFill>
                            <a:srgbClr val="000000"/>
                          </a:solidFill>
                          <a:latin typeface="Tahoma"/>
                        </a:rPr>
                        <a:t>53%</a:t>
                      </a:r>
                    </a:p>
                  </a:txBody>
                  <a:tcPr anchor="ctr">
                    <a:solidFill>
                      <a:srgbClr val="E0E5F0"/>
                    </a:solidFill>
                  </a:tcPr>
                </a:tc>
                <a:tc>
                  <a:txBody>
                    <a:bodyPr/>
                    <a:lstStyle/>
                    <a:p>
                      <a:pPr algn="ctr"/>
                      <a:r>
                        <a:rPr sz="1200" b="0" i="0">
                          <a:solidFill>
                            <a:srgbClr val="000000"/>
                          </a:solidFill>
                          <a:latin typeface="Tahoma"/>
                        </a:rPr>
                        <a:t>48%</a:t>
                      </a:r>
                    </a:p>
                  </a:txBody>
                  <a:tcPr anchor="ctr">
                    <a:solidFill>
                      <a:srgbClr val="E0E5F0"/>
                    </a:solidFill>
                  </a:tcPr>
                </a:tc>
              </a:tr>
              <a:tr h="228600">
                <a:tc>
                  <a:txBody>
                    <a:bodyPr/>
                    <a:lstStyle/>
                    <a:p>
                      <a:pPr algn="l"/>
                      <a:r>
                        <a:rPr sz="1200" b="0" i="0">
                          <a:solidFill>
                            <a:srgbClr val="000000"/>
                          </a:solidFill>
                          <a:latin typeface="Tahoma"/>
                        </a:rPr>
                        <a:t>Two or more races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15%</a:t>
                      </a:r>
                    </a:p>
                  </a:txBody>
                  <a:tcPr anchor="ctr">
                    <a:solidFill>
                      <a:srgbClr val="E0E5F0"/>
                    </a:solidFill>
                  </a:tcPr>
                </a:tc>
              </a:tr>
              <a:tr h="228600">
                <a:tc>
                  <a:txBody>
                    <a:bodyPr/>
                    <a:lstStyle/>
                    <a:p>
                      <a:pPr algn="l"/>
                      <a:r>
                        <a:rPr sz="1200" b="0" i="0">
                          <a:solidFill>
                            <a:srgbClr val="000000"/>
                          </a:solidFill>
                          <a:latin typeface="Tahoma"/>
                        </a:rPr>
                        <a:t>African American</a:t>
                      </a:r>
                    </a:p>
                  </a:txBody>
                  <a:tcPr anchor="ctr">
                    <a:solidFill>
                      <a:srgbClr val="E0E5F0"/>
                    </a:solidFill>
                  </a:tcPr>
                </a:tc>
                <a:tc>
                  <a:txBody>
                    <a:bodyPr/>
                    <a:lstStyle/>
                    <a:p>
                      <a:pPr algn="ctr"/>
                      <a:r>
                        <a:rPr sz="1200" b="0" i="0">
                          <a:solidFill>
                            <a:srgbClr val="000000"/>
                          </a:solidFill>
                          <a:latin typeface="Tahoma"/>
                        </a:rPr>
                        <a:t>42%</a:t>
                      </a:r>
                    </a:p>
                  </a:txBody>
                  <a:tcPr anchor="ctr">
                    <a:solidFill>
                      <a:srgbClr val="E0E5F0"/>
                    </a:solidFill>
                  </a:tcPr>
                </a:tc>
                <a:tc>
                  <a:txBody>
                    <a:bodyPr/>
                    <a:lstStyle/>
                    <a:p>
                      <a:pPr algn="ctr"/>
                      <a:r>
                        <a:rPr sz="1200" b="0" i="0">
                          <a:solidFill>
                            <a:srgbClr val="000000"/>
                          </a:solidFill>
                          <a:latin typeface="Tahoma"/>
                        </a:rPr>
                        <a:t>18%</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12%</a:t>
                      </a:r>
                    </a:p>
                  </a:txBody>
                  <a:tcPr anchor="ctr">
                    <a:solidFill>
                      <a:srgbClr val="E0E5F0"/>
                    </a:solidFill>
                  </a:tcPr>
                </a:tc>
              </a:tr>
              <a:tr h="228600">
                <a:tc>
                  <a:txBody>
                    <a:bodyPr/>
                    <a:lstStyle/>
                    <a:p>
                      <a:pPr algn="l"/>
                      <a:r>
                        <a:rPr sz="1200" b="0" i="0">
                          <a:solidFill>
                            <a:srgbClr val="000000"/>
                          </a:solidFill>
                          <a:latin typeface="Tahoma"/>
                        </a:rPr>
                        <a:t>Hispanic</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30%</a:t>
                      </a:r>
                    </a:p>
                  </a:txBody>
                  <a:tcPr anchor="ctr">
                    <a:solidFill>
                      <a:srgbClr val="E0E5F0"/>
                    </a:solidFill>
                  </a:tcPr>
                </a:tc>
                <a:tc>
                  <a:txBody>
                    <a:bodyPr/>
                    <a:lstStyle/>
                    <a:p>
                      <a:pPr algn="ctr"/>
                      <a:r>
                        <a:rPr sz="1200" b="0" i="0">
                          <a:solidFill>
                            <a:srgbClr val="000000"/>
                          </a:solidFill>
                          <a:latin typeface="Tahoma"/>
                        </a:rPr>
                        <a:t>21%</a:t>
                      </a:r>
                    </a:p>
                  </a:txBody>
                  <a:tcPr anchor="ctr">
                    <a:solidFill>
                      <a:srgbClr val="E0E5F0"/>
                    </a:solidFill>
                  </a:tcPr>
                </a:tc>
                <a:tc>
                  <a:txBody>
                    <a:bodyPr/>
                    <a:lstStyle/>
                    <a:p>
                      <a:pPr algn="ctr"/>
                      <a:r>
                        <a:rPr sz="1200" b="0" i="0">
                          <a:solidFill>
                            <a:srgbClr val="000000"/>
                          </a:solidFill>
                          <a:latin typeface="Tahoma"/>
                        </a:rPr>
                        <a:t>12%</a:t>
                      </a:r>
                    </a:p>
                  </a:txBody>
                  <a:tcPr anchor="ctr">
                    <a:solidFill>
                      <a:srgbClr val="E0E5F0"/>
                    </a:solidFill>
                  </a:tcPr>
                </a:tc>
              </a:tr>
              <a:tr h="228600">
                <a:tc>
                  <a:txBody>
                    <a:bodyPr/>
                    <a:lstStyle/>
                    <a:p>
                      <a:pPr algn="l"/>
                      <a:r>
                        <a:rPr sz="1200" b="0" i="0">
                          <a:solidFill>
                            <a:srgbClr val="000000"/>
                          </a:solidFill>
                          <a:latin typeface="Tahoma"/>
                        </a:rPr>
                        <a:t>Asian or Pacific Islander</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228600">
                <a:tc>
                  <a:txBody>
                    <a:bodyPr/>
                    <a:lstStyle/>
                    <a:p>
                      <a:pPr algn="l"/>
                      <a:r>
                        <a:rPr sz="1200" b="0" i="0">
                          <a:solidFill>
                            <a:srgbClr val="000000"/>
                          </a:solidFill>
                          <a:latin typeface="Tahoma"/>
                        </a:rPr>
                        <a:t>Aleutian, Eskimo, or American Indian</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28600">
                <a:tc>
                  <a:txBody>
                    <a:bodyPr/>
                    <a:lstStyle/>
                    <a:p>
                      <a:pPr algn="l"/>
                      <a:r>
                        <a:rPr sz="1200" b="0" i="0">
                          <a:solidFill>
                            <a:srgbClr val="000000"/>
                          </a:solidFill>
                          <a:latin typeface="Tahoma"/>
                        </a:rPr>
                        <a:t>Other</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228600">
                <a:tc>
                  <a:txBody>
                    <a:bodyPr/>
                    <a:lstStyle/>
                    <a:p>
                      <a:pPr algn="l"/>
                      <a:r>
                        <a:rPr sz="1200" b="0" i="0">
                          <a:solidFill>
                            <a:srgbClr val="000000"/>
                          </a:solidFill>
                          <a:latin typeface="Tahoma"/>
                        </a:rPr>
                        <a:t>Refused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18%</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286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3556" name="Table 1"/>
          <p:cNvGraphicFramePr>
            <a:graphicFrameLocks noGrp="1"/>
          </p:cNvGraphicFramePr>
          <p:nvPr/>
        </p:nvGraphicFramePr>
        <p:xfrm>
          <a:off x="457200" y="155448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54000">
                <a:tc>
                  <a:txBody>
                    <a:bodyPr/>
                    <a:lstStyle/>
                    <a:p>
                      <a:pPr algn="ct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254000">
                <a:tc>
                  <a:txBody>
                    <a:bodyPr/>
                    <a:lstStyle/>
                    <a:p>
                      <a:pPr algn="l"/>
                      <a:r>
                        <a:rPr sz="1200" b="0" i="0">
                          <a:solidFill>
                            <a:srgbClr val="000000"/>
                          </a:solidFill>
                          <a:latin typeface="Tahoma"/>
                        </a:rPr>
                        <a:t>Some high school</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7%</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54000">
                <a:tc>
                  <a:txBody>
                    <a:bodyPr/>
                    <a:lstStyle/>
                    <a:p>
                      <a:pPr algn="l"/>
                      <a:r>
                        <a:rPr sz="1200" b="0" i="0">
                          <a:solidFill>
                            <a:srgbClr val="000000"/>
                          </a:solidFill>
                          <a:latin typeface="Tahoma"/>
                        </a:rPr>
                        <a:t>Graduated high school</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7%</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254000">
                <a:tc>
                  <a:txBody>
                    <a:bodyPr/>
                    <a:lstStyle/>
                    <a:p>
                      <a:pPr algn="l"/>
                      <a:r>
                        <a:rPr sz="1200" b="0" i="0">
                          <a:solidFill>
                            <a:srgbClr val="000000"/>
                          </a:solidFill>
                          <a:latin typeface="Tahoma"/>
                        </a:rPr>
                        <a:t>Some college</a:t>
                      </a:r>
                    </a:p>
                  </a:txBody>
                  <a:tcPr anchor="ctr">
                    <a:solidFill>
                      <a:srgbClr val="E0E5F0"/>
                    </a:solidFill>
                  </a:tcPr>
                </a:tc>
                <a:tc>
                  <a:txBody>
                    <a:bodyPr/>
                    <a:lstStyle/>
                    <a:p>
                      <a:pPr algn="ctr"/>
                      <a:r>
                        <a:rPr sz="1200" b="0" i="0">
                          <a:solidFill>
                            <a:srgbClr val="000000"/>
                          </a:solidFill>
                          <a:latin typeface="Tahoma"/>
                        </a:rPr>
                        <a:t>42%</a:t>
                      </a:r>
                    </a:p>
                  </a:txBody>
                  <a:tcPr anchor="ctr">
                    <a:solidFill>
                      <a:srgbClr val="E0E5F0"/>
                    </a:solidFill>
                  </a:tcPr>
                </a:tc>
                <a:tc>
                  <a:txBody>
                    <a:bodyPr/>
                    <a:lstStyle/>
                    <a:p>
                      <a:pPr algn="ctr"/>
                      <a:r>
                        <a:rPr sz="1200" b="0" i="0">
                          <a:solidFill>
                            <a:srgbClr val="000000"/>
                          </a:solidFill>
                          <a:latin typeface="Tahoma"/>
                        </a:rPr>
                        <a:t>48%</a:t>
                      </a:r>
                    </a:p>
                  </a:txBody>
                  <a:tcPr anchor="ctr">
                    <a:solidFill>
                      <a:srgbClr val="E0E5F0"/>
                    </a:solidFill>
                  </a:tcPr>
                </a:tc>
                <a:tc>
                  <a:txBody>
                    <a:bodyPr/>
                    <a:lstStyle/>
                    <a:p>
                      <a:pPr algn="ctr"/>
                      <a:r>
                        <a:rPr sz="1200" b="0" i="0">
                          <a:solidFill>
                            <a:srgbClr val="000000"/>
                          </a:solidFill>
                          <a:latin typeface="Tahoma"/>
                        </a:rPr>
                        <a:t>37%</a:t>
                      </a:r>
                    </a:p>
                  </a:txBody>
                  <a:tcPr anchor="ctr">
                    <a:solidFill>
                      <a:srgbClr val="E0E5F0"/>
                    </a:solidFill>
                  </a:tcPr>
                </a:tc>
                <a:tc>
                  <a:txBody>
                    <a:bodyPr/>
                    <a:lstStyle/>
                    <a:p>
                      <a:pPr algn="ctr"/>
                      <a:r>
                        <a:rPr sz="1200" b="0" i="0">
                          <a:solidFill>
                            <a:srgbClr val="000000"/>
                          </a:solidFill>
                          <a:latin typeface="Tahoma"/>
                        </a:rPr>
                        <a:t>24%</a:t>
                      </a:r>
                    </a:p>
                  </a:txBody>
                  <a:tcPr anchor="ctr">
                    <a:solidFill>
                      <a:srgbClr val="E0E5F0"/>
                    </a:solidFill>
                  </a:tcPr>
                </a:tc>
              </a:tr>
              <a:tr h="254000">
                <a:tc>
                  <a:txBody>
                    <a:bodyPr/>
                    <a:lstStyle/>
                    <a:p>
                      <a:pPr algn="l"/>
                      <a:r>
                        <a:rPr sz="1200" b="0" i="0">
                          <a:solidFill>
                            <a:srgbClr val="000000"/>
                          </a:solidFill>
                          <a:latin typeface="Tahoma"/>
                        </a:rPr>
                        <a:t>Graduated college</a:t>
                      </a:r>
                    </a:p>
                  </a:txBody>
                  <a:tcPr anchor="ctr">
                    <a:solidFill>
                      <a:srgbClr val="E0E5F0"/>
                    </a:solidFill>
                  </a:tcPr>
                </a:tc>
                <a:tc>
                  <a:txBody>
                    <a:bodyPr/>
                    <a:lstStyle/>
                    <a:p>
                      <a:pPr algn="ctr"/>
                      <a:r>
                        <a:rPr sz="1200" b="0" i="0">
                          <a:solidFill>
                            <a:srgbClr val="000000"/>
                          </a:solidFill>
                          <a:latin typeface="Tahoma"/>
                        </a:rPr>
                        <a:t>25%</a:t>
                      </a:r>
                    </a:p>
                  </a:txBody>
                  <a:tcPr anchor="ctr">
                    <a:solidFill>
                      <a:srgbClr val="E0E5F0"/>
                    </a:solidFill>
                  </a:tcPr>
                </a:tc>
                <a:tc>
                  <a:txBody>
                    <a:bodyPr/>
                    <a:lstStyle/>
                    <a:p>
                      <a:pPr algn="ctr"/>
                      <a:r>
                        <a:rPr sz="1200" b="0" i="0">
                          <a:solidFill>
                            <a:srgbClr val="000000"/>
                          </a:solidFill>
                          <a:latin typeface="Tahoma"/>
                        </a:rPr>
                        <a:t>36%</a:t>
                      </a:r>
                    </a:p>
                  </a:txBody>
                  <a:tcPr anchor="ctr">
                    <a:solidFill>
                      <a:srgbClr val="E0E5F0"/>
                    </a:solidFill>
                  </a:tcPr>
                </a:tc>
                <a:tc>
                  <a:txBody>
                    <a:bodyPr/>
                    <a:lstStyle/>
                    <a:p>
                      <a:pPr algn="ctr"/>
                      <a:r>
                        <a:rPr sz="1200" b="0" i="0">
                          <a:solidFill>
                            <a:srgbClr val="000000"/>
                          </a:solidFill>
                          <a:latin typeface="Tahoma"/>
                        </a:rPr>
                        <a:t>16%</a:t>
                      </a:r>
                    </a:p>
                  </a:txBody>
                  <a:tcPr anchor="ctr">
                    <a:solidFill>
                      <a:srgbClr val="E0E5F0"/>
                    </a:solidFill>
                  </a:tcPr>
                </a:tc>
                <a:tc>
                  <a:txBody>
                    <a:bodyPr/>
                    <a:lstStyle/>
                    <a:p>
                      <a:pPr algn="ctr"/>
                      <a:r>
                        <a:rPr sz="1200" b="0" i="0">
                          <a:solidFill>
                            <a:srgbClr val="000000"/>
                          </a:solidFill>
                          <a:latin typeface="Tahoma"/>
                        </a:rPr>
                        <a:t>36%</a:t>
                      </a:r>
                    </a:p>
                  </a:txBody>
                  <a:tcPr anchor="ctr">
                    <a:solidFill>
                      <a:srgbClr val="E0E5F0"/>
                    </a:solidFill>
                  </a:tcPr>
                </a:tc>
              </a:tr>
              <a:tr h="254000">
                <a:tc>
                  <a:txBody>
                    <a:bodyPr/>
                    <a:lstStyle/>
                    <a:p>
                      <a:pPr algn="l"/>
                      <a:r>
                        <a:rPr sz="1200" b="0" i="0">
                          <a:solidFill>
                            <a:srgbClr val="000000"/>
                          </a:solidFill>
                          <a:latin typeface="Tahoma"/>
                        </a:rPr>
                        <a:t>Post-graduate work</a:t>
                      </a:r>
                    </a:p>
                  </a:txBody>
                  <a:tcPr anchor="ctr">
                    <a:solidFill>
                      <a:srgbClr val="E0E5F0"/>
                    </a:solidFill>
                  </a:tcPr>
                </a:tc>
                <a:tc>
                  <a:txBody>
                    <a:bodyPr/>
                    <a:lstStyle/>
                    <a:p>
                      <a:pPr algn="ctr"/>
                      <a:r>
                        <a:rPr sz="1200" b="0" i="0">
                          <a:solidFill>
                            <a:srgbClr val="000000"/>
                          </a:solidFill>
                          <a:latin typeface="Tahoma"/>
                        </a:rPr>
                        <a:t>25%</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32%</a:t>
                      </a:r>
                    </a:p>
                  </a:txBody>
                  <a:tcPr anchor="ctr">
                    <a:solidFill>
                      <a:srgbClr val="E0E5F0"/>
                    </a:solidFill>
                  </a:tcPr>
                </a:tc>
                <a:tc>
                  <a:txBody>
                    <a:bodyPr/>
                    <a:lstStyle/>
                    <a:p>
                      <a:pPr algn="ctr"/>
                      <a:r>
                        <a:rPr sz="1200" b="0" i="0">
                          <a:solidFill>
                            <a:srgbClr val="000000"/>
                          </a:solidFill>
                          <a:latin typeface="Tahoma"/>
                        </a:rPr>
                        <a:t>30%</a:t>
                      </a:r>
                    </a:p>
                  </a:txBody>
                  <a:tcPr anchor="ctr">
                    <a:solidFill>
                      <a:srgbClr val="E0E5F0"/>
                    </a:solidFill>
                  </a:tcPr>
                </a:tc>
              </a:tr>
              <a:tr h="254000">
                <a:tc>
                  <a:txBody>
                    <a:bodyPr/>
                    <a:lstStyle/>
                    <a:p>
                      <a:pPr algn="l"/>
                      <a:r>
                        <a:rPr sz="1200" b="0" i="0">
                          <a:solidFill>
                            <a:srgbClr val="000000"/>
                          </a:solidFill>
                          <a:latin typeface="Tahoma"/>
                        </a:rPr>
                        <a:t>DK/unsure</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254000">
                <a:tc>
                  <a:txBody>
                    <a:bodyPr/>
                    <a:lstStyle/>
                    <a:p>
                      <a:pPr algn="l"/>
                      <a:r>
                        <a:rPr sz="1200" b="0" i="0">
                          <a:solidFill>
                            <a:srgbClr val="000000"/>
                          </a:solidFill>
                          <a:latin typeface="Tahoma"/>
                        </a:rPr>
                        <a:t>Refused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540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graphicFrame>
        <p:nvGraphicFramePr>
          <p:cNvPr id="23557" name="Table 5"/>
          <p:cNvGraphicFramePr>
            <a:graphicFrameLocks noGrp="1"/>
          </p:cNvGraphicFramePr>
          <p:nvPr/>
        </p:nvGraphicFramePr>
        <p:xfrm>
          <a:off x="457200" y="411480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457200">
                <a:tc>
                  <a:txBody>
                    <a:bodyPr/>
                    <a:lstStyle/>
                    <a:p>
                      <a:pPr algn="ct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457200">
                <a:tc>
                  <a:txBody>
                    <a:bodyPr/>
                    <a:lstStyle/>
                    <a:p>
                      <a:pPr algn="l"/>
                      <a:r>
                        <a:rPr sz="1200" b="0" i="0">
                          <a:solidFill>
                            <a:srgbClr val="000000"/>
                          </a:solidFill>
                          <a:latin typeface="Tahoma"/>
                        </a:rPr>
                        <a:t>Yes</a:t>
                      </a:r>
                    </a:p>
                  </a:txBody>
                  <a:tcPr anchor="ctr">
                    <a:solidFill>
                      <a:srgbClr val="E0E5F0"/>
                    </a:solidFill>
                  </a:tcPr>
                </a:tc>
                <a:tc>
                  <a:txBody>
                    <a:bodyPr/>
                    <a:lstStyle/>
                    <a:p>
                      <a:pPr algn="ctr"/>
                      <a:r>
                        <a:rPr sz="1200" b="0" i="0">
                          <a:solidFill>
                            <a:srgbClr val="000000"/>
                          </a:solidFill>
                          <a:latin typeface="Tahoma"/>
                        </a:rPr>
                        <a:t>25%</a:t>
                      </a:r>
                    </a:p>
                  </a:txBody>
                  <a:tcPr anchor="ctr">
                    <a:solidFill>
                      <a:srgbClr val="E0E5F0"/>
                    </a:solidFill>
                  </a:tcPr>
                </a:tc>
                <a:tc>
                  <a:txBody>
                    <a:bodyPr/>
                    <a:lstStyle/>
                    <a:p>
                      <a:pPr algn="ctr"/>
                      <a:r>
                        <a:rPr sz="1200" b="0" i="0">
                          <a:solidFill>
                            <a:srgbClr val="000000"/>
                          </a:solidFill>
                          <a:latin typeface="Tahoma"/>
                        </a:rPr>
                        <a:t>39%</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r>
              <a:tr h="457200">
                <a:tc>
                  <a:txBody>
                    <a:bodyPr/>
                    <a:lstStyle/>
                    <a:p>
                      <a:pPr algn="l"/>
                      <a:r>
                        <a:rPr sz="1200" b="0" i="0">
                          <a:solidFill>
                            <a:srgbClr val="000000"/>
                          </a:solidFill>
                          <a:latin typeface="Tahoma"/>
                        </a:rPr>
                        <a:t>No</a:t>
                      </a:r>
                    </a:p>
                  </a:txBody>
                  <a:tcPr anchor="ctr">
                    <a:solidFill>
                      <a:srgbClr val="E0E5F0"/>
                    </a:solidFill>
                  </a:tcPr>
                </a:tc>
                <a:tc>
                  <a:txBody>
                    <a:bodyPr/>
                    <a:lstStyle/>
                    <a:p>
                      <a:pPr algn="ctr"/>
                      <a:r>
                        <a:rPr sz="1200" b="0" i="0">
                          <a:solidFill>
                            <a:srgbClr val="000000"/>
                          </a:solidFill>
                          <a:latin typeface="Tahoma"/>
                        </a:rPr>
                        <a:t>67%</a:t>
                      </a:r>
                    </a:p>
                  </a:txBody>
                  <a:tcPr anchor="ctr">
                    <a:solidFill>
                      <a:srgbClr val="E0E5F0"/>
                    </a:solidFill>
                  </a:tcPr>
                </a:tc>
                <a:tc>
                  <a:txBody>
                    <a:bodyPr/>
                    <a:lstStyle/>
                    <a:p>
                      <a:pPr algn="ctr"/>
                      <a:r>
                        <a:rPr sz="1200" b="0" i="0">
                          <a:solidFill>
                            <a:srgbClr val="000000"/>
                          </a:solidFill>
                          <a:latin typeface="Tahoma"/>
                        </a:rPr>
                        <a:t>50%</a:t>
                      </a:r>
                    </a:p>
                  </a:txBody>
                  <a:tcPr anchor="ctr">
                    <a:solidFill>
                      <a:srgbClr val="E0E5F0"/>
                    </a:solidFill>
                  </a:tcPr>
                </a:tc>
                <a:tc>
                  <a:txBody>
                    <a:bodyPr/>
                    <a:lstStyle/>
                    <a:p>
                      <a:pPr algn="ctr"/>
                      <a:r>
                        <a:rPr sz="1200" b="0" i="0">
                          <a:solidFill>
                            <a:srgbClr val="000000"/>
                          </a:solidFill>
                          <a:latin typeface="Tahoma"/>
                        </a:rPr>
                        <a:t>84%</a:t>
                      </a:r>
                    </a:p>
                  </a:txBody>
                  <a:tcPr anchor="ctr">
                    <a:solidFill>
                      <a:srgbClr val="E0E5F0"/>
                    </a:solidFill>
                  </a:tcPr>
                </a:tc>
                <a:tc>
                  <a:txBody>
                    <a:bodyPr/>
                    <a:lstStyle/>
                    <a:p>
                      <a:pPr algn="ctr"/>
                      <a:r>
                        <a:rPr sz="1200" b="0" i="0">
                          <a:solidFill>
                            <a:srgbClr val="000000"/>
                          </a:solidFill>
                          <a:latin typeface="Tahoma"/>
                        </a:rPr>
                        <a:t>91%</a:t>
                      </a:r>
                    </a:p>
                  </a:txBody>
                  <a:tcPr anchor="ctr">
                    <a:solidFill>
                      <a:srgbClr val="E0E5F0"/>
                    </a:solidFill>
                  </a:tcPr>
                </a:tc>
              </a:tr>
              <a:tr h="457200">
                <a:tc>
                  <a:txBody>
                    <a:bodyPr/>
                    <a:lstStyle/>
                    <a:p>
                      <a:pPr algn="l"/>
                      <a:r>
                        <a:rPr sz="1200" b="0" i="0">
                          <a:solidFill>
                            <a:srgbClr val="000000"/>
                          </a:solidFill>
                          <a:latin typeface="Tahoma"/>
                        </a:rPr>
                        <a:t>Refused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16%</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4572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23556" name="Table 1"/>
          <p:cNvGraphicFramePr>
            <a:graphicFrameLocks noGrp="1"/>
          </p:cNvGraphicFramePr>
          <p:nvPr/>
        </p:nvGraphicFramePr>
        <p:xfrm>
          <a:off x="457200" y="155448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28600">
                <a:tc>
                  <a:txBody>
                    <a:bodyPr/>
                    <a:lstStyle/>
                    <a:p>
                      <a:pPr algn="ct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228600">
                <a:tc>
                  <a:txBody>
                    <a:bodyPr/>
                    <a:lstStyle/>
                    <a:p>
                      <a:pPr algn="l"/>
                      <a:r>
                        <a:rPr sz="1200" b="0" i="0">
                          <a:solidFill>
                            <a:srgbClr val="000000"/>
                          </a:solidFill>
                          <a:latin typeface="Tahoma"/>
                        </a:rPr>
                        <a:t>Less than 1 year</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28600">
                <a:tc>
                  <a:txBody>
                    <a:bodyPr/>
                    <a:lstStyle/>
                    <a:p>
                      <a:pPr algn="l"/>
                      <a:r>
                        <a:rPr sz="1200" b="0" i="0">
                          <a:solidFill>
                            <a:srgbClr val="000000"/>
                          </a:solidFill>
                          <a:latin typeface="Tahoma"/>
                        </a:rPr>
                        <a:t>1 to 2 years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c>
                  <a:txBody>
                    <a:bodyPr/>
                    <a:lstStyle/>
                    <a:p>
                      <a:pPr algn="ctr"/>
                      <a:r>
                        <a:rPr sz="1200" b="0" i="0">
                          <a:solidFill>
                            <a:srgbClr val="000000"/>
                          </a:solidFill>
                          <a:latin typeface="Tahoma"/>
                        </a:rPr>
                        <a:t>16%</a:t>
                      </a:r>
                    </a:p>
                  </a:txBody>
                  <a:tcPr anchor="ctr">
                    <a:solidFill>
                      <a:srgbClr val="E0E5F0"/>
                    </a:solidFill>
                  </a:tcPr>
                </a:tc>
                <a:tc>
                  <a:txBody>
                    <a:bodyPr/>
                    <a:lstStyle/>
                    <a:p>
                      <a:pPr algn="ctr"/>
                      <a:r>
                        <a:rPr sz="1200" b="0" i="0">
                          <a:solidFill>
                            <a:srgbClr val="000000"/>
                          </a:solidFill>
                          <a:latin typeface="Tahoma"/>
                        </a:rPr>
                        <a:t>24%</a:t>
                      </a:r>
                    </a:p>
                  </a:txBody>
                  <a:tcPr anchor="ctr">
                    <a:solidFill>
                      <a:srgbClr val="E0E5F0"/>
                    </a:solidFill>
                  </a:tcPr>
                </a:tc>
              </a:tr>
              <a:tr h="228600">
                <a:tc>
                  <a:txBody>
                    <a:bodyPr/>
                    <a:lstStyle/>
                    <a:p>
                      <a:pPr algn="l"/>
                      <a:r>
                        <a:rPr sz="1200" b="0" i="0">
                          <a:solidFill>
                            <a:srgbClr val="000000"/>
                          </a:solidFill>
                          <a:latin typeface="Tahoma"/>
                        </a:rPr>
                        <a:t>3 to 5 years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7%</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15%</a:t>
                      </a:r>
                    </a:p>
                  </a:txBody>
                  <a:tcPr anchor="ctr">
                    <a:solidFill>
                      <a:srgbClr val="E0E5F0"/>
                    </a:solidFill>
                  </a:tcPr>
                </a:tc>
              </a:tr>
              <a:tr h="228600">
                <a:tc>
                  <a:txBody>
                    <a:bodyPr/>
                    <a:lstStyle/>
                    <a:p>
                      <a:pPr algn="l"/>
                      <a:r>
                        <a:rPr sz="1200" b="0" i="0">
                          <a:solidFill>
                            <a:srgbClr val="000000"/>
                          </a:solidFill>
                          <a:latin typeface="Tahoma"/>
                        </a:rPr>
                        <a:t>6 to 10 years</a:t>
                      </a:r>
                    </a:p>
                  </a:txBody>
                  <a:tcPr anchor="ctr">
                    <a:solidFill>
                      <a:srgbClr val="E0E5F0"/>
                    </a:solidFill>
                  </a:tcPr>
                </a:tc>
                <a:tc>
                  <a:txBody>
                    <a:bodyPr/>
                    <a:lstStyle/>
                    <a:p>
                      <a:pPr algn="ctr"/>
                      <a:r>
                        <a:rPr sz="1200" b="0" i="0">
                          <a:solidFill>
                            <a:srgbClr val="000000"/>
                          </a:solidFill>
                          <a:latin typeface="Tahoma"/>
                        </a:rPr>
                        <a:t>33%</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c>
                  <a:txBody>
                    <a:bodyPr/>
                    <a:lstStyle/>
                    <a:p>
                      <a:pPr algn="ctr"/>
                      <a:r>
                        <a:rPr sz="1200" b="0" i="0">
                          <a:solidFill>
                            <a:srgbClr val="000000"/>
                          </a:solidFill>
                          <a:latin typeface="Tahoma"/>
                        </a:rPr>
                        <a:t>26%</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r>
              <a:tr h="228600">
                <a:tc>
                  <a:txBody>
                    <a:bodyPr/>
                    <a:lstStyle/>
                    <a:p>
                      <a:pPr algn="l"/>
                      <a:r>
                        <a:rPr sz="1200" b="0" i="0">
                          <a:solidFill>
                            <a:srgbClr val="000000"/>
                          </a:solidFill>
                          <a:latin typeface="Tahoma"/>
                        </a:rPr>
                        <a:t>11 to 15 years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14%</a:t>
                      </a:r>
                    </a:p>
                  </a:txBody>
                  <a:tcPr anchor="ctr">
                    <a:solidFill>
                      <a:srgbClr val="E0E5F0"/>
                    </a:solidFill>
                  </a:tcPr>
                </a:tc>
                <a:tc>
                  <a:txBody>
                    <a:bodyPr/>
                    <a:lstStyle/>
                    <a:p>
                      <a:pPr algn="ctr"/>
                      <a:r>
                        <a:rPr sz="1200" b="0" i="0">
                          <a:solidFill>
                            <a:srgbClr val="000000"/>
                          </a:solidFill>
                          <a:latin typeface="Tahoma"/>
                        </a:rPr>
                        <a:t>21%</a:t>
                      </a:r>
                    </a:p>
                  </a:txBody>
                  <a:tcPr anchor="ctr">
                    <a:solidFill>
                      <a:srgbClr val="E0E5F0"/>
                    </a:solidFill>
                  </a:tcPr>
                </a:tc>
                <a:tc>
                  <a:txBody>
                    <a:bodyPr/>
                    <a:lstStyle/>
                    <a:p>
                      <a:pPr algn="ctr"/>
                      <a:r>
                        <a:rPr sz="1200" b="0" i="0">
                          <a:solidFill>
                            <a:srgbClr val="000000"/>
                          </a:solidFill>
                          <a:latin typeface="Tahoma"/>
                        </a:rPr>
                        <a:t>18%</a:t>
                      </a:r>
                    </a:p>
                  </a:txBody>
                  <a:tcPr anchor="ctr">
                    <a:solidFill>
                      <a:srgbClr val="E0E5F0"/>
                    </a:solidFill>
                  </a:tcPr>
                </a:tc>
              </a:tr>
              <a:tr h="228600">
                <a:tc>
                  <a:txBody>
                    <a:bodyPr/>
                    <a:lstStyle/>
                    <a:p>
                      <a:pPr algn="l"/>
                      <a:r>
                        <a:rPr sz="1200" b="0" i="0">
                          <a:solidFill>
                            <a:srgbClr val="000000"/>
                          </a:solidFill>
                          <a:latin typeface="Tahoma"/>
                        </a:rPr>
                        <a:t>16 to 20 years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16%</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228600">
                <a:tc>
                  <a:txBody>
                    <a:bodyPr/>
                    <a:lstStyle/>
                    <a:p>
                      <a:pPr algn="l"/>
                      <a:r>
                        <a:rPr sz="1200" b="0" i="0">
                          <a:solidFill>
                            <a:srgbClr val="000000"/>
                          </a:solidFill>
                          <a:latin typeface="Tahoma"/>
                        </a:rPr>
                        <a:t>More than 20 years</a:t>
                      </a:r>
                    </a:p>
                  </a:txBody>
                  <a:tcPr anchor="ctr">
                    <a:solidFill>
                      <a:srgbClr val="E0E5F0"/>
                    </a:solidFill>
                  </a:tcPr>
                </a:tc>
                <a:tc>
                  <a:txBody>
                    <a:bodyPr/>
                    <a:lstStyle/>
                    <a:p>
                      <a:pPr algn="ctr"/>
                      <a:r>
                        <a:rPr sz="1200" b="0" i="0">
                          <a:solidFill>
                            <a:srgbClr val="000000"/>
                          </a:solidFill>
                          <a:latin typeface="Tahoma"/>
                        </a:rPr>
                        <a:t>17%</a:t>
                      </a:r>
                    </a:p>
                  </a:txBody>
                  <a:tcPr anchor="ctr">
                    <a:solidFill>
                      <a:srgbClr val="E0E5F0"/>
                    </a:solidFill>
                  </a:tcPr>
                </a:tc>
                <a:tc>
                  <a:txBody>
                    <a:bodyPr/>
                    <a:lstStyle/>
                    <a:p>
                      <a:pPr algn="ctr"/>
                      <a:r>
                        <a:rPr sz="1200" b="0" i="0">
                          <a:solidFill>
                            <a:srgbClr val="000000"/>
                          </a:solidFill>
                          <a:latin typeface="Tahoma"/>
                        </a:rPr>
                        <a:t>32%</a:t>
                      </a:r>
                    </a:p>
                  </a:txBody>
                  <a:tcPr anchor="ctr">
                    <a:solidFill>
                      <a:srgbClr val="E0E5F0"/>
                    </a:solidFill>
                  </a:tcPr>
                </a:tc>
                <a:tc>
                  <a:txBody>
                    <a:bodyPr/>
                    <a:lstStyle/>
                    <a:p>
                      <a:pPr algn="ctr"/>
                      <a:r>
                        <a:rPr sz="1200" b="0" i="0">
                          <a:solidFill>
                            <a:srgbClr val="000000"/>
                          </a:solidFill>
                          <a:latin typeface="Tahoma"/>
                        </a:rPr>
                        <a:t>26%</a:t>
                      </a:r>
                    </a:p>
                  </a:txBody>
                  <a:tcPr anchor="ctr">
                    <a:solidFill>
                      <a:srgbClr val="E0E5F0"/>
                    </a:solidFill>
                  </a:tcPr>
                </a:tc>
                <a:tc>
                  <a:txBody>
                    <a:bodyPr/>
                    <a:lstStyle/>
                    <a:p>
                      <a:pPr algn="ctr"/>
                      <a:r>
                        <a:rPr sz="1200" b="0" i="0">
                          <a:solidFill>
                            <a:srgbClr val="000000"/>
                          </a:solidFill>
                          <a:latin typeface="Tahoma"/>
                        </a:rPr>
                        <a:t>27%</a:t>
                      </a:r>
                    </a:p>
                  </a:txBody>
                  <a:tcPr anchor="ctr">
                    <a:solidFill>
                      <a:srgbClr val="E0E5F0"/>
                    </a:solidFill>
                  </a:tcPr>
                </a:tc>
              </a:tr>
              <a:tr h="228600">
                <a:tc>
                  <a:txBody>
                    <a:bodyPr/>
                    <a:lstStyle/>
                    <a:p>
                      <a:pPr algn="l"/>
                      <a:r>
                        <a:rPr sz="1200" b="0" i="0">
                          <a:solidFill>
                            <a:srgbClr val="000000"/>
                          </a:solidFill>
                          <a:latin typeface="Tahoma"/>
                        </a:rPr>
                        <a:t>Refused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286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graphicFrame>
        <p:nvGraphicFramePr>
          <p:cNvPr id="23557" name="Table 2"/>
          <p:cNvGraphicFramePr>
            <a:graphicFrameLocks noGrp="1"/>
          </p:cNvGraphicFramePr>
          <p:nvPr/>
        </p:nvGraphicFramePr>
        <p:xfrm>
          <a:off x="457200" y="411480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85750">
                <a:tc>
                  <a:txBody>
                    <a:bodyPr/>
                    <a:lstStyle/>
                    <a:p>
                      <a:pPr algn="ct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285750">
                <a:tc>
                  <a:txBody>
                    <a:bodyPr/>
                    <a:lstStyle/>
                    <a:p>
                      <a:pPr algn="l"/>
                      <a:r>
                        <a:rPr sz="1200" b="0" i="0">
                          <a:solidFill>
                            <a:srgbClr val="000000"/>
                          </a:solidFill>
                          <a:latin typeface="Tahoma"/>
                        </a:rPr>
                        <a:t>1 to 5 years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18%</a:t>
                      </a:r>
                    </a:p>
                  </a:txBody>
                  <a:tcPr anchor="ctr">
                    <a:solidFill>
                      <a:srgbClr val="E0E5F0"/>
                    </a:solidFill>
                  </a:tcPr>
                </a:tc>
              </a:tr>
              <a:tr h="285750">
                <a:tc>
                  <a:txBody>
                    <a:bodyPr/>
                    <a:lstStyle/>
                    <a:p>
                      <a:pPr algn="l"/>
                      <a:r>
                        <a:rPr sz="1200" b="0" i="0">
                          <a:solidFill>
                            <a:srgbClr val="000000"/>
                          </a:solidFill>
                          <a:latin typeface="Tahoma"/>
                        </a:rPr>
                        <a:t>6 to 10 years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16%</a:t>
                      </a:r>
                    </a:p>
                  </a:txBody>
                  <a:tcPr anchor="ctr">
                    <a:solidFill>
                      <a:srgbClr val="E0E5F0"/>
                    </a:solidFill>
                  </a:tcPr>
                </a:tc>
                <a:tc>
                  <a:txBody>
                    <a:bodyPr/>
                    <a:lstStyle/>
                    <a:p>
                      <a:pPr algn="ctr"/>
                      <a:r>
                        <a:rPr sz="1200" b="0" i="0">
                          <a:solidFill>
                            <a:srgbClr val="000000"/>
                          </a:solidFill>
                          <a:latin typeface="Tahoma"/>
                        </a:rPr>
                        <a:t>12%</a:t>
                      </a:r>
                    </a:p>
                  </a:txBody>
                  <a:tcPr anchor="ctr">
                    <a:solidFill>
                      <a:srgbClr val="E0E5F0"/>
                    </a:solidFill>
                  </a:tcPr>
                </a:tc>
              </a:tr>
              <a:tr h="285750">
                <a:tc>
                  <a:txBody>
                    <a:bodyPr/>
                    <a:lstStyle/>
                    <a:p>
                      <a:pPr algn="l"/>
                      <a:r>
                        <a:rPr sz="1200" b="0" i="0">
                          <a:solidFill>
                            <a:srgbClr val="000000"/>
                          </a:solidFill>
                          <a:latin typeface="Tahoma"/>
                        </a:rPr>
                        <a:t>11 to 15 years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285750">
                <a:tc>
                  <a:txBody>
                    <a:bodyPr/>
                    <a:lstStyle/>
                    <a:p>
                      <a:pPr algn="l"/>
                      <a:r>
                        <a:rPr sz="1200" b="0" i="0">
                          <a:solidFill>
                            <a:srgbClr val="000000"/>
                          </a:solidFill>
                          <a:latin typeface="Tahoma"/>
                        </a:rPr>
                        <a:t>16 to 20 years</a:t>
                      </a:r>
                    </a:p>
                  </a:txBody>
                  <a:tcPr anchor="ctr">
                    <a:solidFill>
                      <a:srgbClr val="E0E5F0"/>
                    </a:solidFill>
                  </a:tcPr>
                </a:tc>
                <a:tc>
                  <a:txBody>
                    <a:bodyPr/>
                    <a:lstStyle/>
                    <a:p>
                      <a:pPr algn="ctr"/>
                      <a:r>
                        <a:rPr sz="1200" b="0" i="0">
                          <a:solidFill>
                            <a:srgbClr val="000000"/>
                          </a:solidFill>
                          <a:latin typeface="Tahoma"/>
                        </a:rPr>
                        <a:t>17%</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r>
              <a:tr h="285750">
                <a:tc>
                  <a:txBody>
                    <a:bodyPr/>
                    <a:lstStyle/>
                    <a:p>
                      <a:pPr algn="l"/>
                      <a:r>
                        <a:rPr sz="1200" b="0" i="0">
                          <a:solidFill>
                            <a:srgbClr val="000000"/>
                          </a:solidFill>
                          <a:latin typeface="Tahoma"/>
                        </a:rPr>
                        <a:t>More than 20 years</a:t>
                      </a:r>
                    </a:p>
                  </a:txBody>
                  <a:tcPr anchor="ctr">
                    <a:solidFill>
                      <a:srgbClr val="E0E5F0"/>
                    </a:solidFill>
                  </a:tcPr>
                </a:tc>
                <a:tc>
                  <a:txBody>
                    <a:bodyPr/>
                    <a:lstStyle/>
                    <a:p>
                      <a:pPr algn="ctr"/>
                      <a:r>
                        <a:rPr sz="1200" b="0" i="0">
                          <a:solidFill>
                            <a:srgbClr val="000000"/>
                          </a:solidFill>
                          <a:latin typeface="Tahoma"/>
                        </a:rPr>
                        <a:t>58%</a:t>
                      </a:r>
                    </a:p>
                  </a:txBody>
                  <a:tcPr anchor="ctr">
                    <a:solidFill>
                      <a:srgbClr val="E0E5F0"/>
                    </a:solidFill>
                  </a:tcPr>
                </a:tc>
                <a:tc>
                  <a:txBody>
                    <a:bodyPr/>
                    <a:lstStyle/>
                    <a:p>
                      <a:pPr algn="ctr"/>
                      <a:r>
                        <a:rPr sz="1200" b="0" i="0">
                          <a:solidFill>
                            <a:srgbClr val="000000"/>
                          </a:solidFill>
                          <a:latin typeface="Tahoma"/>
                        </a:rPr>
                        <a:t>73%</a:t>
                      </a:r>
                    </a:p>
                  </a:txBody>
                  <a:tcPr anchor="ctr">
                    <a:solidFill>
                      <a:srgbClr val="E0E5F0"/>
                    </a:solidFill>
                  </a:tcPr>
                </a:tc>
                <a:tc>
                  <a:txBody>
                    <a:bodyPr/>
                    <a:lstStyle/>
                    <a:p>
                      <a:pPr algn="ctr"/>
                      <a:r>
                        <a:rPr sz="1200" b="0" i="0">
                          <a:solidFill>
                            <a:srgbClr val="000000"/>
                          </a:solidFill>
                          <a:latin typeface="Tahoma"/>
                        </a:rPr>
                        <a:t>53%</a:t>
                      </a:r>
                    </a:p>
                  </a:txBody>
                  <a:tcPr anchor="ctr">
                    <a:solidFill>
                      <a:srgbClr val="E0E5F0"/>
                    </a:solidFill>
                  </a:tcPr>
                </a:tc>
                <a:tc>
                  <a:txBody>
                    <a:bodyPr/>
                    <a:lstStyle/>
                    <a:p>
                      <a:pPr algn="ctr"/>
                      <a:r>
                        <a:rPr sz="1200" b="0" i="0">
                          <a:solidFill>
                            <a:srgbClr val="000000"/>
                          </a:solidFill>
                          <a:latin typeface="Tahoma"/>
                        </a:rPr>
                        <a:t>58%</a:t>
                      </a:r>
                    </a:p>
                  </a:txBody>
                  <a:tcPr anchor="ctr">
                    <a:solidFill>
                      <a:srgbClr val="E0E5F0"/>
                    </a:solidFill>
                  </a:tcPr>
                </a:tc>
              </a:tr>
              <a:tr h="285750">
                <a:tc>
                  <a:txBody>
                    <a:bodyPr/>
                    <a:lstStyle/>
                    <a:p>
                      <a:pPr algn="l"/>
                      <a:r>
                        <a:rPr sz="1200" b="0" i="0">
                          <a:solidFill>
                            <a:srgbClr val="000000"/>
                          </a:solidFill>
                          <a:latin typeface="Tahoma"/>
                        </a:rPr>
                        <a:t>Refused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8575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341829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graphicFrame>
        <p:nvGraphicFramePr>
          <p:cNvPr id="23556" name="Table 1"/>
          <p:cNvGraphicFramePr>
            <a:graphicFrameLocks noGrp="1"/>
          </p:cNvGraphicFramePr>
          <p:nvPr/>
        </p:nvGraphicFramePr>
        <p:xfrm>
          <a:off x="457200" y="155448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163285">
                <a:tc>
                  <a:txBody>
                    <a:bodyPr/>
                    <a:lstStyle/>
                    <a:p>
                      <a:pPr algn="ct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163285">
                <a:tc>
                  <a:txBody>
                    <a:bodyPr/>
                    <a:lstStyle/>
                    <a:p>
                      <a:pPr algn="l"/>
                      <a:r>
                        <a:rPr sz="1200" b="0" i="0">
                          <a:solidFill>
                            <a:srgbClr val="000000"/>
                          </a:solidFill>
                          <a:latin typeface="Tahoma"/>
                        </a:rPr>
                        <a:t>0 times</a:t>
                      </a:r>
                    </a:p>
                  </a:txBody>
                  <a:tcPr anchor="ctr">
                    <a:solidFill>
                      <a:srgbClr val="E0E5F0"/>
                    </a:solidFill>
                  </a:tcPr>
                </a:tc>
                <a:tc>
                  <a:txBody>
                    <a:bodyPr/>
                    <a:lstStyle/>
                    <a:p>
                      <a:pPr algn="ctr"/>
                      <a:r>
                        <a:rPr sz="1200" b="0" i="0">
                          <a:solidFill>
                            <a:srgbClr val="000000"/>
                          </a:solidFill>
                          <a:latin typeface="Tahoma"/>
                        </a:rPr>
                        <a:t>70%</a:t>
                      </a:r>
                    </a:p>
                  </a:txBody>
                  <a:tcPr anchor="ctr">
                    <a:solidFill>
                      <a:srgbClr val="E0E5F0"/>
                    </a:solidFill>
                  </a:tcPr>
                </a:tc>
                <a:tc>
                  <a:txBody>
                    <a:bodyPr/>
                    <a:lstStyle/>
                    <a:p>
                      <a:pPr algn="ctr"/>
                      <a:r>
                        <a:rPr sz="1200" b="0" i="0">
                          <a:solidFill>
                            <a:srgbClr val="000000"/>
                          </a:solidFill>
                          <a:latin typeface="Tahoma"/>
                        </a:rPr>
                        <a:t>50%</a:t>
                      </a:r>
                    </a:p>
                  </a:txBody>
                  <a:tcPr anchor="ctr">
                    <a:solidFill>
                      <a:srgbClr val="E0E5F0"/>
                    </a:solidFill>
                  </a:tcPr>
                </a:tc>
                <a:tc>
                  <a:txBody>
                    <a:bodyPr/>
                    <a:lstStyle/>
                    <a:p>
                      <a:pPr algn="ctr"/>
                      <a:r>
                        <a:rPr sz="1200" b="0" i="0">
                          <a:solidFill>
                            <a:srgbClr val="000000"/>
                          </a:solidFill>
                          <a:latin typeface="Tahoma"/>
                        </a:rPr>
                        <a:t>46%</a:t>
                      </a:r>
                    </a:p>
                  </a:txBody>
                  <a:tcPr anchor="ctr">
                    <a:solidFill>
                      <a:srgbClr val="E0E5F0"/>
                    </a:solidFill>
                  </a:tcPr>
                </a:tc>
                <a:tc>
                  <a:txBody>
                    <a:bodyPr/>
                    <a:lstStyle/>
                    <a:p>
                      <a:pPr algn="ctr"/>
                      <a:r>
                        <a:rPr sz="1200" b="0" i="0">
                          <a:solidFill>
                            <a:srgbClr val="000000"/>
                          </a:solidFill>
                          <a:latin typeface="Tahoma"/>
                        </a:rPr>
                        <a:t>64%</a:t>
                      </a:r>
                    </a:p>
                  </a:txBody>
                  <a:tcPr anchor="ctr">
                    <a:solidFill>
                      <a:srgbClr val="E0E5F0"/>
                    </a:solidFill>
                  </a:tcPr>
                </a:tc>
              </a:tr>
              <a:tr h="163285">
                <a:tc>
                  <a:txBody>
                    <a:bodyPr/>
                    <a:lstStyle/>
                    <a:p>
                      <a:pPr algn="l"/>
                      <a:r>
                        <a:rPr sz="1200" b="0" i="0">
                          <a:solidFill>
                            <a:srgbClr val="000000"/>
                          </a:solidFill>
                          <a:latin typeface="Tahoma"/>
                        </a:rPr>
                        <a:t>1 time</a:t>
                      </a:r>
                    </a:p>
                  </a:txBody>
                  <a:tcPr anchor="ctr">
                    <a:solidFill>
                      <a:srgbClr val="E0E5F0"/>
                    </a:solidFill>
                  </a:tcPr>
                </a:tc>
                <a:tc>
                  <a:txBody>
                    <a:bodyPr/>
                    <a:lstStyle/>
                    <a:p>
                      <a:pPr algn="ctr"/>
                      <a:r>
                        <a:rPr sz="1200" b="0" i="0">
                          <a:solidFill>
                            <a:srgbClr val="000000"/>
                          </a:solidFill>
                          <a:latin typeface="Tahoma"/>
                        </a:rPr>
                        <a:t>20%</a:t>
                      </a:r>
                    </a:p>
                  </a:txBody>
                  <a:tcPr anchor="ctr">
                    <a:solidFill>
                      <a:srgbClr val="E0E5F0"/>
                    </a:solidFill>
                  </a:tcPr>
                </a:tc>
                <a:tc>
                  <a:txBody>
                    <a:bodyPr/>
                    <a:lstStyle/>
                    <a:p>
                      <a:pPr algn="ctr"/>
                      <a:r>
                        <a:rPr sz="1200" b="0" i="0">
                          <a:solidFill>
                            <a:srgbClr val="000000"/>
                          </a:solidFill>
                          <a:latin typeface="Tahoma"/>
                        </a:rPr>
                        <a:t>12%</a:t>
                      </a:r>
                    </a:p>
                  </a:txBody>
                  <a:tcPr anchor="ctr">
                    <a:solidFill>
                      <a:srgbClr val="E0E5F0"/>
                    </a:solidFill>
                  </a:tcPr>
                </a:tc>
                <a:tc>
                  <a:txBody>
                    <a:bodyPr/>
                    <a:lstStyle/>
                    <a:p>
                      <a:pPr algn="ctr"/>
                      <a:r>
                        <a:rPr sz="1200" b="0" i="0">
                          <a:solidFill>
                            <a:srgbClr val="000000"/>
                          </a:solidFill>
                          <a:latin typeface="Tahoma"/>
                        </a:rPr>
                        <a:t>15%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163285">
                <a:tc>
                  <a:txBody>
                    <a:bodyPr/>
                    <a:lstStyle/>
                    <a:p>
                      <a:pPr algn="l"/>
                      <a:r>
                        <a:rPr sz="1200" b="0" i="0">
                          <a:solidFill>
                            <a:srgbClr val="000000"/>
                          </a:solidFill>
                          <a:latin typeface="Tahoma"/>
                        </a:rPr>
                        <a:t>2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163285">
                <a:tc>
                  <a:txBody>
                    <a:bodyPr/>
                    <a:lstStyle/>
                    <a:p>
                      <a:pPr algn="l"/>
                      <a:r>
                        <a:rPr sz="1200" b="0" i="0">
                          <a:solidFill>
                            <a:srgbClr val="000000"/>
                          </a:solidFill>
                          <a:latin typeface="Tahoma"/>
                        </a:rPr>
                        <a:t>3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163285">
                <a:tc>
                  <a:txBody>
                    <a:bodyPr/>
                    <a:lstStyle/>
                    <a:p>
                      <a:pPr algn="l"/>
                      <a:r>
                        <a:rPr sz="1200" b="0" i="0">
                          <a:solidFill>
                            <a:srgbClr val="000000"/>
                          </a:solidFill>
                          <a:latin typeface="Tahoma"/>
                        </a:rPr>
                        <a:t>4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c>
                  <a:txBody>
                    <a:bodyPr/>
                    <a:lstStyle/>
                    <a:p>
                      <a:pPr algn="ctr"/>
                      <a:r>
                        <a:rPr sz="1200" b="0" i="0">
                          <a:solidFill>
                            <a:srgbClr val="000000"/>
                          </a:solidFill>
                          <a:latin typeface="Tahoma"/>
                        </a:rPr>
                        <a:t>15%</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163285">
                <a:tc>
                  <a:txBody>
                    <a:bodyPr/>
                    <a:lstStyle/>
                    <a:p>
                      <a:pPr algn="l"/>
                      <a:r>
                        <a:rPr sz="1200" b="0" i="0">
                          <a:solidFill>
                            <a:srgbClr val="000000"/>
                          </a:solidFill>
                          <a:latin typeface="Tahoma"/>
                        </a:rPr>
                        <a:t>5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163285">
                <a:tc>
                  <a:txBody>
                    <a:bodyPr/>
                    <a:lstStyle/>
                    <a:p>
                      <a:pPr algn="l"/>
                      <a:r>
                        <a:rPr sz="1200" b="0" i="0">
                          <a:solidFill>
                            <a:srgbClr val="000000"/>
                          </a:solidFill>
                          <a:latin typeface="Tahoma"/>
                        </a:rPr>
                        <a:t>6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163285">
                <a:tc>
                  <a:txBody>
                    <a:bodyPr/>
                    <a:lstStyle/>
                    <a:p>
                      <a:pPr algn="l"/>
                      <a:r>
                        <a:rPr sz="1200" b="0" i="0">
                          <a:solidFill>
                            <a:srgbClr val="000000"/>
                          </a:solidFill>
                          <a:latin typeface="Tahoma"/>
                        </a:rPr>
                        <a:t>7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163285">
                <a:tc>
                  <a:txBody>
                    <a:bodyPr/>
                    <a:lstStyle/>
                    <a:p>
                      <a:pPr algn="l"/>
                      <a:r>
                        <a:rPr sz="1200" b="0" i="0">
                          <a:solidFill>
                            <a:srgbClr val="000000"/>
                          </a:solidFill>
                          <a:latin typeface="Tahoma"/>
                        </a:rPr>
                        <a:t>15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163285">
                <a:tc>
                  <a:txBody>
                    <a:bodyPr/>
                    <a:lstStyle/>
                    <a:p>
                      <a:pPr algn="l"/>
                      <a:r>
                        <a:rPr sz="1200" b="0" i="0">
                          <a:solidFill>
                            <a:srgbClr val="000000"/>
                          </a:solidFill>
                          <a:latin typeface="Tahoma"/>
                        </a:rPr>
                        <a:t>20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163285">
                <a:tc>
                  <a:txBody>
                    <a:bodyPr/>
                    <a:lstStyle/>
                    <a:p>
                      <a:pPr algn="l"/>
                      <a:r>
                        <a:rPr sz="1200" b="0" i="0">
                          <a:solidFill>
                            <a:srgbClr val="000000"/>
                          </a:solidFill>
                          <a:latin typeface="Tahoma"/>
                        </a:rPr>
                        <a:t>25 times</a:t>
                      </a:r>
                    </a:p>
                  </a:txBody>
                  <a:tcPr anchor="ctr">
                    <a:solidFill>
                      <a:srgbClr val="E0E5F0"/>
                    </a:solidFill>
                  </a:tcPr>
                </a:tc>
                <a:tc>
                  <a:txBody>
                    <a:bodyPr/>
                    <a:lstStyle/>
                    <a:p>
                      <a:pPr algn="ctr"/>
                      <a:r>
                        <a:rPr sz="1200" b="0" i="0">
                          <a:solidFill>
                            <a:srgbClr val="000000"/>
                          </a:solidFill>
                          <a:latin typeface="Tahoma"/>
                        </a:rPr>
                        <a:t>10%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163285">
                <a:tc>
                  <a:txBody>
                    <a:bodyPr/>
                    <a:lstStyle/>
                    <a:p>
                      <a:pPr algn="l"/>
                      <a:r>
                        <a:rPr sz="1200" b="0" i="0">
                          <a:solidFill>
                            <a:srgbClr val="000000"/>
                          </a:solidFill>
                          <a:latin typeface="Tahoma"/>
                        </a:rPr>
                        <a:t>30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r>
              <a:tr h="163295">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10</a:t>
                      </a:r>
                    </a:p>
                  </a:txBody>
                  <a:tcPr anchor="ctr">
                    <a:solidFill>
                      <a:srgbClr val="5A80B8"/>
                    </a:solidFill>
                  </a:tcPr>
                </a:tc>
                <a:tc>
                  <a:txBody>
                    <a:bodyPr/>
                    <a:lstStyle/>
                    <a:p>
                      <a:pPr algn="ctr"/>
                      <a:r>
                        <a:rPr sz="1200" b="1" i="0">
                          <a:solidFill>
                            <a:srgbClr val="FFFFFF"/>
                          </a:solidFill>
                          <a:latin typeface="Tahoma"/>
                        </a:rPr>
                        <a:t>34</a:t>
                      </a:r>
                    </a:p>
                  </a:txBody>
                  <a:tcPr anchor="ctr">
                    <a:solidFill>
                      <a:srgbClr val="5A80B8"/>
                    </a:solidFill>
                  </a:tcPr>
                </a:tc>
                <a:tc>
                  <a:txBody>
                    <a:bodyPr/>
                    <a:lstStyle/>
                    <a:p>
                      <a:pPr algn="ctr"/>
                      <a:r>
                        <a:rPr sz="1200" b="1" i="0">
                          <a:solidFill>
                            <a:srgbClr val="FFFFFF"/>
                          </a:solidFill>
                          <a:latin typeface="Tahoma"/>
                        </a:rPr>
                        <a:t>13</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333138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graphicFrame>
        <p:nvGraphicFramePr>
          <p:cNvPr id="23556" name="Table 2"/>
          <p:cNvGraphicFramePr>
            <a:graphicFrameLocks noGrp="1"/>
          </p:cNvGraphicFramePr>
          <p:nvPr/>
        </p:nvGraphicFramePr>
        <p:xfrm>
          <a:off x="457200" y="155448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163285">
                <a:tc>
                  <a:txBody>
                    <a:bodyPr/>
                    <a:lstStyle/>
                    <a:p>
                      <a:pPr algn="ct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163285">
                <a:tc>
                  <a:txBody>
                    <a:bodyPr/>
                    <a:lstStyle/>
                    <a:p>
                      <a:pPr algn="l"/>
                      <a:r>
                        <a:rPr sz="1200" b="0" i="0">
                          <a:solidFill>
                            <a:srgbClr val="000000"/>
                          </a:solidFill>
                          <a:latin typeface="Tahoma"/>
                        </a:rPr>
                        <a:t>0 times</a:t>
                      </a:r>
                    </a:p>
                  </a:txBody>
                  <a:tcPr anchor="ctr">
                    <a:solidFill>
                      <a:srgbClr val="E0E5F0"/>
                    </a:solidFill>
                  </a:tcPr>
                </a:tc>
                <a:tc>
                  <a:txBody>
                    <a:bodyPr/>
                    <a:lstStyle/>
                    <a:p>
                      <a:pPr algn="ctr"/>
                      <a:r>
                        <a:rPr sz="1200" b="0" i="0">
                          <a:solidFill>
                            <a:srgbClr val="000000"/>
                          </a:solidFill>
                          <a:latin typeface="Tahoma"/>
                        </a:rPr>
                        <a:t>60%</a:t>
                      </a:r>
                    </a:p>
                  </a:txBody>
                  <a:tcPr anchor="ctr">
                    <a:solidFill>
                      <a:srgbClr val="E0E5F0"/>
                    </a:solidFill>
                  </a:tcPr>
                </a:tc>
                <a:tc>
                  <a:txBody>
                    <a:bodyPr/>
                    <a:lstStyle/>
                    <a:p>
                      <a:pPr algn="ctr"/>
                      <a:r>
                        <a:rPr sz="1200" b="0" i="0">
                          <a:solidFill>
                            <a:srgbClr val="000000"/>
                          </a:solidFill>
                          <a:latin typeface="Tahoma"/>
                        </a:rPr>
                        <a:t>69%</a:t>
                      </a:r>
                    </a:p>
                  </a:txBody>
                  <a:tcPr anchor="ctr">
                    <a:solidFill>
                      <a:srgbClr val="E0E5F0"/>
                    </a:solidFill>
                  </a:tcPr>
                </a:tc>
                <a:tc>
                  <a:txBody>
                    <a:bodyPr/>
                    <a:lstStyle/>
                    <a:p>
                      <a:pPr algn="ctr"/>
                      <a:r>
                        <a:rPr sz="1200" b="0" i="0">
                          <a:solidFill>
                            <a:srgbClr val="000000"/>
                          </a:solidFill>
                          <a:latin typeface="Tahoma"/>
                        </a:rPr>
                        <a:t>36%</a:t>
                      </a:r>
                    </a:p>
                  </a:txBody>
                  <a:tcPr anchor="ctr">
                    <a:solidFill>
                      <a:srgbClr val="E0E5F0"/>
                    </a:solidFill>
                  </a:tcPr>
                </a:tc>
                <a:tc>
                  <a:txBody>
                    <a:bodyPr/>
                    <a:lstStyle/>
                    <a:p>
                      <a:pPr algn="ctr"/>
                      <a:r>
                        <a:rPr sz="1200" b="0" i="0">
                          <a:solidFill>
                            <a:srgbClr val="000000"/>
                          </a:solidFill>
                          <a:latin typeface="Tahoma"/>
                        </a:rPr>
                        <a:t>48%</a:t>
                      </a:r>
                    </a:p>
                  </a:txBody>
                  <a:tcPr anchor="ctr">
                    <a:solidFill>
                      <a:srgbClr val="E0E5F0"/>
                    </a:solidFill>
                  </a:tcPr>
                </a:tc>
              </a:tr>
              <a:tr h="163285">
                <a:tc>
                  <a:txBody>
                    <a:bodyPr/>
                    <a:lstStyle/>
                    <a:p>
                      <a:pPr algn="l"/>
                      <a:r>
                        <a:rPr sz="1200" b="0" i="0">
                          <a:solidFill>
                            <a:srgbClr val="000000"/>
                          </a:solidFill>
                          <a:latin typeface="Tahoma"/>
                        </a:rPr>
                        <a:t>1 time</a:t>
                      </a:r>
                    </a:p>
                  </a:txBody>
                  <a:tcPr anchor="ctr">
                    <a:solidFill>
                      <a:srgbClr val="E0E5F0"/>
                    </a:solidFill>
                  </a:tcPr>
                </a:tc>
                <a:tc>
                  <a:txBody>
                    <a:bodyPr/>
                    <a:lstStyle/>
                    <a:p>
                      <a:pPr algn="ctr"/>
                      <a:r>
                        <a:rPr sz="1200" b="0" i="0">
                          <a:solidFill>
                            <a:srgbClr val="000000"/>
                          </a:solidFill>
                          <a:latin typeface="Tahoma"/>
                        </a:rPr>
                        <a:t>20%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c>
                  <a:txBody>
                    <a:bodyPr/>
                    <a:lstStyle/>
                    <a:p>
                      <a:pPr algn="ctr"/>
                      <a:r>
                        <a:rPr sz="1200" b="0" i="0">
                          <a:solidFill>
                            <a:srgbClr val="000000"/>
                          </a:solidFill>
                          <a:latin typeface="Tahoma"/>
                        </a:rPr>
                        <a:t>7%</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163285">
                <a:tc>
                  <a:txBody>
                    <a:bodyPr/>
                    <a:lstStyle/>
                    <a:p>
                      <a:pPr algn="l"/>
                      <a:r>
                        <a:rPr sz="1200" b="0" i="0">
                          <a:solidFill>
                            <a:srgbClr val="000000"/>
                          </a:solidFill>
                          <a:latin typeface="Tahoma"/>
                        </a:rPr>
                        <a:t>2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7%</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163285">
                <a:tc>
                  <a:txBody>
                    <a:bodyPr/>
                    <a:lstStyle/>
                    <a:p>
                      <a:pPr algn="l"/>
                      <a:r>
                        <a:rPr sz="1200" b="0" i="0">
                          <a:solidFill>
                            <a:srgbClr val="000000"/>
                          </a:solidFill>
                          <a:latin typeface="Tahoma"/>
                        </a:rPr>
                        <a:t>3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c>
                  <a:txBody>
                    <a:bodyPr/>
                    <a:lstStyle/>
                    <a:p>
                      <a:pPr algn="ctr"/>
                      <a:r>
                        <a:rPr sz="1200" b="0" i="0">
                          <a:solidFill>
                            <a:srgbClr val="000000"/>
                          </a:solidFill>
                          <a:latin typeface="Tahoma"/>
                        </a:rPr>
                        <a:t>14%</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163285">
                <a:tc>
                  <a:txBody>
                    <a:bodyPr/>
                    <a:lstStyle/>
                    <a:p>
                      <a:pPr algn="l"/>
                      <a:r>
                        <a:rPr sz="1200" b="0" i="0">
                          <a:solidFill>
                            <a:srgbClr val="000000"/>
                          </a:solidFill>
                          <a:latin typeface="Tahoma"/>
                        </a:rPr>
                        <a:t>4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163285">
                <a:tc>
                  <a:txBody>
                    <a:bodyPr/>
                    <a:lstStyle/>
                    <a:p>
                      <a:pPr algn="l"/>
                      <a:r>
                        <a:rPr sz="1200" b="0" i="0">
                          <a:solidFill>
                            <a:srgbClr val="000000"/>
                          </a:solidFill>
                          <a:latin typeface="Tahoma"/>
                        </a:rPr>
                        <a:t>5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c>
                  <a:txBody>
                    <a:bodyPr/>
                    <a:lstStyle/>
                    <a:p>
                      <a:pPr algn="ctr"/>
                      <a:r>
                        <a:rPr sz="1200" b="0" i="0">
                          <a:solidFill>
                            <a:srgbClr val="000000"/>
                          </a:solidFill>
                          <a:latin typeface="Tahoma"/>
                        </a:rPr>
                        <a:t>21%</a:t>
                      </a:r>
                    </a:p>
                  </a:txBody>
                  <a:tcPr anchor="ctr">
                    <a:solidFill>
                      <a:srgbClr val="E0E5F0"/>
                    </a:solidFill>
                  </a:tcPr>
                </a:tc>
                <a:tc>
                  <a:txBody>
                    <a:bodyPr/>
                    <a:lstStyle/>
                    <a:p>
                      <a:pPr algn="ctr"/>
                      <a:r>
                        <a:rPr sz="1200" b="0" i="0">
                          <a:solidFill>
                            <a:srgbClr val="000000"/>
                          </a:solidFill>
                          <a:latin typeface="Tahoma"/>
                        </a:rPr>
                        <a:t>12%</a:t>
                      </a:r>
                    </a:p>
                  </a:txBody>
                  <a:tcPr anchor="ctr">
                    <a:solidFill>
                      <a:srgbClr val="E0E5F0"/>
                    </a:solidFill>
                  </a:tcPr>
                </a:tc>
              </a:tr>
              <a:tr h="163285">
                <a:tc>
                  <a:txBody>
                    <a:bodyPr/>
                    <a:lstStyle/>
                    <a:p>
                      <a:pPr algn="l"/>
                      <a:r>
                        <a:rPr sz="1200" b="0" i="0">
                          <a:solidFill>
                            <a:srgbClr val="000000"/>
                          </a:solidFill>
                          <a:latin typeface="Tahoma"/>
                        </a:rPr>
                        <a:t>10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163285">
                <a:tc>
                  <a:txBody>
                    <a:bodyPr/>
                    <a:lstStyle/>
                    <a:p>
                      <a:pPr algn="l"/>
                      <a:r>
                        <a:rPr sz="1200" b="0" i="0">
                          <a:solidFill>
                            <a:srgbClr val="000000"/>
                          </a:solidFill>
                          <a:latin typeface="Tahoma"/>
                        </a:rPr>
                        <a:t>14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163285">
                <a:tc>
                  <a:txBody>
                    <a:bodyPr/>
                    <a:lstStyle/>
                    <a:p>
                      <a:pPr algn="l"/>
                      <a:r>
                        <a:rPr sz="1200" b="0" i="0">
                          <a:solidFill>
                            <a:srgbClr val="000000"/>
                          </a:solidFill>
                          <a:latin typeface="Tahoma"/>
                        </a:rPr>
                        <a:t>15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c>
                  <a:txBody>
                    <a:bodyPr/>
                    <a:lstStyle/>
                    <a:p>
                      <a:pPr algn="ctr"/>
                      <a:r>
                        <a:rPr sz="1200" b="0" i="0">
                          <a:solidFill>
                            <a:srgbClr val="000000"/>
                          </a:solidFill>
                          <a:latin typeface="Tahoma"/>
                        </a:rPr>
                        <a:t>7%</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163285">
                <a:tc>
                  <a:txBody>
                    <a:bodyPr/>
                    <a:lstStyle/>
                    <a:p>
                      <a:pPr algn="l"/>
                      <a:r>
                        <a:rPr sz="1200" b="0" i="0">
                          <a:solidFill>
                            <a:srgbClr val="000000"/>
                          </a:solidFill>
                          <a:latin typeface="Tahoma"/>
                        </a:rPr>
                        <a:t>20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163285">
                <a:tc>
                  <a:txBody>
                    <a:bodyPr/>
                    <a:lstStyle/>
                    <a:p>
                      <a:pPr algn="l"/>
                      <a:r>
                        <a:rPr sz="1200" b="0" i="0">
                          <a:solidFill>
                            <a:srgbClr val="000000"/>
                          </a:solidFill>
                          <a:latin typeface="Tahoma"/>
                        </a:rPr>
                        <a:t>25 times</a:t>
                      </a:r>
                    </a:p>
                  </a:txBody>
                  <a:tcPr anchor="ctr">
                    <a:solidFill>
                      <a:srgbClr val="E0E5F0"/>
                    </a:solidFill>
                  </a:tcPr>
                </a:tc>
                <a:tc>
                  <a:txBody>
                    <a:bodyPr/>
                    <a:lstStyle/>
                    <a:p>
                      <a:pPr algn="ctr"/>
                      <a:r>
                        <a:rPr sz="1200" b="0" i="0">
                          <a:solidFill>
                            <a:srgbClr val="000000"/>
                          </a:solidFill>
                          <a:latin typeface="Tahoma"/>
                        </a:rPr>
                        <a:t>20%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163285">
                <a:tc>
                  <a:txBody>
                    <a:bodyPr/>
                    <a:lstStyle/>
                    <a:p>
                      <a:pPr algn="l"/>
                      <a:r>
                        <a:rPr sz="1200" b="0" i="0">
                          <a:solidFill>
                            <a:srgbClr val="000000"/>
                          </a:solidFill>
                          <a:latin typeface="Tahoma"/>
                        </a:rPr>
                        <a:t>30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c>
                  <a:txBody>
                    <a:bodyPr/>
                    <a:lstStyle/>
                    <a:p>
                      <a:pPr algn="ctr"/>
                      <a:r>
                        <a:rPr sz="1200" b="0" i="0">
                          <a:solidFill>
                            <a:srgbClr val="000000"/>
                          </a:solidFill>
                          <a:latin typeface="Tahoma"/>
                        </a:rPr>
                        <a:t>7%</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r>
              <a:tr h="163295">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10</a:t>
                      </a:r>
                    </a:p>
                  </a:txBody>
                  <a:tcPr anchor="ctr">
                    <a:solidFill>
                      <a:srgbClr val="5A80B8"/>
                    </a:solidFill>
                  </a:tcPr>
                </a:tc>
                <a:tc>
                  <a:txBody>
                    <a:bodyPr/>
                    <a:lstStyle/>
                    <a:p>
                      <a:pPr algn="ctr"/>
                      <a:r>
                        <a:rPr sz="1200" b="1" i="0">
                          <a:solidFill>
                            <a:srgbClr val="FFFFFF"/>
                          </a:solidFill>
                          <a:latin typeface="Tahoma"/>
                        </a:rPr>
                        <a:t>32</a:t>
                      </a:r>
                    </a:p>
                  </a:txBody>
                  <a:tcPr anchor="ctr">
                    <a:solidFill>
                      <a:srgbClr val="5A80B8"/>
                    </a:solidFill>
                  </a:tcPr>
                </a:tc>
                <a:tc>
                  <a:txBody>
                    <a:bodyPr/>
                    <a:lstStyle/>
                    <a:p>
                      <a:pPr algn="ctr"/>
                      <a:r>
                        <a:rPr sz="1200" b="1" i="0">
                          <a:solidFill>
                            <a:srgbClr val="FFFFFF"/>
                          </a:solidFill>
                          <a:latin typeface="Tahoma"/>
                        </a:rPr>
                        <a:t>14</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158767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1363044449"/>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3864361388"/>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61</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402662036"/>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 have no idea.</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Because it's really up to them if they would prefer to do it.</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Good number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Over advertisement of the program</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Don't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300026645"/>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0D050B2-3251-403C-968B-F8C9227395F9}">
  <ds:schemaRefs>
    <ds:schemaRef ds:uri="http://schemas.microsoft.com/sharepoint/v3/contenttype/forms"/>
  </ds:schemaRefs>
</ds:datastoreItem>
</file>

<file path=customXml/itemProps3.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16430</TotalTime>
  <Words>4984</Words>
  <Application>Microsoft Macintosh PowerPoint</Application>
  <PresentationFormat>On-screen Show (4:3)</PresentationFormat>
  <Paragraphs>1462</Paragraphs>
  <Slides>62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13</cp:revision>
  <cp:lastPrinted>2024-11-19T11:53:05Z</cp:lastPrinted>
  <dcterms:created xsi:type="dcterms:W3CDTF">2004-11-29T14:50:58Z</dcterms:created>
  <dcterms:modified xsi:type="dcterms:W3CDTF">2025-07-15T00:34:28Z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