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727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97276">
                <a:tc>
                  <a:txBody>
                    <a:bodyPr/>
                    <a:lstStyle/>
                    <a:p>
                      <a:pPr algn="l"/>
                      <a:r>
                        <a:rPr sz="1200" b="0" i="0">
                          <a:solidFill>
                            <a:srgbClr val="000000"/>
                          </a:solidFill>
                          <a:latin typeface="Tahoma"/>
                        </a:rPr>
                        <a:t>I 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97276">
                <a:tc>
                  <a:txBody>
                    <a:bodyPr/>
                    <a:lstStyle/>
                    <a:p>
                      <a:pPr algn="l"/>
                      <a:r>
                        <a:rPr sz="1200" b="0" i="0">
                          <a:solidFill>
                            <a:srgbClr val="000000"/>
                          </a:solidFill>
                          <a:latin typeface="Tahoma"/>
                        </a:rPr>
                        <a:t>None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97276">
                <a:tc>
                  <a:txBody>
                    <a:bodyPr/>
                    <a:lstStyle/>
                    <a:p>
                      <a:pPr algn="l"/>
                      <a:r>
                        <a:rPr sz="1200" b="0" i="0">
                          <a:solidFill>
                            <a:srgbClr val="000000"/>
                          </a:solidFill>
                          <a:latin typeface="Tahoma"/>
                        </a:rPr>
                        <a:t>Equitable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already got three people signed up by telling them what I had done.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Efficiency.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Enviornmentally Friendly.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 that I can think of right 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Very good program that many should take advantage of if eligible.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Older home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Homeowner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think it's wonderful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anything.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 pain in the butt. there was an issue with my water heater getting tagged after they did the work. whatever they did caused the gas company to shut off my gas. They were difficult to acknowledge that.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way it was worded was Low to moderate income individuals.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It's something everybody needs to try.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Nothing comes to mind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Extremely 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 think it's pretty clear.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Austin weatherization program to qualifying customers.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title now is great. Austin Energy Efficiency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Exceptional.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those pretty much cut it.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None that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Cost efficient home weatherization improvement.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Relieving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The program is good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Very useful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Weatherization assistance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Amazing</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Home improvements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Free program</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Perfect program for somebody who can afford the upgrades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Justifiable</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Patients on the waiting list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Surreal</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Try to get enrolled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None/nothing</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Pass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All 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304">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Male</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457200">
                <a:tc>
                  <a:txBody>
                    <a:bodyPr/>
                    <a:lstStyle/>
                    <a:p>
                      <a:pPr algn="l"/>
                      <a:r>
                        <a:rPr sz="1200" b="0" i="0">
                          <a:solidFill>
                            <a:srgbClr val="000000"/>
                          </a:solidFill>
                          <a:latin typeface="Tahoma"/>
                        </a:rPr>
                        <a:t>Female</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63%</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18 to 24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25 to 34</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54000">
                <a:tc>
                  <a:txBody>
                    <a:bodyPr/>
                    <a:lstStyle/>
                    <a:p>
                      <a:pPr algn="l"/>
                      <a:r>
                        <a:rPr sz="1200" b="0" i="0">
                          <a:solidFill>
                            <a:srgbClr val="000000"/>
                          </a:solidFill>
                          <a:latin typeface="Tahoma"/>
                        </a:rPr>
                        <a:t>35 to 44</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45 to 54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23%</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54000">
                <a:tc>
                  <a:txBody>
                    <a:bodyPr/>
                    <a:lstStyle/>
                    <a:p>
                      <a:pPr algn="l"/>
                      <a:r>
                        <a:rPr sz="1200" b="0" i="0">
                          <a:solidFill>
                            <a:srgbClr val="000000"/>
                          </a:solidFill>
                          <a:latin typeface="Tahoma"/>
                        </a:rPr>
                        <a:t>55 to 64</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65 years or older</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23556" name="Table 3"/>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White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228600">
                <a:tc>
                  <a:txBody>
                    <a:bodyPr/>
                    <a:lstStyle/>
                    <a:p>
                      <a:pPr algn="l"/>
                      <a:r>
                        <a:rPr sz="1200" b="0" i="0">
                          <a:solidFill>
                            <a:srgbClr val="000000"/>
                          </a:solidFill>
                          <a:latin typeface="Tahoma"/>
                        </a:rPr>
                        <a:t>Two or more races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African American</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Hispanic</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Asian or Pacific Islander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Aleutian, Eskimo, or American Indian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Some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Graduated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54000">
                <a:tc>
                  <a:txBody>
                    <a:bodyPr/>
                    <a:lstStyle/>
                    <a:p>
                      <a:pPr algn="l"/>
                      <a:r>
                        <a:rPr sz="1200" b="0" i="0">
                          <a:solidFill>
                            <a:srgbClr val="000000"/>
                          </a:solidFill>
                          <a:latin typeface="Tahoma"/>
                        </a:rPr>
                        <a:t>Some college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c>
                  <a:txBody>
                    <a:bodyPr/>
                    <a:lstStyle/>
                    <a:p>
                      <a:pPr algn="ctr"/>
                      <a:r>
                        <a:rPr sz="1200" b="0" i="0">
                          <a:solidFill>
                            <a:srgbClr val="000000"/>
                          </a:solidFill>
                          <a:latin typeface="Tahoma"/>
                        </a:rPr>
                        <a:t>37%</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54000">
                <a:tc>
                  <a:txBody>
                    <a:bodyPr/>
                    <a:lstStyle/>
                    <a:p>
                      <a:pPr algn="l"/>
                      <a:r>
                        <a:rPr sz="1200" b="0" i="0">
                          <a:solidFill>
                            <a:srgbClr val="000000"/>
                          </a:solidFill>
                          <a:latin typeface="Tahoma"/>
                        </a:rPr>
                        <a:t>Graduated college</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r>
              <a:tr h="254000">
                <a:tc>
                  <a:txBody>
                    <a:bodyPr/>
                    <a:lstStyle/>
                    <a:p>
                      <a:pPr algn="l"/>
                      <a:r>
                        <a:rPr sz="1200" b="0" i="0">
                          <a:solidFill>
                            <a:srgbClr val="000000"/>
                          </a:solidFill>
                          <a:latin typeface="Tahoma"/>
                        </a:rPr>
                        <a:t>Post-graduate work</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DK/unsure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5"/>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Yes</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457200">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67%</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84%</a:t>
                      </a:r>
                    </a:p>
                  </a:txBody>
                  <a:tcPr anchor="ctr">
                    <a:solidFill>
                      <a:srgbClr val="E0E5F0"/>
                    </a:solidFill>
                  </a:tcPr>
                </a:tc>
                <a:tc>
                  <a:txBody>
                    <a:bodyPr/>
                    <a:lstStyle/>
                    <a:p>
                      <a:pPr algn="ctr"/>
                      <a:r>
                        <a:rPr sz="1200" b="0" i="0">
                          <a:solidFill>
                            <a:srgbClr val="000000"/>
                          </a:solidFill>
                          <a:latin typeface="Tahoma"/>
                        </a:rPr>
                        <a:t>91%</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Less than 1 year</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1 to 2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28600">
                <a:tc>
                  <a:txBody>
                    <a:bodyPr/>
                    <a:lstStyle/>
                    <a:p>
                      <a:pPr algn="l"/>
                      <a:r>
                        <a:rPr sz="1200" b="0" i="0">
                          <a:solidFill>
                            <a:srgbClr val="000000"/>
                          </a:solidFill>
                          <a:latin typeface="Tahoma"/>
                        </a:rPr>
                        <a:t>3 to 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2860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2860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85750">
                <a:tc>
                  <a:txBody>
                    <a:bodyPr/>
                    <a:lstStyle/>
                    <a:p>
                      <a:pPr algn="l"/>
                      <a:r>
                        <a:rPr sz="1200" b="0" i="0">
                          <a:solidFill>
                            <a:srgbClr val="000000"/>
                          </a:solidFill>
                          <a:latin typeface="Tahoma"/>
                        </a:rPr>
                        <a:t>1 to 5 years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8575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8575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8575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8575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73%</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r>
              <a:tr h="28575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