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3.xml" ContentType="application/vnd.openxmlformats-officedocument.drawingml.chartshapes+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charts/chart13.xml" ContentType="application/vnd.openxmlformats-officedocument.drawingml.chart+xml"/>
  <Override PartName="/ppt/drawings/drawing6.xml" ContentType="application/vnd.openxmlformats-officedocument.drawingml.chartshape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7.xml" ContentType="application/vnd.openxmlformats-officedocument.drawingml.chartshapes+xml"/>
  <Override PartName="/ppt/charts/chart17.xml" ContentType="application/vnd.openxmlformats-officedocument.drawingml.chart+xml"/>
  <Override PartName="/ppt/drawings/drawing8.xml" ContentType="application/vnd.openxmlformats-officedocument.drawingml.chartshapes+xml"/>
  <Override PartName="/ppt/charts/chart18.xml" ContentType="application/vnd.openxmlformats-officedocument.drawingml.chart+xml"/>
  <Override PartName="/ppt/drawings/drawing9.xml" ContentType="application/vnd.openxmlformats-officedocument.drawingml.chartshapes+xml"/>
  <Override PartName="/ppt/charts/chart19.xml" ContentType="application/vnd.openxmlformats-officedocument.drawingml.chart+xml"/>
  <Override PartName="/ppt/notesSlides/notesSlide7.xml" ContentType="application/vnd.openxmlformats-officedocument.presentationml.notesSl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drawings/drawing10.xml" ContentType="application/vnd.openxmlformats-officedocument.drawingml.chartshapes+xml"/>
  <Override PartName="/ppt/charts/chart23.xml" ContentType="application/vnd.openxmlformats-officedocument.drawingml.chart+xml"/>
  <Override PartName="/ppt/drawings/drawing11.xml" ContentType="application/vnd.openxmlformats-officedocument.drawingml.chartshapes+xml"/>
  <Override PartName="/ppt/charts/chart24.xml" ContentType="application/vnd.openxmlformats-officedocument.drawingml.chart+xml"/>
  <Override PartName="/ppt/notesSlides/notesSlide9.xml" ContentType="application/vnd.openxmlformats-officedocument.presentationml.notesSlide+xml"/>
  <Override PartName="/ppt/charts/chart25.xml" ContentType="application/vnd.openxmlformats-officedocument.drawingml.chart+xml"/>
  <Override PartName="/ppt/drawings/drawing12.xml" ContentType="application/vnd.openxmlformats-officedocument.drawingml.chartshapes+xml"/>
  <Override PartName="/ppt/charts/chart26.xml" ContentType="application/vnd.openxmlformats-officedocument.drawingml.chart+xml"/>
  <Override PartName="/ppt/charts/chart27.xml" ContentType="application/vnd.openxmlformats-officedocument.drawingml.chart+xml"/>
  <Override PartName="/ppt/notesSlides/notesSlide10.xml" ContentType="application/vnd.openxmlformats-officedocument.presentationml.notesSlide+xml"/>
  <Override PartName="/ppt/charts/chart28.xml" ContentType="application/vnd.openxmlformats-officedocument.drawingml.chart+xml"/>
  <Override PartName="/ppt/drawings/drawing13.xml" ContentType="application/vnd.openxmlformats-officedocument.drawingml.chartshapes+xml"/>
  <Override PartName="/ppt/notesSlides/notesSlide11.xml" ContentType="application/vnd.openxmlformats-officedocument.presentationml.notesSlide+xml"/>
  <Override PartName="/ppt/charts/chart29.xml" ContentType="application/vnd.openxmlformats-officedocument.drawingml.chart+xml"/>
  <Override PartName="/ppt/notesSlides/notesSlide12.xml" ContentType="application/vnd.openxmlformats-officedocument.presentationml.notesSlide+xml"/>
  <Override PartName="/ppt/charts/chart30.xml" ContentType="application/vnd.openxmlformats-officedocument.drawingml.chart+xml"/>
  <Override PartName="/ppt/comments/modernComment_254_66F6334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22"/>
    <p:restoredTop sz="94685"/>
  </p:normalViewPr>
  <p:slideViewPr>
    <p:cSldViewPr snapToGrid="0">
      <p:cViewPr varScale="1">
        <p:scale>
          <a:sx n="168" d="100"/>
          <a:sy n="168" d="100"/>
        </p:scale>
        <p:origin x="416" y="52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8/10/relationships/authors" Targe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0.21</c:v>
                </c:pt>
                <c:pt idx="1">
                  <c:v>0.75</c:v>
                </c:pt>
                <c:pt idx="2">
                  <c:v>0.04</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8.3333333333333315E-2</c:v>
                </c:pt>
                <c:pt idx="1">
                  <c:v>0.91666666666666652</c:v>
                </c:pt>
                <c:pt idx="2">
                  <c:v>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0.25</c:v>
                </c:pt>
                <c:pt idx="1">
                  <c:v>0.75</c:v>
                </c:pt>
                <c:pt idx="2">
                  <c:v>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0.15789473684210525</c:v>
                </c:pt>
                <c:pt idx="1">
                  <c:v>0.84210526315789469</c:v>
                </c:pt>
                <c:pt idx="2">
                  <c:v>0</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0.96</c:v>
                </c:pt>
                <c:pt idx="1">
                  <c:v>0.04</c:v>
                </c:pt>
                <c:pt idx="2">
                  <c:v>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c:v>
                </c:pt>
                <c:pt idx="1">
                  <c:v>0</c:v>
                </c:pt>
                <c:pt idx="2">
                  <c:v>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Q2 2024
(N=44)</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c:v>
                </c:pt>
                <c:pt idx="1">
                  <c:v>0</c:v>
                </c:pt>
                <c:pt idx="2">
                  <c:v>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Q3 2024
(N=19)</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1</c:v>
                </c:pt>
                <c:pt idx="1">
                  <c:v>0</c:v>
                </c:pt>
                <c:pt idx="2">
                  <c:v>0</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0.10714285714285714</c:v>
                </c:pt>
                <c:pt idx="2">
                  <c:v>0.39285714285714285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0.33333333333333326</c:v>
                </c:pt>
                <c:pt idx="1">
                  <c:v>8.3333333333333315E-2</c:v>
                </c:pt>
                <c:pt idx="2">
                  <c:v>0.58333333333333337</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0.3636363636363637</c:v>
                </c:pt>
                <c:pt idx="1">
                  <c:v>0</c:v>
                </c:pt>
                <c:pt idx="2">
                  <c:v>0.63636363636363635</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0.47368421052631576</c:v>
                </c:pt>
                <c:pt idx="1">
                  <c:v>0</c:v>
                </c:pt>
                <c:pt idx="2">
                  <c:v>0.52631578947368418</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(n=17)</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0.77</c:v>
                </c:pt>
                <c:pt idx="1">
                  <c:v>0.24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(n=5)</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0.8</c:v>
                </c:pt>
                <c:pt idx="1">
                  <c:v>0.2</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Q2 2024
(n=16)</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c:v>
                </c:pt>
                <c:pt idx="1">
                  <c:v>0.06</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Q3 2024
(n=9)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0.66666666666666663</c:v>
                </c:pt>
                <c:pt idx="1">
                  <c:v>0.33333333333333331</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0.12</c:v>
                </c:pt>
                <c:pt idx="2">
                  <c:v>0.03</c:v>
                </c:pt>
                <c:pt idx="3">
                  <c:v>0.10526315789473684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0.12</c:v>
                </c:pt>
                <c:pt idx="1">
                  <c:v>0.06</c:v>
                </c:pt>
                <c:pt idx="2">
                  <c:v>0.08</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0.73</c:v>
                </c:pt>
                <c:pt idx="1">
                  <c:v>0.81</c:v>
                </c:pt>
                <c:pt idx="2">
                  <c:v>0.85</c:v>
                </c:pt>
                <c:pt idx="3">
                  <c:v>0.84210526315789469</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0.97</c:v>
                </c:pt>
                <c:pt idx="1">
                  <c:v>0.87000000000000011</c:v>
                </c:pt>
                <c:pt idx="2">
                  <c:v>0.96</c:v>
                </c:pt>
                <c:pt idx="3">
                  <c:v>0.95</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0.35714285714285715</c:v>
                </c:pt>
                <c:pt idx="1">
                  <c:v>0.14285714285714285</c:v>
                </c:pt>
                <c:pt idx="2">
                  <c:v>0.5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0.5</c:v>
                </c:pt>
                <c:pt idx="1">
                  <c:v>8.3333333333333315E-2</c:v>
                </c:pt>
                <c:pt idx="2">
                  <c:v>0.41666666666666674</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0.15909090909090909</c:v>
                </c:pt>
                <c:pt idx="1">
                  <c:v>2.2727272727272731E-2</c:v>
                </c:pt>
                <c:pt idx="2">
                  <c:v>0.81818181818181834</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0.36842105263157893</c:v>
                </c:pt>
                <c:pt idx="1">
                  <c:v>5.2631578947368418E-2</c:v>
                </c:pt>
                <c:pt idx="2">
                  <c:v>0.57894736842105265</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1">
                  <c:v>0.08</c:v>
                </c:pt>
                <c:pt idx="2">
                  <c:v>4.5454545454545463E-2</c:v>
                </c:pt>
                <c:pt idx="3">
                  <c:v>5.2631578947368418E-2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7.0000000000000007E-2</c:v>
                </c:pt>
                <c:pt idx="2">
                  <c:v>4.5454545454545463E-2</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0.82</c:v>
                </c:pt>
                <c:pt idx="1">
                  <c:v>0.83</c:v>
                </c:pt>
                <c:pt idx="2">
                  <c:v>0.86363636363636365</c:v>
                </c:pt>
                <c:pt idx="3">
                  <c:v>0.94736842105263153</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0.92999999999999994</c:v>
                </c:pt>
                <c:pt idx="1">
                  <c:v>0.90999999999999992</c:v>
                </c:pt>
                <c:pt idx="2">
                  <c:v>0.96</c:v>
                </c:pt>
                <c:pt idx="3">
                  <c:v>1</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Q4 2023
(n=14)</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0.5714285714285714</c:v>
                </c:pt>
                <c:pt idx="1">
                  <c:v>0.2857142857142857</c:v>
                </c:pt>
                <c:pt idx="2">
                  <c:v>0.14000000000000001</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(n=7)</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0.8571428571428571</c:v>
                </c:pt>
                <c:pt idx="1">
                  <c:v>0.14285714285714285</c:v>
                </c:pt>
                <c:pt idx="2">
                  <c:v>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Q2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Q3 2024
(n=8)</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0.875</c:v>
                </c:pt>
                <c:pt idx="1">
                  <c:v>0.125</c:v>
                </c:pt>
                <c:pt idx="2">
                  <c:v>0</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c:v>
                </c:pt>
                <c:pt idx="1">
                  <c:v>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1</c:v>
                </c:pt>
                <c:pt idx="1">
                  <c:v>0</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0.94736842105263153</c:v>
                </c:pt>
                <c:pt idx="1">
                  <c:v>5.2631578947368418E-2</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Sheet1!$B$2:$B$6</c:f>
              <c:numCache>
                <c:formatCode>0%</c:formatCode>
                <c:ptCount val="5"/>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Sheet1!$C$2:$C$6</c:f>
              <c:numCache>
                <c:formatCode>0%</c:formatCode>
                <c:ptCount val="5"/>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Sheet1!$D$2:$D$6</c:f>
              <c:numCache>
                <c:formatCode>0%</c:formatCode>
                <c:ptCount val="5"/>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Sheet1!$E$2:$E$6</c:f>
              <c:numCache>
                <c:formatCode>0%</c:formatCode>
                <c:ptCount val="5"/>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0.11</c:v>
                </c:pt>
                <c:pt idx="2" formatCode="0%">
                  <c:v>2.2727272727272731E-2</c:v>
                </c:pt>
                <c:pt idx="3" formatCode="0%">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1">
                  <c:v>8.3333333333333315E-2</c:v>
                </c:pt>
                <c:pt idx="2">
                  <c:v>9.0909090909090925E-2</c:v>
                </c:pt>
                <c:pt idx="3">
                  <c:v>0.10526315789473684</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0.14000000000000001</c:v>
                </c:pt>
                <c:pt idx="1">
                  <c:v>8.3333333333333315E-2</c:v>
                </c:pt>
                <c:pt idx="2">
                  <c:v>2.2727272727272731E-2</c:v>
                </c:pt>
                <c:pt idx="3">
                  <c:v>0.10526315789473684</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0.56999999999999995</c:v>
                </c:pt>
                <c:pt idx="1">
                  <c:v>0.58333333333333337</c:v>
                </c:pt>
                <c:pt idx="2">
                  <c:v>0.61363636363636365</c:v>
                </c:pt>
                <c:pt idx="3">
                  <c:v>0.47368421052631576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0.71</c:v>
                </c:pt>
                <c:pt idx="1">
                  <c:v>0.74</c:v>
                </c:pt>
                <c:pt idx="2">
                  <c:v>0.72</c:v>
                </c:pt>
                <c:pt idx="3">
                  <c:v>0.69</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12</c:v>
                </c:pt>
                <c:pt idx="1">
                  <c:v>7</c:v>
                </c:pt>
                <c:pt idx="2">
                  <c:v>0</c:v>
                </c:pt>
                <c:pt idx="3">
                  <c:v>7</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3</c:v>
                </c:pt>
                <c:pt idx="1">
                  <c:v>2</c:v>
                </c:pt>
                <c:pt idx="2">
                  <c:v>0</c:v>
                </c:pt>
                <c:pt idx="3">
                  <c:v>6</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17</c:v>
                </c:pt>
                <c:pt idx="1">
                  <c:v>12</c:v>
                </c:pt>
                <c:pt idx="2">
                  <c:v>4</c:v>
                </c:pt>
                <c:pt idx="3">
                  <c:v>9</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9</c:v>
                </c:pt>
                <c:pt idx="1">
                  <c:v>5</c:v>
                </c:pt>
                <c:pt idx="2">
                  <c:v>0</c:v>
                </c:pt>
                <c:pt idx="3">
                  <c:v>5</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0.04</c:v>
                </c:pt>
                <c:pt idx="2" formatCode="0%">
                  <c:v>6.8181818181818177E-2</c:v>
                </c:pt>
                <c:pt idx="3" formatCode="0%">
                  <c:v>5.2631578947368418E-2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0.75</c:v>
                </c:pt>
                <c:pt idx="1">
                  <c:v>0.92</c:v>
                </c:pt>
                <c:pt idx="2">
                  <c:v>0.93181818181818177</c:v>
                </c:pt>
                <c:pt idx="3">
                  <c:v>0.89473684210526316</c:v>
                </c:pt>
              </c:numCache>
            </c:numRef>
          </c:val>
          <c:extLst>
            <c:ext xmlns:c16="http://schemas.microsoft.com/office/drawing/2014/chart" uri="{C3380CC4-5D6E-409C-BE32-E72D297353CC}">
              <c16:uniqueId val="{00000003-33C6-46D0-A451-9992BB76C127}"/>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0.86</c:v>
                </c:pt>
                <c:pt idx="1">
                  <c:v>0.92</c:v>
                </c:pt>
                <c:pt idx="2">
                  <c:v>1</c:v>
                </c:pt>
                <c:pt idx="3">
                  <c:v>0.94736842105263164</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microsoft.com/office/2018/10/relationships/comments" Target="../comments/modernComment_254_66F6334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lang="en-US" altLang="en-US" sz="2800" dirty="0">
                <a:solidFill>
                  <a:schemeClr val="bg1"/>
                </a:solidFill>
                <a:latin typeface="Arial" panose="020B0604020202020204" pitchFamily="34" charset="0"/>
              </a:rPr>
              <a:t>Low Income Weatherization Survey</a:t>
            </a:r>
            <a:br>
              <a:rPr lang="en-US" altLang="en-US" sz="2800" dirty="0">
                <a:solidFill>
                  <a:schemeClr val="bg1"/>
                </a:solidFill>
                <a:latin typeface="Arial" panose="020B0604020202020204" pitchFamily="34" charset="0"/>
              </a:rPr>
            </a:br>
            <a:r>
              <a:rPr lang="en-US" altLang="en-US" sz="2800" dirty="0">
                <a:solidFill>
                  <a:schemeClr val="bg1"/>
                </a:solidFill>
                <a:latin typeface="Arial" panose="020B0604020202020204" pitchFamily="34" charset="0"/>
              </a:rPr>
              <a:t>FY2024 Q3</a:t>
            </a:r>
            <a:br>
              <a:rPr lang="en-US" altLang="en-US" sz="2800" dirty="0">
                <a:solidFill>
                  <a:schemeClr val="bg1"/>
                </a:solidFill>
                <a:latin typeface="Arial" panose="020B0604020202020204" pitchFamily="34" charset="0"/>
              </a:rPr>
            </a:br>
            <a:br>
              <a:rPr lang="en-US" altLang="en-US" sz="1600" dirty="0">
                <a:solidFill>
                  <a:schemeClr val="bg1"/>
                </a:solidFill>
                <a:latin typeface="Univers 49 Light Ultra Condense" charset="0"/>
              </a:rPr>
            </a:br>
            <a:r>
              <a:rPr lang="en-US" altLang="en-US" sz="1600" dirty="0">
                <a:solidFill>
                  <a:schemeClr val="bg1"/>
                </a:solidFill>
                <a:latin typeface="Univers 49 Light Ultra Condense" charset="0"/>
              </a:rPr>
              <a:t>November</a:t>
            </a:r>
            <a:r>
              <a:rPr lang="en-US" altLang="en-US" sz="1600" b="1" dirty="0">
                <a:solidFill>
                  <a:schemeClr val="bg1"/>
                </a:solidFill>
                <a:latin typeface="Univers 49 Light Ultra Condense" charset="0"/>
              </a:rPr>
              <a:t> 2024</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r>
              <a:rPr lang="en-US" altLang="en-US" sz="1800" dirty="0">
                <a:ea typeface="Geneva"/>
                <a:cs typeface="Geneva"/>
              </a:rPr>
              <a:t>Customers’ overall satisfaction with Austin Energy’s </a:t>
            </a:r>
            <a:r>
              <a:rPr lang="en-US" altLang="en-US" sz="1800" u="sng" dirty="0">
                <a:ea typeface="Geneva"/>
                <a:cs typeface="Geneva"/>
              </a:rPr>
              <a:t>Weatherization Program</a:t>
            </a:r>
            <a:r>
              <a:rPr lang="en-US" altLang="en-US" sz="1800" dirty="0">
                <a:ea typeface="Geneva"/>
                <a:cs typeface="Geneva"/>
              </a:rPr>
              <a:t> remained favorable</a:t>
            </a:r>
            <a:r>
              <a:rPr lang="en-US" altLang="en-US" sz="1800" dirty="0">
                <a:cs typeface="Geneva"/>
              </a:rPr>
              <a:t> with a score of 100% for Q3 2024.</a:t>
            </a:r>
            <a:endParaRPr lang="en-US" altLang="en-US" sz="1600" dirty="0">
              <a:ea typeface="Geneva"/>
              <a:cs typeface="Geneva"/>
            </a:endParaRPr>
          </a:p>
          <a:p>
            <a:pPr>
              <a:defRPr/>
            </a:pPr>
            <a:r>
              <a:rPr lang="en-US" altLang="en-US" sz="1800" dirty="0">
                <a:ea typeface="Geneva"/>
                <a:cs typeface="Geneva"/>
              </a:rPr>
              <a:t>Overall satisfaction level with </a:t>
            </a:r>
            <a:r>
              <a:rPr lang="en-US" altLang="en-US" sz="1800" u="sng" dirty="0">
                <a:ea typeface="Geneva"/>
                <a:cs typeface="Geneva"/>
              </a:rPr>
              <a:t>Austin Energy</a:t>
            </a:r>
            <a:r>
              <a:rPr lang="en-US" altLang="en-US" sz="1800" dirty="0">
                <a:ea typeface="Geneva"/>
                <a:cs typeface="Geneva"/>
              </a:rPr>
              <a:t> improved to 90% in Q3 2024 from 89% in Q2 2024. </a:t>
            </a:r>
            <a:endParaRPr lang="en-US" altLang="en-US" sz="1600" dirty="0">
              <a:ea typeface="Geneva"/>
              <a:cs typeface="Geneva"/>
            </a:endParaRPr>
          </a:p>
          <a:p>
            <a:pPr>
              <a:defRPr/>
            </a:pPr>
            <a:r>
              <a:rPr lang="en-US" altLang="en-US" sz="1800" dirty="0">
                <a:ea typeface="Geneva"/>
                <a:cs typeface="Geneva"/>
              </a:rPr>
              <a:t>Customers indicated a need for the program and home weatherization assistance. </a:t>
            </a:r>
          </a:p>
          <a:p>
            <a:pPr>
              <a:defRPr/>
            </a:pPr>
            <a:r>
              <a:rPr lang="en-US" altLang="en-US" sz="1800" dirty="0">
                <a:ea typeface="Geneva"/>
                <a:cs typeface="Geneva"/>
              </a:rPr>
              <a:t>100% of customers would recommend this program to a friend or family member.</a:t>
            </a:r>
          </a:p>
          <a:p>
            <a:pPr>
              <a:defRPr/>
            </a:pPr>
            <a:r>
              <a:rPr lang="en-US" altLang="en-US" sz="1800" dirty="0">
                <a:cs typeface="Geneva"/>
              </a:rPr>
              <a:t>67% of customers appeared to have a high level of understanding when it comes to their utility bill and energy savings. </a:t>
            </a:r>
            <a:endParaRPr lang="en-US" altLang="en-US" sz="1800" dirty="0">
              <a:solidFill>
                <a:srgbClr val="FF0000"/>
              </a:solidFill>
              <a:cs typeface="Geneva"/>
            </a:endParaRPr>
          </a:p>
          <a:p>
            <a:pPr lvl="1">
              <a:defRPr/>
            </a:pPr>
            <a:endParaRPr lang="en-US" altLang="en-US" dirty="0">
              <a:solidFill>
                <a:srgbClr val="FF0000"/>
              </a:solidFill>
              <a:cs typeface="Geneva"/>
            </a:endParaRPr>
          </a:p>
          <a:p>
            <a:pPr>
              <a:defRPr/>
            </a:pPr>
            <a:endParaRPr lang="en-US" altLang="en-US" sz="1800" dirty="0">
              <a:solidFill>
                <a:srgbClr val="FF0000"/>
              </a:solidFill>
              <a:ea typeface="Geneva"/>
              <a:cs typeface="Geneva"/>
            </a:endParaRP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79381899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defRPr/>
            </a:pPr>
            <a:r>
              <a:rPr lang="en-US" altLang="en-US" sz="1800" dirty="0">
                <a:cs typeface="Geneva"/>
              </a:rPr>
              <a:t>Overall satisfaction score with energy savings was 50% in Q3 2024, up from 29% in Q2 2024.</a:t>
            </a:r>
          </a:p>
          <a:p>
            <a:pPr marL="0" indent="0">
              <a:buNone/>
              <a:defRPr/>
            </a:pPr>
            <a:endParaRPr lang="en-US" altLang="en-US" sz="1800" dirty="0">
              <a:cs typeface="Geneva"/>
            </a:endParaRPr>
          </a:p>
          <a:p>
            <a:pPr>
              <a:defRPr/>
            </a:pPr>
            <a:r>
              <a:rPr lang="en-US" altLang="en-US" sz="1800" dirty="0">
                <a:cs typeface="Geneva"/>
              </a:rPr>
              <a:t>Contractor and customer service ratings remained relatively high for all attributes. </a:t>
            </a:r>
          </a:p>
          <a:p>
            <a:pPr>
              <a:defRPr/>
            </a:pPr>
            <a:endParaRPr lang="en-US" altLang="en-US" sz="1800" dirty="0">
              <a:cs typeface="Geneva"/>
            </a:endParaRPr>
          </a:p>
          <a:p>
            <a:pPr>
              <a:defRPr/>
            </a:pPr>
            <a:r>
              <a:rPr lang="en-US" altLang="en-US" sz="1800" dirty="0">
                <a:ea typeface="Geneva"/>
                <a:cs typeface="Geneva"/>
              </a:rPr>
              <a:t>Customers appeared to be satisfied with the follow-up phone calls and indicated that the Austin Energy staff member/contractor did an overall good job on the work done at their homes. </a:t>
            </a:r>
          </a:p>
          <a:p>
            <a:pPr>
              <a:buSzPct val="130000"/>
              <a:buFont typeface="Arial" panose="020B0604020202020204" pitchFamily="34" charset="0"/>
              <a:buChar char="•"/>
              <a:defRPr/>
            </a:pPr>
            <a:endParaRPr lang="en-US" altLang="en-US" sz="1800" dirty="0">
              <a:ea typeface="Geneva"/>
              <a:cs typeface="Geneva"/>
            </a:endParaRPr>
          </a:p>
          <a:p>
            <a:pPr>
              <a:buSzPct val="130000"/>
              <a:buFont typeface="Arial" panose="020B0604020202020204" pitchFamily="34" charset="0"/>
              <a:buChar char="•"/>
              <a:defRPr/>
            </a:pPr>
            <a:r>
              <a:rPr lang="en-US" altLang="en-US" sz="1800" dirty="0">
                <a:ea typeface="Geneva"/>
                <a:cs typeface="Geneva"/>
              </a:rPr>
              <a:t>For this quarter, Austin Energy’s website, friends, family, and word of mouth, as well as utility bill inserts were the top responses for how customers first learned about the weatherization program. </a:t>
            </a:r>
          </a:p>
          <a:p>
            <a:pPr lvl="1">
              <a:buFont typeface="Courier New" panose="02070309020205020404" pitchFamily="49" charset="0"/>
              <a:buChar char="­"/>
              <a:defRPr/>
            </a:pPr>
            <a:endParaRPr lang="en-US" altLang="en-US" sz="1600" dirty="0">
              <a:ea typeface="Geneva"/>
              <a:cs typeface="Geneva"/>
            </a:endParaRPr>
          </a:p>
          <a:p>
            <a:pPr>
              <a:defRPr/>
            </a:pPr>
            <a:r>
              <a:rPr lang="en-US" altLang="en-US" sz="1800" dirty="0">
                <a:ea typeface="Geneva"/>
                <a:cs typeface="Geneva"/>
              </a:rPr>
              <a:t>For this quarter, due to the small sample size, none of the changes can be deemed significant.</a:t>
            </a:r>
          </a:p>
          <a:p>
            <a:pPr>
              <a:defRPr/>
            </a:pPr>
            <a:endParaRPr lang="en-US" altLang="en-US" sz="1600" dirty="0">
              <a:cs typeface="Geneva"/>
            </a:endParaRP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 name="Table 1"/>
          <p:cNvGraphicFramePr>
            <a:graphicFrameLocks noGrp="1"/>
          </p:cNvGraphicFramePr>
          <p:nvPr>
            <p:extLst>
              <p:ext uri="{D42A27DB-BD31-4B8C-83A1-F6EECF244321}">
                <p14:modId xmlns:p14="http://schemas.microsoft.com/office/powerpoint/2010/main" val="3512472753"/>
              </p:ext>
            </p:extLst>
          </p:nvPr>
        </p:nvGraphicFramePr>
        <p:xfrm>
          <a:off x="381000" y="1590719"/>
          <a:ext cx="5980122" cy="5047407"/>
        </p:xfrm>
        <a:graphic>
          <a:graphicData uri="http://schemas.openxmlformats.org/drawingml/2006/table">
            <a:tbl>
              <a:tblPr firstRow="1" lastRow="1">
                <a:tableStyleId>{5C22544A-7EE6-4342-B048-85BDC9FD1C3A}</a:tableStyleId>
              </a:tblPr>
              <a:tblGrid>
                <a:gridCol w="1820038">
                  <a:extLst>
                    <a:ext uri="{9D8B030D-6E8A-4147-A177-3AD203B41FA5}">
                      <a16:colId xmlns:a16="http://schemas.microsoft.com/office/drawing/2014/main" val="20000"/>
                    </a:ext>
                  </a:extLst>
                </a:gridCol>
                <a:gridCol w="1040021">
                  <a:extLst>
                    <a:ext uri="{9D8B030D-6E8A-4147-A177-3AD203B41FA5}">
                      <a16:colId xmlns:a16="http://schemas.microsoft.com/office/drawing/2014/main" val="20002"/>
                    </a:ext>
                  </a:extLst>
                </a:gridCol>
                <a:gridCol w="1040021">
                  <a:extLst>
                    <a:ext uri="{9D8B030D-6E8A-4147-A177-3AD203B41FA5}">
                      <a16:colId xmlns:a16="http://schemas.microsoft.com/office/drawing/2014/main" val="20003"/>
                    </a:ext>
                  </a:extLst>
                </a:gridCol>
                <a:gridCol w="1040021">
                  <a:extLst>
                    <a:ext uri="{9D8B030D-6E8A-4147-A177-3AD203B41FA5}">
                      <a16:colId xmlns:a16="http://schemas.microsoft.com/office/drawing/2014/main" val="20004"/>
                    </a:ext>
                  </a:extLst>
                </a:gridCol>
                <a:gridCol w="1040021">
                  <a:extLst>
                    <a:ext uri="{9D8B030D-6E8A-4147-A177-3AD203B41FA5}">
                      <a16:colId xmlns:a16="http://schemas.microsoft.com/office/drawing/2014/main" val="1414853991"/>
                    </a:ext>
                  </a:extLst>
                </a:gridCol>
              </a:tblGrid>
              <a:tr h="525708">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Good number</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93165174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Over advertisement of the program</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1149986">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There are more things being high priority like cutting down the trees, so they don't damage the power lines</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96363711"/>
                  </a:ext>
                </a:extLst>
              </a:tr>
              <a:tr h="1060603">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It’s important for folks who need it, not for those who don’t</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506293839"/>
                  </a:ext>
                </a:extLst>
              </a:tr>
              <a:tr h="700890">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Don't know</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45396702"/>
                  </a:ext>
                </a:extLst>
              </a:tr>
              <a:tr h="396818">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Base:</a:t>
                      </a:r>
                    </a:p>
                  </a:txBody>
                  <a:tcPr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1</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0</a:t>
                      </a:r>
                    </a:p>
                  </a:txBody>
                  <a:tcPr marL="9525" marR="9525" marT="9525"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9790</TotalTime>
  <Words>4985</Words>
  <Application>Microsoft Macintosh PowerPoint</Application>
  <PresentationFormat>On-screen Show (4:3)</PresentationFormat>
  <Paragraphs>1463</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5</cp:revision>
  <cp:lastPrinted>2024-11-19T11:53:05Z</cp:lastPrinted>
  <dcterms:created xsi:type="dcterms:W3CDTF">2004-11-29T14:50:58Z</dcterms:created>
  <dcterms:modified xsi:type="dcterms:W3CDTF">2025-06-29T14:06:16Z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