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0.17</c:v>
                </c:pt>
                <c:pt idx="3">
                  <c:v>0.33</c:v>
                </c:pt>
                <c:pt idx="4">
                  <c:v>0.42</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0">
                  <c:v>0.02272727272727273</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Q3 2024
(N=19)</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1">
                  <c:v>0.10526315789473684</c:v>
                </c:pt>
                <c:pt idx="2">
                  <c:v>0.3157894736842105</c:v>
                </c:pt>
                <c:pt idx="3">
                  <c:v>0.3157894736842105</c:v>
                </c:pt>
                <c:pt idx="4">
                  <c:v>0.10526315789473684</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Q4 2024
(N=33)</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0.030303030303030304</c:v>
                </c:pt>
                <c:pt idx="2">
                  <c:v>0.30303030303030304</c:v>
                </c:pt>
                <c:pt idx="3">
                  <c:v>0.36363636363636365</c:v>
                </c:pt>
                <c:pt idx="4">
                  <c:v>0.30303030303030304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15636">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15636">
                <a:tc>
                  <a:txBody>
                    <a:bodyPr/>
                    <a:lstStyle/>
                    <a:p>
                      <a:pPr algn="l"/>
                      <a:r>
                        <a:rPr sz="1300" b="0" i="0">
                          <a:solidFill>
                            <a:srgbClr val="000000"/>
                          </a:solidFill>
                          <a:latin typeface="Tahoma"/>
                        </a:rPr>
                        <a:t>Tips on reducing energy and water costs</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r>
              <a:tr h="415636">
                <a:tc>
                  <a:txBody>
                    <a:bodyPr/>
                    <a:lstStyle/>
                    <a:p>
                      <a:pPr algn="l"/>
                      <a:r>
                        <a:rPr sz="1300" b="0" i="0">
                          <a:solidFill>
                            <a:srgbClr val="000000"/>
                          </a:solidFill>
                          <a:latin typeface="Tahoma"/>
                        </a:rPr>
                        <a:t>Any new programs or recaps of old programs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27</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415636">
                <a:tc>
                  <a:txBody>
                    <a:bodyPr/>
                    <a:lstStyle/>
                    <a:p>
                      <a:pPr algn="l"/>
                      <a:r>
                        <a:rPr sz="1300" b="0" i="0">
                          <a:solidFill>
                            <a:srgbClr val="000000"/>
                          </a:solidFill>
                          <a:latin typeface="Tahoma"/>
                        </a:rPr>
                        <a:t>Power outages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415636">
                <a:tc>
                  <a:txBody>
                    <a:bodyPr/>
                    <a:lstStyle/>
                    <a:p>
                      <a:pPr algn="l"/>
                      <a:r>
                        <a:rPr sz="1300" b="0" i="0">
                          <a:solidFill>
                            <a:srgbClr val="000000"/>
                          </a:solidFill>
                          <a:latin typeface="Tahoma"/>
                        </a:rPr>
                        <a:t>Usage information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Rate changes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General information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415636">
                <a:tc>
                  <a:txBody>
                    <a:bodyPr/>
                    <a:lstStyle/>
                    <a:p>
                      <a:pPr algn="l"/>
                      <a:r>
                        <a:rPr sz="1300" b="0" i="0">
                          <a:solidFill>
                            <a:srgbClr val="000000"/>
                          </a:solidFill>
                          <a:latin typeface="Tahoma"/>
                        </a:rPr>
                        <a:t>No complaints, nothing</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415636">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415636">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4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7276">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97276">
                <a:tc>
                  <a:txBody>
                    <a:bodyPr/>
                    <a:lstStyle/>
                    <a:p>
                      <a:pPr algn="l"/>
                      <a:r>
                        <a:rPr sz="1200" b="0" i="0">
                          <a:solidFill>
                            <a:srgbClr val="000000"/>
                          </a:solidFill>
                          <a:latin typeface="Tahoma"/>
                        </a:rPr>
                        <a:t>I 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97276">
                <a:tc>
                  <a:txBody>
                    <a:bodyPr/>
                    <a:lstStyle/>
                    <a:p>
                      <a:pPr algn="l"/>
                      <a:r>
                        <a:rPr sz="1200" b="0" i="0">
                          <a:solidFill>
                            <a:srgbClr val="000000"/>
                          </a:solidFill>
                          <a:latin typeface="Tahoma"/>
                        </a:rPr>
                        <a:t>None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97276">
                <a:tc>
                  <a:txBody>
                    <a:bodyPr/>
                    <a:lstStyle/>
                    <a:p>
                      <a:pPr algn="l"/>
                      <a:r>
                        <a:rPr sz="1200" b="0" i="0">
                          <a:solidFill>
                            <a:srgbClr val="000000"/>
                          </a:solidFill>
                          <a:latin typeface="Tahoma"/>
                        </a:rPr>
                        <a:t>Equitable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already got three people signed up by telling them what I had done.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Efficiency.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Enviornmentally Friendly.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 that I can think of right 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Very good program that many should take advantage of if eligible.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Older home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Homeowner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think it's wonderful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anything.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 pain in the butt. there was an issue with my water heater getting tagged after they did the work. whatever they did caused the gas company to shut off my gas. They were difficult to acknowledge that.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way it was worded was Low to moderate income individuals.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It's something everybody needs to try.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Nothing comes to mind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Extremely 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 think it's pretty clear.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Austin weatherization program to qualifying customers.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title now is great. Austin Energy Efficiency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Exceptional.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those pretty much cut it.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None that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Cost efficient home weatherization improvement.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Relieving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The program is good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Very useful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Weatherization assistance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Amazing</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Home improvements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Free program</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Perfect program for somebody who can afford the upgrades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Justifiable</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Patients on the waiting list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Surreal</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Try to get enrolled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None/nothing</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Pass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All 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304">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r>
                        <a:rPr sz="1200" b="1" i="0">
                          <a:solidFill>
                            <a:srgbClr val="FFFFFF"/>
                          </a:solidFill>
                          <a:latin typeface="Tahoma"/>
                        </a:rPr>
                        <a:t>Gender</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Male</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457200">
                <a:tc>
                  <a:txBody>
                    <a:bodyPr/>
                    <a:lstStyle/>
                    <a:p>
                      <a:pPr algn="l"/>
                      <a:r>
                        <a:rPr sz="1200" b="0" i="0">
                          <a:solidFill>
                            <a:srgbClr val="000000"/>
                          </a:solidFill>
                          <a:latin typeface="Tahoma"/>
                        </a:rPr>
                        <a:t>Female</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63%</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r>
                        <a:rPr sz="1200" b="1" i="0">
                          <a:solidFill>
                            <a:srgbClr val="FFFFFF"/>
                          </a:solidFill>
                          <a:latin typeface="Tahoma"/>
                        </a:rPr>
                        <a:t>Age</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18 to 24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25 to 34</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54000">
                <a:tc>
                  <a:txBody>
                    <a:bodyPr/>
                    <a:lstStyle/>
                    <a:p>
                      <a:pPr algn="l"/>
                      <a:r>
                        <a:rPr sz="1200" b="0" i="0">
                          <a:solidFill>
                            <a:srgbClr val="000000"/>
                          </a:solidFill>
                          <a:latin typeface="Tahoma"/>
                        </a:rPr>
                        <a:t>35 to 44</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45 to 54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23%</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54000">
                <a:tc>
                  <a:txBody>
                    <a:bodyPr/>
                    <a:lstStyle/>
                    <a:p>
                      <a:pPr algn="l"/>
                      <a:r>
                        <a:rPr sz="1200" b="0" i="0">
                          <a:solidFill>
                            <a:srgbClr val="000000"/>
                          </a:solidFill>
                          <a:latin typeface="Tahoma"/>
                        </a:rPr>
                        <a:t>55 to 64</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65 years or older</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23556" name="Table 3"/>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r>
                        <a:rPr sz="1200" b="1" i="0">
                          <a:solidFill>
                            <a:srgbClr val="FFFFFF"/>
                          </a:solidFill>
                          <a:latin typeface="Tahoma"/>
                        </a:rPr>
                        <a:t>Ethnicity</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White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228600">
                <a:tc>
                  <a:txBody>
                    <a:bodyPr/>
                    <a:lstStyle/>
                    <a:p>
                      <a:pPr algn="l"/>
                      <a:r>
                        <a:rPr sz="1200" b="0" i="0">
                          <a:solidFill>
                            <a:srgbClr val="000000"/>
                          </a:solidFill>
                          <a:latin typeface="Tahoma"/>
                        </a:rPr>
                        <a:t>Two or more races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African American</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Hispanic</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Asian or Pacific Islander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Aleutian, Eskimo, or American Indian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r>
                        <a:rPr sz="1200" b="1" i="0">
                          <a:solidFill>
                            <a:srgbClr val="FFFFFF"/>
                          </a:solidFill>
                          <a:latin typeface="Tahoma"/>
                        </a:rPr>
                        <a:t>Education</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Some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Graduated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54000">
                <a:tc>
                  <a:txBody>
                    <a:bodyPr/>
                    <a:lstStyle/>
                    <a:p>
                      <a:pPr algn="l"/>
                      <a:r>
                        <a:rPr sz="1200" b="0" i="0">
                          <a:solidFill>
                            <a:srgbClr val="000000"/>
                          </a:solidFill>
                          <a:latin typeface="Tahoma"/>
                        </a:rPr>
                        <a:t>Some college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c>
                  <a:txBody>
                    <a:bodyPr/>
                    <a:lstStyle/>
                    <a:p>
                      <a:pPr algn="ctr"/>
                      <a:r>
                        <a:rPr sz="1200" b="0" i="0">
                          <a:solidFill>
                            <a:srgbClr val="000000"/>
                          </a:solidFill>
                          <a:latin typeface="Tahoma"/>
                        </a:rPr>
                        <a:t>37%</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54000">
                <a:tc>
                  <a:txBody>
                    <a:bodyPr/>
                    <a:lstStyle/>
                    <a:p>
                      <a:pPr algn="l"/>
                      <a:r>
                        <a:rPr sz="1200" b="0" i="0">
                          <a:solidFill>
                            <a:srgbClr val="000000"/>
                          </a:solidFill>
                          <a:latin typeface="Tahoma"/>
                        </a:rPr>
                        <a:t>Graduated college</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r>
              <a:tr h="254000">
                <a:tc>
                  <a:txBody>
                    <a:bodyPr/>
                    <a:lstStyle/>
                    <a:p>
                      <a:pPr algn="l"/>
                      <a:r>
                        <a:rPr sz="1200" b="0" i="0">
                          <a:solidFill>
                            <a:srgbClr val="000000"/>
                          </a:solidFill>
                          <a:latin typeface="Tahoma"/>
                        </a:rPr>
                        <a:t>Post-graduate work</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Base:</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c>
                  <a:txBody>
                    <a:bodyPr/>
                    <a:lstStyle/>
                    <a:p>
                      <a:pPr algn="ctr"/>
                      <a:r>
                        <a:rPr sz="1200" b="0" i="0">
                          <a:solidFill>
                            <a:srgbClr val="000000"/>
                          </a:solidFill>
                          <a:latin typeface="Tahoma"/>
                        </a:rPr>
                        <a:t>44</a:t>
                      </a:r>
                    </a:p>
                  </a:txBody>
                  <a:tcPr anchor="ctr">
                    <a:solidFill>
                      <a:srgbClr val="E0E5F0"/>
                    </a:solidFill>
                  </a:tcPr>
                </a:tc>
                <a:tc>
                  <a:txBody>
                    <a:bodyPr/>
                    <a:lstStyle/>
                    <a:p>
                      <a:pPr algn="ctr"/>
                      <a:r>
                        <a:rPr sz="1200" b="0" i="0">
                          <a:solidFill>
                            <a:srgbClr val="000000"/>
                          </a:solidFill>
                          <a:latin typeface="Tahoma"/>
                        </a:rPr>
                        <a:t>19</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0%</a:t>
                      </a:r>
                    </a:p>
                  </a:txBody>
                  <a:tcPr anchor="ctr">
                    <a:solidFill>
                      <a:srgbClr val="5A80B8"/>
                    </a:solidFill>
                  </a:tcPr>
                </a:tc>
                <a:tc>
                  <a:txBody>
                    <a:bodyPr/>
                    <a:lstStyle/>
                    <a:p>
                      <a:pPr algn="ctr"/>
                      <a:r>
                        <a:rPr sz="1200" b="1" i="0">
                          <a:solidFill>
                            <a:srgbClr val="FFFFFF"/>
                          </a:solidFill>
                          <a:latin typeface="Tahoma"/>
                        </a:rPr>
                        <a:t>0%</a:t>
                      </a:r>
                    </a:p>
                  </a:txBody>
                  <a:tcPr anchor="ctr">
                    <a:solidFill>
                      <a:srgbClr val="5A80B8"/>
                    </a:solidFill>
                  </a:tcPr>
                </a:tc>
                <a:tc>
                  <a:txBody>
                    <a:bodyPr/>
                    <a:lstStyle/>
                    <a:p>
                      <a:pPr algn="ctr"/>
                      <a:r>
                        <a:rPr sz="1200" b="1" i="0">
                          <a:solidFill>
                            <a:srgbClr val="FFFFFF"/>
                          </a:solidFill>
                          <a:latin typeface="Tahoma"/>
                        </a:rPr>
                        <a:t>0%</a:t>
                      </a:r>
                    </a:p>
                  </a:txBody>
                  <a:tcPr anchor="ctr">
                    <a:solidFill>
                      <a:srgbClr val="5A80B8"/>
                    </a:solidFill>
                  </a:tcPr>
                </a:tc>
                <a:tc>
                  <a:txBody>
                    <a:bodyPr/>
                    <a:lstStyle/>
                    <a:p>
                      <a:pPr algn="ctr"/>
                      <a:r>
                        <a:rPr sz="1200" b="1" i="0">
                          <a:solidFill>
                            <a:srgbClr val="FFFFFF"/>
                          </a:solidFill>
                          <a:latin typeface="Tahoma"/>
                        </a:rPr>
                        <a:t>3%</a:t>
                      </a:r>
                    </a:p>
                  </a:txBody>
                  <a:tcPr anchor="ctr">
                    <a:solidFill>
                      <a:srgbClr val="5A80B8"/>
                    </a:solidFill>
                  </a:tcPr>
                </a:tc>
              </a:tr>
            </a:tbl>
          </a:graphicData>
        </a:graphic>
      </p:graphicFrame>
      <p:graphicFrame>
        <p:nvGraphicFramePr>
          <p:cNvPr id="23557" name="Table 5"/>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r>
                        <a:rPr sz="1200" b="1" i="0">
                          <a:solidFill>
                            <a:srgbClr val="FFFFFF"/>
                          </a:solidFill>
                          <a:latin typeface="Tahoma"/>
                        </a:rPr>
                        <a:t>Have Anyone Under the Age of 18 Living In Home</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Yes</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457200">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67%</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84%</a:t>
                      </a:r>
                    </a:p>
                  </a:txBody>
                  <a:tcPr anchor="ctr">
                    <a:solidFill>
                      <a:srgbClr val="E0E5F0"/>
                    </a:solidFill>
                  </a:tcPr>
                </a:tc>
                <a:tc>
                  <a:txBody>
                    <a:bodyPr/>
                    <a:lstStyle/>
                    <a:p>
                      <a:pPr algn="ctr"/>
                      <a:r>
                        <a:rPr sz="1200" b="0" i="0">
                          <a:solidFill>
                            <a:srgbClr val="000000"/>
                          </a:solidFill>
                          <a:latin typeface="Tahoma"/>
                        </a:rPr>
                        <a:t>91%</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r>
                        <a:rPr sz="1200" b="1" i="0">
                          <a:solidFill>
                            <a:srgbClr val="FFFFFF"/>
                          </a:solidFill>
                          <a:latin typeface="Tahoma"/>
                        </a:rPr>
                        <a:t>Years Lived In Residence</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Less than 1 year</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1 to 2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28600">
                <a:tc>
                  <a:txBody>
                    <a:bodyPr/>
                    <a:lstStyle/>
                    <a:p>
                      <a:pPr algn="l"/>
                      <a:r>
                        <a:rPr sz="1200" b="0" i="0">
                          <a:solidFill>
                            <a:srgbClr val="000000"/>
                          </a:solidFill>
                          <a:latin typeface="Tahoma"/>
                        </a:rPr>
                        <a:t>3 to 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2860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2860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r>
                        <a:rPr sz="1200" b="1" i="0">
                          <a:solidFill>
                            <a:srgbClr val="FFFFFF"/>
                          </a:solidFill>
                          <a:latin typeface="Tahoma"/>
                        </a:rPr>
                        <a:t>Years Lived In Austin</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85750">
                <a:tc>
                  <a:txBody>
                    <a:bodyPr/>
                    <a:lstStyle/>
                    <a:p>
                      <a:pPr algn="l"/>
                      <a:r>
                        <a:rPr sz="1200" b="0" i="0">
                          <a:solidFill>
                            <a:srgbClr val="000000"/>
                          </a:solidFill>
                          <a:latin typeface="Tahoma"/>
                        </a:rPr>
                        <a:t>1 to 5 years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8575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8575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8575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8575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73%</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r>
              <a:tr h="28575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163285">
                <a:tc>
                  <a:txBody>
                    <a:bodyPr/>
                    <a:lstStyle/>
                    <a:p>
                      <a:pPr algn="ctr"/>
                      <a:r>
                        <a:rPr sz="1200" b="1" i="0">
                          <a:solidFill>
                            <a:srgbClr val="FFFFFF"/>
                          </a:solidFill>
                          <a:latin typeface="Tahoma"/>
                        </a:rPr>
                        <a:t>Physical Health Not Good In the Past 30 Days</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163285">
                <a:tc>
                  <a:txBody>
                    <a:bodyPr/>
                    <a:lstStyle/>
                    <a:p>
                      <a:pPr algn="l"/>
                      <a:r>
                        <a:rPr sz="1200" b="0" i="0">
                          <a:solidFill>
                            <a:srgbClr val="000000"/>
                          </a:solidFill>
                          <a:latin typeface="Tahoma"/>
                        </a:rPr>
                        <a:t>0 times</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64%</a:t>
                      </a:r>
                    </a:p>
                  </a:txBody>
                  <a:tcPr anchor="ctr">
                    <a:solidFill>
                      <a:srgbClr val="E0E5F0"/>
                    </a:solidFill>
                  </a:tcPr>
                </a:tc>
              </a:tr>
              <a:tr h="163285">
                <a:tc>
                  <a:txBody>
                    <a:bodyPr/>
                    <a:lstStyle/>
                    <a:p>
                      <a:pPr algn="l"/>
                      <a:r>
                        <a:rPr sz="1200" b="0" i="0">
                          <a:solidFill>
                            <a:srgbClr val="000000"/>
                          </a:solidFill>
                          <a:latin typeface="Tahoma"/>
                        </a:rPr>
                        <a:t>1 time</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2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3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6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7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15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20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25 times</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30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163295">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10</a:t>
                      </a:r>
                    </a:p>
                  </a:txBody>
                  <a:tcPr anchor="ctr">
                    <a:solidFill>
                      <a:srgbClr val="5A80B8"/>
                    </a:solidFill>
                  </a:tcPr>
                </a:tc>
                <a:tc>
                  <a:txBody>
                    <a:bodyPr/>
                    <a:lstStyle/>
                    <a:p>
                      <a:pPr algn="ctr"/>
                      <a:r>
                        <a:rPr sz="1200" b="1" i="0">
                          <a:solidFill>
                            <a:srgbClr val="FFFFFF"/>
                          </a:solidFill>
                          <a:latin typeface="Tahoma"/>
                        </a:rPr>
                        <a:t>34</a:t>
                      </a:r>
                    </a:p>
                  </a:txBody>
                  <a:tcPr anchor="ctr">
                    <a:solidFill>
                      <a:srgbClr val="5A80B8"/>
                    </a:solidFill>
                  </a:tcPr>
                </a:tc>
                <a:tc>
                  <a:txBody>
                    <a:bodyPr/>
                    <a:lstStyle/>
                    <a:p>
                      <a:pPr algn="ctr"/>
                      <a:r>
                        <a:rPr sz="1200" b="1" i="0">
                          <a:solidFill>
                            <a:srgbClr val="FFFFFF"/>
                          </a:solidFill>
                          <a:latin typeface="Tahoma"/>
                        </a:rPr>
                        <a:t>13</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graphicFrame>
        <p:nvGraphicFramePr>
          <p:cNvPr id="23556" name="Table 2"/>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163285">
                <a:tc>
                  <a:txBody>
                    <a:bodyPr/>
                    <a:lstStyle/>
                    <a:p>
                      <a:pPr algn="ctr"/>
                      <a:r>
                        <a:rPr sz="1200" b="1" i="0">
                          <a:solidFill>
                            <a:srgbClr val="FFFFFF"/>
                          </a:solidFill>
                          <a:latin typeface="Tahoma"/>
                        </a:rPr>
                        <a:t>Mental Health Not Good In the Past 30 Days</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163285">
                <a:tc>
                  <a:txBody>
                    <a:bodyPr/>
                    <a:lstStyle/>
                    <a:p>
                      <a:pPr algn="l"/>
                      <a:r>
                        <a:rPr sz="1200" b="0" i="0">
                          <a:solidFill>
                            <a:srgbClr val="000000"/>
                          </a:solidFill>
                          <a:latin typeface="Tahoma"/>
                        </a:rPr>
                        <a:t>0 times</a:t>
                      </a:r>
                    </a:p>
                  </a:txBody>
                  <a:tcPr anchor="ctr">
                    <a:solidFill>
                      <a:srgbClr val="E0E5F0"/>
                    </a:solidFill>
                  </a:tcPr>
                </a:tc>
                <a:tc>
                  <a:txBody>
                    <a:bodyPr/>
                    <a:lstStyle/>
                    <a:p>
                      <a:pPr algn="ctr"/>
                      <a:r>
                        <a:rPr sz="1200" b="0" i="0">
                          <a:solidFill>
                            <a:srgbClr val="000000"/>
                          </a:solidFill>
                          <a:latin typeface="Tahoma"/>
                        </a:rPr>
                        <a:t>60%</a:t>
                      </a:r>
                    </a:p>
                  </a:txBody>
                  <a:tcPr anchor="ctr">
                    <a:solidFill>
                      <a:srgbClr val="E0E5F0"/>
                    </a:solidFill>
                  </a:tcPr>
                </a:tc>
                <a:tc>
                  <a:txBody>
                    <a:bodyPr/>
                    <a:lstStyle/>
                    <a:p>
                      <a:pPr algn="ctr"/>
                      <a:r>
                        <a:rPr sz="1200" b="0" i="0">
                          <a:solidFill>
                            <a:srgbClr val="000000"/>
                          </a:solidFill>
                          <a:latin typeface="Tahoma"/>
                        </a:rPr>
                        <a:t>69%</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163285">
                <a:tc>
                  <a:txBody>
                    <a:bodyPr/>
                    <a:lstStyle/>
                    <a:p>
                      <a:pPr algn="l"/>
                      <a:r>
                        <a:rPr sz="1200" b="0" i="0">
                          <a:solidFill>
                            <a:srgbClr val="000000"/>
                          </a:solidFill>
                          <a:latin typeface="Tahoma"/>
                        </a:rPr>
                        <a:t>1 time</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2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3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163285">
                <a:tc>
                  <a:txBody>
                    <a:bodyPr/>
                    <a:lstStyle/>
                    <a:p>
                      <a:pPr algn="l"/>
                      <a:r>
                        <a:rPr sz="1200" b="0" i="0">
                          <a:solidFill>
                            <a:srgbClr val="000000"/>
                          </a:solidFill>
                          <a:latin typeface="Tahoma"/>
                        </a:rPr>
                        <a:t>10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14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15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20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25 times</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30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163295">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10</a:t>
                      </a:r>
                    </a:p>
                  </a:txBody>
                  <a:tcPr anchor="ctr">
                    <a:solidFill>
                      <a:srgbClr val="5A80B8"/>
                    </a:solidFill>
                  </a:tcPr>
                </a:tc>
                <a:tc>
                  <a:txBody>
                    <a:bodyPr/>
                    <a:lstStyle/>
                    <a:p>
                      <a:pPr algn="ctr"/>
                      <a:r>
                        <a:rPr sz="1200" b="1" i="0">
                          <a:solidFill>
                            <a:srgbClr val="FFFFFF"/>
                          </a:solidFill>
                          <a:latin typeface="Tahoma"/>
                        </a:rPr>
                        <a:t>32</a:t>
                      </a:r>
                    </a:p>
                  </a:txBody>
                  <a:tcPr anchor="ctr">
                    <a:solidFill>
                      <a:srgbClr val="5A80B8"/>
                    </a:solidFill>
                  </a:tcPr>
                </a:tc>
                <a:tc>
                  <a:txBody>
                    <a:bodyPr/>
                    <a:lstStyle/>
                    <a:p>
                      <a:pPr algn="ctr"/>
                      <a:r>
                        <a:rPr sz="1200" b="1" i="0">
                          <a:solidFill>
                            <a:srgbClr val="FFFFFF"/>
                          </a:solidFill>
                          <a:latin typeface="Tahoma"/>
                        </a:rPr>
                        <a:t>14</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