
<file path=[Content_Types].xml><?xml version="1.0" encoding="utf-8"?>
<Types xmlns="http://schemas.openxmlformats.org/package/2006/content-types">
  <Default Extension="emf" ContentType="image/x-emf"/>
  <Default Extension="gif" ContentType="image/gif"/>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omments/modernComment_254_66F63346.xml" ContentType="application/vnd.ms-powerpoint.comments+xml"/>
  <Override PartName="/ppt/drawings/drawing1.xml" ContentType="application/vnd.openxmlformats-officedocument.drawingml.chartshapes+xml"/>
  <Override PartName="/ppt/drawings/drawing10.xml" ContentType="application/vnd.openxmlformats-officedocument.drawingml.chartshapes+xml"/>
  <Override PartName="/ppt/drawings/drawing11.xml" ContentType="application/vnd.openxmlformats-officedocument.drawingml.chartshapes+xml"/>
  <Override PartName="/ppt/drawings/drawing12.xml" ContentType="application/vnd.openxmlformats-officedocument.drawingml.chartshapes+xml"/>
  <Override PartName="/ppt/drawings/drawing13.xml" ContentType="application/vnd.openxmlformats-officedocument.drawingml.chartshapes+xml"/>
  <Override PartName="/ppt/drawings/drawing2.xml" ContentType="application/vnd.openxmlformats-officedocument.drawingml.chartshapes+xml"/>
  <Override PartName="/ppt/drawings/drawing3.xml" ContentType="application/vnd.openxmlformats-officedocument.drawingml.chartshapes+xml"/>
  <Override PartName="/ppt/drawings/drawing4.xml" ContentType="application/vnd.openxmlformats-officedocument.drawingml.chartshapes+xml"/>
  <Override PartName="/ppt/drawings/drawing5.xml" ContentType="application/vnd.openxmlformats-officedocument.drawingml.chartshapes+xml"/>
  <Override PartName="/ppt/drawings/drawing6.xml" ContentType="application/vnd.openxmlformats-officedocument.drawingml.chartshapes+xml"/>
  <Override PartName="/ppt/drawings/drawing7.xml" ContentType="application/vnd.openxmlformats-officedocument.drawingml.chartshapes+xml"/>
  <Override PartName="/ppt/drawings/drawing8.xml" ContentType="application/vnd.openxmlformats-officedocument.drawingml.chartshapes+xml"/>
  <Override PartName="/ppt/drawings/drawing9.xml" ContentType="application/vnd.openxmlformats-officedocument.drawingml.chartshap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67"/>
  </p:notesMasterIdLst>
  <p:handoutMasterIdLst>
    <p:handoutMasterId r:id="rId68"/>
  </p:handoutMasterIdLst>
  <p:sldIdLst>
    <p:sldId id="474" r:id="rId5"/>
    <p:sldId id="689" r:id="rId6"/>
    <p:sldId id="662" r:id="rId7"/>
    <p:sldId id="661" r:id="rId8"/>
    <p:sldId id="616" r:id="rId9"/>
    <p:sldId id="617" r:id="rId10"/>
    <p:sldId id="690" r:id="rId11"/>
    <p:sldId id="619" r:id="rId12"/>
    <p:sldId id="620" r:id="rId13"/>
    <p:sldId id="691" r:id="rId14"/>
    <p:sldId id="680" r:id="rId15"/>
    <p:sldId id="686" r:id="rId16"/>
    <p:sldId id="682" r:id="rId17"/>
    <p:sldId id="683" r:id="rId18"/>
    <p:sldId id="695" r:id="rId19"/>
    <p:sldId id="622" r:id="rId20"/>
    <p:sldId id="696" r:id="rId21"/>
    <p:sldId id="624" r:id="rId22"/>
    <p:sldId id="625" r:id="rId23"/>
    <p:sldId id="626" r:id="rId24"/>
    <p:sldId id="694" r:id="rId25"/>
    <p:sldId id="628" r:id="rId26"/>
    <p:sldId id="629" r:id="rId27"/>
    <p:sldId id="693" r:id="rId28"/>
    <p:sldId id="664" r:id="rId29"/>
    <p:sldId id="665" r:id="rId30"/>
    <p:sldId id="630" r:id="rId31"/>
    <p:sldId id="631" r:id="rId32"/>
    <p:sldId id="632" r:id="rId33"/>
    <p:sldId id="666" r:id="rId34"/>
    <p:sldId id="684" r:id="rId35"/>
    <p:sldId id="668" r:id="rId36"/>
    <p:sldId id="633" r:id="rId37"/>
    <p:sldId id="634" r:id="rId38"/>
    <p:sldId id="685" r:id="rId39"/>
    <p:sldId id="669" r:id="rId40"/>
    <p:sldId id="670" r:id="rId41"/>
    <p:sldId id="636" r:id="rId42"/>
    <p:sldId id="637" r:id="rId43"/>
    <p:sldId id="638" r:id="rId44"/>
    <p:sldId id="639" r:id="rId45"/>
    <p:sldId id="640" r:id="rId46"/>
    <p:sldId id="697" r:id="rId47"/>
    <p:sldId id="643" r:id="rId48"/>
    <p:sldId id="645" r:id="rId49"/>
    <p:sldId id="647" r:id="rId50"/>
    <p:sldId id="615" r:id="rId51"/>
    <p:sldId id="608" r:id="rId52"/>
    <p:sldId id="678" r:id="rId53"/>
    <p:sldId id="677" r:id="rId54"/>
    <p:sldId id="699" r:id="rId55"/>
    <p:sldId id="698" r:id="rId56"/>
    <p:sldId id="648" r:id="rId57"/>
    <p:sldId id="649" r:id="rId58"/>
    <p:sldId id="672" r:id="rId59"/>
    <p:sldId id="650" r:id="rId60"/>
    <p:sldId id="656" r:id="rId61"/>
    <p:sldId id="673" r:id="rId62"/>
    <p:sldId id="687" r:id="rId63"/>
    <p:sldId id="676" r:id="rId64"/>
    <p:sldId id="596" r:id="rId65"/>
    <p:sldId id="659" r:id="rId66"/>
  </p:sldIdLst>
  <p:sldSz cx="6858000" cy="9144000" type="screen4x3"/>
  <p:notesSz cx="9296400" cy="7010400"/>
  <p:defaultTextStyle>
    <a:defPPr>
      <a:defRPr lang="en-US"/>
    </a:defPPr>
    <a:lvl1pPr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205" userDrawn="1">
          <p15:clr>
            <a:srgbClr val="A4A3A4"/>
          </p15:clr>
        </p15:guide>
        <p15:guide id="2" pos="2924" userDrawn="1">
          <p15:clr>
            <a:srgbClr val="A4A3A4"/>
          </p15:clr>
        </p15:guide>
        <p15:guide id="3" orient="horz" pos="2208" userDrawn="1">
          <p15:clr>
            <a:srgbClr val="A4A3A4"/>
          </p15:clr>
        </p15:guide>
        <p15:guide id="4" pos="2929"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7A16604-D201-06CE-DBDB-10CEC180544C}" name="pat escalona" initials="pe" userId="9d691d3bd590836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8F3"/>
    <a:srgbClr val="4F81BD"/>
    <a:srgbClr val="DDE7F2"/>
    <a:srgbClr val="FFC003"/>
    <a:srgbClr val="00CC99"/>
    <a:srgbClr val="3233CC"/>
    <a:srgbClr val="00CC9A"/>
    <a:srgbClr val="FFC000"/>
    <a:srgbClr val="0F6FC6"/>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A0C28D-1679-5B46-A457-EFDD3CED51B1}" v="39" dt="2024-11-23T12:53:53.0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36"/>
    <p:restoredTop sz="94694"/>
  </p:normalViewPr>
  <p:slideViewPr>
    <p:cSldViewPr snapToGrid="0">
      <p:cViewPr varScale="1">
        <p:scale>
          <a:sx n="74" d="100"/>
          <a:sy n="74" d="100"/>
        </p:scale>
        <p:origin x="168" y="1336"/>
      </p:cViewPr>
      <p:guideLst>
        <p:guide orient="horz" pos="2880"/>
        <p:guide pos="216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205"/>
        <p:guide pos="2924"/>
        <p:guide orient="horz" pos="2208"/>
        <p:guide pos="2929"/>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notesMaster" Target="notesMasters/notesMaster1.xml"/><Relationship Id="rId68" Type="http://schemas.openxmlformats.org/officeDocument/2006/relationships/handoutMaster" Target="handoutMasters/handoutMaster1.xml"/><Relationship Id="rId69" Type="http://schemas.openxmlformats.org/officeDocument/2006/relationships/presProps" Target="presProps.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73" Type="http://schemas.microsoft.com/office/2015/10/relationships/revisionInfo" Target="revisionInfo.xml"/><Relationship Id="rId74"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 Id="rId2" Type="http://schemas.openxmlformats.org/officeDocument/2006/relationships/chartUserShapes" Target="../drawings/drawing4.xml"/></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 Id="rId2" Type="http://schemas.openxmlformats.org/officeDocument/2006/relationships/chartUserShapes" Target="../drawings/drawing5.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 Id="rId2" Type="http://schemas.openxmlformats.org/officeDocument/2006/relationships/chartUserShapes" Target="../drawings/drawing6.xml"/></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 Id="rId2" Type="http://schemas.openxmlformats.org/officeDocument/2006/relationships/chartUserShapes" Target="../drawings/drawing7.xml"/></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 Id="rId2" Type="http://schemas.openxmlformats.org/officeDocument/2006/relationships/chartUserShapes" Target="../drawings/drawing8.xml"/></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 Id="rId2" Type="http://schemas.openxmlformats.org/officeDocument/2006/relationships/chartUserShapes" Target="../drawings/drawing9.xml"/></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 Id="rId2" Type="http://schemas.openxmlformats.org/officeDocument/2006/relationships/chartUserShapes" Target="../drawings/drawing1.xml"/></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 Id="rId2" Type="http://schemas.openxmlformats.org/officeDocument/2006/relationships/chartUserShapes" Target="../drawings/drawing10.xml"/></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 Id="rId2" Type="http://schemas.openxmlformats.org/officeDocument/2006/relationships/chartUserShapes" Target="../drawings/drawing11.xml"/></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 Id="rId2" Type="http://schemas.openxmlformats.org/officeDocument/2006/relationships/chartUserShapes" Target="../drawings/drawing12.xml"/></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 Id="rId2" Type="http://schemas.openxmlformats.org/officeDocument/2006/relationships/chartUserShapes" Target="../drawings/drawing13.xml"/></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 Id="rId2" Type="http://schemas.openxmlformats.org/officeDocument/2006/relationships/chartUserShapes" Target="../drawings/drawing2.xml"/></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 Id="rId2"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0.08333333333333331</c:v>
                </c:pt>
                <c:pt idx="1">
                  <c:v>0.9166666666666665</c:v>
                </c:pt>
                <c:pt idx="2">
                  <c:v>0.0</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0.25</c:v>
                </c:pt>
                <c:pt idx="1">
                  <c:v>0.75</c:v>
                </c:pt>
                <c:pt idx="2">
                  <c:v>0.0</c:v>
                </c:pt>
              </c:numCache>
            </c:numRef>
          </c:val>
          <c:extLst>
            <c:ext xmlns:c16="http://schemas.microsoft.com/office/drawing/2014/chart" uri="{C3380CC4-5D6E-409C-BE32-E72D297353CC}">
              <c16:uniqueId val="{00000001-5341-4021-8530-F4858413767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Sheet1!$D$2:$D$4</c:f>
              <c:numCache>
                <c:formatCode>0%</c:formatCode>
                <c:ptCount val="3"/>
                <c:pt idx="0">
                  <c:v>0.15789473684210525</c:v>
                </c:pt>
                <c:pt idx="1">
                  <c:v>0.8421052631578947</c:v>
                </c:pt>
                <c:pt idx="2">
                  <c:v>0.0</c:v>
                </c:pt>
              </c:numCache>
            </c:numRef>
          </c:val>
          <c:extLst>
            <c:ext xmlns:c16="http://schemas.microsoft.com/office/drawing/2014/chart" uri="{C3380CC4-5D6E-409C-BE32-E72D297353CC}">
              <c16:uniqueId val="{00000002-5341-4021-8530-F4858413767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0.24242424242424243</c:v>
                </c:pt>
                <c:pt idx="1">
                  <c:v>0.7575757575757576</c:v>
                </c:pt>
              </c:numCache>
            </c:numRef>
          </c:val>
          <c:extLst>
            <c:ext xmlns:c16="http://schemas.microsoft.com/office/drawing/2014/chart" uri="{C3380CC4-5D6E-409C-BE32-E72D297353CC}">
              <c16:uniqueId val="{00000003-5341-4021-8530-F4858413767C}"/>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5947935496389801"/>
          <c:w val="0.91406747644859176"/>
          <c:h val="0.78884299968340532"/>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dLbl>
              <c:idx val="0"/>
              <c:layout>
                <c:manualLayout>
                  <c:x val="-1.1278195488721804E-2"/>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C66-4C29-9A45-A591B99DCE0E}"/>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1.0</c:v>
                </c:pt>
                <c:pt idx="1">
                  <c:v>0.0</c:v>
                </c:pt>
                <c:pt idx="2">
                  <c:v>0.0</c:v>
                </c:pt>
              </c:numCache>
            </c:numRef>
          </c:val>
          <c:extLst>
            <c:ext xmlns:c16="http://schemas.microsoft.com/office/drawing/2014/chart" uri="{C3380CC4-5D6E-409C-BE32-E72D297353CC}">
              <c16:uniqueId val="{00000001-DC66-4C29-9A45-A591B99DCE0E}"/>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1.0</c:v>
                </c:pt>
                <c:pt idx="1">
                  <c:v>0.0</c:v>
                </c:pt>
                <c:pt idx="2">
                  <c:v>0.0</c:v>
                </c:pt>
              </c:numCache>
            </c:numRef>
          </c:val>
          <c:extLst>
            <c:ext xmlns:c16="http://schemas.microsoft.com/office/drawing/2014/chart" uri="{C3380CC4-5D6E-409C-BE32-E72D297353CC}">
              <c16:uniqueId val="{00000002-DC66-4C29-9A45-A591B99DCE0E}"/>
            </c:ext>
          </c:extLst>
        </c:ser>
        <c:ser>
          <c:idx val="2"/>
          <c:order val="2"/>
          <c:tx>
            <c:strRef>
              <c:f>Sheet1!$D$1</c:f>
              <c:strCache>
                <c:ptCount val="1"/>
                <c:pt idx="0">
                  <c:v>Q3 2024
(N=19)</c:v>
                </c:pt>
              </c:strCache>
            </c:strRef>
          </c:tx>
          <c:spPr>
            <a:solidFill>
              <a:srgbClr val="00CC99"/>
            </a:solidFill>
          </c:spPr>
          <c:invertIfNegative val="0"/>
          <c:dLbls>
            <c:dLbl>
              <c:idx val="0"/>
              <c:layout>
                <c:manualLayout>
                  <c:x val="3.759398496240567E-3"/>
                  <c:y val="-2.33463035019455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C66-4C29-9A45-A591B99DCE0E}"/>
                </c:ext>
              </c:extLst>
            </c:dLbl>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a:noFill/>
                    </a:ln>
                  </c:spPr>
                </c15:leaderLines>
              </c:ext>
            </c:extLst>
          </c:dLbls>
          <c:cat>
            <c:strRef>
              <c:f>Sheet1!$A$2:$A$4</c:f>
              <c:strCache>
                <c:ptCount val="3"/>
                <c:pt idx="0">
                  <c:v>Yes</c:v>
                </c:pt>
                <c:pt idx="1">
                  <c:v>No</c:v>
                </c:pt>
                <c:pt idx="2">
                  <c:v>Do not know</c:v>
                </c:pt>
              </c:strCache>
            </c:strRef>
          </c:cat>
          <c:val>
            <c:numRef>
              <c:f>Sheet1!$D$2:$D$4</c:f>
              <c:numCache>
                <c:formatCode>0%</c:formatCode>
                <c:ptCount val="3"/>
                <c:pt idx="0">
                  <c:v>1.0</c:v>
                </c:pt>
                <c:pt idx="1">
                  <c:v>0.0</c:v>
                </c:pt>
                <c:pt idx="2">
                  <c:v>0.0</c:v>
                </c:pt>
              </c:numCache>
            </c:numRef>
          </c:val>
          <c:extLst>
            <c:ext xmlns:c16="http://schemas.microsoft.com/office/drawing/2014/chart" uri="{C3380CC4-5D6E-409C-BE32-E72D297353CC}">
              <c16:uniqueId val="{00000004-DC66-4C29-9A45-A591B99DCE0E}"/>
            </c:ext>
          </c:extLst>
        </c:ser>
        <c:ser>
          <c:idx val="3"/>
          <c:order val="3"/>
          <c:tx>
            <c:strRef>
              <c:f>Sheet1!$E$1</c:f>
              <c:strCache>
                <c:ptCount val="1"/>
                <c:pt idx="0">
                  <c:v>Q4 2024
(N=33)</c:v>
                </c:pt>
              </c:strCache>
            </c:strRef>
          </c:tx>
          <c:spPr>
            <a:solidFill>
              <a:schemeClr val="tx1"/>
            </a:solidFill>
          </c:spPr>
          <c:invertIfNegative val="0"/>
          <c:dLbls>
            <c:dLbl>
              <c:idx val="0"/>
              <c:layout>
                <c:manualLayout>
                  <c:x val="7.5187969924811688E-3"/>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C66-4C29-9A45-A591B99DCE0E}"/>
                </c:ext>
              </c:extLst>
            </c:dLbl>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0.9090909090909091</c:v>
                </c:pt>
                <c:pt idx="1">
                  <c:v>0.09090909090909091</c:v>
                </c:pt>
              </c:numCache>
            </c:numRef>
          </c:val>
          <c:extLst>
            <c:ext xmlns:c16="http://schemas.microsoft.com/office/drawing/2014/chart" uri="{C3380CC4-5D6E-409C-BE32-E72D297353CC}">
              <c16:uniqueId val="{00000006-DC66-4C29-9A45-A591B99DCE0E}"/>
            </c:ext>
          </c:extLst>
        </c:ser>
        <c:dLbls>
          <c:showLegendKey val="0"/>
          <c:showVal val="0"/>
          <c:showCatName val="0"/>
          <c:showSerName val="0"/>
          <c:showPercent val="0"/>
          <c:showBubbleSize val="0"/>
        </c:dLbls>
        <c:gapWidth val="90"/>
        <c:overlap val="-10"/>
        <c:axId val="322074720"/>
        <c:axId val="322075280"/>
      </c:barChart>
      <c:catAx>
        <c:axId val="32207472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5280"/>
        <c:crosses val="autoZero"/>
        <c:auto val="1"/>
        <c:lblAlgn val="ctr"/>
        <c:lblOffset val="100"/>
        <c:noMultiLvlLbl val="0"/>
      </c:catAx>
      <c:valAx>
        <c:axId val="322075280"/>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4720"/>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22261989978525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0%</c:formatCode>
                <c:ptCount val="8"/>
                <c:pt idx="0">
                  <c:v>0.04</c:v>
                </c:pt>
                <c:pt idx="1">
                  <c:v>8.3333333333333315E-2</c:v>
                </c:pt>
                <c:pt idx="2">
                  <c:v>9.0909090909090925E-2</c:v>
                </c:pt>
                <c:pt idx="3">
                  <c:v>5.2631578947368397E-2</c:v>
                </c:pt>
                <c:pt idx="4">
                  <c:v>0.04</c:v>
                </c:pt>
                <c:pt idx="5">
                  <c:v>8.3333333333333315E-2</c:v>
                </c:pt>
                <c:pt idx="6">
                  <c:v>2.2727272727272731E-2</c:v>
                </c:pt>
                <c:pt idx="7">
                  <c:v>5.2631578947368418E-2</c:v>
                </c:pt>
              </c:numCache>
            </c:numRef>
          </c:val>
          <c:extLst>
            <c:ext xmlns:c16="http://schemas.microsoft.com/office/drawing/2014/chart" uri="{C3380CC4-5D6E-409C-BE32-E72D297353CC}">
              <c16:uniqueId val="{00000000-AD9A-4955-BC1E-DE66787E4B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0.14000000000000001</c:v>
                </c:pt>
                <c:pt idx="1">
                  <c:v>8.3333333333333315E-2</c:v>
                </c:pt>
                <c:pt idx="2">
                  <c:v>0.13636363636363635</c:v>
                </c:pt>
                <c:pt idx="3">
                  <c:v>0.10526315789473684</c:v>
                </c:pt>
                <c:pt idx="4">
                  <c:v>7.0000000000000007E-2</c:v>
                </c:pt>
                <c:pt idx="5">
                  <c:v>8.3333333333333315E-2</c:v>
                </c:pt>
                <c:pt idx="6">
                  <c:v>9.0909090909090925E-2</c:v>
                </c:pt>
              </c:numCache>
            </c:numRef>
          </c:val>
          <c:extLst>
            <c:ext xmlns:c16="http://schemas.microsoft.com/office/drawing/2014/chart" uri="{C3380CC4-5D6E-409C-BE32-E72D297353CC}">
              <c16:uniqueId val="{00000001-AD9A-4955-BC1E-DE66787E4B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0.71</c:v>
                </c:pt>
                <c:pt idx="1">
                  <c:v>0.75</c:v>
                </c:pt>
                <c:pt idx="2">
                  <c:v>0.70454545454545459</c:v>
                </c:pt>
                <c:pt idx="3">
                  <c:v>0.73684210526315785</c:v>
                </c:pt>
                <c:pt idx="4">
                  <c:v>0.79</c:v>
                </c:pt>
                <c:pt idx="5">
                  <c:v>0.75</c:v>
                </c:pt>
                <c:pt idx="6">
                  <c:v>0.86363636363636365</c:v>
                </c:pt>
                <c:pt idx="7">
                  <c:v>0.84210526315789469</c:v>
                </c:pt>
              </c:numCache>
            </c:numRef>
          </c:val>
          <c:extLst>
            <c:ext xmlns:c16="http://schemas.microsoft.com/office/drawing/2014/chart" uri="{C3380CC4-5D6E-409C-BE32-E72D297353CC}">
              <c16:uniqueId val="{00000002-AD9A-4955-BC1E-DE66787E4B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0.89</c:v>
                </c:pt>
                <c:pt idx="1">
                  <c:v>0.91</c:v>
                </c:pt>
                <c:pt idx="2">
                  <c:v>0.92999999999999994</c:v>
                </c:pt>
                <c:pt idx="3">
                  <c:v>0.9</c:v>
                </c:pt>
                <c:pt idx="4">
                  <c:v>0.9</c:v>
                </c:pt>
                <c:pt idx="5">
                  <c:v>0.91</c:v>
                </c:pt>
                <c:pt idx="6">
                  <c:v>0.97</c:v>
                </c:pt>
                <c:pt idx="7">
                  <c:v>0.89</c:v>
                </c:pt>
              </c:numCache>
            </c:numRef>
          </c:val>
          <c:extLst>
            <c:ext xmlns:c16="http://schemas.microsoft.com/office/drawing/2014/chart" uri="{C3380CC4-5D6E-409C-BE32-E72D297353CC}">
              <c16:uniqueId val="{00000003-AD9A-4955-BC1E-DE66787E4B04}"/>
            </c:ext>
          </c:extLst>
        </c:ser>
        <c:dLbls>
          <c:showLegendKey val="0"/>
          <c:showVal val="0"/>
          <c:showCatName val="0"/>
          <c:showSerName val="0"/>
          <c:showPercent val="0"/>
          <c:showBubbleSize val="0"/>
        </c:dLbls>
        <c:gapWidth val="100"/>
        <c:overlap val="100"/>
        <c:axId val="322079200"/>
        <c:axId val="322079760"/>
      </c:barChart>
      <c:catAx>
        <c:axId val="32207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760"/>
        <c:crosses val="autoZero"/>
        <c:auto val="1"/>
        <c:lblAlgn val="ctr"/>
        <c:lblOffset val="100"/>
        <c:tickLblSkip val="1"/>
        <c:tickMarkSkip val="4"/>
        <c:noMultiLvlLbl val="0"/>
      </c:catAx>
      <c:valAx>
        <c:axId val="32207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200"/>
        <c:crosses val="autoZero"/>
        <c:crossBetween val="between"/>
      </c:valAx>
      <c:spPr>
        <a:noFill/>
        <a:ln w="20365">
          <a:noFill/>
        </a:ln>
      </c:spPr>
    </c:plotArea>
    <c:legend>
      <c:legendPos val="t"/>
      <c:legendEntry>
        <c:idx val="3"/>
        <c:delete val="1"/>
      </c:legendEntry>
      <c:layout>
        <c:manualLayout>
          <c:xMode val="edge"/>
          <c:yMode val="edge"/>
          <c:x val="0.37558907110295425"/>
          <c:y val="3.4098360655737708E-2"/>
          <c:w val="0.24506245929785095"/>
          <c:h val="4.566495417580999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5598893888263968"/>
          <c:w val="0.91150512660737548"/>
          <c:h val="0.6444120734908136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0" formatCode="0%">
                  <c:v>0.04</c:v>
                </c:pt>
                <c:pt idx="4" formatCode="0%">
                  <c:v>7.0000000000000007E-2</c:v>
                </c:pt>
                <c:pt idx="5" formatCode="0%">
                  <c:v>0.16666666666666663</c:v>
                </c:pt>
                <c:pt idx="6" formatCode="0%">
                  <c:v>2.2727272727272731E-2</c:v>
                </c:pt>
                <c:pt idx="7" formatCode="0%">
                  <c:v>5.2631578947368418E-2</c:v>
                </c:pt>
              </c:numCache>
            </c:numRef>
          </c:val>
          <c:extLst>
            <c:ext xmlns:c16="http://schemas.microsoft.com/office/drawing/2014/chart" uri="{C3380CC4-5D6E-409C-BE32-E72D297353CC}">
              <c16:uniqueId val="{00000000-AFDD-48EE-81D8-6E6529F03EFA}"/>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0.14000000000000001</c:v>
                </c:pt>
                <c:pt idx="1">
                  <c:v>0.25</c:v>
                </c:pt>
                <c:pt idx="2">
                  <c:v>0.11363636363636363</c:v>
                </c:pt>
                <c:pt idx="3">
                  <c:v>5.2631578947368418E-2</c:v>
                </c:pt>
                <c:pt idx="4">
                  <c:v>0.18</c:v>
                </c:pt>
                <c:pt idx="5">
                  <c:v>8.3333333333333315E-2</c:v>
                </c:pt>
                <c:pt idx="6">
                  <c:v>9.0909090909090925E-2</c:v>
                </c:pt>
              </c:numCache>
            </c:numRef>
          </c:val>
          <c:extLst>
            <c:ext xmlns:c16="http://schemas.microsoft.com/office/drawing/2014/chart" uri="{C3380CC4-5D6E-409C-BE32-E72D297353CC}">
              <c16:uniqueId val="{00000001-AFDD-48EE-81D8-6E6529F03EFA}"/>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0.68</c:v>
                </c:pt>
                <c:pt idx="1">
                  <c:v>0.67</c:v>
                </c:pt>
                <c:pt idx="2">
                  <c:v>0.86363636363636365</c:v>
                </c:pt>
                <c:pt idx="3">
                  <c:v>0.78947368421052633</c:v>
                </c:pt>
                <c:pt idx="4">
                  <c:v>0.71</c:v>
                </c:pt>
                <c:pt idx="5">
                  <c:v>0.75</c:v>
                </c:pt>
                <c:pt idx="6">
                  <c:v>0.86363636363636365</c:v>
                </c:pt>
                <c:pt idx="7">
                  <c:v>0.84210526315789469</c:v>
                </c:pt>
              </c:numCache>
            </c:numRef>
          </c:val>
          <c:extLst>
            <c:ext xmlns:c16="http://schemas.microsoft.com/office/drawing/2014/chart" uri="{C3380CC4-5D6E-409C-BE32-E72D297353CC}">
              <c16:uniqueId val="{00000002-AFDD-48EE-81D8-6E6529F03EFA}"/>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0.8600000000000001</c:v>
                </c:pt>
                <c:pt idx="1">
                  <c:v>0.92</c:v>
                </c:pt>
                <c:pt idx="2">
                  <c:v>0.97</c:v>
                </c:pt>
                <c:pt idx="3">
                  <c:v>0.84000000000000008</c:v>
                </c:pt>
                <c:pt idx="4">
                  <c:v>0.96</c:v>
                </c:pt>
                <c:pt idx="5">
                  <c:v>1</c:v>
                </c:pt>
                <c:pt idx="6">
                  <c:v>0.97</c:v>
                </c:pt>
                <c:pt idx="7">
                  <c:v>0.89</c:v>
                </c:pt>
              </c:numCache>
            </c:numRef>
          </c:val>
          <c:extLst>
            <c:ext xmlns:c16="http://schemas.microsoft.com/office/drawing/2014/chart" uri="{C3380CC4-5D6E-409C-BE32-E72D297353CC}">
              <c16:uniqueId val="{00000003-AFDD-48EE-81D8-6E6529F03EFA}"/>
            </c:ext>
          </c:extLst>
        </c:ser>
        <c:dLbls>
          <c:showLegendKey val="0"/>
          <c:showVal val="0"/>
          <c:showCatName val="0"/>
          <c:showSerName val="0"/>
          <c:showPercent val="0"/>
          <c:showBubbleSize val="0"/>
        </c:dLbls>
        <c:gapWidth val="100"/>
        <c:overlap val="100"/>
        <c:axId val="322530880"/>
        <c:axId val="322531440"/>
      </c:barChart>
      <c:catAx>
        <c:axId val="32253088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1440"/>
        <c:crosses val="autoZero"/>
        <c:auto val="1"/>
        <c:lblAlgn val="ctr"/>
        <c:lblOffset val="100"/>
        <c:tickLblSkip val="1"/>
        <c:tickMarkSkip val="4"/>
        <c:noMultiLvlLbl val="0"/>
      </c:catAx>
      <c:valAx>
        <c:axId val="322531440"/>
        <c:scaling>
          <c:orientation val="minMax"/>
          <c:max val="1.05"/>
          <c:min val="0"/>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088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0%</c:formatCode>
                <c:ptCount val="8"/>
                <c:pt idx="0">
                  <c:v>0.04</c:v>
                </c:pt>
                <c:pt idx="1">
                  <c:v>0.08</c:v>
                </c:pt>
                <c:pt idx="2">
                  <c:v>2.2727272727272731E-2</c:v>
                </c:pt>
                <c:pt idx="3">
                  <c:v>0.10526315789473684</c:v>
                </c:pt>
                <c:pt idx="4">
                  <c:v>0.04</c:v>
                </c:pt>
                <c:pt idx="6">
                  <c:v>2.2727272727272731E-2</c:v>
                </c:pt>
              </c:numCache>
            </c:numRef>
          </c:val>
          <c:extLst>
            <c:ext xmlns:c16="http://schemas.microsoft.com/office/drawing/2014/chart" uri="{C3380CC4-5D6E-409C-BE32-E72D297353CC}">
              <c16:uniqueId val="{00000000-7A55-4EF5-B9A6-81EB46CD06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General</c:formatCode>
                <c:ptCount val="8"/>
                <c:pt idx="0" formatCode="0%">
                  <c:v>0.14000000000000001</c:v>
                </c:pt>
                <c:pt idx="2" formatCode="0%">
                  <c:v>9.0909090909090925E-2</c:v>
                </c:pt>
                <c:pt idx="3" formatCode="0%">
                  <c:v>5.2631578947368418E-2</c:v>
                </c:pt>
                <c:pt idx="4" formatCode="0%">
                  <c:v>0.14000000000000001</c:v>
                </c:pt>
                <c:pt idx="5" formatCode="0%">
                  <c:v>0.17</c:v>
                </c:pt>
                <c:pt idx="6" formatCode="0%">
                  <c:v>6.8181818181818177E-2</c:v>
                </c:pt>
              </c:numCache>
            </c:numRef>
          </c:val>
          <c:extLst>
            <c:ext xmlns:c16="http://schemas.microsoft.com/office/drawing/2014/chart" uri="{C3380CC4-5D6E-409C-BE32-E72D297353CC}">
              <c16:uniqueId val="{00000001-7A55-4EF5-B9A6-81EB46CD06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0.71</c:v>
                </c:pt>
                <c:pt idx="1">
                  <c:v>0.75</c:v>
                </c:pt>
                <c:pt idx="2">
                  <c:v>0.79545454545454553</c:v>
                </c:pt>
                <c:pt idx="3">
                  <c:v>0.78947368421052633</c:v>
                </c:pt>
                <c:pt idx="4">
                  <c:v>0.64</c:v>
                </c:pt>
                <c:pt idx="5">
                  <c:v>0.75</c:v>
                </c:pt>
                <c:pt idx="6">
                  <c:v>0.86363636363636365</c:v>
                </c:pt>
                <c:pt idx="7">
                  <c:v>0.84210526315789469</c:v>
                </c:pt>
              </c:numCache>
            </c:numRef>
          </c:val>
          <c:extLst>
            <c:ext xmlns:c16="http://schemas.microsoft.com/office/drawing/2014/chart" uri="{C3380CC4-5D6E-409C-BE32-E72D297353CC}">
              <c16:uniqueId val="{00000002-7A55-4EF5-B9A6-81EB46CD06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0.89</c:v>
                </c:pt>
                <c:pt idx="1">
                  <c:v>0.83</c:v>
                </c:pt>
                <c:pt idx="2">
                  <c:v>0.91</c:v>
                </c:pt>
                <c:pt idx="3">
                  <c:v>0.95000000000000007</c:v>
                </c:pt>
                <c:pt idx="4">
                  <c:v>0.82000000000000006</c:v>
                </c:pt>
                <c:pt idx="5">
                  <c:v>0.92</c:v>
                </c:pt>
                <c:pt idx="6">
                  <c:v>0.95</c:v>
                </c:pt>
                <c:pt idx="7">
                  <c:v>0.84</c:v>
                </c:pt>
              </c:numCache>
            </c:numRef>
          </c:val>
          <c:extLst>
            <c:ext xmlns:c16="http://schemas.microsoft.com/office/drawing/2014/chart" uri="{C3380CC4-5D6E-409C-BE32-E72D297353CC}">
              <c16:uniqueId val="{00000003-7A55-4EF5-B9A6-81EB46CD0604}"/>
            </c:ext>
          </c:extLst>
        </c:ser>
        <c:dLbls>
          <c:showLegendKey val="0"/>
          <c:showVal val="0"/>
          <c:showCatName val="0"/>
          <c:showSerName val="0"/>
          <c:showPercent val="0"/>
          <c:showBubbleSize val="0"/>
        </c:dLbls>
        <c:gapWidth val="100"/>
        <c:overlap val="100"/>
        <c:axId val="322535920"/>
        <c:axId val="321858992"/>
      </c:barChart>
      <c:catAx>
        <c:axId val="32253592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8992"/>
        <c:crosses val="autoZero"/>
        <c:auto val="1"/>
        <c:lblAlgn val="ctr"/>
        <c:lblOffset val="100"/>
        <c:tickLblSkip val="1"/>
        <c:tickMarkSkip val="4"/>
        <c:noMultiLvlLbl val="0"/>
      </c:catAx>
      <c:valAx>
        <c:axId val="32185899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592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0.33333333333333326</c:v>
                </c:pt>
                <c:pt idx="1">
                  <c:v>0.08333333333333331</c:v>
                </c:pt>
                <c:pt idx="2">
                  <c:v>0.5833333333333334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0.3636363636363637</c:v>
                </c:pt>
                <c:pt idx="1">
                  <c:v>0.0</c:v>
                </c:pt>
                <c:pt idx="2">
                  <c:v>0.6363636363636364</c:v>
                </c:pt>
              </c:numCache>
            </c:numRef>
          </c:val>
          <c:extLst>
            <c:ext xmlns:c16="http://schemas.microsoft.com/office/drawing/2014/chart" uri="{C3380CC4-5D6E-409C-BE32-E72D297353CC}">
              <c16:uniqueId val="{00000000-403F-4B8D-87AA-FCD9B97B45F6}"/>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0.47368421052631576</c:v>
                </c:pt>
                <c:pt idx="1">
                  <c:v>0.0</c:v>
                </c:pt>
                <c:pt idx="2">
                  <c:v>0.5263157894736842</c:v>
                </c:pt>
              </c:numCache>
            </c:numRef>
          </c:val>
          <c:extLst>
            <c:ext xmlns:c16="http://schemas.microsoft.com/office/drawing/2014/chart" uri="{C3380CC4-5D6E-409C-BE32-E72D297353CC}">
              <c16:uniqueId val="{00000001-403F-4B8D-87AA-FCD9B97B45F6}"/>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0.696969696969697</c:v>
                </c:pt>
                <c:pt idx="1">
                  <c:v>0.06060606060606061</c:v>
                </c:pt>
                <c:pt idx="2">
                  <c:v>0.24242424242424243</c:v>
                </c:pt>
              </c:numCache>
            </c:numRef>
          </c:val>
          <c:extLst>
            <c:ext xmlns:c16="http://schemas.microsoft.com/office/drawing/2014/chart" uri="{C3380CC4-5D6E-409C-BE32-E72D297353CC}">
              <c16:uniqueId val="{00000000-C0F4-4A27-8A6C-4014E18FA6F5}"/>
            </c:ext>
          </c:extLst>
        </c:ser>
        <c:dLbls>
          <c:showLegendKey val="0"/>
          <c:showVal val="0"/>
          <c:showCatName val="0"/>
          <c:showSerName val="0"/>
          <c:showPercent val="0"/>
          <c:showBubbleSize val="0"/>
        </c:dLbls>
        <c:gapWidth val="170"/>
        <c:overlap val="-10"/>
        <c:axId val="323356144"/>
        <c:axId val="323356704"/>
      </c:barChart>
      <c:catAx>
        <c:axId val="32335614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56704"/>
        <c:crosses val="autoZero"/>
        <c:auto val="1"/>
        <c:lblAlgn val="ctr"/>
        <c:lblOffset val="100"/>
        <c:noMultiLvlLbl val="0"/>
      </c:catAx>
      <c:valAx>
        <c:axId val="3233567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6144"/>
        <c:crosses val="autoZero"/>
        <c:crossBetween val="between"/>
      </c:valAx>
      <c:spPr>
        <a:noFill/>
        <a:ln w="21009">
          <a:noFill/>
        </a:ln>
      </c:spPr>
    </c:plotArea>
    <c:legend>
      <c:legendPos val="t"/>
      <c:layout>
        <c:manualLayout>
          <c:xMode val="edge"/>
          <c:yMode val="edge"/>
          <c:x val="0.18460807530637618"/>
          <c:y val="1.0785303876998281E-2"/>
          <c:w val="0.60640370611568284"/>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(n=5)</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0.8</c:v>
                </c:pt>
                <c:pt idx="1">
                  <c:v>0.2</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(n=16)</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Sheet1!$C$2:$C$3</c:f>
              <c:numCache>
                <c:formatCode>0%</c:formatCode>
                <c:ptCount val="2"/>
                <c:pt idx="0">
                  <c:v>0.94</c:v>
                </c:pt>
                <c:pt idx="1">
                  <c:v>0.06</c:v>
                </c:pt>
              </c:numCache>
            </c:numRef>
          </c:val>
          <c:extLst>
            <c:ext xmlns:c16="http://schemas.microsoft.com/office/drawing/2014/chart" uri="{C3380CC4-5D6E-409C-BE32-E72D297353CC}">
              <c16:uniqueId val="{00000000-EFD2-452A-891A-6A283B55AE1A}"/>
            </c:ext>
          </c:extLst>
        </c:ser>
        <c:ser>
          <c:idx val="2"/>
          <c:order val="2"/>
          <c:tx>
            <c:strRef>
              <c:f>Sheet1!$D$1</c:f>
              <c:strCache>
                <c:ptCount val="1"/>
                <c:pt idx="0">
                  <c:v>Q3 2024
(n=9)</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0.6666666666666666</c:v>
                </c:pt>
                <c:pt idx="1">
                  <c:v>0.3333333333333333</c:v>
                </c:pt>
              </c:numCache>
            </c:numRef>
          </c:val>
          <c:extLst>
            <c:ext xmlns:c16="http://schemas.microsoft.com/office/drawing/2014/chart" uri="{C3380CC4-5D6E-409C-BE32-E72D297353CC}">
              <c16:uniqueId val="{00000001-EFD2-452A-891A-6A283B55AE1A}"/>
            </c:ext>
          </c:extLst>
        </c:ser>
        <c:ser>
          <c:idx val="3"/>
          <c:order val="3"/>
          <c:tx>
            <c:strRef>
              <c:f>Sheet1!$E$1</c:f>
              <c:strCache>
                <c:ptCount val="1"/>
                <c:pt idx="0">
                  <c:v>Q4 2024
(n=25)</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0.84</c:v>
                </c:pt>
                <c:pt idx="1">
                  <c:v>0.16</c:v>
                </c:pt>
              </c:numCache>
            </c:numRef>
          </c:val>
          <c:extLst>
            <c:ext xmlns:c16="http://schemas.microsoft.com/office/drawing/2014/chart" uri="{C3380CC4-5D6E-409C-BE32-E72D297353CC}">
              <c16:uniqueId val="{00000000-AF88-4348-8696-5A67F3EFD30E}"/>
            </c:ext>
          </c:extLst>
        </c:ser>
        <c:dLbls>
          <c:showLegendKey val="0"/>
          <c:showVal val="0"/>
          <c:showCatName val="0"/>
          <c:showSerName val="0"/>
          <c:showPercent val="0"/>
          <c:showBubbleSize val="0"/>
        </c:dLbls>
        <c:gapWidth val="170"/>
        <c:overlap val="-10"/>
        <c:axId val="323359504"/>
        <c:axId val="323360064"/>
      </c:barChart>
      <c:catAx>
        <c:axId val="3233595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60064"/>
        <c:crosses val="autoZero"/>
        <c:auto val="1"/>
        <c:lblAlgn val="ctr"/>
        <c:lblOffset val="100"/>
        <c:noMultiLvlLbl val="0"/>
      </c:catAx>
      <c:valAx>
        <c:axId val="3233600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9504"/>
        <c:crosses val="autoZero"/>
        <c:crossBetween val="between"/>
      </c:valAx>
      <c:spPr>
        <a:noFill/>
        <a:ln w="21009">
          <a:noFill/>
        </a:ln>
      </c:spPr>
    </c:plotArea>
    <c:legend>
      <c:legendPos val="t"/>
      <c:layout>
        <c:manualLayout>
          <c:xMode val="edge"/>
          <c:yMode val="edge"/>
          <c:x val="0.25039754899058669"/>
          <c:y val="1.0785303876998281E-2"/>
          <c:w val="0.61850526907820735"/>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1"/>
              <c:layout>
                <c:manualLayout>
                  <c:x val="2.2556390977443608E-2"/>
                  <c:y val="2.623054085452433E-3"/>
                </c:manualLayout>
              </c:layout>
              <c:spPr>
                <a:noFill/>
                <a:ln w="20289">
                  <a:noFill/>
                </a:ln>
              </c:spPr>
              <c:txPr>
                <a:bodyPr rot="0" spcFirstLastPara="1" vertOverflow="ellipsis" vert="horz" wrap="square" lIns="38100" tIns="19050" rIns="38100" bIns="19050" anchor="ctr" anchorCtr="1">
                  <a:no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4.6127819548872177E-2"/>
                      <c:h val="3.2852562282173738E-2"/>
                    </c:manualLayout>
                  </c15:layout>
                </c:ext>
                <c:ext xmlns:c16="http://schemas.microsoft.com/office/drawing/2014/chart" uri="{C3380CC4-5D6E-409C-BE32-E72D297353CC}">
                  <c16:uniqueId val="{00000000-018F-4FF9-9A33-FC3EE8DA16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2" formatCode="0%">
                  <c:v>2.2727272727272731E-2</c:v>
                </c:pt>
                <c:pt idx="3" formatCode="0%">
                  <c:v>0.10526315789473684</c:v>
                </c:pt>
                <c:pt idx="4" formatCode="0%">
                  <c:v>7.0000000000000007E-2</c:v>
                </c:pt>
                <c:pt idx="5" formatCode="0%">
                  <c:v>0.08</c:v>
                </c:pt>
                <c:pt idx="7" formatCode="0%">
                  <c:v>0.10526315789473684</c:v>
                </c:pt>
              </c:numCache>
            </c:numRef>
          </c:val>
          <c:extLst>
            <c:ext xmlns:c16="http://schemas.microsoft.com/office/drawing/2014/chart" uri="{C3380CC4-5D6E-409C-BE32-E72D297353CC}">
              <c16:uniqueId val="{00000001-018F-4FF9-9A33-FC3EE8DA1693}"/>
            </c:ext>
          </c:extLst>
        </c:ser>
        <c:ser>
          <c:idx val="1"/>
          <c:order val="1"/>
          <c:tx>
            <c:strRef>
              <c:f>Sheet1!$C$1</c:f>
              <c:strCache>
                <c:ptCount val="1"/>
                <c:pt idx="0">
                  <c:v>9</c:v>
                </c:pt>
              </c:strCache>
            </c:strRef>
          </c:tx>
          <c:spPr>
            <a:solidFill>
              <a:srgbClr val="59AAF2"/>
            </a:solidFill>
            <a:ln w="20289">
              <a:noFill/>
            </a:ln>
          </c:spPr>
          <c:invertIfNegative val="0"/>
          <c:dLbls>
            <c:dLbl>
              <c:idx val="2"/>
              <c:layout>
                <c:manualLayout>
                  <c:x val="7.5187969924812026E-3"/>
                  <c:y val="5.24590163934416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18F-4FF9-9A33-FC3EE8DA1693}"/>
                </c:ext>
              </c:extLst>
            </c:dLbl>
            <c:dLbl>
              <c:idx val="3"/>
              <c:layout>
                <c:manualLayout>
                  <c:x val="1.8796992481203006E-3"/>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18F-4FF9-9A33-FC3EE8DA1693}"/>
                </c:ext>
              </c:extLst>
            </c:dLbl>
            <c:dLbl>
              <c:idx val="7"/>
              <c:layout>
                <c:manualLayout>
                  <c:x val="-1.8796992481203006E-3"/>
                  <c:y val="-5.245901639344358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F8D-704B-BC29-52FCB95B9ED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General</c:formatCode>
                <c:ptCount val="8"/>
                <c:pt idx="0" formatCode="0%">
                  <c:v>0.14000000000000001</c:v>
                </c:pt>
                <c:pt idx="2" formatCode="0%">
                  <c:v>6.8181818181818177E-2</c:v>
                </c:pt>
                <c:pt idx="4" formatCode="0%">
                  <c:v>0.18</c:v>
                </c:pt>
                <c:pt idx="6" formatCode="0%">
                  <c:v>4.5454545454545463E-2</c:v>
                </c:pt>
              </c:numCache>
            </c:numRef>
          </c:val>
          <c:extLst>
            <c:ext xmlns:c16="http://schemas.microsoft.com/office/drawing/2014/chart" uri="{C3380CC4-5D6E-409C-BE32-E72D297353CC}">
              <c16:uniqueId val="{00000004-018F-4FF9-9A33-FC3EE8DA1693}"/>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0.79</c:v>
                </c:pt>
                <c:pt idx="1">
                  <c:v>0.92</c:v>
                </c:pt>
                <c:pt idx="2">
                  <c:v>0.90909090909090906</c:v>
                </c:pt>
                <c:pt idx="3">
                  <c:v>0.84210526315789469</c:v>
                </c:pt>
                <c:pt idx="4">
                  <c:v>0.68</c:v>
                </c:pt>
                <c:pt idx="5">
                  <c:v>0.83</c:v>
                </c:pt>
                <c:pt idx="6">
                  <c:v>0.93181818181818177</c:v>
                </c:pt>
                <c:pt idx="7">
                  <c:v>0.78947368421052633</c:v>
                </c:pt>
              </c:numCache>
            </c:numRef>
          </c:val>
          <c:extLst>
            <c:ext xmlns:c16="http://schemas.microsoft.com/office/drawing/2014/chart" uri="{C3380CC4-5D6E-409C-BE32-E72D297353CC}">
              <c16:uniqueId val="{00000005-018F-4FF9-9A33-FC3EE8DA1693}"/>
            </c:ext>
          </c:extLst>
        </c:ser>
        <c:ser>
          <c:idx val="3"/>
          <c:order val="3"/>
          <c:tx>
            <c:strRef>
              <c:f>Sheet1!$E$1</c:f>
              <c:strCache>
                <c:ptCount val="1"/>
                <c:pt idx="0">
                  <c:v>sum of displayed values</c:v>
                </c:pt>
              </c:strCache>
            </c:strRef>
          </c:tx>
          <c:spPr>
            <a:noFill/>
          </c:spPr>
          <c:invertIfNegative val="0"/>
          <c:dLbls>
            <c:dLbl>
              <c:idx val="3"/>
              <c:spPr>
                <a:noFill/>
                <a:ln w="20289">
                  <a:noFill/>
                </a:ln>
              </c:spPr>
              <c:txPr>
                <a:bodyPr wrap="square" lIns="38100" tIns="19050" rIns="38100" bIns="19050" anchor="ctr">
                  <a:noAutofit/>
                </a:bodyPr>
                <a:lstStyle/>
                <a:p>
                  <a:pPr>
                    <a:defRPr sz="1118" b="1"/>
                  </a:pPr>
                  <a:endParaRPr lang="en-US"/>
                </a:p>
              </c:txPr>
              <c:dLblPos val="inBase"/>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018F-4FF9-9A33-FC3EE8DA1693}"/>
                </c:ext>
              </c:extLst>
            </c:dLbl>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0.93</c:v>
                </c:pt>
                <c:pt idx="1">
                  <c:v>0.92</c:v>
                </c:pt>
                <c:pt idx="2">
                  <c:v>1</c:v>
                </c:pt>
                <c:pt idx="3">
                  <c:v>0.95</c:v>
                </c:pt>
                <c:pt idx="4">
                  <c:v>0.93</c:v>
                </c:pt>
                <c:pt idx="5">
                  <c:v>0.90999999999999992</c:v>
                </c:pt>
                <c:pt idx="6">
                  <c:v>0.98000000000000009</c:v>
                </c:pt>
                <c:pt idx="7">
                  <c:v>0.9</c:v>
                </c:pt>
              </c:numCache>
            </c:numRef>
          </c:val>
          <c:extLst>
            <c:ext xmlns:c16="http://schemas.microsoft.com/office/drawing/2014/chart" uri="{C3380CC4-5D6E-409C-BE32-E72D297353CC}">
              <c16:uniqueId val="{00000007-018F-4FF9-9A33-FC3EE8DA1693}"/>
            </c:ext>
          </c:extLst>
        </c:ser>
        <c:dLbls>
          <c:showLegendKey val="0"/>
          <c:showVal val="0"/>
          <c:showCatName val="0"/>
          <c:showSerName val="0"/>
          <c:showPercent val="0"/>
          <c:showBubbleSize val="0"/>
        </c:dLbls>
        <c:gapWidth val="100"/>
        <c:overlap val="100"/>
        <c:axId val="325164528"/>
        <c:axId val="325165088"/>
      </c:barChart>
      <c:catAx>
        <c:axId val="32516452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5088"/>
        <c:crosses val="autoZero"/>
        <c:auto val="1"/>
        <c:lblAlgn val="ctr"/>
        <c:lblOffset val="100"/>
        <c:tickLblSkip val="1"/>
        <c:tickMarkSkip val="4"/>
        <c:noMultiLvlLbl val="0"/>
      </c:catAx>
      <c:valAx>
        <c:axId val="325165088"/>
        <c:scaling>
          <c:orientation val="minMax"/>
          <c:max val="1"/>
        </c:scaling>
        <c:delete val="0"/>
        <c:axPos val="l"/>
        <c:majorGridlines>
          <c:spPr>
            <a:ln w="7610" cap="flat" cmpd="sng" algn="ctr">
              <a:solidFill>
                <a:schemeClr val="bg1">
                  <a:lumMod val="85000"/>
                </a:schemeClr>
              </a:solidFill>
              <a:round/>
            </a:ln>
            <a:effectLst/>
          </c:spPr>
        </c:majorGridlines>
        <c:numFmt formatCode="General"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452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0" formatCode="0%">
                  <c:v>0.04</c:v>
                </c:pt>
                <c:pt idx="2" formatCode="0%">
                  <c:v>2.2727272727272731E-2</c:v>
                </c:pt>
                <c:pt idx="3" formatCode="0%">
                  <c:v>0.10526315789473684</c:v>
                </c:pt>
                <c:pt idx="6" formatCode="0%">
                  <c:v>2.2727272727272731E-2</c:v>
                </c:pt>
                <c:pt idx="7" formatCode="0%">
                  <c:v>0.10526315789473684</c:v>
                </c:pt>
              </c:numCache>
            </c:numRef>
          </c:val>
          <c:extLst>
            <c:ext xmlns:c16="http://schemas.microsoft.com/office/drawing/2014/chart" uri="{C3380CC4-5D6E-409C-BE32-E72D297353CC}">
              <c16:uniqueId val="{00000000-3F7D-4AEA-A719-67688FBC2FE5}"/>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0"/>
                  <c:y val="-4.901960784313725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D31-FE4B-9EF3-159D96FAEBA1}"/>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0.11</c:v>
                </c:pt>
                <c:pt idx="1">
                  <c:v>0.08</c:v>
                </c:pt>
                <c:pt idx="2">
                  <c:v>4.5454545454545463E-2</c:v>
                </c:pt>
                <c:pt idx="4">
                  <c:v>0.11</c:v>
                </c:pt>
                <c:pt idx="5">
                  <c:v>0.08</c:v>
                </c:pt>
                <c:pt idx="6">
                  <c:v>6.8181818181818177E-2</c:v>
                </c:pt>
                <c:pt idx="7">
                  <c:v>5.2631578947368418E-2</c:v>
                </c:pt>
              </c:numCache>
            </c:numRef>
          </c:val>
          <c:extLst>
            <c:ext xmlns:c16="http://schemas.microsoft.com/office/drawing/2014/chart" uri="{C3380CC4-5D6E-409C-BE32-E72D297353CC}">
              <c16:uniqueId val="{00000001-3F7D-4AEA-A719-67688FBC2FE5}"/>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0.79</c:v>
                </c:pt>
                <c:pt idx="1">
                  <c:v>0.75</c:v>
                </c:pt>
                <c:pt idx="2">
                  <c:v>0.90909090909090906</c:v>
                </c:pt>
                <c:pt idx="3">
                  <c:v>0.78947368421052633</c:v>
                </c:pt>
                <c:pt idx="4">
                  <c:v>0.82</c:v>
                </c:pt>
                <c:pt idx="5">
                  <c:v>0.83</c:v>
                </c:pt>
                <c:pt idx="6">
                  <c:v>0.88636363636363646</c:v>
                </c:pt>
                <c:pt idx="7">
                  <c:v>0.78947368421052633</c:v>
                </c:pt>
              </c:numCache>
            </c:numRef>
          </c:val>
          <c:extLst>
            <c:ext xmlns:c16="http://schemas.microsoft.com/office/drawing/2014/chart" uri="{C3380CC4-5D6E-409C-BE32-E72D297353CC}">
              <c16:uniqueId val="{00000002-3F7D-4AEA-A719-67688FBC2FE5}"/>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0.94000000000000006</c:v>
                </c:pt>
                <c:pt idx="1">
                  <c:v>0.83</c:v>
                </c:pt>
                <c:pt idx="2">
                  <c:v>0.98</c:v>
                </c:pt>
                <c:pt idx="3">
                  <c:v>0.9</c:v>
                </c:pt>
                <c:pt idx="4">
                  <c:v>0.92999999999999994</c:v>
                </c:pt>
                <c:pt idx="5">
                  <c:v>0.90999999999999992</c:v>
                </c:pt>
                <c:pt idx="6">
                  <c:v>0.98</c:v>
                </c:pt>
                <c:pt idx="7">
                  <c:v>0.95000000000000007</c:v>
                </c:pt>
              </c:numCache>
            </c:numRef>
          </c:val>
          <c:extLst>
            <c:ext xmlns:c16="http://schemas.microsoft.com/office/drawing/2014/chart" uri="{C3380CC4-5D6E-409C-BE32-E72D297353CC}">
              <c16:uniqueId val="{00000003-3F7D-4AEA-A719-67688FBC2FE5}"/>
            </c:ext>
          </c:extLst>
        </c:ser>
        <c:dLbls>
          <c:showLegendKey val="0"/>
          <c:showVal val="0"/>
          <c:showCatName val="0"/>
          <c:showSerName val="0"/>
          <c:showPercent val="0"/>
          <c:showBubbleSize val="0"/>
        </c:dLbls>
        <c:gapWidth val="100"/>
        <c:overlap val="100"/>
        <c:axId val="325169008"/>
        <c:axId val="325169568"/>
      </c:barChart>
      <c:catAx>
        <c:axId val="32516900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568"/>
        <c:crosses val="autoZero"/>
        <c:auto val="1"/>
        <c:lblAlgn val="ctr"/>
        <c:lblOffset val="100"/>
        <c:tickLblSkip val="1"/>
        <c:tickMarkSkip val="4"/>
        <c:noMultiLvlLbl val="0"/>
      </c:catAx>
      <c:valAx>
        <c:axId val="32516956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00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0.03</c:v>
                </c:pt>
                <c:pt idx="2">
                  <c:v>0.10526315789473684</c:v>
                </c:pt>
                <c:pt idx="3">
                  <c:v>0.030303030303030304</c:v>
                </c:pt>
              </c:numCache>
            </c:numRef>
          </c:val>
          <c:extLst>
            <c:ext xmlns:c16="http://schemas.microsoft.com/office/drawing/2014/chart" uri="{C3380CC4-5D6E-409C-BE32-E72D297353CC}">
              <c16:uniqueId val="{00000000-10D9-4C7F-AED0-B6EF4592473B}"/>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1.3784301915450217E-16"/>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0EB-D641-9D50-B6487A9F60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0.06</c:v>
                </c:pt>
                <c:pt idx="1">
                  <c:v>0.08</c:v>
                </c:pt>
                <c:pt idx="3">
                  <c:v>0.09090909090909091</c:v>
                </c:pt>
              </c:numCache>
            </c:numRef>
          </c:val>
          <c:extLst>
            <c:ext xmlns:c16="http://schemas.microsoft.com/office/drawing/2014/chart" uri="{C3380CC4-5D6E-409C-BE32-E72D297353CC}">
              <c16:uniqueId val="{00000001-10D9-4C7F-AED0-B6EF4592473B}"/>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0.81</c:v>
                </c:pt>
                <c:pt idx="1">
                  <c:v>0.85</c:v>
                </c:pt>
                <c:pt idx="2">
                  <c:v>0.8421052631578947</c:v>
                </c:pt>
                <c:pt idx="3">
                  <c:v>0.7878787878787878</c:v>
                </c:pt>
              </c:numCache>
            </c:numRef>
          </c:val>
          <c:extLst>
            <c:ext xmlns:c16="http://schemas.microsoft.com/office/drawing/2014/chart" uri="{C3380CC4-5D6E-409C-BE32-E72D297353CC}">
              <c16:uniqueId val="{00000002-10D9-4C7F-AED0-B6EF4592473B}"/>
            </c:ext>
          </c:extLst>
        </c:ser>
        <c:ser>
          <c:idx val="3"/>
          <c:order val="3"/>
          <c:tx>
            <c:strRef>
              <c:f>Sheet1!$E$1</c:f>
              <c:strCache>
                <c:ptCount val="1"/>
                <c:pt idx="0">
                  <c:v>sum of displayed values</c:v>
                </c:pt>
              </c:strCache>
            </c:strRef>
          </c:tx>
          <c:spPr>
            <a:noFill/>
          </c:spPr>
          <c:invertIfNegative val="0"/>
          <c:dLbls>
            <c:spPr>
              <a:noFill/>
              <a:ln>
                <a:noFill/>
              </a:ln>
              <a:effectLst/>
            </c:spPr>
            <c:txPr>
              <a:bodyPr wrap="square" lIns="38100" tIns="19050" rIns="38100" bIns="19050" anchor="ctr">
                <a:spAutoFit/>
              </a:bodyPr>
              <a:lstStyle/>
              <a:p>
                <a:pPr>
                  <a:defRPr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0.8700000000000001</c:v>
                </c:pt>
                <c:pt idx="1">
                  <c:v>0.96</c:v>
                </c:pt>
                <c:pt idx="2">
                  <c:v>0.95</c:v>
                </c:pt>
                <c:pt idx="3">
                  <c:v>0.9090909090909091</c:v>
                </c:pt>
              </c:numCache>
            </c:numRef>
          </c:val>
          <c:extLst>
            <c:ext xmlns:c16="http://schemas.microsoft.com/office/drawing/2014/chart" uri="{C3380CC4-5D6E-409C-BE32-E72D297353CC}">
              <c16:uniqueId val="{00000001-48FE-5449-A1D1-20013E34F4E0}"/>
            </c:ext>
          </c:extLst>
        </c:ser>
        <c:dLbls>
          <c:showLegendKey val="0"/>
          <c:showVal val="0"/>
          <c:showCatName val="0"/>
          <c:showSerName val="0"/>
          <c:showPercent val="0"/>
          <c:showBubbleSize val="0"/>
        </c:dLbls>
        <c:gapWidth val="100"/>
        <c:overlap val="100"/>
        <c:axId val="324689200"/>
        <c:axId val="324689760"/>
      </c:barChart>
      <c:catAx>
        <c:axId val="32468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760"/>
        <c:crosses val="autoZero"/>
        <c:auto val="1"/>
        <c:lblAlgn val="ctr"/>
        <c:lblOffset val="100"/>
        <c:tickLblSkip val="1"/>
        <c:tickMarkSkip val="4"/>
        <c:noMultiLvlLbl val="0"/>
      </c:catAx>
      <c:valAx>
        <c:axId val="32468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20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2402359244568112"/>
          <c:h val="4.565173615593132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c:v>
                </c:pt>
                <c:pt idx="1">
                  <c:v>0.08333333333333331</c:v>
                </c:pt>
                <c:pt idx="2">
                  <c:v>0.41666666666666674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0.1590909090909091</c:v>
                </c:pt>
                <c:pt idx="1">
                  <c:v>0.02272727272727273</c:v>
                </c:pt>
                <c:pt idx="2">
                  <c:v>0.8181818181818183</c:v>
                </c:pt>
              </c:numCache>
            </c:numRef>
          </c:val>
          <c:extLst>
            <c:ext xmlns:c16="http://schemas.microsoft.com/office/drawing/2014/chart" uri="{C3380CC4-5D6E-409C-BE32-E72D297353CC}">
              <c16:uniqueId val="{00000000-2F2C-4AB5-908E-1D7E0E26B6CB}"/>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0.3684210526315789</c:v>
                </c:pt>
                <c:pt idx="1">
                  <c:v>0.05263157894736842</c:v>
                </c:pt>
                <c:pt idx="2">
                  <c:v>0.5789473684210527</c:v>
                </c:pt>
              </c:numCache>
            </c:numRef>
          </c:val>
          <c:extLst>
            <c:ext xmlns:c16="http://schemas.microsoft.com/office/drawing/2014/chart" uri="{C3380CC4-5D6E-409C-BE32-E72D297353CC}">
              <c16:uniqueId val="{00000001-2F2C-4AB5-908E-1D7E0E26B6CB}"/>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0.5757575757575758</c:v>
                </c:pt>
                <c:pt idx="1">
                  <c:v>0.15151515151515152</c:v>
                </c:pt>
                <c:pt idx="2">
                  <c:v>0.2727272727272727</c:v>
                </c:pt>
              </c:numCache>
            </c:numRef>
          </c:val>
          <c:extLst>
            <c:ext xmlns:c16="http://schemas.microsoft.com/office/drawing/2014/chart" uri="{C3380CC4-5D6E-409C-BE32-E72D297353CC}">
              <c16:uniqueId val="{00000000-A205-4F76-994F-922B6EF4212F}"/>
            </c:ext>
          </c:extLst>
        </c:ser>
        <c:dLbls>
          <c:showLegendKey val="0"/>
          <c:showVal val="0"/>
          <c:showCatName val="0"/>
          <c:showSerName val="0"/>
          <c:showPercent val="0"/>
          <c:showBubbleSize val="0"/>
        </c:dLbls>
        <c:gapWidth val="170"/>
        <c:overlap val="-10"/>
        <c:axId val="324692560"/>
        <c:axId val="323323104"/>
      </c:barChart>
      <c:catAx>
        <c:axId val="32469256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3104"/>
        <c:crosses val="autoZero"/>
        <c:auto val="1"/>
        <c:lblAlgn val="ctr"/>
        <c:lblOffset val="100"/>
        <c:noMultiLvlLbl val="0"/>
      </c:catAx>
      <c:valAx>
        <c:axId val="3233231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92560"/>
        <c:crosses val="autoZero"/>
        <c:crossBetween val="between"/>
      </c:valAx>
      <c:spPr>
        <a:noFill/>
        <a:ln w="21009">
          <a:noFill/>
        </a:ln>
      </c:spPr>
    </c:plotArea>
    <c:legend>
      <c:legendPos val="t"/>
      <c:layout>
        <c:manualLayout>
          <c:xMode val="edge"/>
          <c:yMode val="edge"/>
          <c:x val="0.23535995500562429"/>
          <c:y val="3.2355911630994841E-2"/>
          <c:w val="0.42878944408264758"/>
          <c:h val="7.9494483465683302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dLbl>
              <c:idx val="3"/>
              <c:layout>
                <c:manualLayout>
                  <c:x val="1.879699248120163E-3"/>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c:v>
                </c:pt>
                <c:pt idx="1">
                  <c:v>0.04545454545454546</c:v>
                </c:pt>
                <c:pt idx="2">
                  <c:v>0.05263157894736842</c:v>
                </c:pt>
              </c:numCache>
            </c:numRef>
          </c:val>
          <c:extLst>
            <c:ext xmlns:c16="http://schemas.microsoft.com/office/drawing/2014/chart" uri="{C3380CC4-5D6E-409C-BE32-E72D297353CC}">
              <c16:uniqueId val="{00000001-B9B0-4EA2-8CFB-1195A0386E81}"/>
            </c:ext>
          </c:extLst>
        </c:ser>
        <c:ser>
          <c:idx val="1"/>
          <c:order val="1"/>
          <c:tx>
            <c:strRef>
              <c:f>Sheet1!$C$1</c:f>
              <c:strCache>
                <c:ptCount val="1"/>
                <c:pt idx="0">
                  <c:v>9</c:v>
                </c:pt>
              </c:strCache>
            </c:strRef>
          </c:tx>
          <c:spPr>
            <a:solidFill>
              <a:srgbClr val="59AAF2"/>
            </a:solidFill>
            <a:ln w="20273">
              <a:noFill/>
            </a:ln>
          </c:spPr>
          <c:invertIfNegative val="0"/>
          <c:dLbls>
            <c:dLbl>
              <c:idx val="0"/>
              <c:layout>
                <c:manualLayout>
                  <c:x val="3.7593984962406013E-3"/>
                  <c:y val="-4.992200178579164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9B0-4EA2-8CFB-1195A0386E81}"/>
                </c:ext>
              </c:extLst>
            </c:dLbl>
            <c:dLbl>
              <c:idx val="3"/>
              <c:layout>
                <c:manualLayout>
                  <c:x val="0"/>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0.04545454545454546</c:v>
                </c:pt>
              </c:numCache>
            </c:numRef>
          </c:val>
          <c:extLst>
            <c:ext xmlns:c16="http://schemas.microsoft.com/office/drawing/2014/chart" uri="{C3380CC4-5D6E-409C-BE32-E72D297353CC}">
              <c16:uniqueId val="{00000004-B9B0-4EA2-8CFB-1195A0386E81}"/>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5-B9B0-4EA2-8CFB-1195A0386E81}"/>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0.83</c:v>
                </c:pt>
                <c:pt idx="1">
                  <c:v>0.8636363636363636</c:v>
                </c:pt>
                <c:pt idx="2">
                  <c:v>0.9473684210526315</c:v>
                </c:pt>
                <c:pt idx="3">
                  <c:v>0.9393939393939394</c:v>
                </c:pt>
              </c:numCache>
            </c:numRef>
          </c:val>
          <c:extLst>
            <c:ext xmlns:c16="http://schemas.microsoft.com/office/drawing/2014/chart" uri="{C3380CC4-5D6E-409C-BE32-E72D297353CC}">
              <c16:uniqueId val="{00000006-B9B0-4EA2-8CFB-1195A0386E81}"/>
            </c:ext>
          </c:extLst>
        </c:ser>
        <c:ser>
          <c:idx val="3"/>
          <c:order val="3"/>
          <c:tx>
            <c:strRef>
              <c:f>Sheet1!$E$1</c:f>
              <c:strCache>
                <c:ptCount val="1"/>
                <c:pt idx="0">
                  <c:v>sum of displayed values</c:v>
                </c:pt>
              </c:strCache>
            </c:strRef>
          </c:tx>
          <c:spPr>
            <a:noFill/>
          </c:spPr>
          <c:invertIfNegative val="0"/>
          <c:dLbls>
            <c:dLbl>
              <c:idx val="0"/>
              <c:tx>
                <c:rich>
                  <a:bodyPr/>
                  <a:lstStyle/>
                  <a:p>
                    <a:r>
                      <a:rPr lang="en-US"/>
                      <a:t>100%</a:t>
                    </a:r>
                  </a:p>
                </c:rich>
              </c:tx>
              <c:dLblPos val="inBase"/>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C125-234F-8BC4-7AE29D876D23}"/>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0.9099999999999999</c:v>
                </c:pt>
                <c:pt idx="1">
                  <c:v>0.96</c:v>
                </c:pt>
                <c:pt idx="2">
                  <c:v>1.0</c:v>
                </c:pt>
                <c:pt idx="3">
                  <c:v>0.9393939393939394</c:v>
                </c:pt>
              </c:numCache>
            </c:numRef>
          </c:val>
          <c:extLst>
            <c:ext xmlns:c16="http://schemas.microsoft.com/office/drawing/2014/chart" uri="{C3380CC4-5D6E-409C-BE32-E72D297353CC}">
              <c16:uniqueId val="{00000007-B9B0-4EA2-8CFB-1195A0386E81}"/>
            </c:ext>
          </c:extLst>
        </c:ser>
        <c:dLbls>
          <c:showLegendKey val="0"/>
          <c:showVal val="0"/>
          <c:showCatName val="0"/>
          <c:showSerName val="0"/>
          <c:showPercent val="0"/>
          <c:showBubbleSize val="0"/>
        </c:dLbls>
        <c:gapWidth val="100"/>
        <c:overlap val="100"/>
        <c:axId val="319815888"/>
        <c:axId val="319816448"/>
      </c:barChart>
      <c:catAx>
        <c:axId val="319815888"/>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6448"/>
        <c:crosses val="autoZero"/>
        <c:auto val="1"/>
        <c:lblAlgn val="ctr"/>
        <c:lblOffset val="100"/>
        <c:noMultiLvlLbl val="0"/>
      </c:catAx>
      <c:valAx>
        <c:axId val="319816448"/>
        <c:scaling>
          <c:orientation val="minMax"/>
          <c:max val="1"/>
        </c:scaling>
        <c:delete val="0"/>
        <c:axPos val="l"/>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5888"/>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456840921200637E-2"/>
          <c:y val="0.20439044715892893"/>
          <c:w val="0.91406747644859176"/>
          <c:h val="0.7328884533109119"/>
        </c:manualLayout>
      </c:layout>
      <c:barChart>
        <c:barDir val="col"/>
        <c:grouping val="clustered"/>
        <c:varyColors val="0"/>
        <c:ser>
          <c:idx val="0"/>
          <c:order val="0"/>
          <c:tx>
            <c:strRef>
              <c:f>Sheet1!$B$1</c:f>
              <c:strCache>
                <c:ptCount val="1"/>
                <c:pt idx="0">
                  <c:v>Q1 2024
(n=7)</c:v>
                </c:pt>
              </c:strCache>
            </c:strRef>
          </c:tx>
          <c:spPr>
            <a:solidFill>
              <a:srgbClr val="FFC003"/>
            </a:solidFill>
            <a:ln w="20893">
              <a:noFill/>
            </a:ln>
          </c:spPr>
          <c:invertIfNegative val="0"/>
          <c:dLbls>
            <c:dLbl>
              <c:idx val="0"/>
              <c:layout>
                <c:manualLayout>
                  <c:x val="-1.8796992481203006E-2"/>
                  <c:y val="-2.43362516253443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A3B-4672-93AE-F5A1DBB78370}"/>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0.8571428571428571</c:v>
                </c:pt>
                <c:pt idx="1">
                  <c:v>0.14285714285714285</c:v>
                </c:pt>
                <c:pt idx="2">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(n=8)</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0.875</c:v>
                </c:pt>
                <c:pt idx="1">
                  <c:v>0.125</c:v>
                </c:pt>
                <c:pt idx="2">
                  <c:v>0.0</c:v>
                </c:pt>
              </c:numCache>
            </c:numRef>
          </c:val>
          <c:extLst>
            <c:ext xmlns:c16="http://schemas.microsoft.com/office/drawing/2014/chart" uri="{C3380CC4-5D6E-409C-BE32-E72D297353CC}">
              <c16:uniqueId val="{00000000-7664-4622-B159-2555FB87495E}"/>
            </c:ext>
          </c:extLst>
        </c:ser>
        <c:ser>
          <c:idx val="2"/>
          <c:order val="2"/>
          <c:tx>
            <c:strRef>
              <c:f>Sheet1!$D$1</c:f>
              <c:strCache>
                <c:ptCount val="1"/>
                <c:pt idx="0">
                  <c:v>Q3 2024
(n=8)</c:v>
                </c:pt>
              </c:strCache>
            </c:strRef>
          </c:tx>
          <c:spPr>
            <a:solidFill>
              <a:srgbClr val="00CC99"/>
            </a:solidFill>
          </c:spPr>
          <c:invertIfNegative val="0"/>
          <c:dLbls>
            <c:dLbl>
              <c:idx val="0"/>
              <c:layout>
                <c:manualLayout>
                  <c:x val="1.1278195488721804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A3B-4672-93AE-F5A1DBB7837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Sheet1!$D$2:$D$4</c:f>
              <c:numCache>
                <c:formatCode>0%</c:formatCode>
                <c:ptCount val="3"/>
                <c:pt idx="0">
                  <c:v>0.875</c:v>
                </c:pt>
                <c:pt idx="1">
                  <c:v>0.125</c:v>
                </c:pt>
                <c:pt idx="2">
                  <c:v>0.0</c:v>
                </c:pt>
              </c:numCache>
            </c:numRef>
          </c:val>
          <c:extLst>
            <c:ext xmlns:c16="http://schemas.microsoft.com/office/drawing/2014/chart" uri="{C3380CC4-5D6E-409C-BE32-E72D297353CC}">
              <c16:uniqueId val="{00000001-7664-4622-B159-2555FB87495E}"/>
            </c:ext>
          </c:extLst>
        </c:ser>
        <c:ser>
          <c:idx val="3"/>
          <c:order val="3"/>
          <c:tx>
            <c:strRef>
              <c:f>Sheet1!$E$1</c:f>
              <c:strCache>
                <c:ptCount val="1"/>
                <c:pt idx="0">
                  <c:v>Q4 2024
(n=24)</c:v>
                </c:pt>
              </c:strCache>
            </c:strRef>
          </c:tx>
          <c:spPr>
            <a:solidFill>
              <a:schemeClr val="tx1"/>
            </a:solidFill>
          </c:spPr>
          <c:invertIfNegative val="0"/>
          <c:dPt>
            <c:idx val="0"/>
            <c:invertIfNegative val="0"/>
            <c:bubble3D val="0"/>
            <c:extLst>
              <c:ext xmlns:c16="http://schemas.microsoft.com/office/drawing/2014/chart" uri="{C3380CC4-5D6E-409C-BE32-E72D297353CC}">
                <c16:uniqueId val="{00000000-E746-504A-BA49-89DD2B9F1447}"/>
              </c:ext>
            </c:extLst>
          </c:dPt>
          <c:dLbls>
            <c:dLbl>
              <c:idx val="0"/>
              <c:layout>
                <c:manualLayout>
                  <c:x val="1.3157894736842072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746-504A-BA49-89DD2B9F1447}"/>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Sheet1!$E$2:$E$3</c:f>
              <c:numCache>
                <c:formatCode>0%</c:formatCode>
                <c:ptCount val="2"/>
                <c:pt idx="0">
                  <c:v>0.7916666666666666</c:v>
                </c:pt>
                <c:pt idx="1">
                  <c:v>0.20833333333333334</c:v>
                </c:pt>
              </c:numCache>
            </c:numRef>
          </c:val>
          <c:extLst>
            <c:ext xmlns:c16="http://schemas.microsoft.com/office/drawing/2014/chart" uri="{C3380CC4-5D6E-409C-BE32-E72D297353CC}">
              <c16:uniqueId val="{00000001-9A02-4932-A087-5B84C8851181}"/>
            </c:ext>
          </c:extLst>
        </c:ser>
        <c:dLbls>
          <c:showLegendKey val="0"/>
          <c:showVal val="0"/>
          <c:showCatName val="0"/>
          <c:showSerName val="0"/>
          <c:showPercent val="0"/>
          <c:showBubbleSize val="0"/>
        </c:dLbls>
        <c:gapWidth val="170"/>
        <c:overlap val="-10"/>
        <c:axId val="323325904"/>
        <c:axId val="323326464"/>
      </c:barChart>
      <c:catAx>
        <c:axId val="3233259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6464"/>
        <c:crosses val="autoZero"/>
        <c:auto val="1"/>
        <c:lblAlgn val="ctr"/>
        <c:lblOffset val="100"/>
        <c:noMultiLvlLbl val="0"/>
      </c:catAx>
      <c:valAx>
        <c:axId val="3233264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25904"/>
        <c:crosses val="autoZero"/>
        <c:crossBetween val="between"/>
      </c:valAx>
      <c:spPr>
        <a:noFill/>
        <a:ln w="21009">
          <a:noFill/>
        </a:ln>
      </c:spPr>
    </c:plotArea>
    <c:legend>
      <c:legendPos val="t"/>
      <c:layout>
        <c:manualLayout>
          <c:xMode val="edge"/>
          <c:yMode val="edge"/>
          <c:x val="0.19588627079509799"/>
          <c:y val="4.5891399849724172E-2"/>
          <c:w val="0.61676025694156655"/>
          <c:h val="7.9561444989957833E-2"/>
        </c:manualLayout>
      </c:layout>
      <c:overlay val="0"/>
      <c:spPr>
        <a:noFill/>
        <a:ln w="20893">
          <a:noFill/>
        </a:ln>
      </c:spPr>
      <c:txPr>
        <a:bodyPr rot="0" spcFirstLastPara="1" vertOverflow="ellipsis" vert="horz" wrap="square" anchor="ctr" anchorCtr="1"/>
        <a:lstStyle/>
        <a:p>
          <a:pPr>
            <a:defRPr sz="98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8145912847526163"/>
          <c:w val="0.91406747644859176"/>
          <c:h val="0.76002125639023954"/>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1.0</c:v>
                </c:pt>
                <c:pt idx="1">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Sheet1!$C$2:$C$3</c:f>
              <c:numCache>
                <c:formatCode>0%</c:formatCode>
                <c:ptCount val="2"/>
                <c:pt idx="0">
                  <c:v>1.0</c:v>
                </c:pt>
                <c:pt idx="1">
                  <c:v>0.0</c:v>
                </c:pt>
              </c:numCache>
            </c:numRef>
          </c:val>
          <c:extLst>
            <c:ext xmlns:c16="http://schemas.microsoft.com/office/drawing/2014/chart" uri="{C3380CC4-5D6E-409C-BE32-E72D297353CC}">
              <c16:uniqueId val="{00000001-B3BC-4399-9949-26421AA520B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0.9473684210526315</c:v>
                </c:pt>
                <c:pt idx="1">
                  <c:v>0.05263157894736842</c:v>
                </c:pt>
              </c:numCache>
            </c:numRef>
          </c:val>
          <c:extLst>
            <c:ext xmlns:c16="http://schemas.microsoft.com/office/drawing/2014/chart" uri="{C3380CC4-5D6E-409C-BE32-E72D297353CC}">
              <c16:uniqueId val="{00000002-B3BC-4399-9949-26421AA520B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0.9696969696969697</c:v>
                </c:pt>
                <c:pt idx="1">
                  <c:v>0.030303030303030304</c:v>
                </c:pt>
              </c:numCache>
            </c:numRef>
          </c:val>
          <c:extLst>
            <c:ext xmlns:c16="http://schemas.microsoft.com/office/drawing/2014/chart" uri="{C3380CC4-5D6E-409C-BE32-E72D297353CC}">
              <c16:uniqueId val="{00000003-B3BC-4399-9949-26421AA520BC}"/>
            </c:ext>
          </c:extLst>
        </c:ser>
        <c:dLbls>
          <c:showLegendKey val="0"/>
          <c:showVal val="0"/>
          <c:showCatName val="0"/>
          <c:showSerName val="0"/>
          <c:showPercent val="0"/>
          <c:showBubbleSize val="0"/>
        </c:dLbls>
        <c:gapWidth val="90"/>
        <c:overlap val="-10"/>
        <c:axId val="325456592"/>
        <c:axId val="325457152"/>
      </c:barChart>
      <c:catAx>
        <c:axId val="32545659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7152"/>
        <c:crosses val="autoZero"/>
        <c:auto val="1"/>
        <c:lblAlgn val="ctr"/>
        <c:lblOffset val="100"/>
        <c:noMultiLvlLbl val="0"/>
      </c:catAx>
      <c:valAx>
        <c:axId val="32545715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659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8494908531170452E-2"/>
          <c:y val="0.13402485132972361"/>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0.33333333333333326</c:v>
                </c:pt>
                <c:pt idx="1">
                  <c:v>0.09090909090909093</c:v>
                </c:pt>
                <c:pt idx="3">
                  <c:v>0.1875</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0.08333333333333331</c:v>
                </c:pt>
                <c:pt idx="1">
                  <c:v>0.11363636363636363</c:v>
                </c:pt>
                <c:pt idx="2">
                  <c:v>0.1111111111111111</c:v>
                </c:pt>
                <c:pt idx="3">
                  <c:v>0.03125</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0.41666666666666674</c:v>
                </c:pt>
                <c:pt idx="1">
                  <c:v>0.5227272727272727</c:v>
                </c:pt>
                <c:pt idx="2">
                  <c:v>0.5555555555555556</c:v>
                </c:pt>
                <c:pt idx="3">
                  <c:v>0.53125</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0.8300000000000001</c:v>
                </c:pt>
                <c:pt idx="1">
                  <c:v>0.72</c:v>
                </c:pt>
                <c:pt idx="2">
                  <c:v>0.67</c:v>
                </c:pt>
                <c:pt idx="3">
                  <c:v>0.75</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5435840"/>
        <c:axId val="325436400"/>
      </c:barChart>
      <c:catAx>
        <c:axId val="3254358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6400"/>
        <c:crosses val="autoZero"/>
        <c:auto val="1"/>
        <c:lblAlgn val="ctr"/>
        <c:lblOffset val="100"/>
        <c:noMultiLvlLbl val="0"/>
      </c:catAx>
      <c:valAx>
        <c:axId val="32543640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58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38291930613936415"/>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0.17</c:v>
                </c:pt>
                <c:pt idx="2">
                  <c:v>0.10526315789473684</c:v>
                </c:pt>
                <c:pt idx="3">
                  <c:v>0.09090909090909091</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0.02272727272727273</c:v>
                </c:pt>
                <c:pt idx="2">
                  <c:v>0.10526315789473684</c:v>
                </c:pt>
                <c:pt idx="3">
                  <c:v>0.09090909090909091</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0.08</c:v>
                </c:pt>
                <c:pt idx="1">
                  <c:v>0.2727272727272727</c:v>
                </c:pt>
                <c:pt idx="2">
                  <c:v>0.15789473684210525</c:v>
                </c:pt>
                <c:pt idx="3">
                  <c:v>0.3333333333333333</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0.25</c:v>
                </c:pt>
                <c:pt idx="1">
                  <c:v>0.29000000000000004</c:v>
                </c:pt>
                <c:pt idx="2">
                  <c:v>0.38</c:v>
                </c:pt>
                <c:pt idx="3">
                  <c:v>0.5151515151515151</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7486640"/>
        <c:axId val="327557024"/>
      </c:barChart>
      <c:catAx>
        <c:axId val="3274866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557024"/>
        <c:crosses val="autoZero"/>
        <c:auto val="1"/>
        <c:lblAlgn val="ctr"/>
        <c:lblOffset val="100"/>
        <c:noMultiLvlLbl val="0"/>
      </c:catAx>
      <c:valAx>
        <c:axId val="327557024"/>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486640"/>
        <c:crosses val="autoZero"/>
        <c:crossBetween val="between"/>
      </c:valAx>
      <c:spPr>
        <a:noFill/>
        <a:ln w="20453">
          <a:noFill/>
        </a:ln>
      </c:spPr>
    </c:plotArea>
    <c:legend>
      <c:legendPos val="b"/>
      <c:legendEntry>
        <c:idx val="3"/>
        <c:delete val="1"/>
      </c:legendEntry>
      <c:layout>
        <c:manualLayout>
          <c:xMode val="edge"/>
          <c:yMode val="edge"/>
          <c:x val="0.29772482387070043"/>
          <c:y val="2.137310269368508E-2"/>
          <c:w val="0.4825433662897400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4614735658042728E-2"/>
          <c:y val="0.18911929779269396"/>
          <c:w val="0.91150512660737548"/>
          <c:h val="0.71619981928488441"/>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0"/>
              <c:layout>
                <c:manualLayout>
                  <c:x val="-7.5187969924812373E-3"/>
                  <c:y val="-7.868852459016488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F17-F346-8221-F06B47BE4C64}"/>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0.17</c:v>
                </c:pt>
              </c:numCache>
            </c:numRef>
          </c:val>
          <c:extLst>
            <c:ext xmlns:c16="http://schemas.microsoft.com/office/drawing/2014/chart" uri="{C3380CC4-5D6E-409C-BE32-E72D297353CC}">
              <c16:uniqueId val="{00000000-D709-46B7-8D5F-DCA6F61C30BE}"/>
            </c:ext>
          </c:extLst>
        </c:ser>
        <c:ser>
          <c:idx val="1"/>
          <c:order val="1"/>
          <c:tx>
            <c:strRef>
              <c:f>Sheet1!$C$1</c:f>
              <c:strCache>
                <c:ptCount val="1"/>
                <c:pt idx="0">
                  <c:v>9</c:v>
                </c:pt>
              </c:strCache>
            </c:strRef>
          </c:tx>
          <c:spPr>
            <a:solidFill>
              <a:srgbClr val="59AAF2"/>
            </a:solidFill>
            <a:ln w="20289">
              <a:noFill/>
            </a:ln>
          </c:spPr>
          <c:invertIfNegative val="0"/>
          <c:dLbls>
            <c:dLbl>
              <c:idx val="0"/>
              <c:layout>
                <c:manualLayout>
                  <c:x val="2.6315789473684174E-2"/>
                  <c:y val="-1.0491803278688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E4A-4C65-939F-A4A7A8555E5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0.06818181818181818</c:v>
                </c:pt>
                <c:pt idx="2">
                  <c:v>0.05263157894736842</c:v>
                </c:pt>
              </c:numCache>
            </c:numRef>
          </c:val>
          <c:extLst>
            <c:ext xmlns:c16="http://schemas.microsoft.com/office/drawing/2014/chart" uri="{C3380CC4-5D6E-409C-BE32-E72D297353CC}">
              <c16:uniqueId val="{00000001-D709-46B7-8D5F-DCA6F61C30BE}"/>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0.33</c:v>
                </c:pt>
                <c:pt idx="1">
                  <c:v>0.4772727272727273</c:v>
                </c:pt>
                <c:pt idx="2">
                  <c:v>0.3684210526315789</c:v>
                </c:pt>
                <c:pt idx="3">
                  <c:v>0.3333333333333333</c:v>
                </c:pt>
              </c:numCache>
            </c:numRef>
          </c:val>
          <c:extLst>
            <c:ext xmlns:c16="http://schemas.microsoft.com/office/drawing/2014/chart" uri="{C3380CC4-5D6E-409C-BE32-E72D297353CC}">
              <c16:uniqueId val="{00000002-D709-46B7-8D5F-DCA6F61C30BE}"/>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0.5</c:v>
                </c:pt>
                <c:pt idx="1">
                  <c:v>0.55</c:v>
                </c:pt>
                <c:pt idx="2">
                  <c:v>0.42</c:v>
                </c:pt>
                <c:pt idx="3">
                  <c:v>0.3333333333333333</c:v>
                </c:pt>
              </c:numCache>
            </c:numRef>
          </c:val>
          <c:extLst>
            <c:ext xmlns:c16="http://schemas.microsoft.com/office/drawing/2014/chart" uri="{C3380CC4-5D6E-409C-BE32-E72D297353CC}">
              <c16:uniqueId val="{00000003-D709-46B7-8D5F-DCA6F61C30BE}"/>
            </c:ext>
          </c:extLst>
        </c:ser>
        <c:dLbls>
          <c:showLegendKey val="0"/>
          <c:showVal val="0"/>
          <c:showCatName val="0"/>
          <c:showSerName val="0"/>
          <c:showPercent val="0"/>
          <c:showBubbleSize val="0"/>
        </c:dLbls>
        <c:gapWidth val="100"/>
        <c:overlap val="100"/>
        <c:axId val="328273872"/>
        <c:axId val="328274432"/>
      </c:barChart>
      <c:catAx>
        <c:axId val="328273872"/>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4432"/>
        <c:crosses val="autoZero"/>
        <c:auto val="1"/>
        <c:lblAlgn val="ctr"/>
        <c:lblOffset val="100"/>
        <c:tickLblSkip val="1"/>
        <c:tickMarkSkip val="4"/>
        <c:noMultiLvlLbl val="0"/>
      </c:catAx>
      <c:valAx>
        <c:axId val="32827443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3872"/>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6573770724159629"/>
          <c:y val="8.5169299955746389E-2"/>
          <c:w val="0.66537266774435777"/>
          <c:h val="0.87368313618549842"/>
        </c:manualLayout>
      </c:layout>
      <c:barChart>
        <c:barDir val="bar"/>
        <c:grouping val="clustered"/>
        <c:varyColors val="0"/>
        <c:ser>
          <c:idx val="0"/>
          <c:order val="0"/>
          <c:tx>
            <c:strRef>
              <c:f>Sheet1!$B$1</c:f>
              <c:strCache>
                <c:ptCount val="1"/>
                <c:pt idx="0">
                  <c:v>Q3 2024
(N=19)</c:v>
                </c:pt>
              </c:strCache>
            </c:strRef>
          </c:tx>
          <c:spPr>
            <a:solidFill>
              <a:schemeClr val="tx1"/>
            </a:solidFill>
            <a:ln w="21264">
              <a:noFill/>
            </a:ln>
          </c:spPr>
          <c:invertIfNegative val="0"/>
          <c:dLbls>
            <c:dLbl>
              <c:idx val="0"/>
              <c:layout>
                <c:manualLayout>
                  <c:x val="1.1134420658704729E-2"/>
                  <c:y val="3.831417624521072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E-2498-46B6-9C63-2CEDD08F99FB}"/>
                </c:ext>
              </c:extLst>
            </c:dLbl>
            <c:dLbl>
              <c:idx val="1"/>
              <c:layout>
                <c:manualLayout>
                  <c:x val="9.2786838822539394E-3"/>
                  <c:y val="-1.915708812260536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D-2498-46B6-9C63-2CEDD08F99FB}"/>
                </c:ext>
              </c:extLst>
            </c:dLbl>
            <c:dLbl>
              <c:idx val="2"/>
              <c:layout>
                <c:manualLayout>
                  <c:x val="-5.5672103293523982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C-2498-46B6-9C63-2CEDD08F99FB}"/>
                </c:ext>
              </c:extLst>
            </c:dLbl>
            <c:dLbl>
              <c:idx val="3"/>
              <c:layout>
                <c:manualLayout>
                  <c:x val="-5.5672103293523982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FD5-9B4B-B15F-370C6B41CFCF}"/>
                </c:ext>
              </c:extLst>
            </c:dLbl>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498-46B6-9C63-2CEDD08F99FB}"/>
                </c:ext>
              </c:extLst>
            </c:dLbl>
            <c:dLbl>
              <c:idx val="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498-46B6-9C63-2CEDD08F99FB}"/>
                </c:ext>
              </c:extLst>
            </c:dLbl>
            <c:dLbl>
              <c:idx val="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2498-46B6-9C63-2CEDD08F99FB}"/>
                </c:ext>
              </c:extLst>
            </c:dLbl>
            <c:dLbl>
              <c:idx val="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2498-46B6-9C63-2CEDD08F99FB}"/>
                </c:ext>
              </c:extLst>
            </c:dLbl>
            <c:dLbl>
              <c:idx val="10"/>
              <c:layout>
                <c:manualLayout>
                  <c:x val="0"/>
                  <c:y val="5.747126436781574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FD5-9B4B-B15F-370C6B41CFCF}"/>
                </c:ext>
              </c:extLst>
            </c:dLbl>
            <c:dLbl>
              <c:idx val="11"/>
              <c:layout>
                <c:manualLayout>
                  <c:x val="0"/>
                  <c:y val="-3.5120922504882739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Sheet1!$B$2:$B$12</c:f>
              <c:numCache>
                <c:formatCode>0%</c:formatCode>
                <c:ptCount val="11"/>
                <c:pt idx="0">
                  <c:v>0.10526315789473684</c:v>
                </c:pt>
                <c:pt idx="1">
                  <c:v>5.2631578947368418E-2</c:v>
                </c:pt>
                <c:pt idx="7">
                  <c:v>5.2631578947368418E-2</c:v>
                </c:pt>
                <c:pt idx="8">
                  <c:v>5.2631578947368418E-2</c:v>
                </c:pt>
                <c:pt idx="9">
                  <c:v>5.2631578947368418E-2</c:v>
                </c:pt>
                <c:pt idx="10">
                  <c:v>0.10526315789473684</c:v>
                </c:pt>
              </c:numCache>
            </c:numRef>
          </c:val>
          <c:extLst>
            <c:ext xmlns:c16="http://schemas.microsoft.com/office/drawing/2014/chart" uri="{C3380CC4-5D6E-409C-BE32-E72D297353CC}">
              <c16:uniqueId val="{00000000-1A54-4880-A35A-174B4980565E}"/>
            </c:ext>
          </c:extLst>
        </c:ser>
        <c:ser>
          <c:idx val="1"/>
          <c:order val="1"/>
          <c:tx>
            <c:strRef>
              <c:f>Sheet1!$C$1</c:f>
              <c:strCache>
                <c:ptCount val="1"/>
                <c:pt idx="0">
                  <c:v>Q2 2024
(N=44)</c:v>
                </c:pt>
              </c:strCache>
            </c:strRef>
          </c:tx>
          <c:spPr>
            <a:solidFill>
              <a:srgbClr val="00CC99"/>
            </a:solidFill>
          </c:spPr>
          <c:invertIfNegative val="0"/>
          <c:dLbls>
            <c:dLbl>
              <c:idx val="0"/>
              <c:layout>
                <c:manualLayout>
                  <c:x val="1.1134420658704729E-2"/>
                  <c:y val="-1.4048369001953096E-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5FD5-9B4B-B15F-370C6B41CFCF}"/>
                </c:ext>
              </c:extLst>
            </c:dLbl>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A05-294F-B2B7-24B10EF57FC1}"/>
                </c:ext>
              </c:extLst>
            </c:dLbl>
            <c:dLbl>
              <c:idx val="2"/>
              <c:layout>
                <c:manualLayout>
                  <c:x val="2.5980314870310998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FD5-9B4B-B15F-370C6B41CFCF}"/>
                </c:ext>
              </c:extLst>
            </c:dLbl>
            <c:dLbl>
              <c:idx val="5"/>
              <c:layout>
                <c:manualLayout>
                  <c:x val="5.5672103293523643E-3"/>
                  <c:y val="1.91570881226046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854-2147-903F-0829DBEE9518}"/>
                </c:ext>
              </c:extLst>
            </c:dLbl>
            <c:dLbl>
              <c:idx val="11"/>
              <c:layout>
                <c:manualLayout>
                  <c:x val="9.4642575598990183E-2"/>
                  <c:y val="-4.7892720306513406E-3"/>
                </c:manualLayout>
              </c:layout>
              <c:spPr>
                <a:noFill/>
                <a:ln>
                  <a:noFill/>
                </a:ln>
                <a:effectLst/>
              </c:spPr>
              <c:txPr>
                <a:bodyPr wrap="square" lIns="38100" tIns="19050" rIns="38100" bIns="19050" anchor="ctr">
                  <a:no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3.9387940019664967E-2"/>
                      <c:h val="2.3122605363984673E-2"/>
                    </c:manualLayout>
                  </c15:layout>
                </c:ext>
                <c:ext xmlns:c16="http://schemas.microsoft.com/office/drawing/2014/chart" uri="{C3380CC4-5D6E-409C-BE32-E72D297353CC}">
                  <c16:uniqueId val="{00000000-4ACC-0B4F-9C8A-E8D7DEF561C0}"/>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Sheet1!$C$2:$C$12</c:f>
              <c:numCache>
                <c:formatCode>0%</c:formatCode>
                <c:ptCount val="11"/>
                <c:pt idx="0">
                  <c:v>0.11363636363636363</c:v>
                </c:pt>
                <c:pt idx="1">
                  <c:v>6.8181818181818177E-2</c:v>
                </c:pt>
                <c:pt idx="4">
                  <c:v>2.2727272727272731E-2</c:v>
                </c:pt>
                <c:pt idx="5">
                  <c:v>9.0909090909090925E-2</c:v>
                </c:pt>
                <c:pt idx="6">
                  <c:v>0.18181818181818185</c:v>
                </c:pt>
                <c:pt idx="8">
                  <c:v>2.2727272727272731E-2</c:v>
                </c:pt>
              </c:numCache>
            </c:numRef>
          </c:val>
          <c:extLst>
            <c:ext xmlns:c16="http://schemas.microsoft.com/office/drawing/2014/chart" uri="{C3380CC4-5D6E-409C-BE32-E72D297353CC}">
              <c16:uniqueId val="{00000001-1A54-4880-A35A-174B4980565E}"/>
            </c:ext>
          </c:extLst>
        </c:ser>
        <c:ser>
          <c:idx val="2"/>
          <c:order val="2"/>
          <c:tx>
            <c:strRef>
              <c:f>Sheet1!$D$1</c:f>
              <c:strCache>
                <c:ptCount val="1"/>
                <c:pt idx="0">
                  <c:v>Q1 2024
(N=12)</c:v>
                </c:pt>
              </c:strCache>
            </c:strRef>
          </c:tx>
          <c:spPr>
            <a:solidFill>
              <a:srgbClr val="3233CC"/>
            </a:solidFill>
          </c:spPr>
          <c:invertIfNegative val="0"/>
          <c:dLbls>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AF9-D842-945D-F49A2F6B2AE1}"/>
                </c:ext>
              </c:extLst>
            </c:dLbl>
            <c:dLbl>
              <c:idx val="2"/>
              <c:layout>
                <c:manualLayout>
                  <c:x val="-5.5672103293523982E-3"/>
                  <c:y val="-1.915708812260676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FD5-9B4B-B15F-370C6B41CFCF}"/>
                </c:ext>
              </c:extLst>
            </c:dLbl>
            <c:dLbl>
              <c:idx val="5"/>
              <c:layout>
                <c:manualLayout>
                  <c:x val="3.7114735529015759E-3"/>
                  <c:y val="-7.0241845009765478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FD5-9B4B-B15F-370C6B41CFCF}"/>
                </c:ext>
              </c:extLst>
            </c:dLbl>
            <c:dLbl>
              <c:idx val="8"/>
              <c:layout>
                <c:manualLayout>
                  <c:x val="1.6701630988057093E-2"/>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FD5-9B4B-B15F-370C6B41CFCF}"/>
                </c:ext>
              </c:extLst>
            </c:dLbl>
            <c:dLbl>
              <c:idx val="11"/>
              <c:layout>
                <c:manualLayout>
                  <c:x val="2.7836051646761787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FD5-9B4B-B15F-370C6B41CFCF}"/>
                </c:ext>
              </c:extLst>
            </c:dLbl>
            <c:dLbl>
              <c:idx val="12"/>
              <c:layout>
                <c:manualLayout>
                  <c:x val="1.6701630988057093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Sheet1!$D$2:$D$12</c:f>
              <c:numCache>
                <c:formatCode>0%</c:formatCode>
                <c:ptCount val="11"/>
                <c:pt idx="0">
                  <c:v>0.17</c:v>
                </c:pt>
                <c:pt idx="1">
                  <c:v>0.17</c:v>
                </c:pt>
                <c:pt idx="3">
                  <c:v>0.08</c:v>
                </c:pt>
                <c:pt idx="7">
                  <c:v>0.08</c:v>
                </c:pt>
              </c:numCache>
            </c:numRef>
          </c:val>
          <c:extLst>
            <c:ext xmlns:c16="http://schemas.microsoft.com/office/drawing/2014/chart" uri="{C3380CC4-5D6E-409C-BE32-E72D297353CC}">
              <c16:uniqueId val="{00000002-1A54-4880-A35A-174B4980565E}"/>
            </c:ext>
          </c:extLst>
        </c:ser>
        <c:ser>
          <c:idx val="3"/>
          <c:order val="3"/>
          <c:tx>
            <c:strRef>
              <c:f>Sheet1!$E$1</c:f>
              <c:strCache>
                <c:ptCount val="1"/>
                <c:pt idx="0">
                  <c:v>Q4 2023
(N=28)</c:v>
                </c:pt>
              </c:strCache>
            </c:strRef>
          </c:tx>
          <c:spPr>
            <a:solidFill>
              <a:srgbClr val="FFC003"/>
            </a:solidFill>
          </c:spPr>
          <c:invertIfNegative val="0"/>
          <c:dLbls>
            <c:dLbl>
              <c:idx val="1"/>
              <c:layout>
                <c:manualLayout>
                  <c:x val="-1.855736776450788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AF9-D842-945D-F49A2F6B2AE1}"/>
                </c:ext>
              </c:extLst>
            </c:dLbl>
            <c:dLbl>
              <c:idx val="5"/>
              <c:layout>
                <c:manualLayout>
                  <c:x val="-5.5672103293523982E-3"/>
                  <c:y val="-1.91570881226053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FD5-9B4B-B15F-370C6B41CFCF}"/>
                </c:ext>
              </c:extLst>
            </c:dLbl>
            <c:dLbl>
              <c:idx val="6"/>
              <c:layout>
                <c:manualLayout>
                  <c:x val="-5.5672103293523982E-3"/>
                  <c:y val="-5.747126436781679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FD5-9B4B-B15F-370C6B41CFCF}"/>
                </c:ext>
              </c:extLst>
            </c:dLbl>
            <c:dLbl>
              <c:idx val="8"/>
              <c:layout>
                <c:manualLayout>
                  <c:x val="-5.5672103293523982E-3"/>
                  <c:y val="-7.662835249042145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FD5-9B4B-B15F-370C6B41CFCF}"/>
                </c:ext>
              </c:extLst>
            </c:dLbl>
            <c:dLbl>
              <c:idx val="9"/>
              <c:layout>
                <c:manualLayout>
                  <c:x val="1.6701630988057093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596-5445-9E8E-B4E6C15FCE73}"/>
                </c:ext>
              </c:extLst>
            </c:dLbl>
            <c:spPr>
              <a:noFill/>
              <a:ln>
                <a:noFill/>
              </a:ln>
              <a:effectLst/>
            </c:spPr>
            <c:txPr>
              <a:bodyPr wrap="square" lIns="38100" tIns="19050" rIns="38100" bIns="19050" anchor="ctr">
                <a:spAutoFit/>
              </a:bodyPr>
              <a:lstStyle/>
              <a:p>
                <a:pPr>
                  <a:defRPr>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Sheet1!$E$2:$E$12</c:f>
              <c:numCache>
                <c:formatCode>0%</c:formatCode>
                <c:ptCount val="11"/>
                <c:pt idx="1">
                  <c:v>0.04</c:v>
                </c:pt>
                <c:pt idx="2">
                  <c:v>3.5714285714285712E-2</c:v>
                </c:pt>
                <c:pt idx="3">
                  <c:v>3.5714285714285712E-2</c:v>
                </c:pt>
                <c:pt idx="4">
                  <c:v>7.1428571428571425E-2</c:v>
                </c:pt>
                <c:pt idx="6">
                  <c:v>0.10714285714285714</c:v>
                </c:pt>
                <c:pt idx="8">
                  <c:v>0.2857142857142857</c:v>
                </c:pt>
                <c:pt idx="10">
                  <c:v>3.5714285714285712E-2</c:v>
                </c:pt>
              </c:numCache>
            </c:numRef>
          </c:val>
          <c:extLst>
            <c:ext xmlns:c16="http://schemas.microsoft.com/office/drawing/2014/chart" uri="{C3380CC4-5D6E-409C-BE32-E72D297353CC}">
              <c16:uniqueId val="{00000001-6163-4778-97B3-26D9A30AFC35}"/>
            </c:ext>
          </c:extLst>
        </c:ser>
        <c:dLbls>
          <c:dLblPos val="outEnd"/>
          <c:showLegendKey val="0"/>
          <c:showVal val="1"/>
          <c:showCatName val="0"/>
          <c:showSerName val="0"/>
          <c:showPercent val="0"/>
          <c:showBubbleSize val="0"/>
        </c:dLbls>
        <c:gapWidth val="275"/>
        <c:overlap val="-10"/>
        <c:axId val="328199696"/>
        <c:axId val="328941696"/>
      </c:barChart>
      <c:catAx>
        <c:axId val="328199696"/>
        <c:scaling>
          <c:orientation val="minMax"/>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8941696"/>
        <c:crosses val="autoZero"/>
        <c:auto val="1"/>
        <c:lblAlgn val="ctr"/>
        <c:lblOffset val="100"/>
        <c:noMultiLvlLbl val="0"/>
      </c:catAx>
      <c:valAx>
        <c:axId val="328941696"/>
        <c:scaling>
          <c:orientation val="minMax"/>
          <c:max val="1"/>
        </c:scaling>
        <c:delete val="0"/>
        <c:axPos val="b"/>
        <c:majorGridlines>
          <c:spPr>
            <a:ln w="7974" cap="flat" cmpd="sng" algn="ctr">
              <a:solidFill>
                <a:schemeClr val="bg1">
                  <a:lumMod val="85000"/>
                </a:schemeClr>
              </a:solidFill>
              <a:round/>
            </a:ln>
            <a:effectLst/>
          </c:spPr>
        </c:majorGridlines>
        <c:numFmt formatCode="0%" sourceLinked="1"/>
        <c:majorTickMark val="none"/>
        <c:minorTickMark val="none"/>
        <c:tickLblPos val="nextTo"/>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8199696"/>
        <c:crosses val="autoZero"/>
        <c:crossBetween val="between"/>
        <c:majorUnit val="0.1"/>
      </c:valAx>
      <c:spPr>
        <a:noFill/>
        <a:ln w="9525">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0"/>
    <c:dispBlanksAs val="gap"/>
    <c:showDLblsOverMax val="0"/>
  </c:chart>
  <c:spPr>
    <a:noFill/>
    <a:ln>
      <a:noFill/>
    </a:ln>
  </c:spPr>
  <c:txPr>
    <a:bodyPr/>
    <a:lstStyle/>
    <a:p>
      <a:pPr>
        <a:defRPr/>
      </a:pPr>
      <a:endParaRPr lang="en-US"/>
    </a:p>
  </c:txPr>
  <c:externalData r:id="rId1">
    <c:autoUpdate val="0"/>
  </c:externalData>
  <c:userShapes r:id="rId2"/>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9782281162240637"/>
          <c:y val="6.6470441194850641E-2"/>
          <c:w val="0.66669082533966195"/>
          <c:h val="0.81049806274215719"/>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dLbl>
              <c:idx val="1"/>
              <c:layout>
                <c:manualLayout>
                  <c:x val="1.8726959020547603E-2"/>
                  <c:y val="1.4550096466308565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72D-8F45-BEA4-DD7B6F0918C9}"/>
                </c:ext>
              </c:extLst>
            </c:dLbl>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Sheet1!$B$2:$B$12</c:f>
              <c:numCache>
                <c:formatCode>0%</c:formatCode>
                <c:ptCount val="11"/>
                <c:pt idx="0">
                  <c:v>0.32</c:v>
                </c:pt>
                <c:pt idx="1">
                  <c:v>0.14000000000000001</c:v>
                </c:pt>
                <c:pt idx="2">
                  <c:v>7.0000000000000007E-2</c:v>
                </c:pt>
                <c:pt idx="6">
                  <c:v>0.04</c:v>
                </c:pt>
                <c:pt idx="7">
                  <c:v>0.04</c:v>
                </c:pt>
                <c:pt idx="9">
                  <c:v>0.64</c:v>
                </c:pt>
              </c:numCache>
            </c:numRef>
          </c:val>
          <c:extLst>
            <c:ext xmlns:c16="http://schemas.microsoft.com/office/drawing/2014/chart" uri="{C3380CC4-5D6E-409C-BE32-E72D297353CC}">
              <c16:uniqueId val="{00000000-CC47-4228-84BB-2FF78CC943F0}"/>
            </c:ext>
          </c:extLst>
        </c:ser>
        <c:ser>
          <c:idx val="1"/>
          <c:order val="1"/>
          <c:tx>
            <c:strRef>
              <c:f>Sheet1!$C$1</c:f>
              <c:strCache>
                <c:ptCount val="1"/>
                <c:pt idx="0">
                  <c:v>Q1 2024
(N=12)</c:v>
                </c:pt>
              </c:strCache>
            </c:strRef>
          </c:tx>
          <c:spPr>
            <a:solidFill>
              <a:srgbClr val="3233CC"/>
            </a:solidFill>
          </c:spPr>
          <c:invertIfNegative val="0"/>
          <c:dLbls>
            <c:dLbl>
              <c:idx val="0"/>
              <c:layout>
                <c:manualLayout>
                  <c:x val="1.8726959020547603E-2"/>
                  <c:y val="-4.7615298087738886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378F-9347-9FC8-FB69A09104DE}"/>
                </c:ext>
              </c:extLst>
            </c:dLbl>
            <c:dLbl>
              <c:idx val="1"/>
              <c:layout>
                <c:manualLayout>
                  <c:x val="6.804289576585734E-17"/>
                  <c:y val="6.3437269936690507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5E4-9746-BF4E-478D43DF2CB2}"/>
                </c:ext>
              </c:extLst>
            </c:dLbl>
            <c:dLbl>
              <c:idx val="11"/>
              <c:layout>
                <c:manualLayout>
                  <c:x val="7.4229471058030842E-3"/>
                  <c:y val="0"/>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85E4-9746-BF4E-478D43DF2CB2}"/>
                </c:ext>
              </c:extLst>
            </c:dLbl>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Sheet1!$C$2:$C$12</c:f>
              <c:numCache>
                <c:formatCode>0%</c:formatCode>
                <c:ptCount val="11"/>
                <c:pt idx="0">
                  <c:v>0.17</c:v>
                </c:pt>
                <c:pt idx="1">
                  <c:v>0.42</c:v>
                </c:pt>
                <c:pt idx="2">
                  <c:v>0.08</c:v>
                </c:pt>
                <c:pt idx="8">
                  <c:v>0.08</c:v>
                </c:pt>
                <c:pt idx="9">
                  <c:v>0.17</c:v>
                </c:pt>
                <c:pt idx="10">
                  <c:v>0.08</c:v>
                </c:pt>
              </c:numCache>
            </c:numRef>
          </c:val>
          <c:extLst>
            <c:ext xmlns:c16="http://schemas.microsoft.com/office/drawing/2014/chart" uri="{C3380CC4-5D6E-409C-BE32-E72D297353CC}">
              <c16:uniqueId val="{00000001-CC47-4228-84BB-2FF78CC943F0}"/>
            </c:ext>
          </c:extLst>
        </c:ser>
        <c:ser>
          <c:idx val="2"/>
          <c:order val="2"/>
          <c:tx>
            <c:strRef>
              <c:f>Sheet1!$D$1</c:f>
              <c:strCache>
                <c:ptCount val="1"/>
                <c:pt idx="0">
                  <c:v>Q2 2024
(N=44)</c:v>
                </c:pt>
              </c:strCache>
            </c:strRef>
          </c:tx>
          <c:spPr>
            <a:solidFill>
              <a:srgbClr val="00CC9A"/>
            </a:solidFill>
          </c:spPr>
          <c:invertIfNegative val="0"/>
          <c:dLbls>
            <c:dLbl>
              <c:idx val="2"/>
              <c:layout>
                <c:manualLayout>
                  <c:x val="-1.8726959020547603E-3"/>
                  <c:y val="-3.174603174603174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72D-8F45-BEA4-DD7B6F0918C9}"/>
                </c:ext>
              </c:extLst>
            </c:dLbl>
            <c:dLbl>
              <c:idx val="14"/>
              <c:layout>
                <c:manualLayout>
                  <c:x val="1.855736776450788E-3"/>
                  <c:y val="5.942041236206588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Sheet1!$D$2:$D$12</c:f>
              <c:numCache>
                <c:formatCode>0%</c:formatCode>
                <c:ptCount val="11"/>
                <c:pt idx="0">
                  <c:v>0.22727272727272727</c:v>
                </c:pt>
                <c:pt idx="1">
                  <c:v>0.29545454545454547</c:v>
                </c:pt>
                <c:pt idx="2">
                  <c:v>0.25</c:v>
                </c:pt>
                <c:pt idx="3">
                  <c:v>6.8181818181818177E-2</c:v>
                </c:pt>
                <c:pt idx="6">
                  <c:v>2.2727272727272731E-2</c:v>
                </c:pt>
                <c:pt idx="7">
                  <c:v>2.2727272727272731E-2</c:v>
                </c:pt>
                <c:pt idx="9">
                  <c:v>0.11363636363636363</c:v>
                </c:pt>
                <c:pt idx="10">
                  <c:v>2.2727272727272728E-2</c:v>
                </c:pt>
              </c:numCache>
            </c:numRef>
          </c:val>
          <c:extLst>
            <c:ext xmlns:c16="http://schemas.microsoft.com/office/drawing/2014/chart" uri="{C3380CC4-5D6E-409C-BE32-E72D297353CC}">
              <c16:uniqueId val="{00000002-CC47-4228-84BB-2FF78CC943F0}"/>
            </c:ext>
          </c:extLst>
        </c:ser>
        <c:ser>
          <c:idx val="3"/>
          <c:order val="3"/>
          <c:tx>
            <c:strRef>
              <c:f>Sheet1!$E$1</c:f>
              <c:strCache>
                <c:ptCount val="1"/>
                <c:pt idx="0">
                  <c:v>Q3 2024
(N=19)</c:v>
                </c:pt>
              </c:strCache>
            </c:strRef>
          </c:tx>
          <c:spPr>
            <a:solidFill>
              <a:schemeClr val="tx1"/>
            </a:solidFill>
          </c:spPr>
          <c:invertIfNegative val="0"/>
          <c:dLbls>
            <c:dLbl>
              <c:idx val="1"/>
              <c:layout>
                <c:manualLayout>
                  <c:x val="2.0413104540958599E-2"/>
                  <c:y val="-1.980368493893733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5E4-9746-BF4E-478D43DF2CB2}"/>
                </c:ext>
              </c:extLst>
            </c:dLbl>
            <c:dLbl>
              <c:idx val="2"/>
              <c:layout>
                <c:manualLayout>
                  <c:x val="1.1236175412328561E-2"/>
                  <c:y val="-6.349081364829396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72D-8F45-BEA4-DD7B6F0918C9}"/>
                </c:ext>
              </c:extLst>
            </c:dLbl>
            <c:dLbl>
              <c:idx val="14"/>
              <c:layout>
                <c:manualLayout>
                  <c:x val="2.0413104540958599E-2"/>
                  <c:y val="3.961516783225290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Sheet1!$E$2:$E$12</c:f>
              <c:numCache>
                <c:formatCode>0%</c:formatCode>
                <c:ptCount val="11"/>
                <c:pt idx="0">
                  <c:v>0.36842105263157893</c:v>
                </c:pt>
                <c:pt idx="1">
                  <c:v>5.2631578947368418E-2</c:v>
                </c:pt>
                <c:pt idx="2">
                  <c:v>5.2631578947368418E-2</c:v>
                </c:pt>
                <c:pt idx="3">
                  <c:v>5.2631578947368418E-2</c:v>
                </c:pt>
                <c:pt idx="4">
                  <c:v>5.2631578947368418E-2</c:v>
                </c:pt>
                <c:pt idx="5">
                  <c:v>5.2631578947368418E-2</c:v>
                </c:pt>
                <c:pt idx="9">
                  <c:v>0.31578947368421051</c:v>
                </c:pt>
                <c:pt idx="10">
                  <c:v>0.05</c:v>
                </c:pt>
              </c:numCache>
            </c:numRef>
          </c:val>
          <c:extLst>
            <c:ext xmlns:c16="http://schemas.microsoft.com/office/drawing/2014/chart" uri="{C3380CC4-5D6E-409C-BE32-E72D297353CC}">
              <c16:uniqueId val="{00000003-CC47-4228-84BB-2FF78CC943F0}"/>
            </c:ext>
          </c:extLst>
        </c:ser>
        <c:dLbls>
          <c:showLegendKey val="0"/>
          <c:showVal val="0"/>
          <c:showCatName val="0"/>
          <c:showSerName val="0"/>
          <c:showPercent val="0"/>
          <c:showBubbleSize val="0"/>
        </c:dLbls>
        <c:gapWidth val="62"/>
        <c:axId val="326349696"/>
        <c:axId val="326350256"/>
      </c:barChart>
      <c:catAx>
        <c:axId val="326349696"/>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326350256"/>
        <c:crosses val="autoZero"/>
        <c:auto val="1"/>
        <c:lblAlgn val="ctr"/>
        <c:lblOffset val="50"/>
        <c:noMultiLvlLbl val="0"/>
      </c:catAx>
      <c:valAx>
        <c:axId val="326350256"/>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6349696"/>
        <c:crosses val="autoZero"/>
        <c:crossBetween val="between"/>
        <c:majorUnit val="0.1"/>
      </c:valAx>
      <c:spPr>
        <a:noFill/>
        <a:ln w="21532">
          <a:solidFill>
            <a:schemeClr val="bg1">
              <a:lumMod val="85000"/>
            </a:schemeClr>
          </a:solidFill>
        </a:ln>
      </c:spPr>
    </c:plotArea>
    <c:legend>
      <c:legendPos val="t"/>
      <c:layout>
        <c:manualLayout>
          <c:xMode val="edge"/>
          <c:yMode val="edge"/>
          <c:x val="0.28379621789155274"/>
          <c:y val="7.1445496698930586E-3"/>
          <c:w val="0.43240756421689441"/>
          <c:h val="5.3458726949437922E-2"/>
        </c:manualLayout>
      </c:layou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089572322811111"/>
          <c:y val="0.14592833876221498"/>
          <c:w val="0.65555640468095722"/>
          <c:h val="0.78987714483572291"/>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Sheet1!$B$2:$B$7</c:f>
              <c:numCache>
                <c:formatCode>0%</c:formatCode>
                <c:ptCount val="6"/>
                <c:pt idx="0">
                  <c:v>0.43</c:v>
                </c:pt>
                <c:pt idx="1">
                  <c:v>0.28999999999999998</c:v>
                </c:pt>
                <c:pt idx="2">
                  <c:v>0.21</c:v>
                </c:pt>
                <c:pt idx="3">
                  <c:v>0.18</c:v>
                </c:pt>
                <c:pt idx="4">
                  <c:v>0.04</c:v>
                </c:pt>
              </c:numCache>
            </c:numRef>
          </c:val>
          <c:extLst>
            <c:ext xmlns:c16="http://schemas.microsoft.com/office/drawing/2014/chart" uri="{C3380CC4-5D6E-409C-BE32-E72D297353CC}">
              <c16:uniqueId val="{00000000-08BA-4719-85C8-FABAF5FAC883}"/>
            </c:ext>
          </c:extLst>
        </c:ser>
        <c:ser>
          <c:idx val="1"/>
          <c:order val="1"/>
          <c:tx>
            <c:strRef>
              <c:f>Sheet1!$C$1</c:f>
              <c:strCache>
                <c:ptCount val="1"/>
                <c:pt idx="0">
                  <c:v>Q1 2024
(N=12)</c:v>
                </c:pt>
              </c:strCache>
            </c:strRef>
          </c:tx>
          <c:spPr>
            <a:solidFill>
              <a:srgbClr val="3233CC"/>
            </a:solidFill>
          </c:spPr>
          <c:invertIfNegative val="0"/>
          <c:dLbls>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Sheet1!$C$2:$C$7</c:f>
              <c:numCache>
                <c:formatCode>0%</c:formatCode>
                <c:ptCount val="6"/>
                <c:pt idx="0">
                  <c:v>0.75</c:v>
                </c:pt>
                <c:pt idx="1">
                  <c:v>0.25</c:v>
                </c:pt>
                <c:pt idx="2">
                  <c:v>0.17</c:v>
                </c:pt>
              </c:numCache>
            </c:numRef>
          </c:val>
          <c:extLst>
            <c:ext xmlns:c16="http://schemas.microsoft.com/office/drawing/2014/chart" uri="{C3380CC4-5D6E-409C-BE32-E72D297353CC}">
              <c16:uniqueId val="{00000001-08BA-4719-85C8-FABAF5FAC883}"/>
            </c:ext>
          </c:extLst>
        </c:ser>
        <c:ser>
          <c:idx val="2"/>
          <c:order val="2"/>
          <c:tx>
            <c:strRef>
              <c:f>Sheet1!$D$1</c:f>
              <c:strCache>
                <c:ptCount val="1"/>
                <c:pt idx="0">
                  <c:v>Q2 2024
(N=44)</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Sheet1!$D$2:$D$7</c:f>
              <c:numCache>
                <c:formatCode>0%</c:formatCode>
                <c:ptCount val="6"/>
                <c:pt idx="0">
                  <c:v>0.70454545454545459</c:v>
                </c:pt>
                <c:pt idx="1">
                  <c:v>0.15909090909090909</c:v>
                </c:pt>
                <c:pt idx="2">
                  <c:v>0.13636363636363635</c:v>
                </c:pt>
                <c:pt idx="3">
                  <c:v>0.11363636363636363</c:v>
                </c:pt>
                <c:pt idx="5">
                  <c:v>2.2727272727272731E-2</c:v>
                </c:pt>
              </c:numCache>
            </c:numRef>
          </c:val>
          <c:extLst>
            <c:ext xmlns:c16="http://schemas.microsoft.com/office/drawing/2014/chart" uri="{C3380CC4-5D6E-409C-BE32-E72D297353CC}">
              <c16:uniqueId val="{00000002-08BA-4719-85C8-FABAF5FAC883}"/>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Sheet1!$E$2:$E$7</c:f>
              <c:numCache>
                <c:formatCode>0%</c:formatCode>
                <c:ptCount val="6"/>
                <c:pt idx="0">
                  <c:v>0.63157894736842102</c:v>
                </c:pt>
                <c:pt idx="1">
                  <c:v>0.31578947368421051</c:v>
                </c:pt>
                <c:pt idx="2">
                  <c:v>0.21052631578947367</c:v>
                </c:pt>
                <c:pt idx="3">
                  <c:v>0.10526315789473684</c:v>
                </c:pt>
                <c:pt idx="5">
                  <c:v>5.2631578947368418E-2</c:v>
                </c:pt>
              </c:numCache>
            </c:numRef>
          </c:val>
          <c:extLst>
            <c:ext xmlns:c16="http://schemas.microsoft.com/office/drawing/2014/chart" uri="{C3380CC4-5D6E-409C-BE32-E72D297353CC}">
              <c16:uniqueId val="{00000003-08BA-4719-85C8-FABAF5FAC883}"/>
            </c:ext>
          </c:extLst>
        </c:ser>
        <c:dLbls>
          <c:showLegendKey val="0"/>
          <c:showVal val="0"/>
          <c:showCatName val="0"/>
          <c:showSerName val="0"/>
          <c:showPercent val="0"/>
          <c:showBubbleSize val="0"/>
        </c:dLbls>
        <c:gapWidth val="170"/>
        <c:overlap val="-10"/>
        <c:axId val="329314400"/>
        <c:axId val="329314960"/>
      </c:barChart>
      <c:catAx>
        <c:axId val="329314400"/>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9314960"/>
        <c:crosses val="autoZero"/>
        <c:auto val="1"/>
        <c:lblAlgn val="ctr"/>
        <c:lblOffset val="100"/>
        <c:noMultiLvlLbl val="0"/>
      </c:catAx>
      <c:valAx>
        <c:axId val="329314960"/>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9314400"/>
        <c:crosses val="autoZero"/>
        <c:crossBetween val="between"/>
        <c:majorUnit val="0.1"/>
      </c:valAx>
      <c:spPr>
        <a:noFill/>
        <a:ln w="21532">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c:v>
                </c:pt>
                <c:pt idx="1">
                  <c:v>0.11363636363636363</c:v>
                </c:pt>
                <c:pt idx="2">
                  <c:v>0.3684210526315789</c:v>
                </c:pt>
                <c:pt idx="3">
                  <c:v>0.24242424242424243</c:v>
                </c:pt>
              </c:numCache>
            </c:numRef>
          </c:val>
          <c:extLst>
            <c:ext xmlns:c16="http://schemas.microsoft.com/office/drawing/2014/chart" uri="{C3380CC4-5D6E-409C-BE32-E72D297353CC}">
              <c16:uniqueId val="{00000000-3743-46B7-9453-554D3F76B7F0}"/>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c:v>
                </c:pt>
                <c:pt idx="1">
                  <c:v>0.20454545454545459</c:v>
                </c:pt>
                <c:pt idx="2">
                  <c:v>0.05263157894736842</c:v>
                </c:pt>
                <c:pt idx="3">
                  <c:v>0.09090909090909091</c:v>
                </c:pt>
              </c:numCache>
            </c:numRef>
          </c:val>
          <c:extLst>
            <c:ext xmlns:c16="http://schemas.microsoft.com/office/drawing/2014/chart" uri="{C3380CC4-5D6E-409C-BE32-E72D297353CC}">
              <c16:uniqueId val="{00000001-3743-46B7-9453-554D3F76B7F0}"/>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743-46B7-9453-554D3F76B7F0}"/>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0.67</c:v>
                </c:pt>
                <c:pt idx="1">
                  <c:v>0.5681818181818182</c:v>
                </c:pt>
                <c:pt idx="2">
                  <c:v>0.47368421052631576</c:v>
                </c:pt>
                <c:pt idx="3">
                  <c:v>0.48484848484848486</c:v>
                </c:pt>
              </c:numCache>
            </c:numRef>
          </c:val>
          <c:extLst>
            <c:ext xmlns:c16="http://schemas.microsoft.com/office/drawing/2014/chart" uri="{C3380CC4-5D6E-409C-BE32-E72D297353CC}">
              <c16:uniqueId val="{00000003-3743-46B7-9453-554D3F76B7F0}"/>
            </c:ext>
          </c:extLst>
        </c:ser>
        <c:ser>
          <c:idx val="3"/>
          <c:order val="3"/>
          <c:tx>
            <c:strRef>
              <c:f>Sheet1!$E$1</c:f>
              <c:strCache>
                <c:ptCount val="1"/>
                <c:pt idx="0">
                  <c:v>sum of displayed values</c:v>
                </c:pt>
              </c:strCache>
            </c:strRef>
          </c:tx>
          <c:spPr>
            <a:noFill/>
          </c:spPr>
          <c:invertIfNegative val="0"/>
          <c:dLbls>
            <c:dLbl>
              <c:idx val="3"/>
              <c:spPr>
                <a:solidFill>
                  <a:schemeClr val="bg1"/>
                </a:solid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extLst>
                <c:ext xmlns:c16="http://schemas.microsoft.com/office/drawing/2014/chart" uri="{C3380CC4-5D6E-409C-BE32-E72D297353CC}">
                  <c16:uniqueId val="{00000001-6544-4023-BABF-1CA5BD0CCDE0}"/>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0.8300000000000001</c:v>
                </c:pt>
                <c:pt idx="1">
                  <c:v>0.8799999999999999</c:v>
                </c:pt>
                <c:pt idx="2">
                  <c:v>0.8899999999999999</c:v>
                </c:pt>
                <c:pt idx="3">
                  <c:v>0.8181818181818182</c:v>
                </c:pt>
              </c:numCache>
            </c:numRef>
          </c:val>
          <c:extLst>
            <c:ext xmlns:c16="http://schemas.microsoft.com/office/drawing/2014/chart" uri="{C3380CC4-5D6E-409C-BE32-E72D297353CC}">
              <c16:uniqueId val="{00000004-3743-46B7-9453-554D3F76B7F0}"/>
            </c:ext>
          </c:extLst>
        </c:ser>
        <c:dLbls>
          <c:showLegendKey val="0"/>
          <c:showVal val="0"/>
          <c:showCatName val="0"/>
          <c:showSerName val="0"/>
          <c:showPercent val="0"/>
          <c:showBubbleSize val="0"/>
        </c:dLbls>
        <c:gapWidth val="100"/>
        <c:overlap val="100"/>
        <c:axId val="265944032"/>
        <c:axId val="265944592"/>
      </c:barChart>
      <c:catAx>
        <c:axId val="26594403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crossAx val="265944592"/>
        <c:crosses val="autoZero"/>
        <c:auto val="1"/>
        <c:lblAlgn val="ctr"/>
        <c:lblOffset val="100"/>
        <c:noMultiLvlLbl val="0"/>
      </c:catAx>
      <c:valAx>
        <c:axId val="26594459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6594403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6496330288718936"/>
          <c:w val="0.91406747644859176"/>
          <c:h val="0.71673352017526737"/>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95000"/>
                        <a:lumOff val="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Income Qualified Assistance</c:v>
                </c:pt>
                <c:pt idx="1">
                  <c:v>Low Income Weatherization </c:v>
                </c:pt>
                <c:pt idx="2">
                  <c:v>Low Income Home Upgrade</c:v>
                </c:pt>
                <c:pt idx="3">
                  <c:v>Don’t know</c:v>
                </c:pt>
              </c:strCache>
            </c:strRef>
          </c:cat>
          <c:val>
            <c:numRef>
              <c:f>Sheet1!$B$2:$B$5</c:f>
              <c:numCache>
                <c:formatCode>0%</c:formatCode>
                <c:ptCount val="4"/>
                <c:pt idx="0">
                  <c:v>0.5</c:v>
                </c:pt>
                <c:pt idx="2">
                  <c:v>0.25</c:v>
                </c:pt>
                <c:pt idx="3">
                  <c:v>0.25</c:v>
                </c:pt>
              </c:numCache>
            </c:numRef>
          </c:val>
          <c:extLst>
            <c:ext xmlns:c16="http://schemas.microsoft.com/office/drawing/2014/chart" uri="{C3380CC4-5D6E-409C-BE32-E72D297353CC}">
              <c16:uniqueId val="{00000000-61F9-024E-9747-766AD4F1AFFF}"/>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Sheet1!$C$2:$C$5</c:f>
              <c:numCache>
                <c:formatCode>0%</c:formatCode>
                <c:ptCount val="4"/>
                <c:pt idx="0">
                  <c:v>0.4318181818181818</c:v>
                </c:pt>
                <c:pt idx="1">
                  <c:v>0.18181818181818185</c:v>
                </c:pt>
                <c:pt idx="2">
                  <c:v>0.20454545454545459</c:v>
                </c:pt>
                <c:pt idx="3">
                  <c:v>0.18181818181818185</c:v>
                </c:pt>
              </c:numCache>
            </c:numRef>
          </c:val>
          <c:extLst>
            <c:ext xmlns:c16="http://schemas.microsoft.com/office/drawing/2014/chart" uri="{C3380CC4-5D6E-409C-BE32-E72D297353CC}">
              <c16:uniqueId val="{00000001-61F9-024E-9747-766AD4F1AFFF}"/>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Sheet1!$D$2:$D$5</c:f>
              <c:numCache>
                <c:formatCode>0%</c:formatCode>
                <c:ptCount val="4"/>
                <c:pt idx="0">
                  <c:v>0.42105263157894735</c:v>
                </c:pt>
                <c:pt idx="1">
                  <c:v>0.15789473684210525</c:v>
                </c:pt>
                <c:pt idx="2">
                  <c:v>0.10526315789473684</c:v>
                </c:pt>
                <c:pt idx="3">
                  <c:v>0.3157894736842105</c:v>
                </c:pt>
              </c:numCache>
            </c:numRef>
          </c:val>
          <c:extLst>
            <c:ext xmlns:c16="http://schemas.microsoft.com/office/drawing/2014/chart" uri="{C3380CC4-5D6E-409C-BE32-E72D297353CC}">
              <c16:uniqueId val="{00000001-B751-4C90-854A-A8E428B75CC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Sheet1!$E$2:$E$5</c:f>
              <c:numCache>
                <c:formatCode>0%</c:formatCode>
                <c:ptCount val="4"/>
                <c:pt idx="0">
                  <c:v>0.36363636363636365</c:v>
                </c:pt>
                <c:pt idx="1">
                  <c:v>0.21212121212121213</c:v>
                </c:pt>
                <c:pt idx="2">
                  <c:v>0.24242424242424243</c:v>
                </c:pt>
                <c:pt idx="3">
                  <c:v>0.18181818181818182</c:v>
                </c:pt>
              </c:numCache>
            </c:numRef>
          </c:val>
          <c:extLst>
            <c:ext xmlns:c16="http://schemas.microsoft.com/office/drawing/2014/chart" uri="{C3380CC4-5D6E-409C-BE32-E72D297353CC}">
              <c16:uniqueId val="{00000001-7258-4992-8173-9478F5C9226D}"/>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22012358652536854"/>
          <c:y val="7.1924555082085506E-2"/>
          <c:w val="0.61070348114380435"/>
          <c:h val="7.5440547014198278E-2"/>
        </c:manualLayout>
      </c:layout>
      <c:overlay val="0"/>
      <c:spPr>
        <a:noFill/>
        <a:ln w="20893">
          <a:noFill/>
        </a:ln>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0.08333333333333331</c:v>
                </c:pt>
                <c:pt idx="1">
                  <c:v>0.09090909090909093</c:v>
                </c:pt>
                <c:pt idx="2">
                  <c:v>0.10526315789473684</c:v>
                </c:pt>
                <c:pt idx="3">
                  <c:v>0.12121212121212122</c:v>
                </c:pt>
              </c:numCache>
            </c:numRef>
          </c:val>
          <c:extLst>
            <c:ext xmlns:c16="http://schemas.microsoft.com/office/drawing/2014/chart" uri="{C3380CC4-5D6E-409C-BE32-E72D297353CC}">
              <c16:uniqueId val="{00000000-BA82-4646-B133-ACCBD878F7F2}"/>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0.08333333333333331</c:v>
                </c:pt>
                <c:pt idx="1">
                  <c:v>0.02272727272727273</c:v>
                </c:pt>
                <c:pt idx="2">
                  <c:v>0.10526315789473684</c:v>
                </c:pt>
                <c:pt idx="3">
                  <c:v>0.06060606060606061</c:v>
                </c:pt>
              </c:numCache>
            </c:numRef>
          </c:val>
          <c:extLst>
            <c:ext xmlns:c16="http://schemas.microsoft.com/office/drawing/2014/chart" uri="{C3380CC4-5D6E-409C-BE32-E72D297353CC}">
              <c16:uniqueId val="{00000001-BA82-4646-B133-ACCBD878F7F2}"/>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BA82-4646-B133-ACCBD878F7F2}"/>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0.5833333333333334</c:v>
                </c:pt>
                <c:pt idx="1">
                  <c:v>0.6136363636363636</c:v>
                </c:pt>
                <c:pt idx="2">
                  <c:v>0.47368421052631576</c:v>
                </c:pt>
                <c:pt idx="3">
                  <c:v>0.48484848484848486</c:v>
                </c:pt>
              </c:numCache>
            </c:numRef>
          </c:val>
          <c:extLst>
            <c:ext xmlns:c16="http://schemas.microsoft.com/office/drawing/2014/chart" uri="{C3380CC4-5D6E-409C-BE32-E72D297353CC}">
              <c16:uniqueId val="{00000003-BA82-4646-B133-ACCBD878F7F2}"/>
            </c:ext>
          </c:extLst>
        </c:ser>
        <c:ser>
          <c:idx val="3"/>
          <c:order val="3"/>
          <c:tx>
            <c:strRef>
              <c:f>Sheet1!$E$1</c:f>
              <c:strCache>
                <c:ptCount val="1"/>
                <c:pt idx="0">
                  <c:v>sum of diplayed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0.74</c:v>
                </c:pt>
                <c:pt idx="1">
                  <c:v>0.72</c:v>
                </c:pt>
                <c:pt idx="2">
                  <c:v>0.69</c:v>
                </c:pt>
              </c:numCache>
            </c:numRef>
          </c:val>
          <c:extLst>
            <c:ext xmlns:c16="http://schemas.microsoft.com/office/drawing/2014/chart" uri="{C3380CC4-5D6E-409C-BE32-E72D297353CC}">
              <c16:uniqueId val="{00000004-BA82-4646-B133-ACCBD878F7F2}"/>
            </c:ext>
          </c:extLst>
        </c:ser>
        <c:ser>
          <c:idx val="4"/>
          <c:order val="4"/>
          <c:tx>
            <c:strRef>
              <c:f>Sheet1!$F$1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0.6666666666666667</c:v>
                </c:pt>
              </c:numCache>
            </c:numRef>
          </c:val>
          <c:extLst>
            <c:ext xmlns:c16="http://schemas.microsoft.com/office/drawing/2014/chart" uri="{C3380CC4-5D6E-409C-BE32-E72D297353CC}">
              <c16:uniqueId val="{00000004-BA82-4646-B133-ACCBD878F7F2}"/>
            </c:ext>
          </c:extLst>
        </c:ser>
        <c:dLbls>
          <c:showLegendKey val="0"/>
          <c:showVal val="0"/>
          <c:showCatName val="0"/>
          <c:showSerName val="0"/>
          <c:showPercent val="0"/>
          <c:showBubbleSize val="0"/>
        </c:dLbls>
        <c:gapWidth val="100"/>
        <c:overlap val="100"/>
        <c:axId val="320148480"/>
        <c:axId val="320149040"/>
      </c:barChart>
      <c:catAx>
        <c:axId val="32014848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9040"/>
        <c:crosses val="autoZero"/>
        <c:auto val="1"/>
        <c:lblAlgn val="ctr"/>
        <c:lblOffset val="100"/>
        <c:noMultiLvlLbl val="0"/>
      </c:catAx>
      <c:valAx>
        <c:axId val="32014904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848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dLbl>
              <c:idx val="1"/>
              <c:layout>
                <c:manualLayout>
                  <c:x val="-3.7593984962406013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AFE-264A-AA8F-8C5E1D74083B}"/>
                </c:ext>
              </c:extLst>
            </c:dLbl>
            <c:dLbl>
              <c:idx val="2"/>
              <c:layout>
                <c:manualLayout>
                  <c:x val="1.8796992481203006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E08-5A44-AE10-D32273A62191}"/>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Sheet1!$B$2:$B$6</c:f>
              <c:numCache>
                <c:formatCode>0%</c:formatCode>
                <c:ptCount val="5"/>
                <c:pt idx="1">
                  <c:v>0.43</c:v>
                </c:pt>
                <c:pt idx="2">
                  <c:v>0.14000000000000001</c:v>
                </c:pt>
                <c:pt idx="3">
                  <c:v>0.25</c:v>
                </c:pt>
                <c:pt idx="4">
                  <c:v>0.14000000000000001</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Q1 2024
(N=12)</c:v>
                </c:pt>
              </c:strCache>
            </c:strRef>
          </c:tx>
          <c:spPr>
            <a:solidFill>
              <a:srgbClr val="3233CC"/>
            </a:solidFill>
          </c:spPr>
          <c:invertIfNegative val="0"/>
          <c:dLbls>
            <c:dLbl>
              <c:idx val="4"/>
              <c:layout>
                <c:manualLayout>
                  <c:x val="5.6390977443609019E-3"/>
                  <c:y val="-2.334630350194561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AFE-264A-AA8F-8C5E1D74083B}"/>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Sheet1!$C$2:$C$6</c:f>
              <c:numCache>
                <c:formatCode>0%</c:formatCode>
                <c:ptCount val="5"/>
                <c:pt idx="1">
                  <c:v>0.17</c:v>
                </c:pt>
                <c:pt idx="3">
                  <c:v>0.33</c:v>
                </c:pt>
                <c:pt idx="4">
                  <c:v>0.42</c:v>
                </c:pt>
              </c:numCache>
            </c:numRef>
          </c:val>
          <c:extLst>
            <c:ext xmlns:c16="http://schemas.microsoft.com/office/drawing/2014/chart" uri="{C3380CC4-5D6E-409C-BE32-E72D297353CC}">
              <c16:uniqueId val="{00000000-4FB7-49FC-8013-CFDB7B13F269}"/>
            </c:ext>
          </c:extLst>
        </c:ser>
        <c:ser>
          <c:idx val="2"/>
          <c:order val="2"/>
          <c:tx>
            <c:strRef>
              <c:f>Sheet1!$D$1</c:f>
              <c:strCache>
                <c:ptCount val="1"/>
                <c:pt idx="0">
                  <c:v>Q2 2024
(N=44)</c:v>
                </c:pt>
              </c:strCache>
            </c:strRef>
          </c:tx>
          <c:spPr>
            <a:solidFill>
              <a:srgbClr val="00CC99"/>
            </a:solidFill>
          </c:spPr>
          <c:invertIfNegative val="0"/>
          <c:dLbls>
            <c:dLbl>
              <c:idx val="0"/>
              <c:layout>
                <c:manualLayout>
                  <c:x val="5.6390977443608681E-3"/>
                  <c:y val="-2.594033722438391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E9F-41DB-9749-29C4F283D6D5}"/>
                </c:ext>
              </c:extLst>
            </c:dLbl>
            <c:dLbl>
              <c:idx val="2"/>
              <c:layout>
                <c:manualLayout>
                  <c:x val="3.7593984962406013E-3"/>
                  <c:y val="-4.669260700389114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AFE-264A-AA8F-8C5E1D74083B}"/>
                </c:ext>
              </c:extLst>
            </c:dLbl>
            <c:dLbl>
              <c:idx val="3"/>
              <c:layout>
                <c:manualLayout>
                  <c:x val="1.8796992481203006E-3"/>
                  <c:y val="-1.037613488975356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AFE-264A-AA8F-8C5E1D74083B}"/>
                </c:ext>
              </c:extLst>
            </c:dLbl>
            <c:dLbl>
              <c:idx val="4"/>
              <c:layout>
                <c:manualLayout>
                  <c:x val="1.879699248120163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E08-5A44-AE10-D32273A62191}"/>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Sheet1!$D$2:$D$6</c:f>
              <c:numCache>
                <c:formatCode>0%</c:formatCode>
                <c:ptCount val="5"/>
                <c:pt idx="0">
                  <c:v>2.2727272727272731E-2</c:v>
                </c:pt>
                <c:pt idx="1">
                  <c:v>0.11</c:v>
                </c:pt>
                <c:pt idx="2">
                  <c:v>0.3636363636363637</c:v>
                </c:pt>
                <c:pt idx="3">
                  <c:v>0.22727272727272727</c:v>
                </c:pt>
                <c:pt idx="4">
                  <c:v>0.13636363636363635</c:v>
                </c:pt>
              </c:numCache>
            </c:numRef>
          </c:val>
          <c:extLst>
            <c:ext xmlns:c16="http://schemas.microsoft.com/office/drawing/2014/chart" uri="{C3380CC4-5D6E-409C-BE32-E72D297353CC}">
              <c16:uniqueId val="{00000000-F266-5348-A6A7-16CF032774A6}"/>
            </c:ext>
          </c:extLst>
        </c:ser>
        <c:ser>
          <c:idx val="3"/>
          <c:order val="3"/>
          <c:tx>
            <c:strRef>
              <c:f>Sheet1!$E$1</c:f>
              <c:strCache>
                <c:ptCount val="1"/>
                <c:pt idx="0">
                  <c:v>Q3 2024
(N=19)</c:v>
                </c:pt>
              </c:strCache>
            </c:strRef>
          </c:tx>
          <c:spPr>
            <a:solidFill>
              <a:schemeClr val="tx1"/>
            </a:solidFill>
          </c:spPr>
          <c:invertIfNegative val="0"/>
          <c:dLbls>
            <c:dLbl>
              <c:idx val="1"/>
              <c:layout>
                <c:manualLayout>
                  <c:x val="1.8796992481202937E-2"/>
                  <c:y val="-9.5113471063806945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0BA-8A48-8F90-56878AD4850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Poor</c:v>
                </c:pt>
                <c:pt idx="1">
                  <c:v>Fair </c:v>
                </c:pt>
                <c:pt idx="2">
                  <c:v>Good</c:v>
                </c:pt>
                <c:pt idx="3">
                  <c:v>Very Good</c:v>
                </c:pt>
                <c:pt idx="4">
                  <c:v>Excellent</c:v>
                </c:pt>
              </c:strCache>
            </c:strRef>
          </c:cat>
          <c:val>
            <c:numRef>
              <c:f>Sheet1!$E$2:$E$6</c:f>
              <c:numCache>
                <c:formatCode>0%</c:formatCode>
                <c:ptCount val="5"/>
                <c:pt idx="1">
                  <c:v>0.10526315789473684</c:v>
                </c:pt>
                <c:pt idx="2">
                  <c:v>0.31578947368421051</c:v>
                </c:pt>
                <c:pt idx="3">
                  <c:v>0.31578947368421051</c:v>
                </c:pt>
                <c:pt idx="4">
                  <c:v>0.10526315789473684</c:v>
                </c:pt>
              </c:numCache>
            </c:numRef>
          </c:val>
          <c:extLst>
            <c:ext xmlns:c16="http://schemas.microsoft.com/office/drawing/2014/chart" uri="{C3380CC4-5D6E-409C-BE32-E72D297353CC}">
              <c16:uniqueId val="{00000001-B251-43C1-89EF-86F39D1E8950}"/>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19380779705168433"/>
          <c:y val="5.9662775616083012E-2"/>
          <c:w val="0.61850526907820735"/>
          <c:h val="7.650479487729403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0.0</c:v>
                </c:pt>
                <c:pt idx="1">
                  <c:v>3.0</c:v>
                </c:pt>
                <c:pt idx="2">
                  <c:v>3.0</c:v>
                </c:pt>
                <c:pt idx="3">
                  <c:v>4.0</c:v>
                </c:pt>
                <c:pt idx="4">
                  <c:v>0.0</c:v>
                </c:pt>
                <c:pt idx="5">
                  <c:v>2.0</c:v>
                </c:pt>
                <c:pt idx="6">
                  <c:v>2.0</c:v>
                </c:pt>
                <c:pt idx="7">
                  <c:v>8.0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0.0</c:v>
                </c:pt>
                <c:pt idx="1">
                  <c:v>12.0</c:v>
                </c:pt>
                <c:pt idx="2">
                  <c:v>18.0</c:v>
                </c:pt>
                <c:pt idx="3">
                  <c:v>13.0</c:v>
                </c:pt>
                <c:pt idx="4">
                  <c:v>0.0</c:v>
                </c:pt>
                <c:pt idx="5">
                  <c:v>8.0</c:v>
                </c:pt>
                <c:pt idx="6">
                  <c:v>4.0</c:v>
                </c:pt>
                <c:pt idx="7">
                  <c:v>31.0</c:v>
                </c:pt>
              </c:numCache>
            </c:numRef>
          </c:val>
          <c:extLst>
            <c:ext xmlns:c16="http://schemas.microsoft.com/office/drawing/2014/chart" uri="{C3380CC4-5D6E-409C-BE32-E72D297353CC}">
              <c16:uniqueId val="{00000003-228A-4467-BB3A-D385FE43A01E}"/>
            </c:ext>
          </c:extLst>
        </c:ser>
        <c:ser>
          <c:idx val="2"/>
          <c:order val="2"/>
          <c:tx>
            <c:strRef>
              <c:f>Sheet1!$D$1</c:f>
              <c:strCache>
                <c:ptCount val="1"/>
                <c:pt idx="0">
                  <c:v>Q3 2024
(N=19)</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1.0</c:v>
                </c:pt>
                <c:pt idx="1">
                  <c:v>5.0</c:v>
                </c:pt>
                <c:pt idx="2">
                  <c:v>10.0</c:v>
                </c:pt>
                <c:pt idx="3">
                  <c:v>3.0</c:v>
                </c:pt>
                <c:pt idx="4">
                  <c:v>2.0</c:v>
                </c:pt>
                <c:pt idx="5">
                  <c:v>2.0</c:v>
                </c:pt>
                <c:pt idx="6">
                  <c:v>2.0</c:v>
                </c:pt>
                <c:pt idx="7">
                  <c:v>13.0</c:v>
                </c:pt>
              </c:numCache>
            </c:numRef>
          </c:val>
          <c:extLst>
            <c:ext xmlns:c16="http://schemas.microsoft.com/office/drawing/2014/chart" uri="{C3380CC4-5D6E-409C-BE32-E72D297353CC}">
              <c16:uniqueId val="{00000004-228A-4467-BB3A-D385FE43A01E}"/>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2</c:v>
                </c:pt>
                <c:pt idx="1">
                  <c:v>14</c:v>
                </c:pt>
                <c:pt idx="2">
                  <c:v>11</c:v>
                </c:pt>
                <c:pt idx="3">
                  <c:v>6</c:v>
                </c:pt>
                <c:pt idx="4">
                  <c:v>1</c:v>
                </c:pt>
                <c:pt idx="5">
                  <c:v>5</c:v>
                </c:pt>
                <c:pt idx="6">
                  <c:v>6</c:v>
                </c:pt>
                <c:pt idx="7">
                  <c:v>20</c:v>
                </c:pt>
              </c:numCache>
            </c:numRef>
          </c:val>
          <c:extLst>
            <c:ext xmlns:c16="http://schemas.microsoft.com/office/drawing/2014/chart" uri="{C3380CC4-5D6E-409C-BE32-E72D297353CC}">
              <c16:uniqueId val="{00000005-228A-4467-BB3A-D385FE43A01E}"/>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0.0</c:v>
                </c:pt>
                <c:pt idx="1">
                  <c:v>2.0</c:v>
                </c:pt>
                <c:pt idx="2">
                  <c:v>5.0</c:v>
                </c:pt>
                <c:pt idx="3">
                  <c:v>5.0</c:v>
                </c:pt>
                <c:pt idx="4">
                  <c:v>3.0</c:v>
                </c:pt>
                <c:pt idx="5">
                  <c:v>4.0</c:v>
                </c:pt>
                <c:pt idx="6">
                  <c:v>0.0</c:v>
                </c:pt>
                <c:pt idx="7">
                  <c:v>3.0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2.0</c:v>
                </c:pt>
                <c:pt idx="1">
                  <c:v>10.0</c:v>
                </c:pt>
                <c:pt idx="2">
                  <c:v>9.0</c:v>
                </c:pt>
                <c:pt idx="3">
                  <c:v>18.0</c:v>
                </c:pt>
                <c:pt idx="4">
                  <c:v>24.0</c:v>
                </c:pt>
                <c:pt idx="5">
                  <c:v>11.0</c:v>
                </c:pt>
                <c:pt idx="6">
                  <c:v>1.0</c:v>
                </c:pt>
                <c:pt idx="7">
                  <c:v>7.0</c:v>
                </c:pt>
              </c:numCache>
            </c:numRef>
          </c:val>
          <c:extLst>
            <c:ext xmlns:c16="http://schemas.microsoft.com/office/drawing/2014/chart" uri="{C3380CC4-5D6E-409C-BE32-E72D297353CC}">
              <c16:uniqueId val="{00000003-6C66-4CAF-81AB-F70542D9BDB7}"/>
            </c:ext>
          </c:extLst>
        </c:ser>
        <c:ser>
          <c:idx val="2"/>
          <c:order val="2"/>
          <c:tx>
            <c:strRef>
              <c:f>Sheet1!$D$1</c:f>
              <c:strCache>
                <c:ptCount val="1"/>
                <c:pt idx="0">
                  <c:v>Q3 2024
(N=19)</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4.0</c:v>
                </c:pt>
                <c:pt idx="1">
                  <c:v>5.0</c:v>
                </c:pt>
                <c:pt idx="2">
                  <c:v>3.0</c:v>
                </c:pt>
                <c:pt idx="3">
                  <c:v>7.0</c:v>
                </c:pt>
                <c:pt idx="4">
                  <c:v>9.0</c:v>
                </c:pt>
                <c:pt idx="5">
                  <c:v>6.0</c:v>
                </c:pt>
                <c:pt idx="6">
                  <c:v>1.0</c:v>
                </c:pt>
                <c:pt idx="7">
                  <c:v>3.0</c:v>
                </c:pt>
              </c:numCache>
            </c:numRef>
          </c:val>
          <c:extLst>
            <c:ext xmlns:c16="http://schemas.microsoft.com/office/drawing/2014/chart" uri="{C3380CC4-5D6E-409C-BE32-E72D297353CC}">
              <c16:uniqueId val="{00000004-6C66-4CAF-81AB-F70542D9BDB7}"/>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3</c:v>
                </c:pt>
                <c:pt idx="1">
                  <c:v>4</c:v>
                </c:pt>
                <c:pt idx="2">
                  <c:v>13</c:v>
                </c:pt>
                <c:pt idx="3">
                  <c:v>11</c:v>
                </c:pt>
                <c:pt idx="4">
                  <c:v>9</c:v>
                </c:pt>
                <c:pt idx="5">
                  <c:v>15</c:v>
                </c:pt>
                <c:pt idx="6">
                  <c:v>2</c:v>
                </c:pt>
                <c:pt idx="7">
                  <c:v>6</c:v>
                </c:pt>
              </c:numCache>
            </c:numRef>
          </c:val>
          <c:extLst>
            <c:ext xmlns:c16="http://schemas.microsoft.com/office/drawing/2014/chart" uri="{C3380CC4-5D6E-409C-BE32-E72D297353CC}">
              <c16:uniqueId val="{00000005-6C66-4CAF-81AB-F70542D9BDB7}"/>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4.0</c:v>
                </c:pt>
                <c:pt idx="1">
                  <c:v>5.0</c:v>
                </c:pt>
                <c:pt idx="2">
                  <c:v>1.0</c:v>
                </c:pt>
                <c:pt idx="3">
                  <c:v>0.0</c:v>
                </c:pt>
                <c:pt idx="4">
                  <c:v>10.0</c:v>
                </c:pt>
                <c:pt idx="5">
                  <c:v>0.0</c:v>
                </c:pt>
                <c:pt idx="6">
                  <c:v>2.0</c:v>
                </c:pt>
                <c:pt idx="7">
                  <c:v>0.0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8.0</c:v>
                </c:pt>
                <c:pt idx="1">
                  <c:v>16.0</c:v>
                </c:pt>
                <c:pt idx="2">
                  <c:v>10.0</c:v>
                </c:pt>
                <c:pt idx="3">
                  <c:v>9.0</c:v>
                </c:pt>
                <c:pt idx="4">
                  <c:v>34.0</c:v>
                </c:pt>
                <c:pt idx="5">
                  <c:v>7.0</c:v>
                </c:pt>
                <c:pt idx="6">
                  <c:v>0.0</c:v>
                </c:pt>
                <c:pt idx="7">
                  <c:v>1.0</c:v>
                </c:pt>
              </c:numCache>
            </c:numRef>
          </c:val>
          <c:extLst>
            <c:ext xmlns:c16="http://schemas.microsoft.com/office/drawing/2014/chart" uri="{C3380CC4-5D6E-409C-BE32-E72D297353CC}">
              <c16:uniqueId val="{00000001-7166-4E76-8E2A-79BCFE23BBB4}"/>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1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1.0</c:v>
                </c:pt>
                <c:pt idx="1">
                  <c:v>14.0</c:v>
                </c:pt>
                <c:pt idx="2">
                  <c:v>1.0</c:v>
                </c:pt>
                <c:pt idx="3">
                  <c:v>3.0</c:v>
                </c:pt>
                <c:pt idx="4">
                  <c:v>15.0</c:v>
                </c:pt>
                <c:pt idx="5">
                  <c:v>4.0</c:v>
                </c:pt>
                <c:pt idx="6">
                  <c:v>0.0</c:v>
                </c:pt>
                <c:pt idx="7">
                  <c:v>0.0</c:v>
                </c:pt>
              </c:numCache>
            </c:numRef>
          </c:val>
          <c:extLst>
            <c:ext xmlns:c16="http://schemas.microsoft.com/office/drawing/2014/chart" uri="{C3380CC4-5D6E-409C-BE32-E72D297353CC}">
              <c16:uniqueId val="{00000002-7166-4E76-8E2A-79BCFE23BBB4}"/>
            </c:ext>
          </c:extLst>
        </c:ser>
        <c:ser>
          <c:idx val="3"/>
          <c:order val="3"/>
          <c:tx>
            <c:strRef>
              <c:f>Sheet1!$E$1</c:f>
              <c:strCache>
                <c:ptCount val="1"/>
                <c:pt idx="0">
                  <c:v>Q4 2024
(N=33)</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3</c:v>
                </c:pt>
                <c:pt idx="1">
                  <c:v>19</c:v>
                </c:pt>
                <c:pt idx="2">
                  <c:v>4</c:v>
                </c:pt>
                <c:pt idx="3">
                  <c:v>6</c:v>
                </c:pt>
                <c:pt idx="4">
                  <c:v>22</c:v>
                </c:pt>
                <c:pt idx="5">
                  <c:v>8</c:v>
                </c:pt>
                <c:pt idx="6">
                  <c:v>3</c:v>
                </c:pt>
                <c:pt idx="7">
                  <c:v>0</c:v>
                </c:pt>
              </c:numCache>
            </c:numRef>
          </c:val>
          <c:extLst>
            <c:ext xmlns:c16="http://schemas.microsoft.com/office/drawing/2014/chart" uri="{C3380CC4-5D6E-409C-BE32-E72D297353CC}">
              <c16:uniqueId val="{00000000-4866-694C-B315-C018B2EC4AE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1.0</c:v>
                </c:pt>
                <c:pt idx="1">
                  <c:v>5.0</c:v>
                </c:pt>
                <c:pt idx="2">
                  <c:v>0.0</c:v>
                </c:pt>
                <c:pt idx="3">
                  <c:v>6.0</c:v>
                </c:pt>
                <c:pt idx="4">
                  <c:v>5.0</c:v>
                </c:pt>
                <c:pt idx="5">
                  <c:v>4.0</c:v>
                </c:pt>
                <c:pt idx="6">
                  <c:v>0.0</c:v>
                </c:pt>
                <c:pt idx="7">
                  <c:v>2.0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11.0</c:v>
                </c:pt>
                <c:pt idx="1">
                  <c:v>11.0</c:v>
                </c:pt>
                <c:pt idx="2">
                  <c:v>1.0</c:v>
                </c:pt>
                <c:pt idx="3">
                  <c:v>21.0</c:v>
                </c:pt>
                <c:pt idx="4">
                  <c:v>29.0</c:v>
                </c:pt>
                <c:pt idx="5">
                  <c:v>6.0</c:v>
                </c:pt>
                <c:pt idx="6">
                  <c:v>2.0</c:v>
                </c:pt>
                <c:pt idx="7">
                  <c:v>6.0</c:v>
                </c:pt>
              </c:numCache>
            </c:numRef>
          </c:val>
          <c:extLst>
            <c:ext xmlns:c16="http://schemas.microsoft.com/office/drawing/2014/chart" uri="{C3380CC4-5D6E-409C-BE32-E72D297353CC}">
              <c16:uniqueId val="{00000001-A189-4DD3-B104-E94BF8E7B46F}"/>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7.0</c:v>
                </c:pt>
                <c:pt idx="1">
                  <c:v>5.0</c:v>
                </c:pt>
                <c:pt idx="2">
                  <c:v>0.0</c:v>
                </c:pt>
                <c:pt idx="3">
                  <c:v>7.0</c:v>
                </c:pt>
                <c:pt idx="4">
                  <c:v>13.0</c:v>
                </c:pt>
                <c:pt idx="5">
                  <c:v>2.0</c:v>
                </c:pt>
                <c:pt idx="6">
                  <c:v>1.0</c:v>
                </c:pt>
                <c:pt idx="7">
                  <c:v>2.0</c:v>
                </c:pt>
              </c:numCache>
            </c:numRef>
          </c:val>
          <c:extLst>
            <c:ext xmlns:c16="http://schemas.microsoft.com/office/drawing/2014/chart" uri="{C3380CC4-5D6E-409C-BE32-E72D297353CC}">
              <c16:uniqueId val="{00000002-A189-4DD3-B104-E94BF8E7B46F}"/>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6</c:v>
                </c:pt>
                <c:pt idx="1">
                  <c:v>16</c:v>
                </c:pt>
                <c:pt idx="2">
                  <c:v>1</c:v>
                </c:pt>
                <c:pt idx="3">
                  <c:v>9</c:v>
                </c:pt>
                <c:pt idx="4">
                  <c:v>20</c:v>
                </c:pt>
                <c:pt idx="5">
                  <c:v>11</c:v>
                </c:pt>
                <c:pt idx="6">
                  <c:v>0</c:v>
                </c:pt>
                <c:pt idx="7">
                  <c:v>1</c:v>
                </c:pt>
              </c:numCache>
            </c:numRef>
          </c:val>
          <c:extLst>
            <c:ext xmlns:c16="http://schemas.microsoft.com/office/drawing/2014/chart" uri="{C3380CC4-5D6E-409C-BE32-E72D297353CC}">
              <c16:uniqueId val="{00000003-A189-4DD3-B104-E94BF8E7B46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Increased</c:v>
                </c:pt>
                <c:pt idx="1">
                  <c:v>Stayed 
the same</c:v>
                </c:pt>
                <c:pt idx="2">
                  <c:v>Decreased</c:v>
                </c:pt>
                <c:pt idx="3">
                  <c:v>Never an 
issue</c:v>
                </c:pt>
              </c:strCache>
            </c:strRef>
          </c:cat>
          <c:val>
            <c:numRef>
              <c:f>Sheet1!$B$2:$B$5</c:f>
              <c:numCache>
                <c:formatCode>General</c:formatCode>
                <c:ptCount val="4"/>
                <c:pt idx="0">
                  <c:v>3.0</c:v>
                </c:pt>
                <c:pt idx="1">
                  <c:v>2.0</c:v>
                </c:pt>
                <c:pt idx="2">
                  <c:v>0.0</c:v>
                </c:pt>
                <c:pt idx="3">
                  <c:v>6.0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Sheet1!$C$2:$C$5</c:f>
              <c:numCache>
                <c:formatCode>General</c:formatCode>
                <c:ptCount val="4"/>
                <c:pt idx="0">
                  <c:v>17.0</c:v>
                </c:pt>
                <c:pt idx="1">
                  <c:v>12.0</c:v>
                </c:pt>
                <c:pt idx="2">
                  <c:v>4.0</c:v>
                </c:pt>
                <c:pt idx="3">
                  <c:v>9.0</c:v>
                </c:pt>
              </c:numCache>
            </c:numRef>
          </c:val>
          <c:extLst>
            <c:ext xmlns:c16="http://schemas.microsoft.com/office/drawing/2014/chart" uri="{C3380CC4-5D6E-409C-BE32-E72D297353CC}">
              <c16:uniqueId val="{00000003-2D8F-4DC4-8B87-B0638A575DEB}"/>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Sheet1!$D$2:$D$5</c:f>
              <c:numCache>
                <c:formatCode>General</c:formatCode>
                <c:ptCount val="4"/>
                <c:pt idx="0">
                  <c:v>9.0</c:v>
                </c:pt>
                <c:pt idx="1">
                  <c:v>5.0</c:v>
                </c:pt>
                <c:pt idx="2">
                  <c:v>0.0</c:v>
                </c:pt>
                <c:pt idx="3">
                  <c:v>5.0</c:v>
                </c:pt>
              </c:numCache>
            </c:numRef>
          </c:val>
          <c:extLst>
            <c:ext xmlns:c16="http://schemas.microsoft.com/office/drawing/2014/chart" uri="{C3380CC4-5D6E-409C-BE32-E72D297353CC}">
              <c16:uniqueId val="{00000004-2D8F-4DC4-8B87-B0638A575DEB}"/>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Sheet1!$E$2:$E$5</c:f>
              <c:numCache>
                <c:formatCode>General</c:formatCode>
                <c:ptCount val="4"/>
                <c:pt idx="0">
                  <c:v>16</c:v>
                </c:pt>
                <c:pt idx="1">
                  <c:v>7</c:v>
                </c:pt>
                <c:pt idx="2">
                  <c:v>0</c:v>
                </c:pt>
                <c:pt idx="3">
                  <c:v>9</c:v>
                </c:pt>
              </c:numCache>
            </c:numRef>
          </c:val>
          <c:extLst>
            <c:ext xmlns:c16="http://schemas.microsoft.com/office/drawing/2014/chart" uri="{C3380CC4-5D6E-409C-BE32-E72D297353CC}">
              <c16:uniqueId val="{00000005-2D8F-4DC4-8B87-B0638A575DEB}"/>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0.06818181818181818</c:v>
                </c:pt>
                <c:pt idx="2">
                  <c:v>0.05263157894736842</c:v>
                </c:pt>
              </c:numCache>
            </c:numRef>
          </c:val>
          <c:extLst>
            <c:ext xmlns:c16="http://schemas.microsoft.com/office/drawing/2014/chart" uri="{C3380CC4-5D6E-409C-BE32-E72D297353CC}">
              <c16:uniqueId val="{00000000-33C6-46D0-A451-9992BB76C127}"/>
            </c:ext>
          </c:extLst>
        </c:ser>
        <c:ser>
          <c:idx val="1"/>
          <c:order val="1"/>
          <c:tx>
            <c:strRef>
              <c:f>Sheet1!$C$1</c:f>
              <c:strCache>
                <c:ptCount val="1"/>
                <c:pt idx="0">
                  <c:v>9</c:v>
                </c:pt>
              </c:strCache>
            </c:strRef>
          </c:tx>
          <c:spPr>
            <a:solidFill>
              <a:srgbClr val="59AAF2"/>
            </a:solidFill>
            <a:ln w="20273">
              <a:noFill/>
            </a:ln>
          </c:spPr>
          <c:invertIfNegative val="0"/>
          <c:dLbls>
            <c:dLbl>
              <c:idx val="3"/>
              <c:layout>
                <c:manualLayout>
                  <c:x val="1.1278195488721804E-2"/>
                  <c:y val="-3.49454012500547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6F7-46B5-BB28-4A0C3B897C6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3">
                  <c:v>0.06060606060606061</c:v>
                </c:pt>
              </c:numCache>
            </c:numRef>
          </c:val>
          <c:extLst>
            <c:ext xmlns:c16="http://schemas.microsoft.com/office/drawing/2014/chart" uri="{C3380CC4-5D6E-409C-BE32-E72D297353CC}">
              <c16:uniqueId val="{00000001-33C6-46D0-A451-9992BB76C127}"/>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3C6-46D0-A451-9992BB76C127}"/>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0.92</c:v>
                </c:pt>
                <c:pt idx="1">
                  <c:v>0.9318181818181818</c:v>
                </c:pt>
                <c:pt idx="2">
                  <c:v>0.8947368421052632</c:v>
                </c:pt>
                <c:pt idx="3">
                  <c:v>0.8181818181818182</c:v>
                </c:pt>
              </c:numCache>
            </c:numRef>
          </c:val>
          <c:extLst>
            <c:ext xmlns:c16="http://schemas.microsoft.com/office/drawing/2014/chart" uri="{C3380CC4-5D6E-409C-BE32-E72D297353CC}">
              <c16:uniqueId val="{00000003-33C6-46D0-A451-9992BB76C127}"/>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0.92</c:v>
                </c:pt>
                <c:pt idx="1">
                  <c:v>1.0</c:v>
                </c:pt>
                <c:pt idx="2">
                  <c:v>0.9473684210526316</c:v>
                </c:pt>
                <c:pt idx="3">
                  <c:v>0.8787878787878789</c:v>
                </c:pt>
              </c:numCache>
            </c:numRef>
          </c:val>
          <c:extLst>
            <c:ext xmlns:c16="http://schemas.microsoft.com/office/drawing/2014/chart" uri="{C3380CC4-5D6E-409C-BE32-E72D297353CC}">
              <c16:uniqueId val="{00000004-33C6-46D0-A451-9992BB76C127}"/>
            </c:ext>
          </c:extLst>
        </c:ser>
        <c:dLbls>
          <c:showLegendKey val="0"/>
          <c:showVal val="0"/>
          <c:showCatName val="0"/>
          <c:showSerName val="0"/>
          <c:showPercent val="0"/>
          <c:showBubbleSize val="0"/>
        </c:dLbls>
        <c:gapWidth val="100"/>
        <c:overlap val="100"/>
        <c:axId val="321857312"/>
        <c:axId val="321857872"/>
      </c:barChart>
      <c:catAx>
        <c:axId val="32185731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872"/>
        <c:crosses val="autoZero"/>
        <c:auto val="1"/>
        <c:lblAlgn val="ctr"/>
        <c:lblOffset val="100"/>
        <c:noMultiLvlLbl val="0"/>
      </c:catAx>
      <c:valAx>
        <c:axId val="32185787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31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omments/modernComment_254_66F63346.xml><?xml version="1.0" encoding="utf-8"?>
<p188:cmLst xmlns:a="http://schemas.openxmlformats.org/drawingml/2006/main" xmlns:r="http://schemas.openxmlformats.org/officeDocument/2006/relationships" xmlns:p188="http://schemas.microsoft.com/office/powerpoint/2018/8/main">
  <p188:cm id="{CF37E07D-6BEC-2943-A989-13B57669EC97}" authorId="{67A16604-D201-06CE-DBDB-10CEC180544C}" created="2024-07-19T11:39:55.880">
    <pc:sldMkLst xmlns:pc="http://schemas.microsoft.com/office/powerpoint/2013/main/command">
      <pc:docMk/>
      <pc:sldMk cId="1727411014" sldId="596"/>
    </pc:sldMkLst>
    <p188:txBody>
      <a:bodyPr/>
      <a:lstStyle/>
      <a:p>
        <a:r>
          <a:rPr lang="en-US"/>
          <a:t>I do not have the data to update the number of contacts provided .</a:t>
        </a:r>
      </a:p>
    </p188:txBody>
  </p188:cm>
</p188:cmLst>
</file>

<file path=ppt/drawings/drawing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0.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2.xml><?xml version="1.0" encoding="utf-8"?>
<c:userShapes xmlns:c="http://schemas.openxmlformats.org/drawingml/2006/chart">
  <cdr:relSizeAnchor xmlns:cdr="http://schemas.openxmlformats.org/drawingml/2006/chartDrawing">
    <cdr:from>
      <cdr:x>0.37647</cdr:x>
      <cdr:y>0.74126</cdr:y>
    </cdr:from>
    <cdr:to>
      <cdr:x>0.43214</cdr:x>
      <cdr:y>0.78987</cdr:y>
    </cdr:to>
    <cdr:sp macro="" textlink="">
      <cdr:nvSpPr>
        <cdr:cNvPr id="2" name="TextBox 1">
          <a:extLst xmlns:a="http://schemas.openxmlformats.org/drawingml/2006/main">
            <a:ext uri="{FF2B5EF4-FFF2-40B4-BE49-F238E27FC236}">
              <a16:creationId xmlns:a16="http://schemas.microsoft.com/office/drawing/2014/main" id="{3D7FDD1C-EC69-B94B-B40C-365D2FBE62A5}"/>
            </a:ext>
          </a:extLst>
        </cdr:cNvPr>
        <cdr:cNvSpPr txBox="1"/>
      </cdr:nvSpPr>
      <cdr:spPr>
        <a:xfrm xmlns:a="http://schemas.openxmlformats.org/drawingml/2006/main">
          <a:off x="2576444" y="4648200"/>
          <a:ext cx="3810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930" dirty="0"/>
        </a:p>
      </cdr:txBody>
    </cdr:sp>
  </cdr:relSizeAnchor>
</c:userShapes>
</file>

<file path=ppt/drawings/drawing1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2.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4.xml><?xml version="1.0" encoding="utf-8"?>
<c:userShapes xmlns:c="http://schemas.openxmlformats.org/drawingml/2006/chart">
  <cdr:relSizeAnchor xmlns:cdr="http://schemas.openxmlformats.org/drawingml/2006/chartDrawing">
    <cdr:from>
      <cdr:x>0.20677</cdr:x>
      <cdr:y>0.91831</cdr:y>
    </cdr:from>
    <cdr:to>
      <cdr:x>0.38363</cdr:x>
      <cdr:y>1</cdr:y>
    </cdr:to>
    <cdr:sp macro="" textlink="">
      <cdr:nvSpPr>
        <cdr:cNvPr id="2" name="TextBox 1"/>
        <cdr:cNvSpPr txBox="1"/>
      </cdr:nvSpPr>
      <cdr:spPr>
        <a:xfrm xmlns:a="http://schemas.openxmlformats.org/drawingml/2006/main">
          <a:off x="1396999" y="5248123"/>
          <a:ext cx="1194966" cy="4668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dirty="0">
              <a:solidFill>
                <a:schemeClr val="tx1"/>
              </a:solidFill>
            </a:rPr>
            <a:t>Cleaning up after job </a:t>
          </a:r>
          <a:br>
            <a:rPr lang="en-US" dirty="0">
              <a:solidFill>
                <a:schemeClr val="tx1"/>
              </a:solidFill>
            </a:rPr>
          </a:br>
          <a:r>
            <a:rPr lang="en-US" dirty="0">
              <a:solidFill>
                <a:schemeClr val="tx1"/>
              </a:solidFill>
            </a:rPr>
            <a:t>was complete</a:t>
          </a:r>
          <a:endParaRPr lang="en-US" sz="1100" dirty="0">
            <a:solidFill>
              <a:schemeClr val="tx1"/>
            </a:solidFill>
          </a:endParaRPr>
        </a:p>
      </cdr:txBody>
    </cdr:sp>
  </cdr:relSizeAnchor>
  <cdr:relSizeAnchor xmlns:cdr="http://schemas.openxmlformats.org/drawingml/2006/chartDrawing">
    <cdr:from>
      <cdr:x>0.64662</cdr:x>
      <cdr:y>0.92102</cdr:y>
    </cdr:from>
    <cdr:to>
      <cdr:x>0.8404</cdr:x>
      <cdr:y>1</cdr:y>
    </cdr:to>
    <cdr:sp macro="" textlink="">
      <cdr:nvSpPr>
        <cdr:cNvPr id="12" name="TextBox 1"/>
        <cdr:cNvSpPr txBox="1"/>
      </cdr:nvSpPr>
      <cdr:spPr>
        <a:xfrm xmlns:a="http://schemas.openxmlformats.org/drawingml/2006/main">
          <a:off x="4368799" y="5263629"/>
          <a:ext cx="1309278" cy="45137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57BC7E7C-6C5A-4209-9113-14C2916D7A64}"/>
            </a:ext>
          </a:extLst>
        </cdr:cNvPr>
        <cdr:cNvCxnSpPr/>
      </cdr:nvCxnSpPr>
      <cdr:spPr>
        <a:xfrm xmlns:a="http://schemas.openxmlformats.org/drawingml/2006/main" flipH="1">
          <a:off x="3530599" y="772827"/>
          <a:ext cx="7702" cy="3436231"/>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97950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4133932-E495-4E1A-9472-86E75AE9C1D7}"/>
            </a:ext>
          </a:extLst>
        </cdr:cNvPr>
        <cdr:cNvCxnSpPr/>
      </cdr:nvCxnSpPr>
      <cdr:spPr>
        <a:xfrm xmlns:a="http://schemas.openxmlformats.org/drawingml/2006/main" flipH="1">
          <a:off x="3530599" y="718952"/>
          <a:ext cx="7702" cy="3515095"/>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0.66026</cdr:x>
      <cdr:y>0.92925</cdr:y>
    </cdr:from>
    <cdr:to>
      <cdr:x>0.85404</cdr:x>
      <cdr:y>0.99571</cdr:y>
    </cdr:to>
    <cdr:sp macro="" textlink="">
      <cdr:nvSpPr>
        <cdr:cNvPr id="9" name="TextBox 1"/>
        <cdr:cNvSpPr txBox="1"/>
      </cdr:nvSpPr>
      <cdr:spPr>
        <a:xfrm xmlns:a="http://schemas.openxmlformats.org/drawingml/2006/main">
          <a:off x="4460989" y="495664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Promptness/keeping appointments/</a:t>
          </a:r>
        </a:p>
        <a:p xmlns:a="http://schemas.openxmlformats.org/drawingml/2006/main">
          <a:pPr algn="ctr"/>
          <a:r>
            <a:rPr lang="en-US" dirty="0">
              <a:solidFill>
                <a:schemeClr val="tx1"/>
              </a:solidFill>
            </a:rPr>
            <a:t>being on time</a:t>
          </a:r>
          <a:endParaRPr lang="en-US" sz="1100" dirty="0">
            <a:solidFill>
              <a:schemeClr val="tx1"/>
            </a:solidFill>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0.19549</cdr:x>
      <cdr:y>0.92567</cdr:y>
    </cdr:from>
    <cdr:to>
      <cdr:x>0.40977</cdr:x>
      <cdr:y>0.99213</cdr:y>
    </cdr:to>
    <cdr:sp macro="" textlink="">
      <cdr:nvSpPr>
        <cdr:cNvPr id="13" name="TextBox 1"/>
        <cdr:cNvSpPr txBox="1"/>
      </cdr:nvSpPr>
      <cdr:spPr>
        <a:xfrm xmlns:a="http://schemas.openxmlformats.org/drawingml/2006/main">
          <a:off x="1320799" y="4481984"/>
          <a:ext cx="1447790"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D3FF90F-E274-4184-A306-63BF9DC99314}"/>
            </a:ext>
          </a:extLst>
        </cdr:cNvPr>
        <cdr:cNvCxnSpPr/>
      </cdr:nvCxnSpPr>
      <cdr:spPr>
        <a:xfrm xmlns:a="http://schemas.openxmlformats.org/drawingml/2006/main" flipH="1">
          <a:off x="3530599" y="702822"/>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0.91279</cdr:y>
    </cdr:from>
    <cdr:to>
      <cdr:x>0.85291</cdr:x>
      <cdr:y>0.97925</cdr:y>
    </cdr:to>
    <cdr:sp macro="" textlink="">
      <cdr:nvSpPr>
        <cdr:cNvPr id="9" name="TextBox 1"/>
        <cdr:cNvSpPr txBox="1"/>
      </cdr:nvSpPr>
      <cdr:spPr>
        <a:xfrm xmlns:a="http://schemas.openxmlformats.org/drawingml/2006/main">
          <a:off x="4453369"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br>
            <a:rPr lang="en-US" dirty="0">
              <a:solidFill>
                <a:schemeClr val="tx1"/>
              </a:solidFill>
            </a:rPr>
          </a:br>
          <a:r>
            <a:rPr lang="en-US" dirty="0">
              <a:solidFill>
                <a:schemeClr val="tx1"/>
              </a:solidFill>
            </a:rPr>
            <a:t>financial aid programs</a:t>
          </a:r>
          <a:endParaRPr lang="en-US" sz="1100" dirty="0">
            <a:solidFill>
              <a:schemeClr val="tx1"/>
            </a:solidFill>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520084"/>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0369F11A-978D-4DDF-AAAA-90D76FB1EB50}"/>
            </a:ext>
          </a:extLst>
        </cdr:cNvPr>
        <cdr:cNvCxnSpPr/>
      </cdr:nvCxnSpPr>
      <cdr:spPr>
        <a:xfrm xmlns:a="http://schemas.openxmlformats.org/drawingml/2006/main" flipH="1">
          <a:off x="3530599" y="772828"/>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0.92925</cdr:y>
    </cdr:from>
    <cdr:to>
      <cdr:x>0.85291</cdr:x>
      <cdr:y>0.99571</cdr:y>
    </cdr:to>
    <cdr:sp macro="" textlink="">
      <cdr:nvSpPr>
        <cdr:cNvPr id="9" name="TextBox 1"/>
        <cdr:cNvSpPr txBox="1"/>
      </cdr:nvSpPr>
      <cdr:spPr>
        <a:xfrm xmlns:a="http://schemas.openxmlformats.org/drawingml/2006/main">
          <a:off x="4453369" y="4499302"/>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userShapes>
</file>

<file path=ppt/drawings/drawing8.xml><?xml version="1.0" encoding="utf-8"?>
<c:userShapes xmlns:c="http://schemas.openxmlformats.org/drawingml/2006/chart">
  <cdr:relSizeAnchor xmlns:cdr="http://schemas.openxmlformats.org/drawingml/2006/chartDrawing">
    <cdr:from>
      <cdr:x>0.19549</cdr:x>
      <cdr:y>0.92639</cdr:y>
    </cdr:from>
    <cdr:to>
      <cdr:x>0.38927</cdr:x>
      <cdr:y>0.99285</cdr:y>
    </cdr:to>
    <cdr:sp macro="" textlink="">
      <cdr:nvSpPr>
        <cdr:cNvPr id="13" name="TextBox 1"/>
        <cdr:cNvSpPr txBox="1"/>
      </cdr:nvSpPr>
      <cdr:spPr>
        <a:xfrm xmlns:a="http://schemas.openxmlformats.org/drawingml/2006/main">
          <a:off x="1320799" y="4485448"/>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0.15738</cdr:y>
    </cdr:from>
    <cdr:to>
      <cdr:x>0.5237</cdr:x>
      <cdr:y>0.86707</cdr:y>
    </cdr:to>
    <cdr:cxnSp macro="">
      <cdr:nvCxnSpPr>
        <cdr:cNvPr id="4" name="Straight Connector 3">
          <a:extLst xmlns:a="http://schemas.openxmlformats.org/drawingml/2006/main">
            <a:ext uri="{FF2B5EF4-FFF2-40B4-BE49-F238E27FC236}">
              <a16:creationId xmlns:a16="http://schemas.microsoft.com/office/drawing/2014/main" id="{11519020-7276-4512-9CBC-5228B6E06FBD}"/>
            </a:ext>
          </a:extLst>
        </cdr:cNvPr>
        <cdr:cNvCxnSpPr/>
      </cdr:nvCxnSpPr>
      <cdr:spPr>
        <a:xfrm xmlns:a="http://schemas.openxmlformats.org/drawingml/2006/main" flipH="1">
          <a:off x="3530599" y="762000"/>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0.64662</cdr:x>
      <cdr:y>0.91279</cdr:y>
    </cdr:from>
    <cdr:to>
      <cdr:x>0.8935</cdr:x>
      <cdr:y>1</cdr:y>
    </cdr:to>
    <cdr:sp macro="" textlink="">
      <cdr:nvSpPr>
        <cdr:cNvPr id="9" name="TextBox 1"/>
        <cdr:cNvSpPr txBox="1"/>
      </cdr:nvSpPr>
      <cdr:spPr>
        <a:xfrm xmlns:a="http://schemas.openxmlformats.org/drawingml/2006/main">
          <a:off x="4368799" y="4419615"/>
          <a:ext cx="1668053" cy="42226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answer questions</a:t>
          </a:r>
        </a:p>
        <a:p xmlns:a="http://schemas.openxmlformats.org/drawingml/2006/main">
          <a:pPr algn="ctr"/>
          <a:r>
            <a:rPr lang="en-US" dirty="0">
              <a:solidFill>
                <a:schemeClr val="tx1"/>
              </a:solidFill>
            </a:rPr>
            <a:t>d</a:t>
          </a:r>
          <a:r>
            <a:rPr lang="en-US" sz="1100" dirty="0">
              <a:solidFill>
                <a:schemeClr val="tx1"/>
              </a:solidFill>
            </a:rPr>
            <a:t>uring the process</a:t>
          </a:r>
        </a:p>
      </cdr:txBody>
    </cdr:sp>
  </cdr:relSizeAnchor>
</c:userShapes>
</file>

<file path=ppt/drawings/drawing9.xml><?xml version="1.0" encoding="utf-8"?>
<c:userShapes xmlns:c="http://schemas.openxmlformats.org/drawingml/2006/chart">
  <cdr:relSizeAnchor xmlns:cdr="http://schemas.openxmlformats.org/drawingml/2006/chartDrawing">
    <cdr:from>
      <cdr:x>0.43257</cdr:x>
      <cdr:y>0.91279</cdr:y>
    </cdr:from>
    <cdr:to>
      <cdr:x>0.62635</cdr:x>
      <cdr:y>0.97925</cdr:y>
    </cdr:to>
    <cdr:sp macro="" textlink="">
      <cdr:nvSpPr>
        <cdr:cNvPr id="13" name="TextBox 1"/>
        <cdr:cNvSpPr txBox="1"/>
      </cdr:nvSpPr>
      <cdr:spPr>
        <a:xfrm xmlns:a="http://schemas.openxmlformats.org/drawingml/2006/main">
          <a:off x="2922645"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p>
        <a:p xmlns:a="http://schemas.openxmlformats.org/drawingml/2006/main">
          <a:pPr algn="ctr"/>
          <a:r>
            <a:rPr lang="en-US" dirty="0">
              <a:solidFill>
                <a:schemeClr val="tx1"/>
              </a:solidFill>
            </a:rPr>
            <a:t>f</a:t>
          </a:r>
          <a:r>
            <a:rPr lang="en-US" sz="1100" dirty="0">
              <a:solidFill>
                <a:schemeClr val="tx1"/>
              </a:solidFill>
            </a:rPr>
            <a:t>inancial aid </a:t>
          </a:r>
          <a:r>
            <a:rPr lang="en-US" dirty="0">
              <a:solidFill>
                <a:schemeClr val="tx1"/>
              </a:solidFill>
            </a:rPr>
            <a:t>p</a:t>
          </a:r>
          <a:r>
            <a:rPr lang="en-US" sz="1100" dirty="0">
              <a:solidFill>
                <a:schemeClr val="tx1"/>
              </a:solidFill>
            </a:rPr>
            <a:t>rograms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4"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0179" name="Rectangle 3"/>
          <p:cNvSpPr>
            <a:spLocks noGrp="1" noChangeArrowheads="1"/>
          </p:cNvSpPr>
          <p:nvPr>
            <p:ph type="dt" sz="quarter" idx="1"/>
          </p:nvPr>
        </p:nvSpPr>
        <p:spPr bwMode="auto">
          <a:xfrm>
            <a:off x="5254487"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0180" name="Rectangle 4"/>
          <p:cNvSpPr>
            <a:spLocks noGrp="1" noChangeArrowheads="1"/>
          </p:cNvSpPr>
          <p:nvPr>
            <p:ph type="ftr" sz="quarter" idx="2"/>
          </p:nvPr>
        </p:nvSpPr>
        <p:spPr bwMode="auto">
          <a:xfrm>
            <a:off x="4" y="6665626"/>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 name="Slide Number Placeholder 1"/>
          <p:cNvSpPr>
            <a:spLocks noGrp="1"/>
          </p:cNvSpPr>
          <p:nvPr>
            <p:ph type="sldNum" sz="quarter" idx="3"/>
          </p:nvPr>
        </p:nvSpPr>
        <p:spPr>
          <a:xfrm>
            <a:off x="5265015" y="6658447"/>
            <a:ext cx="4029282" cy="351957"/>
          </a:xfrm>
          <a:prstGeom prst="rect">
            <a:avLst/>
          </a:prstGeom>
        </p:spPr>
        <p:txBody>
          <a:bodyPr vert="horz" lIns="91430" tIns="45716" rIns="91430" bIns="45716" rtlCol="0" anchor="b"/>
          <a:lstStyle>
            <a:lvl1pPr algn="r">
              <a:defRPr sz="1200"/>
            </a:lvl1pPr>
          </a:lstStyle>
          <a:p>
            <a:pPr>
              <a:defRPr/>
            </a:pPr>
            <a:fld id="{0D6C7A70-31E7-4B49-B3BD-709EDB4CC72D}" type="slidenum">
              <a:rPr lang="en-US"/>
              <a:pPr>
                <a:defRPr/>
              </a:pPr>
              <a:t>‹#›</a:t>
            </a:fld>
            <a:endParaRPr lang="en-US"/>
          </a:p>
        </p:txBody>
      </p:sp>
    </p:spTree>
    <p:extLst>
      <p:ext uri="{BB962C8B-B14F-4D97-AF65-F5344CB8AC3E}">
        <p14:creationId xmlns:p14="http://schemas.microsoft.com/office/powerpoint/2010/main" val="2366716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6"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5267121"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algn="r" defTabSz="931768">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2363" y="525463"/>
            <a:ext cx="1971675" cy="26289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1239945" y="3330424"/>
            <a:ext cx="6816518" cy="3154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6"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5267121"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algn="r" defTabSz="931768">
              <a:defRPr sz="1200">
                <a:latin typeface="Times New Roman" panose="02020603050405020304" pitchFamily="18" charset="0"/>
              </a:defRPr>
            </a:lvl1pPr>
          </a:lstStyle>
          <a:p>
            <a:pPr>
              <a:defRPr/>
            </a:pPr>
            <a:fld id="{D157A655-42AC-4AB2-B08C-5753FECA8C89}" type="slidenum">
              <a:rPr lang="en-US" altLang="en-US"/>
              <a:pPr>
                <a:defRPr/>
              </a:pPr>
              <a:t>‹#›</a:t>
            </a:fld>
            <a:endParaRPr lang="en-US" altLang="en-US"/>
          </a:p>
        </p:txBody>
      </p:sp>
    </p:spTree>
    <p:extLst>
      <p:ext uri="{BB962C8B-B14F-4D97-AF65-F5344CB8AC3E}">
        <p14:creationId xmlns:p14="http://schemas.microsoft.com/office/powerpoint/2010/main" val="17514554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8F91E9F1-0FF9-4EA2-8489-E500C439DEDC}"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463707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077931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49</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603940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53</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42757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a:t>
            </a:fld>
            <a:endParaRPr lang="en-US" altLang="en-US"/>
          </a:p>
        </p:txBody>
      </p:sp>
    </p:spTree>
    <p:extLst>
      <p:ext uri="{BB962C8B-B14F-4D97-AF65-F5344CB8AC3E}">
        <p14:creationId xmlns:p14="http://schemas.microsoft.com/office/powerpoint/2010/main" val="346998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a:t>
            </a:fld>
            <a:endParaRPr lang="en-US" altLang="en-US"/>
          </a:p>
        </p:txBody>
      </p:sp>
    </p:spTree>
    <p:extLst>
      <p:ext uri="{BB962C8B-B14F-4D97-AF65-F5344CB8AC3E}">
        <p14:creationId xmlns:p14="http://schemas.microsoft.com/office/powerpoint/2010/main" val="3322774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549062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0580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21</a:t>
            </a:fld>
            <a:endParaRPr lang="en-US" altLang="en-US"/>
          </a:p>
        </p:txBody>
      </p:sp>
    </p:spTree>
    <p:extLst>
      <p:ext uri="{BB962C8B-B14F-4D97-AF65-F5344CB8AC3E}">
        <p14:creationId xmlns:p14="http://schemas.microsoft.com/office/powerpoint/2010/main" val="3681899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31</a:t>
            </a:fld>
            <a:endParaRPr lang="en-US" altLang="en-US"/>
          </a:p>
        </p:txBody>
      </p:sp>
    </p:spTree>
    <p:extLst>
      <p:ext uri="{BB962C8B-B14F-4D97-AF65-F5344CB8AC3E}">
        <p14:creationId xmlns:p14="http://schemas.microsoft.com/office/powerpoint/2010/main" val="2678814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34</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03146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62227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0" y="3048000"/>
            <a:ext cx="6858000" cy="1524000"/>
          </a:xfrm>
          <a:prstGeom prst="rect">
            <a:avLst/>
          </a:prstGeom>
          <a:gradFill flip="none" rotWithShape="1">
            <a:gsLst>
              <a:gs pos="0">
                <a:srgbClr val="004F9E">
                  <a:shade val="30000"/>
                  <a:satMod val="115000"/>
                </a:srgbClr>
              </a:gs>
              <a:gs pos="50000">
                <a:srgbClr val="004F9E">
                  <a:shade val="67500"/>
                  <a:satMod val="115000"/>
                </a:srgbClr>
              </a:gs>
              <a:gs pos="100000">
                <a:srgbClr val="004F9E">
                  <a:shade val="100000"/>
                  <a:satMod val="115000"/>
                </a:srgbClr>
              </a:gs>
            </a:gsLst>
            <a:lin ang="16200000" scaled="1"/>
            <a:tileRect/>
          </a:gradFill>
          <a:ln w="9525">
            <a:solidFill>
              <a:schemeClr val="bg1"/>
            </a:solidFill>
            <a:miter lim="800000"/>
            <a:headEnd/>
            <a:tailEnd/>
          </a:ln>
          <a:effectLst/>
        </p:spPr>
        <p:txBody>
          <a:bodyPr wrap="none" anchor="ctr"/>
          <a:lstStyle>
            <a:lvl1pPr>
              <a:defRPr sz="1400">
                <a:solidFill>
                  <a:schemeClr val="tx1"/>
                </a:solidFill>
                <a:latin typeface="Tahoma" panose="020B0604030504040204" pitchFamily="34" charset="0"/>
              </a:defRPr>
            </a:lvl1pPr>
            <a:lvl2pPr marL="742950" indent="-285750">
              <a:defRPr sz="1400">
                <a:solidFill>
                  <a:schemeClr val="tx1"/>
                </a:solidFill>
                <a:latin typeface="Tahoma" panose="020B0604030504040204" pitchFamily="34" charset="0"/>
              </a:defRPr>
            </a:lvl2pPr>
            <a:lvl3pPr marL="1143000" indent="-228600">
              <a:defRPr sz="1400">
                <a:solidFill>
                  <a:schemeClr val="tx1"/>
                </a:solidFill>
                <a:latin typeface="Tahoma" panose="020B0604030504040204" pitchFamily="34" charset="0"/>
              </a:defRPr>
            </a:lvl3pPr>
            <a:lvl4pPr marL="1600200" indent="-228600">
              <a:defRPr sz="1400">
                <a:solidFill>
                  <a:schemeClr val="tx1"/>
                </a:solidFill>
                <a:latin typeface="Tahoma" panose="020B0604030504040204" pitchFamily="34" charset="0"/>
              </a:defRPr>
            </a:lvl4pPr>
            <a:lvl5pPr marL="2057400" indent="-22860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a:defRPr/>
            </a:pPr>
            <a:endParaRPr lang="en-US" altLang="en-US"/>
          </a:p>
        </p:txBody>
      </p:sp>
      <p:sp>
        <p:nvSpPr>
          <p:cNvPr id="4098" name="Rectangle 2"/>
          <p:cNvSpPr>
            <a:spLocks noGrp="1" noChangeArrowheads="1"/>
          </p:cNvSpPr>
          <p:nvPr>
            <p:ph type="ctrTitle"/>
          </p:nvPr>
        </p:nvSpPr>
        <p:spPr>
          <a:xfrm>
            <a:off x="514350" y="3048000"/>
            <a:ext cx="5829300" cy="1524000"/>
          </a:xfrm>
        </p:spPr>
        <p:txBody>
          <a:bodyPr/>
          <a:lstStyle>
            <a:lvl1pPr>
              <a:defRPr>
                <a:solidFill>
                  <a:srgbClr val="FFFFCC"/>
                </a:solidFill>
              </a:defRPr>
            </a:lvl1pPr>
          </a:lstStyle>
          <a:p>
            <a:pPr lvl="0"/>
            <a:r>
              <a:rPr lang="en-US" noProof="0"/>
              <a:t>Click to edit Master title style</a:t>
            </a:r>
          </a:p>
        </p:txBody>
      </p:sp>
      <p:sp>
        <p:nvSpPr>
          <p:cNvPr id="4099" name="Rectangle 3"/>
          <p:cNvSpPr>
            <a:spLocks noGrp="1" noChangeArrowheads="1"/>
          </p:cNvSpPr>
          <p:nvPr>
            <p:ph type="subTitle" idx="1"/>
          </p:nvPr>
        </p:nvSpPr>
        <p:spPr>
          <a:xfrm>
            <a:off x="1028700" y="5181600"/>
            <a:ext cx="4800600" cy="2336800"/>
          </a:xfrm>
        </p:spPr>
        <p:txBody>
          <a:bodyPr/>
          <a:lstStyle>
            <a:lvl1pPr marL="0" indent="0" algn="ctr">
              <a:buFontTx/>
              <a:buNone/>
              <a:defRPr/>
            </a:lvl1pPr>
          </a:lstStyle>
          <a:p>
            <a:pPr lvl="0"/>
            <a:r>
              <a:rPr lang="en-US" noProof="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4914900" y="8331200"/>
            <a:ext cx="1428750" cy="609600"/>
          </a:xfrm>
        </p:spPr>
        <p:txBody>
          <a:bodyPr/>
          <a:lstStyle>
            <a:lvl1pPr>
              <a:defRPr/>
            </a:lvl1pPr>
          </a:lstStyle>
          <a:p>
            <a:pPr>
              <a:defRPr/>
            </a:pPr>
            <a:fld id="{8A84DDC1-3798-4D63-A76C-A9BFAA9C1965}" type="slidenum">
              <a:rPr lang="en-US" altLang="en-US"/>
              <a:pPr>
                <a:defRPr/>
              </a:pPr>
              <a:t>‹#›</a:t>
            </a:fld>
            <a:endParaRPr lang="en-US" altLang="en-US"/>
          </a:p>
        </p:txBody>
      </p:sp>
    </p:spTree>
    <p:extLst>
      <p:ext uri="{BB962C8B-B14F-4D97-AF65-F5344CB8AC3E}">
        <p14:creationId xmlns:p14="http://schemas.microsoft.com/office/powerpoint/2010/main" val="1002551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528CEA3-2B0F-4B3F-A92A-566B95C51EFF}" type="slidenum">
              <a:rPr lang="en-US" altLang="en-US"/>
              <a:pPr>
                <a:defRPr/>
              </a:pPr>
              <a:t>‹#›</a:t>
            </a:fld>
            <a:endParaRPr lang="en-US" altLang="en-US"/>
          </a:p>
        </p:txBody>
      </p:sp>
    </p:spTree>
    <p:extLst>
      <p:ext uri="{BB962C8B-B14F-4D97-AF65-F5344CB8AC3E}">
        <p14:creationId xmlns:p14="http://schemas.microsoft.com/office/powerpoint/2010/main" val="397042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43500" y="0"/>
            <a:ext cx="1714500" cy="812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4991100" cy="812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1C7DA4-DCC9-4163-9CF2-D6F1E3C31094}" type="slidenum">
              <a:rPr lang="en-US" altLang="en-US"/>
              <a:pPr>
                <a:defRPr/>
              </a:pPr>
              <a:t>‹#›</a:t>
            </a:fld>
            <a:endParaRPr lang="en-US" altLang="en-US"/>
          </a:p>
        </p:txBody>
      </p:sp>
    </p:spTree>
    <p:extLst>
      <p:ext uri="{BB962C8B-B14F-4D97-AF65-F5344CB8AC3E}">
        <p14:creationId xmlns:p14="http://schemas.microsoft.com/office/powerpoint/2010/main" val="1085264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Text Placeholder 2"/>
          <p:cNvSpPr>
            <a:spLocks noGrp="1"/>
          </p:cNvSpPr>
          <p:nvPr>
            <p:ph type="body" sz="half" idx="1"/>
          </p:nvPr>
        </p:nvSpPr>
        <p:spPr>
          <a:xfrm>
            <a:off x="514350" y="2641600"/>
            <a:ext cx="28384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3505200" y="26416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505200" y="54610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43DD9B07-AA93-460D-AC53-C03250F0E407}" type="slidenum">
              <a:rPr lang="en-US" altLang="en-US"/>
              <a:pPr>
                <a:defRPr/>
              </a:pPr>
              <a:t>‹#›</a:t>
            </a:fld>
            <a:endParaRPr lang="en-US" altLang="en-US"/>
          </a:p>
        </p:txBody>
      </p:sp>
    </p:spTree>
    <p:extLst>
      <p:ext uri="{BB962C8B-B14F-4D97-AF65-F5344CB8AC3E}">
        <p14:creationId xmlns:p14="http://schemas.microsoft.com/office/powerpoint/2010/main" val="4245244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Chart Placeholder 2"/>
          <p:cNvSpPr>
            <a:spLocks noGrp="1"/>
          </p:cNvSpPr>
          <p:nvPr>
            <p:ph type="chart" idx="1"/>
          </p:nvPr>
        </p:nvSpPr>
        <p:spPr>
          <a:xfrm>
            <a:off x="514350" y="2641600"/>
            <a:ext cx="5829300" cy="54864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4A028C-CDC2-4A2D-AAF8-7A609E796AA3}" type="slidenum">
              <a:rPr lang="en-US" altLang="en-US"/>
              <a:pPr>
                <a:defRPr/>
              </a:pPr>
              <a:t>‹#›</a:t>
            </a:fld>
            <a:endParaRPr lang="en-US" altLang="en-US"/>
          </a:p>
        </p:txBody>
      </p:sp>
    </p:spTree>
    <p:extLst>
      <p:ext uri="{BB962C8B-B14F-4D97-AF65-F5344CB8AC3E}">
        <p14:creationId xmlns:p14="http://schemas.microsoft.com/office/powerpoint/2010/main" val="261021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2880DE-8A54-4241-863A-5BEA31560478}" type="slidenum">
              <a:rPr lang="en-US" altLang="en-US"/>
              <a:pPr>
                <a:defRPr/>
              </a:pPr>
              <a:t>‹#›</a:t>
            </a:fld>
            <a:endParaRPr lang="en-US" altLang="en-US"/>
          </a:p>
        </p:txBody>
      </p:sp>
    </p:spTree>
    <p:extLst>
      <p:ext uri="{BB962C8B-B14F-4D97-AF65-F5344CB8AC3E}">
        <p14:creationId xmlns:p14="http://schemas.microsoft.com/office/powerpoint/2010/main" val="111204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9D4755-8934-42FA-98F5-F75640CF5DC6}" type="slidenum">
              <a:rPr lang="en-US" altLang="en-US"/>
              <a:pPr>
                <a:defRPr/>
              </a:pPr>
              <a:t>‹#›</a:t>
            </a:fld>
            <a:endParaRPr lang="en-US" altLang="en-US"/>
          </a:p>
        </p:txBody>
      </p:sp>
    </p:spTree>
    <p:extLst>
      <p:ext uri="{BB962C8B-B14F-4D97-AF65-F5344CB8AC3E}">
        <p14:creationId xmlns:p14="http://schemas.microsoft.com/office/powerpoint/2010/main" val="302838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0520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584C1D-F39F-4B5F-AD71-B9CF7C341B36}" type="slidenum">
              <a:rPr lang="en-US" altLang="en-US"/>
              <a:pPr>
                <a:defRPr/>
              </a:pPr>
              <a:t>‹#›</a:t>
            </a:fld>
            <a:endParaRPr lang="en-US" altLang="en-US"/>
          </a:p>
        </p:txBody>
      </p:sp>
    </p:spTree>
    <p:extLst>
      <p:ext uri="{BB962C8B-B14F-4D97-AF65-F5344CB8AC3E}">
        <p14:creationId xmlns:p14="http://schemas.microsoft.com/office/powerpoint/2010/main" val="395261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713"/>
            <a:ext cx="61722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FD176F5-D366-4F17-AC56-116546327CC8}" type="slidenum">
              <a:rPr lang="en-US" altLang="en-US"/>
              <a:pPr>
                <a:defRPr/>
              </a:pPr>
              <a:t>‹#›</a:t>
            </a:fld>
            <a:endParaRPr lang="en-US" altLang="en-US"/>
          </a:p>
        </p:txBody>
      </p:sp>
    </p:spTree>
    <p:extLst>
      <p:ext uri="{BB962C8B-B14F-4D97-AF65-F5344CB8AC3E}">
        <p14:creationId xmlns:p14="http://schemas.microsoft.com/office/powerpoint/2010/main" val="104315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8B7EA93-73E3-4D44-AB30-F2520CC81B30}" type="slidenum">
              <a:rPr lang="en-US" altLang="en-US"/>
              <a:pPr>
                <a:defRPr/>
              </a:pPr>
              <a:t>‹#›</a:t>
            </a:fld>
            <a:endParaRPr lang="en-US" altLang="en-US"/>
          </a:p>
        </p:txBody>
      </p:sp>
    </p:spTree>
    <p:extLst>
      <p:ext uri="{BB962C8B-B14F-4D97-AF65-F5344CB8AC3E}">
        <p14:creationId xmlns:p14="http://schemas.microsoft.com/office/powerpoint/2010/main" val="115397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7849D09-3955-4B40-9799-37A8B489CC9B}" type="slidenum">
              <a:rPr lang="en-US" altLang="en-US"/>
              <a:pPr>
                <a:defRPr/>
              </a:pPr>
              <a:t>‹#›</a:t>
            </a:fld>
            <a:endParaRPr lang="en-US" altLang="en-US"/>
          </a:p>
        </p:txBody>
      </p:sp>
    </p:spTree>
    <p:extLst>
      <p:ext uri="{BB962C8B-B14F-4D97-AF65-F5344CB8AC3E}">
        <p14:creationId xmlns:p14="http://schemas.microsoft.com/office/powerpoint/2010/main" val="347791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CA60CF1-35FF-469A-A340-1034D98BD290}" type="slidenum">
              <a:rPr lang="en-US" altLang="en-US"/>
              <a:pPr>
                <a:defRPr/>
              </a:pPr>
              <a:t>‹#›</a:t>
            </a:fld>
            <a:endParaRPr lang="en-US" altLang="en-US"/>
          </a:p>
        </p:txBody>
      </p:sp>
    </p:spTree>
    <p:extLst>
      <p:ext uri="{BB962C8B-B14F-4D97-AF65-F5344CB8AC3E}">
        <p14:creationId xmlns:p14="http://schemas.microsoft.com/office/powerpoint/2010/main" val="90925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7792CA-3A7A-418E-BD5C-255A89B32E0C}" type="slidenum">
              <a:rPr lang="en-US" altLang="en-US"/>
              <a:pPr>
                <a:defRPr/>
              </a:pPr>
              <a:t>‹#›</a:t>
            </a:fld>
            <a:endParaRPr lang="en-US" altLang="en-US"/>
          </a:p>
        </p:txBody>
      </p:sp>
    </p:spTree>
    <p:extLst>
      <p:ext uri="{BB962C8B-B14F-4D97-AF65-F5344CB8AC3E}">
        <p14:creationId xmlns:p14="http://schemas.microsoft.com/office/powerpoint/2010/main" val="420866867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14350" y="2641600"/>
            <a:ext cx="58293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514350" y="8331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030" name="Rectangle 6"/>
          <p:cNvSpPr>
            <a:spLocks noGrp="1" noChangeArrowheads="1"/>
          </p:cNvSpPr>
          <p:nvPr>
            <p:ph type="sldNum" sz="quarter" idx="4"/>
          </p:nvPr>
        </p:nvSpPr>
        <p:spPr bwMode="auto">
          <a:xfrm>
            <a:off x="4800600" y="8839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lvl1pPr>
          </a:lstStyle>
          <a:p>
            <a:pPr>
              <a:defRPr/>
            </a:pPr>
            <a:fld id="{76A460A9-FA99-42DB-BF63-0BA535F87850}" type="slidenum">
              <a:rPr lang="en-US" altLang="en-US"/>
              <a:pPr>
                <a:defRPr/>
              </a:pPr>
              <a:t>‹#›</a:t>
            </a:fld>
            <a:endParaRPr lang="en-US" altLang="en-US"/>
          </a:p>
        </p:txBody>
      </p:sp>
      <p:sp>
        <p:nvSpPr>
          <p:cNvPr id="1033" name="Rectangle 9"/>
          <p:cNvSpPr>
            <a:spLocks noChangeArrowheads="1"/>
          </p:cNvSpPr>
          <p:nvPr userDrawn="1"/>
        </p:nvSpPr>
        <p:spPr bwMode="auto">
          <a:xfrm>
            <a:off x="0" y="914400"/>
            <a:ext cx="6858000" cy="76200"/>
          </a:xfrm>
          <a:prstGeom prst="rect">
            <a:avLst/>
          </a:prstGeom>
          <a:gradFill rotWithShape="1">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1034" name="Rectangle 10"/>
          <p:cNvSpPr>
            <a:spLocks noChangeArrowheads="1"/>
          </p:cNvSpPr>
          <p:nvPr userDrawn="1"/>
        </p:nvSpPr>
        <p:spPr bwMode="auto">
          <a:xfrm>
            <a:off x="0" y="8305800"/>
            <a:ext cx="6858000" cy="76200"/>
          </a:xfrm>
          <a:prstGeom prst="rect">
            <a:avLst/>
          </a:prstGeom>
          <a:gradFill rotWithShape="1">
            <a:gsLst>
              <a:gs pos="0">
                <a:schemeClr val="bg2"/>
              </a:gs>
              <a:gs pos="100000">
                <a:schemeClr val="bg2">
                  <a:gamma/>
                  <a:tint val="19216"/>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pic>
        <p:nvPicPr>
          <p:cNvPr id="2" name="Picture 19" descr="COASeal_4C.eps"/>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251575" y="8543925"/>
            <a:ext cx="5270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txBox="1">
            <a:spLocks noChangeArrowheads="1"/>
          </p:cNvSpPr>
          <p:nvPr userDrawn="1"/>
        </p:nvSpPr>
        <p:spPr bwMode="auto">
          <a:xfrm>
            <a:off x="1971675" y="85344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r>
              <a:rPr lang="en-US" sz="1050"/>
              <a:t>AUSTIN ENERGY INTERNAL</a:t>
            </a:r>
            <a:r>
              <a:rPr lang="en-US" sz="1050" baseline="0"/>
              <a:t> </a:t>
            </a:r>
            <a:r>
              <a:rPr lang="en-US" sz="1050"/>
              <a:t>USE ONLY/</a:t>
            </a:r>
          </a:p>
          <a:p>
            <a:r>
              <a:rPr lang="en-US" sz="1050"/>
              <a:t>NOT FOR EXTERNAL DISTRIBUTION</a:t>
            </a:r>
          </a:p>
        </p:txBody>
      </p:sp>
      <p:sp>
        <p:nvSpPr>
          <p:cNvPr id="11" name="Rectangle 5"/>
          <p:cNvSpPr txBox="1">
            <a:spLocks noChangeArrowheads="1"/>
          </p:cNvSpPr>
          <p:nvPr userDrawn="1"/>
        </p:nvSpPr>
        <p:spPr bwMode="auto">
          <a:xfrm>
            <a:off x="0" y="85598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pPr algn="l"/>
            <a:r>
              <a:rPr lang="en-US" sz="1200"/>
              <a:t>www.austinenergy.com</a:t>
            </a:r>
          </a:p>
        </p:txBody>
      </p:sp>
    </p:spTree>
  </p:cSld>
  <p:clrMap bg1="lt1" tx1="dk1" bg2="lt2" tx2="dk2" accent1="accent1" accent2="accent2" accent3="accent3" accent4="accent4" accent5="accent5" accent6="accent6" hlink="hlink" folHlink="folHlink"/>
  <p:sldLayoutIdLst>
    <p:sldLayoutId id="2147483983"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Lst>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Tahoma" pitchFamily="34" charset="0"/>
        </a:defRPr>
      </a:lvl2pPr>
      <a:lvl3pPr algn="ctr" rtl="0" eaLnBrk="0" fontAlgn="base" hangingPunct="0">
        <a:spcBef>
          <a:spcPct val="0"/>
        </a:spcBef>
        <a:spcAft>
          <a:spcPct val="0"/>
        </a:spcAft>
        <a:defRPr sz="3200">
          <a:solidFill>
            <a:schemeClr val="tx2"/>
          </a:solidFill>
          <a:latin typeface="Tahoma" pitchFamily="34" charset="0"/>
        </a:defRPr>
      </a:lvl3pPr>
      <a:lvl4pPr algn="ctr" rtl="0" eaLnBrk="0" fontAlgn="base" hangingPunct="0">
        <a:spcBef>
          <a:spcPct val="0"/>
        </a:spcBef>
        <a:spcAft>
          <a:spcPct val="0"/>
        </a:spcAft>
        <a:defRPr sz="3200">
          <a:solidFill>
            <a:schemeClr val="tx2"/>
          </a:solidFill>
          <a:latin typeface="Tahoma" pitchFamily="34" charset="0"/>
        </a:defRPr>
      </a:lvl4pPr>
      <a:lvl5pPr algn="ctr" rtl="0" eaLnBrk="0" fontAlgn="base" hangingPunct="0">
        <a:spcBef>
          <a:spcPct val="0"/>
        </a:spcBef>
        <a:spcAft>
          <a:spcPct val="0"/>
        </a:spcAft>
        <a:defRPr sz="3200">
          <a:solidFill>
            <a:schemeClr val="tx2"/>
          </a:solidFill>
          <a:latin typeface="Tahoma" pitchFamily="34" charset="0"/>
        </a:defRPr>
      </a:lvl5pPr>
      <a:lvl6pPr marL="457200" algn="ctr" rtl="0" eaLnBrk="0" fontAlgn="base" hangingPunct="0">
        <a:spcBef>
          <a:spcPct val="0"/>
        </a:spcBef>
        <a:spcAft>
          <a:spcPct val="0"/>
        </a:spcAft>
        <a:defRPr sz="3200">
          <a:solidFill>
            <a:schemeClr val="tx2"/>
          </a:solidFill>
          <a:latin typeface="Tahoma" pitchFamily="34" charset="0"/>
        </a:defRPr>
      </a:lvl6pPr>
      <a:lvl7pPr marL="914400" algn="ctr" rtl="0" eaLnBrk="0" fontAlgn="base" hangingPunct="0">
        <a:spcBef>
          <a:spcPct val="0"/>
        </a:spcBef>
        <a:spcAft>
          <a:spcPct val="0"/>
        </a:spcAft>
        <a:defRPr sz="3200">
          <a:solidFill>
            <a:schemeClr val="tx2"/>
          </a:solidFill>
          <a:latin typeface="Tahoma" pitchFamily="34" charset="0"/>
        </a:defRPr>
      </a:lvl7pPr>
      <a:lvl8pPr marL="1371600" algn="ctr" rtl="0" eaLnBrk="0" fontAlgn="base" hangingPunct="0">
        <a:spcBef>
          <a:spcPct val="0"/>
        </a:spcBef>
        <a:spcAft>
          <a:spcPct val="0"/>
        </a:spcAft>
        <a:defRPr sz="3200">
          <a:solidFill>
            <a:schemeClr val="tx2"/>
          </a:solidFill>
          <a:latin typeface="Tahoma" pitchFamily="34" charset="0"/>
        </a:defRPr>
      </a:lvl8pPr>
      <a:lvl9pPr marL="1828800" algn="ctr" rtl="0" eaLnBrk="0" fontAlgn="base" hangingPunct="0">
        <a:spcBef>
          <a:spcPct val="0"/>
        </a:spcBef>
        <a:spcAft>
          <a:spcPct val="0"/>
        </a:spcAft>
        <a:defRPr sz="32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emf"/><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chart" Target="../charts/char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chart" Target="../charts/char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microsoft.com/office/2018/10/relationships/comments" Target="../comments/modernComment_254_66F6334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8598" y="3036421"/>
            <a:ext cx="6296025" cy="1524000"/>
          </a:xfrm>
        </p:spPr>
        <p:txBody>
          <a:bodyPr/>
          <a:lstStyle/>
          <a:p>
            <a:pPr eaLnBrk="1" hangingPunct="1"/>
            <a:r>
              <a:rPr sz="2800">
                <a:latin typeface="Arial"/>
              </a:rPr>
              <a:t>Low Income Weatherization Survey
FY2024 Q4
</a:t>
            </a:r>
            <a:r>
              <a:rPr sz="1600">
                <a:latin typeface="Arial"/>
              </a:rPr>
              <a:t>February 2025</a:t>
            </a:r>
            <a:endParaRPr lang="en-US" altLang="en-US" sz="1800" b="1" dirty="0">
              <a:solidFill>
                <a:schemeClr val="bg1"/>
              </a:solidFill>
            </a:endParaRPr>
          </a:p>
        </p:txBody>
      </p:sp>
      <p:sp>
        <p:nvSpPr>
          <p:cNvPr id="5123" name="Rectangle 3"/>
          <p:cNvSpPr>
            <a:spLocks noGrp="1" noChangeArrowheads="1"/>
          </p:cNvSpPr>
          <p:nvPr>
            <p:ph type="subTitle" idx="1"/>
          </p:nvPr>
        </p:nvSpPr>
        <p:spPr>
          <a:xfrm>
            <a:off x="976311" y="5511800"/>
            <a:ext cx="4800600" cy="2336800"/>
          </a:xfrm>
        </p:spPr>
        <p:txBody>
          <a:bodyPr/>
          <a:lstStyle/>
          <a:p>
            <a:pPr>
              <a:lnSpc>
                <a:spcPct val="85000"/>
              </a:lnSpc>
              <a:spcBef>
                <a:spcPct val="0"/>
              </a:spcBef>
            </a:pPr>
            <a:r>
              <a:rPr lang="en-US" altLang="en-US" sz="1400">
                <a:latin typeface="Univers 49 Light Ultra Condense" charset="0"/>
              </a:rPr>
              <a:t>Analysis and Report Provided by</a:t>
            </a:r>
            <a:br>
              <a:rPr lang="en-US" altLang="en-US" sz="1400">
                <a:latin typeface="Univers 49 Light Ultra Condense" charset="0"/>
              </a:rPr>
            </a:br>
            <a:r>
              <a:rPr lang="en-US" altLang="en-US" sz="1400">
                <a:latin typeface="Univers 49 Light Ultra Condense" charset="0"/>
              </a:rPr>
              <a:t>Data Analytics &amp; Business Intelligence</a:t>
            </a: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r>
              <a:rPr lang="en-US" altLang="en-US" sz="1200" b="1">
                <a:solidFill>
                  <a:srgbClr val="C00000"/>
                </a:solidFill>
                <a:latin typeface="Arial" panose="020B0604020202020204" pitchFamily="34" charset="0"/>
              </a:rPr>
              <a:t>AUSTIN ENERGY INTERNAL &amp; CONFIDENTIAL INFORMATION</a:t>
            </a:r>
            <a:endParaRPr lang="en-US" altLang="en-US" sz="1200">
              <a:solidFill>
                <a:srgbClr val="C00000"/>
              </a:solidFill>
              <a:latin typeface="Univers 49 Light Ultra Condense"/>
            </a:endParaRPr>
          </a:p>
          <a:p>
            <a:pPr>
              <a:lnSpc>
                <a:spcPct val="85000"/>
              </a:lnSpc>
              <a:spcBef>
                <a:spcPct val="0"/>
              </a:spcBef>
            </a:pPr>
            <a:endParaRPr lang="en-US" altLang="en-US"/>
          </a:p>
        </p:txBody>
      </p:sp>
      <p:pic>
        <p:nvPicPr>
          <p:cNvPr id="5124" name="Picture 19" descr="COASeal_4C.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113" y="8382000"/>
            <a:ext cx="617537"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2041525" y="8782050"/>
            <a:ext cx="48006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ctr" rtl="0" eaLnBrk="0" fontAlgn="base" hangingPunct="0">
              <a:spcBef>
                <a:spcPct val="20000"/>
              </a:spcBef>
              <a:spcAft>
                <a:spcPct val="0"/>
              </a:spcAft>
              <a:buFontTx/>
              <a:buNone/>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gn="r">
              <a:lnSpc>
                <a:spcPct val="85000"/>
              </a:lnSpc>
              <a:spcBef>
                <a:spcPct val="0"/>
              </a:spcBef>
              <a:defRPr/>
            </a:pPr>
            <a:r>
              <a:rPr lang="en-US" sz="1400" kern="0">
                <a:latin typeface="Univers 49 Light Ultra Condense" charset="0"/>
              </a:rPr>
              <a:t>www.austinenergy.com</a:t>
            </a:r>
            <a:endParaRPr lang="en-US" altLang="en-US" kern="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2488" y="990600"/>
            <a:ext cx="2066925" cy="12573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10</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3907070991"/>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26161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Dust 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Musty/moldy smell </a:t>
            </a:r>
          </a:p>
          <a:p>
            <a:pPr algn="ctr"/>
            <a:r>
              <a:rPr lang="en-US"/>
              <a:t>in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258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11</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675376874"/>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295400" y="6142442"/>
            <a:ext cx="16764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Extra moisture</a:t>
            </a:r>
            <a:r>
              <a:rPr lang="en-US"/>
              <a:t>/humidity </a:t>
            </a:r>
          </a:p>
          <a:p>
            <a:pPr algn="ctr"/>
            <a:r>
              <a:rPr lang="en-US"/>
              <a:t>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19600" y="6142442"/>
            <a:ext cx="15240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Quality indoor lighting</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80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12</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189529846"/>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4478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Quality of natural light/</a:t>
            </a:r>
          </a:p>
          <a:p>
            <a:pPr algn="ctr"/>
            <a:r>
              <a:rPr lang="en-US" sz="1100"/>
              <a:t>light from windows</a:t>
            </a:r>
          </a:p>
        </p:txBody>
      </p:sp>
      <p:sp>
        <p:nvSpPr>
          <p:cNvPr id="14" name="TextBox 1">
            <a:extLst>
              <a:ext uri="{FF2B5EF4-FFF2-40B4-BE49-F238E27FC236}">
                <a16:creationId xmlns:a16="http://schemas.microsoft.com/office/drawing/2014/main" id="{DD36DF7B-7EE3-4FF0-B83C-9E6BB7AAF85B}"/>
              </a:ext>
            </a:extLst>
          </p:cNvPr>
          <p:cNvSpPr txBox="1"/>
          <p:nvPr/>
        </p:nvSpPr>
        <p:spPr>
          <a:xfrm>
            <a:off x="4191000" y="6142442"/>
            <a:ext cx="17526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Comfortable temperature </a:t>
            </a:r>
          </a:p>
          <a:p>
            <a:pPr algn="ctr"/>
            <a:r>
              <a:rPr lang="en-US"/>
              <a:t>throughout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640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13</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24208002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safe in home</a:t>
            </a:r>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Feeling proud of </a:t>
            </a:r>
          </a:p>
          <a:p>
            <a:pPr algn="ctr"/>
            <a:r>
              <a:rPr lang="en-US"/>
              <a:t>your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261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14</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4982668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2803099" y="6096000"/>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healthy</a:t>
            </a:r>
          </a:p>
        </p:txBody>
      </p:sp>
    </p:spTree>
    <p:extLst>
      <p:ext uri="{BB962C8B-B14F-4D97-AF65-F5344CB8AC3E}">
        <p14:creationId xmlns:p14="http://schemas.microsoft.com/office/powerpoint/2010/main" val="586829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15</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888613954"/>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475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11. Using a scale of ‘1’ (very dissatisfied) to ‘10’ (very satisfied), how would you rate your satisfaction with the Austin Energy </a:t>
            </a:r>
            <a:r>
              <a:rPr lang="en-US" sz="1100" b="1"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spTree>
    <p:extLst>
      <p:ext uri="{BB962C8B-B14F-4D97-AF65-F5344CB8AC3E}">
        <p14:creationId xmlns:p14="http://schemas.microsoft.com/office/powerpoint/2010/main" val="931391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Increase Satisfaction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16</a:t>
            </a:fld>
            <a:endParaRPr lang="en-US" altLang="en-US" sz="1400"/>
          </a:p>
        </p:txBody>
      </p:sp>
      <p:sp>
        <p:nvSpPr>
          <p:cNvPr id="7" name="Text Box 9"/>
          <p:cNvSpPr txBox="1">
            <a:spLocks noChangeArrowheads="1"/>
          </p:cNvSpPr>
          <p:nvPr/>
        </p:nvSpPr>
        <p:spPr bwMode="auto">
          <a:xfrm>
            <a:off x="514655" y="1033626"/>
            <a:ext cx="588614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rated overall satisfaction with Austin Energy’s Home Weatherization </a:t>
            </a:r>
            <a:br>
              <a:rPr lang="en-US" sz="1100">
                <a:solidFill>
                  <a:schemeClr val="tx2"/>
                </a:solidFill>
                <a:latin typeface="+mn-lt"/>
                <a:ea typeface="ＭＳ Ｐゴシック" charset="-128"/>
              </a:rPr>
            </a:br>
            <a:r>
              <a:rPr lang="en-US" sz="1100">
                <a:solidFill>
                  <a:schemeClr val="tx2"/>
                </a:solidFill>
                <a:latin typeface="+mn-lt"/>
                <a:ea typeface="ＭＳ Ｐゴシック" charset="-128"/>
              </a:rPr>
              <a:t>Program less than ‘8’.</a:t>
            </a:r>
          </a:p>
          <a:p>
            <a:pPr eaLnBrk="1" hangingPunct="1">
              <a:defRPr/>
            </a:pPr>
            <a:r>
              <a:rPr lang="en-US" sz="1100">
                <a:solidFill>
                  <a:schemeClr val="tx2"/>
                </a:solidFill>
                <a:latin typeface="+mn-lt"/>
                <a:ea typeface="ＭＳ Ｐゴシック" charset="-128"/>
              </a:rPr>
              <a:t>Note: Throughout this report, number of mentions may not be equal to the base due to some respondents selecting multiple mentions or not responding to the question.</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12. What could be done for you to be more satisfied with the </a:t>
            </a:r>
            <a:r>
              <a:rPr lang="en-US" sz="1100"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nchor="ctr"/>
                    <a:lstStyle/>
                    <a:p>
                      <a:pPr algn="ctr"/>
                    </a:p>
                  </a:txBody>
                  <a:tcPr>
                    <a:solidFill>
                      <a:srgbClr val="5A80B8"/>
                    </a:solidFill>
                  </a:tcPr>
                </a:tc>
                <a:tc>
                  <a:txBody>
                    <a:bodyPr anchor="ctr"/>
                    <a:lstStyle/>
                    <a:p>
                      <a:pPr algn="ctr"/>
                      <a:r>
                        <a:rPr sz="1400" b="1">
                          <a:solidFill>
                            <a:srgbClr val="FFFFFF"/>
                          </a:solidFill>
                        </a:rPr>
                        <a:t>Q1 2024</a:t>
                      </a:r>
                    </a:p>
                  </a:txBody>
                  <a:tcPr>
                    <a:solidFill>
                      <a:srgbClr val="5A80B8"/>
                    </a:solidFill>
                  </a:tcPr>
                </a:tc>
                <a:tc>
                  <a:txBody>
                    <a:bodyPr anchor="ctr"/>
                    <a:lstStyle/>
                    <a:p>
                      <a:pPr algn="ctr"/>
                      <a:r>
                        <a:rPr sz="1400" b="1">
                          <a:solidFill>
                            <a:srgbClr val="FFFFFF"/>
                          </a:solidFill>
                        </a:rPr>
                        <a:t>Q2 2024</a:t>
                      </a:r>
                    </a:p>
                  </a:txBody>
                  <a:tcPr>
                    <a:solidFill>
                      <a:srgbClr val="5A80B8"/>
                    </a:solidFill>
                  </a:tcPr>
                </a:tc>
                <a:tc>
                  <a:txBody>
                    <a:bodyPr anchor="ctr"/>
                    <a:lstStyle/>
                    <a:p>
                      <a:pPr algn="ctr"/>
                      <a:r>
                        <a:rPr sz="1400" b="1">
                          <a:solidFill>
                            <a:srgbClr val="FFFFFF"/>
                          </a:solidFill>
                        </a:rPr>
                        <a:t>Q3 2024</a:t>
                      </a:r>
                    </a:p>
                  </a:txBody>
                  <a:tcPr>
                    <a:solidFill>
                      <a:srgbClr val="5A80B8"/>
                    </a:solidFill>
                  </a:tcPr>
                </a:tc>
                <a:tc>
                  <a:txBody>
                    <a:bodyPr anchor="ctr"/>
                    <a:lstStyle/>
                    <a:p>
                      <a:pPr algn="ctr"/>
                      <a:r>
                        <a:rPr sz="1400" b="1">
                          <a:solidFill>
                            <a:srgbClr val="FFFFFF"/>
                          </a:solidFill>
                        </a:rPr>
                        <a:t>Q4 2024</a:t>
                      </a:r>
                    </a:p>
                  </a:txBody>
                  <a:tcPr>
                    <a:solidFill>
                      <a:srgbClr val="5A80B8"/>
                    </a:solidFill>
                  </a:tcPr>
                </a:tc>
              </a:tr>
              <a:tr h="653142">
                <a:tc>
                  <a:txBody>
                    <a:bodyPr anchor="ctr"/>
                    <a:lstStyle/>
                    <a:p>
                      <a:pPr algn="l"/>
                      <a:r>
                        <a:rPr sz="1300" b="0">
                          <a:solidFill>
                            <a:srgbClr val="000000"/>
                          </a:solidFill>
                        </a:rPr>
                        <a:t>Complete all promised work</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1</a:t>
                      </a:r>
                    </a:p>
                  </a:txBody>
                  <a:tcPr>
                    <a:solidFill>
                      <a:srgbClr val="E0E5F0"/>
                    </a:solidFill>
                  </a:tcPr>
                </a:tc>
              </a:tr>
              <a:tr h="653142">
                <a:tc>
                  <a:txBody>
                    <a:bodyPr anchor="ctr"/>
                    <a:lstStyle/>
                    <a:p>
                      <a:pPr algn="l"/>
                      <a:r>
                        <a:rPr sz="1300" b="0">
                          <a:solidFill>
                            <a:srgbClr val="000000"/>
                          </a:solidFill>
                        </a:rPr>
                        <a:t>Do work correctly the first time</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1</a:t>
                      </a:r>
                    </a:p>
                  </a:txBody>
                  <a:tcPr>
                    <a:solidFill>
                      <a:srgbClr val="E0E5F0"/>
                    </a:solidFill>
                  </a:tcPr>
                </a:tc>
              </a:tr>
              <a:tr h="653142">
                <a:tc>
                  <a:txBody>
                    <a:bodyPr anchor="ctr"/>
                    <a:lstStyle/>
                    <a:p>
                      <a:pPr algn="l"/>
                      <a:r>
                        <a:rPr sz="1300" b="0">
                          <a:solidFill>
                            <a:srgbClr val="000000"/>
                          </a:solidFill>
                        </a:rPr>
                        <a:t>Better communication</a:t>
                      </a:r>
                    </a:p>
                  </a:txBody>
                  <a:tcPr>
                    <a:solidFill>
                      <a:srgbClr val="E0E5F0"/>
                    </a:solidFill>
                  </a:tcPr>
                </a:tc>
                <a:tc>
                  <a:txBody>
                    <a:bodyPr anchor="ctr"/>
                    <a:lstStyle/>
                    <a:p>
                      <a:pPr algn="ctr"/>
                      <a:r>
                        <a:rPr sz="1300" b="0">
                          <a:solidFill>
                            <a:srgbClr val="000000"/>
                          </a:solidFill>
                        </a:rPr>
                        <a:t>1</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r>
              <a:tr h="653142">
                <a:tc>
                  <a:txBody>
                    <a:bodyPr anchor="ctr"/>
                    <a:lstStyle/>
                    <a:p>
                      <a:pPr algn="l"/>
                      <a:r>
                        <a:rPr sz="1300" b="0">
                          <a:solidFill>
                            <a:srgbClr val="000000"/>
                          </a:solidFill>
                        </a:rPr>
                        <a:t>Nothing</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1</a:t>
                      </a:r>
                    </a:p>
                  </a:txBody>
                  <a:tcPr>
                    <a:solidFill>
                      <a:srgbClr val="E0E5F0"/>
                    </a:solidFill>
                  </a:tcPr>
                </a:tc>
              </a:tr>
              <a:tr h="653142">
                <a:tc>
                  <a:txBody>
                    <a:bodyPr anchor="ctr"/>
                    <a:lstStyle/>
                    <a:p>
                      <a:pPr algn="l"/>
                      <a:r>
                        <a:rPr sz="1300" b="0">
                          <a:solidFill>
                            <a:srgbClr val="000000"/>
                          </a:solidFill>
                        </a:rPr>
                        <a:t>Other</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1</a:t>
                      </a:r>
                    </a:p>
                  </a:txBody>
                  <a:tcPr>
                    <a:solidFill>
                      <a:srgbClr val="E0E5F0"/>
                    </a:solidFill>
                  </a:tcPr>
                </a:tc>
                <a:tc>
                  <a:txBody>
                    <a:bodyPr anchor="ctr"/>
                    <a:lstStyle/>
                    <a:p>
                      <a:pPr algn="ctr"/>
                      <a:r>
                        <a:rPr sz="1300" b="0">
                          <a:solidFill>
                            <a:srgbClr val="000000"/>
                          </a:solidFill>
                        </a:rPr>
                        <a:t>1</a:t>
                      </a:r>
                    </a:p>
                  </a:txBody>
                  <a:tcPr>
                    <a:solidFill>
                      <a:srgbClr val="E0E5F0"/>
                    </a:solidFill>
                  </a:tcPr>
                </a:tc>
              </a:tr>
              <a:tr h="653148">
                <a:tc>
                  <a:txBody>
                    <a:bodyPr anchor="ctr"/>
                    <a:lstStyle/>
                    <a:p>
                      <a:pPr algn="l"/>
                      <a:r>
                        <a:rPr sz="1200" b="1">
                          <a:solidFill>
                            <a:srgbClr val="FFFFFF"/>
                          </a:solidFill>
                        </a:rPr>
                        <a:t>Base:</a:t>
                      </a:r>
                    </a:p>
                  </a:txBody>
                  <a:tcPr>
                    <a:solidFill>
                      <a:srgbClr val="5A80B8"/>
                    </a:solidFill>
                  </a:tcPr>
                </a:tc>
                <a:tc>
                  <a:txBody>
                    <a:bodyPr anchor="ctr"/>
                    <a:lstStyle/>
                    <a:p>
                      <a:pPr algn="ctr"/>
                      <a:r>
                        <a:rPr sz="1300" b="0">
                          <a:solidFill>
                            <a:srgbClr val="FFFFFF"/>
                          </a:solidFill>
                        </a:rPr>
                        <a:t>1</a:t>
                      </a:r>
                    </a:p>
                  </a:txBody>
                  <a:tcPr>
                    <a:solidFill>
                      <a:srgbClr val="5A80B8"/>
                    </a:solidFill>
                  </a:tcPr>
                </a:tc>
                <a:tc>
                  <a:txBody>
                    <a:bodyPr anchor="ctr"/>
                    <a:lstStyle/>
                    <a:p>
                      <a:pPr algn="ctr"/>
                      <a:r>
                        <a:rPr sz="1300" b="0">
                          <a:solidFill>
                            <a:srgbClr val="FFFFFF"/>
                          </a:solidFill>
                        </a:rPr>
                        <a:t>0</a:t>
                      </a:r>
                    </a:p>
                  </a:txBody>
                  <a:tcPr>
                    <a:solidFill>
                      <a:srgbClr val="5A80B8"/>
                    </a:solidFill>
                  </a:tcPr>
                </a:tc>
                <a:tc>
                  <a:txBody>
                    <a:bodyPr anchor="ctr"/>
                    <a:lstStyle/>
                    <a:p>
                      <a:pPr algn="ctr"/>
                      <a:r>
                        <a:rPr sz="1300" b="0">
                          <a:solidFill>
                            <a:srgbClr val="FFFFFF"/>
                          </a:solidFill>
                        </a:rPr>
                        <a:t>1</a:t>
                      </a:r>
                    </a:p>
                  </a:txBody>
                  <a:tcPr>
                    <a:solidFill>
                      <a:srgbClr val="5A80B8"/>
                    </a:solidFill>
                  </a:tcPr>
                </a:tc>
                <a:tc>
                  <a:txBody>
                    <a:bodyPr anchor="ctr"/>
                    <a:lstStyle/>
                    <a:p>
                      <a:pPr algn="ctr"/>
                      <a:r>
                        <a:rPr sz="1300" b="0">
                          <a:solidFill>
                            <a:srgbClr val="FFFFFF"/>
                          </a:solidFill>
                        </a:rPr>
                        <a:t>4</a:t>
                      </a:r>
                    </a:p>
                  </a:txBody>
                  <a:tcPr>
                    <a:solidFill>
                      <a:srgbClr val="5A80B8"/>
                    </a:solidFill>
                  </a:tcPr>
                </a:tc>
              </a:tr>
            </a:tbl>
          </a:graphicData>
        </a:graphic>
      </p:graphicFrame>
    </p:spTree>
    <p:extLst>
      <p:ext uri="{BB962C8B-B14F-4D97-AF65-F5344CB8AC3E}">
        <p14:creationId xmlns:p14="http://schemas.microsoft.com/office/powerpoint/2010/main" val="2732488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Would You Recommend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17</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15. Would you recommend Austin Energy’s Home Weatherization Program to a friend or family member?</a:t>
            </a:r>
          </a:p>
        </p:txBody>
      </p:sp>
      <p:graphicFrame>
        <p:nvGraphicFramePr>
          <p:cNvPr id="3" name="Chart 6"/>
          <p:cNvGraphicFramePr>
            <a:graphicFrameLocks/>
          </p:cNvGraphicFramePr>
          <p:nvPr>
            <p:extLst>
              <p:ext uri="{D42A27DB-BD31-4B8C-83A1-F6EECF244321}">
                <p14:modId xmlns:p14="http://schemas.microsoft.com/office/powerpoint/2010/main" val="3687012250"/>
              </p:ext>
            </p:extLst>
          </p:nvPr>
        </p:nvGraphicFramePr>
        <p:xfrm>
          <a:off x="50801" y="13525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484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Reasons for Not Recommending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18</a:t>
            </a:fld>
            <a:endParaRPr lang="en-US" altLang="en-US" sz="1400"/>
          </a:p>
        </p:txBody>
      </p:sp>
      <p:sp>
        <p:nvSpPr>
          <p:cNvPr id="7" name="Text Box 9"/>
          <p:cNvSpPr txBox="1">
            <a:spLocks noChangeArrowheads="1"/>
          </p:cNvSpPr>
          <p:nvPr/>
        </p:nvSpPr>
        <p:spPr bwMode="auto">
          <a:xfrm>
            <a:off x="514655" y="1033626"/>
            <a:ext cx="61125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would not recommend Austin Energy’s Home Weatherization Program.</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16. Why would you </a:t>
            </a:r>
            <a:r>
              <a:rPr lang="en-US" sz="1100" u="sng">
                <a:latin typeface="+mn-lt"/>
                <a:ea typeface="ＭＳ Ｐゴシック" charset="-128"/>
              </a:rPr>
              <a:t>NOT</a:t>
            </a:r>
            <a:r>
              <a:rPr lang="en-US" sz="1100">
                <a:latin typeface="+mn-lt"/>
                <a:ea typeface="ＭＳ Ｐゴシック" charset="-128"/>
              </a:rPr>
              <a:t> recommend Austin Energy’s Home Weatherization Program to a friend or family member?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914400">
                <a:tc>
                  <a:txBody>
                    <a:bodyPr anchor="ctr"/>
                    <a:lstStyle/>
                    <a:p>
                      <a:pPr algn="ctr"/>
                    </a:p>
                  </a:txBody>
                  <a:tcPr>
                    <a:solidFill>
                      <a:srgbClr val="5A80B8"/>
                    </a:solidFill>
                  </a:tcPr>
                </a:tc>
                <a:tc>
                  <a:txBody>
                    <a:bodyPr anchor="ctr"/>
                    <a:lstStyle/>
                    <a:p>
                      <a:pPr algn="ctr"/>
                      <a:r>
                        <a:rPr sz="1400" b="1">
                          <a:solidFill>
                            <a:srgbClr val="FFFFFF"/>
                          </a:solidFill>
                        </a:rPr>
                        <a:t>Q1 2024</a:t>
                      </a:r>
                    </a:p>
                  </a:txBody>
                  <a:tcPr>
                    <a:solidFill>
                      <a:srgbClr val="5A80B8"/>
                    </a:solidFill>
                  </a:tcPr>
                </a:tc>
                <a:tc>
                  <a:txBody>
                    <a:bodyPr anchor="ctr"/>
                    <a:lstStyle/>
                    <a:p>
                      <a:pPr algn="ctr"/>
                      <a:r>
                        <a:rPr sz="1400" b="1">
                          <a:solidFill>
                            <a:srgbClr val="FFFFFF"/>
                          </a:solidFill>
                        </a:rPr>
                        <a:t>Q2 2024</a:t>
                      </a:r>
                    </a:p>
                  </a:txBody>
                  <a:tcPr>
                    <a:solidFill>
                      <a:srgbClr val="5A80B8"/>
                    </a:solidFill>
                  </a:tcPr>
                </a:tc>
                <a:tc>
                  <a:txBody>
                    <a:bodyPr anchor="ctr"/>
                    <a:lstStyle/>
                    <a:p>
                      <a:pPr algn="ctr"/>
                      <a:r>
                        <a:rPr sz="1400" b="1">
                          <a:solidFill>
                            <a:srgbClr val="FFFFFF"/>
                          </a:solidFill>
                        </a:rPr>
                        <a:t>Q3 2024</a:t>
                      </a:r>
                    </a:p>
                  </a:txBody>
                  <a:tcPr>
                    <a:solidFill>
                      <a:srgbClr val="5A80B8"/>
                    </a:solidFill>
                  </a:tcPr>
                </a:tc>
                <a:tc>
                  <a:txBody>
                    <a:bodyPr anchor="ctr"/>
                    <a:lstStyle/>
                    <a:p>
                      <a:pPr algn="ctr"/>
                      <a:r>
                        <a:rPr sz="1400" b="1">
                          <a:solidFill>
                            <a:srgbClr val="FFFFFF"/>
                          </a:solidFill>
                        </a:rPr>
                        <a:t>Q4 2024</a:t>
                      </a:r>
                    </a:p>
                  </a:txBody>
                  <a:tcPr>
                    <a:solidFill>
                      <a:srgbClr val="5A80B8"/>
                    </a:solidFill>
                  </a:tcPr>
                </a:tc>
              </a:tr>
              <a:tr h="914400">
                <a:tc>
                  <a:txBody>
                    <a:bodyPr anchor="ctr"/>
                    <a:lstStyle/>
                    <a:p>
                      <a:pPr algn="l"/>
                      <a:r>
                        <a:rPr sz="1300" b="0">
                          <a:solidFill>
                            <a:srgbClr val="000000"/>
                          </a:solidFill>
                        </a:rPr>
                        <a:t>It took a really long time. I don't think they accomplished anything. It was just awful.</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1</a:t>
                      </a:r>
                    </a:p>
                  </a:txBody>
                  <a:tcPr>
                    <a:solidFill>
                      <a:srgbClr val="E0E5F0"/>
                    </a:solidFill>
                  </a:tcPr>
                </a:tc>
              </a:tr>
              <a:tr h="914400">
                <a:tc>
                  <a:txBody>
                    <a:bodyPr anchor="ctr"/>
                    <a:lstStyle/>
                    <a:p>
                      <a:pPr algn="l"/>
                      <a:r>
                        <a:rPr sz="1300" b="0">
                          <a:solidFill>
                            <a:srgbClr val="000000"/>
                          </a:solidFill>
                        </a:rPr>
                        <a:t>I don't think I got enough benefit out of it. I know it doesn't cost anything but I don't think it really helped at all.</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1</a:t>
                      </a:r>
                    </a:p>
                  </a:txBody>
                  <a:tcPr>
                    <a:solidFill>
                      <a:srgbClr val="E0E5F0"/>
                    </a:solidFill>
                  </a:tcPr>
                </a:tc>
              </a:tr>
              <a:tr h="914400">
                <a:tc>
                  <a:txBody>
                    <a:bodyPr anchor="ctr"/>
                    <a:lstStyle/>
                    <a:p>
                      <a:pPr algn="l"/>
                      <a:r>
                        <a:rPr sz="1300" b="0">
                          <a:solidFill>
                            <a:srgbClr val="000000"/>
                          </a:solidFill>
                        </a:rPr>
                        <a:t>Because of the moisture for one. For a long time it was very humid. I feel like it didn't really change anything.</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1</a:t>
                      </a:r>
                    </a:p>
                  </a:txBody>
                  <a:tcPr>
                    <a:solidFill>
                      <a:srgbClr val="E0E5F0"/>
                    </a:solidFill>
                  </a:tcPr>
                </a:tc>
              </a:tr>
              <a:tr h="914400">
                <a:tc>
                  <a:txBody>
                    <a:bodyPr anchor="ctr"/>
                    <a:lstStyle/>
                    <a:p>
                      <a:pPr algn="l"/>
                      <a:r>
                        <a:rPr sz="1200" b="1">
                          <a:solidFill>
                            <a:srgbClr val="FFFFFF"/>
                          </a:solidFill>
                        </a:rPr>
                        <a:t>Base:</a:t>
                      </a:r>
                    </a:p>
                  </a:txBody>
                  <a:tcPr>
                    <a:solidFill>
                      <a:srgbClr val="5A80B8"/>
                    </a:solidFill>
                  </a:tcPr>
                </a:tc>
                <a:tc>
                  <a:txBody>
                    <a:bodyPr anchor="ctr"/>
                    <a:lstStyle/>
                    <a:p>
                      <a:pPr algn="ctr"/>
                      <a:r>
                        <a:rPr sz="1300" b="0">
                          <a:solidFill>
                            <a:srgbClr val="FFFFFF"/>
                          </a:solidFill>
                        </a:rPr>
                        <a:t>0</a:t>
                      </a:r>
                    </a:p>
                  </a:txBody>
                  <a:tcPr>
                    <a:solidFill>
                      <a:srgbClr val="5A80B8"/>
                    </a:solidFill>
                  </a:tcPr>
                </a:tc>
                <a:tc>
                  <a:txBody>
                    <a:bodyPr anchor="ctr"/>
                    <a:lstStyle/>
                    <a:p>
                      <a:pPr algn="ctr"/>
                      <a:r>
                        <a:rPr sz="1300" b="0">
                          <a:solidFill>
                            <a:srgbClr val="FFFFFF"/>
                          </a:solidFill>
                        </a:rPr>
                        <a:t>0</a:t>
                      </a:r>
                    </a:p>
                  </a:txBody>
                  <a:tcPr>
                    <a:solidFill>
                      <a:srgbClr val="5A80B8"/>
                    </a:solidFill>
                  </a:tcPr>
                </a:tc>
                <a:tc>
                  <a:txBody>
                    <a:bodyPr anchor="ctr"/>
                    <a:lstStyle/>
                    <a:p>
                      <a:pPr algn="ctr"/>
                      <a:r>
                        <a:rPr sz="1300" b="0">
                          <a:solidFill>
                            <a:srgbClr val="FFFFFF"/>
                          </a:solidFill>
                        </a:rPr>
                        <a:t>0</a:t>
                      </a:r>
                    </a:p>
                  </a:txBody>
                  <a:tcPr>
                    <a:solidFill>
                      <a:srgbClr val="5A80B8"/>
                    </a:solidFill>
                  </a:tcPr>
                </a:tc>
                <a:tc>
                  <a:txBody>
                    <a:bodyPr anchor="ctr"/>
                    <a:lstStyle/>
                    <a:p>
                      <a:pPr algn="ctr"/>
                      <a:r>
                        <a:rPr sz="1300" b="0">
                          <a:solidFill>
                            <a:srgbClr val="FFFFFF"/>
                          </a:solidFill>
                        </a:rPr>
                        <a:t>3</a:t>
                      </a:r>
                    </a:p>
                  </a:txBody>
                  <a:tcPr>
                    <a:solidFill>
                      <a:srgbClr val="5A80B8"/>
                    </a:solidFill>
                  </a:tcPr>
                </a:tc>
              </a:tr>
            </a:tbl>
          </a:graphicData>
        </a:graphic>
      </p:graphicFrame>
    </p:spTree>
    <p:extLst>
      <p:ext uri="{BB962C8B-B14F-4D97-AF65-F5344CB8AC3E}">
        <p14:creationId xmlns:p14="http://schemas.microsoft.com/office/powerpoint/2010/main" val="162897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a:t>
            </a:r>
            <a:br>
              <a:rPr lang="en-US" altLang="en-US">
                <a:ea typeface="MS PGothic" panose="020B0600070205080204" pitchFamily="34" charset="-128"/>
              </a:rPr>
            </a:br>
            <a:r>
              <a:rPr lang="en-US" altLang="en-US">
                <a:ea typeface="MS PGothic" panose="020B0600070205080204" pitchFamily="34" charset="-128"/>
              </a:rPr>
              <a:t>the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25. How could Austin Energy improve its weatherization program?</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304800">
                <a:tc>
                  <a:txBody>
                    <a:bodyPr anchor="ctr"/>
                    <a:lstStyle/>
                    <a:p>
                      <a:pPr algn="ctr"/>
                    </a:p>
                  </a:txBody>
                  <a:tcPr>
                    <a:solidFill>
                      <a:srgbClr val="5A80B8"/>
                    </a:solidFill>
                  </a:tcPr>
                </a:tc>
                <a:tc>
                  <a:txBody>
                    <a:bodyPr anchor="ctr"/>
                    <a:lstStyle/>
                    <a:p>
                      <a:pPr algn="ctr"/>
                      <a:r>
                        <a:rPr sz="1400" b="1">
                          <a:solidFill>
                            <a:srgbClr val="FFFFFF"/>
                          </a:solidFill>
                        </a:rPr>
                        <a:t>Q1 2024</a:t>
                      </a:r>
                    </a:p>
                  </a:txBody>
                  <a:tcPr>
                    <a:solidFill>
                      <a:srgbClr val="5A80B8"/>
                    </a:solidFill>
                  </a:tcPr>
                </a:tc>
                <a:tc>
                  <a:txBody>
                    <a:bodyPr anchor="ctr"/>
                    <a:lstStyle/>
                    <a:p>
                      <a:pPr algn="ctr"/>
                      <a:r>
                        <a:rPr sz="1400" b="1">
                          <a:solidFill>
                            <a:srgbClr val="FFFFFF"/>
                          </a:solidFill>
                        </a:rPr>
                        <a:t>Q2 2024</a:t>
                      </a:r>
                    </a:p>
                  </a:txBody>
                  <a:tcPr>
                    <a:solidFill>
                      <a:srgbClr val="5A80B8"/>
                    </a:solidFill>
                  </a:tcPr>
                </a:tc>
                <a:tc>
                  <a:txBody>
                    <a:bodyPr anchor="ctr"/>
                    <a:lstStyle/>
                    <a:p>
                      <a:pPr algn="ctr"/>
                      <a:r>
                        <a:rPr sz="1400" b="1">
                          <a:solidFill>
                            <a:srgbClr val="FFFFFF"/>
                          </a:solidFill>
                        </a:rPr>
                        <a:t>Q3 2024</a:t>
                      </a:r>
                    </a:p>
                  </a:txBody>
                  <a:tcPr>
                    <a:solidFill>
                      <a:srgbClr val="5A80B8"/>
                    </a:solidFill>
                  </a:tcPr>
                </a:tc>
                <a:tc>
                  <a:txBody>
                    <a:bodyPr anchor="ctr"/>
                    <a:lstStyle/>
                    <a:p>
                      <a:pPr algn="ctr"/>
                      <a:r>
                        <a:rPr sz="1400" b="1">
                          <a:solidFill>
                            <a:srgbClr val="FFFFFF"/>
                          </a:solidFill>
                        </a:rPr>
                        <a:t>Q4 2024</a:t>
                      </a:r>
                    </a:p>
                  </a:txBody>
                  <a:tcPr>
                    <a:solidFill>
                      <a:srgbClr val="5A80B8"/>
                    </a:solidFill>
                  </a:tcPr>
                </a:tc>
              </a:tr>
              <a:tr h="304800">
                <a:tc>
                  <a:txBody>
                    <a:bodyPr anchor="ctr"/>
                    <a:lstStyle/>
                    <a:p>
                      <a:pPr algn="l"/>
                      <a:r>
                        <a:rPr sz="1300" b="0">
                          <a:solidFill>
                            <a:srgbClr val="000000"/>
                          </a:solidFill>
                        </a:rPr>
                        <a:t>Nothing/no changes needed</a:t>
                      </a:r>
                    </a:p>
                  </a:txBody>
                  <a:tcPr>
                    <a:solidFill>
                      <a:srgbClr val="E0E5F0"/>
                    </a:solidFill>
                  </a:tcPr>
                </a:tc>
                <a:tc>
                  <a:txBody>
                    <a:bodyPr anchor="ctr"/>
                    <a:lstStyle/>
                    <a:p>
                      <a:pPr algn="ctr"/>
                      <a:r>
                        <a:rPr sz="1300" b="0">
                          <a:solidFill>
                            <a:srgbClr val="000000"/>
                          </a:solidFill>
                        </a:rPr>
                        <a:t>1</a:t>
                      </a:r>
                    </a:p>
                  </a:txBody>
                  <a:tcPr>
                    <a:solidFill>
                      <a:srgbClr val="E0E5F0"/>
                    </a:solidFill>
                  </a:tcPr>
                </a:tc>
                <a:tc>
                  <a:txBody>
                    <a:bodyPr anchor="ctr"/>
                    <a:lstStyle/>
                    <a:p>
                      <a:pPr algn="ctr"/>
                      <a:r>
                        <a:rPr sz="1300" b="0">
                          <a:solidFill>
                            <a:srgbClr val="000000"/>
                          </a:solidFill>
                        </a:rPr>
                        <a:t>20</a:t>
                      </a:r>
                    </a:p>
                  </a:txBody>
                  <a:tcPr>
                    <a:solidFill>
                      <a:srgbClr val="E0E5F0"/>
                    </a:solidFill>
                  </a:tcPr>
                </a:tc>
                <a:tc>
                  <a:txBody>
                    <a:bodyPr anchor="ctr"/>
                    <a:lstStyle/>
                    <a:p>
                      <a:pPr algn="ctr"/>
                      <a:r>
                        <a:rPr sz="1300" b="0">
                          <a:solidFill>
                            <a:srgbClr val="000000"/>
                          </a:solidFill>
                        </a:rPr>
                        <a:t>7</a:t>
                      </a:r>
                    </a:p>
                  </a:txBody>
                  <a:tcPr>
                    <a:solidFill>
                      <a:srgbClr val="E0E5F0"/>
                    </a:solidFill>
                  </a:tcPr>
                </a:tc>
                <a:tc>
                  <a:txBody>
                    <a:bodyPr anchor="ctr"/>
                    <a:lstStyle/>
                    <a:p>
                      <a:pPr algn="ctr"/>
                      <a:r>
                        <a:rPr sz="1300" b="0">
                          <a:solidFill>
                            <a:srgbClr val="000000"/>
                          </a:solidFill>
                        </a:rPr>
                        <a:t>11</a:t>
                      </a:r>
                    </a:p>
                  </a:txBody>
                  <a:tcPr>
                    <a:solidFill>
                      <a:srgbClr val="E0E5F0"/>
                    </a:solidFill>
                  </a:tcPr>
                </a:tc>
              </a:tr>
              <a:tr h="304800">
                <a:tc>
                  <a:txBody>
                    <a:bodyPr anchor="ctr"/>
                    <a:lstStyle/>
                    <a:p>
                      <a:pPr algn="l"/>
                      <a:r>
                        <a:rPr sz="1300" b="0">
                          <a:solidFill>
                            <a:srgbClr val="000000"/>
                          </a:solidFill>
                        </a:rPr>
                        <a:t>Promote, advertise more</a:t>
                      </a:r>
                    </a:p>
                  </a:txBody>
                  <a:tcPr>
                    <a:solidFill>
                      <a:srgbClr val="E0E5F0"/>
                    </a:solidFill>
                  </a:tcPr>
                </a:tc>
                <a:tc>
                  <a:txBody>
                    <a:bodyPr anchor="ctr"/>
                    <a:lstStyle/>
                    <a:p>
                      <a:pPr algn="ctr"/>
                      <a:r>
                        <a:rPr sz="1300" b="0">
                          <a:solidFill>
                            <a:srgbClr val="000000"/>
                          </a:solidFill>
                        </a:rPr>
                        <a:t>2</a:t>
                      </a:r>
                    </a:p>
                  </a:txBody>
                  <a:tcPr>
                    <a:solidFill>
                      <a:srgbClr val="E0E5F0"/>
                    </a:solidFill>
                  </a:tcPr>
                </a:tc>
                <a:tc>
                  <a:txBody>
                    <a:bodyPr anchor="ctr"/>
                    <a:lstStyle/>
                    <a:p>
                      <a:pPr algn="ctr"/>
                      <a:r>
                        <a:rPr sz="1300" b="0">
                          <a:solidFill>
                            <a:srgbClr val="000000"/>
                          </a:solidFill>
                        </a:rPr>
                        <a:t>1</a:t>
                      </a:r>
                    </a:p>
                  </a:txBody>
                  <a:tcPr>
                    <a:solidFill>
                      <a:srgbClr val="E0E5F0"/>
                    </a:solidFill>
                  </a:tcPr>
                </a:tc>
                <a:tc>
                  <a:txBody>
                    <a:bodyPr anchor="ctr"/>
                    <a:lstStyle/>
                    <a:p>
                      <a:pPr algn="ctr"/>
                      <a:r>
                        <a:rPr sz="1300" b="0">
                          <a:solidFill>
                            <a:srgbClr val="000000"/>
                          </a:solidFill>
                        </a:rPr>
                        <a:t>1</a:t>
                      </a:r>
                    </a:p>
                  </a:txBody>
                  <a:tcPr>
                    <a:solidFill>
                      <a:srgbClr val="E0E5F0"/>
                    </a:solidFill>
                  </a:tcPr>
                </a:tc>
                <a:tc>
                  <a:txBody>
                    <a:bodyPr anchor="ctr"/>
                    <a:lstStyle/>
                    <a:p>
                      <a:pPr algn="ctr"/>
                      <a:r>
                        <a:rPr sz="1300" b="0">
                          <a:solidFill>
                            <a:srgbClr val="000000"/>
                          </a:solidFill>
                        </a:rPr>
                        <a:t>7</a:t>
                      </a:r>
                    </a:p>
                  </a:txBody>
                  <a:tcPr>
                    <a:solidFill>
                      <a:srgbClr val="E0E5F0"/>
                    </a:solidFill>
                  </a:tcPr>
                </a:tc>
              </a:tr>
              <a:tr h="304800">
                <a:tc>
                  <a:txBody>
                    <a:bodyPr anchor="ctr"/>
                    <a:lstStyle/>
                    <a:p>
                      <a:pPr algn="l"/>
                      <a:r>
                        <a:rPr sz="1300" b="0">
                          <a:solidFill>
                            <a:srgbClr val="000000"/>
                          </a:solidFill>
                        </a:rPr>
                        <a:t>Replace doors, windows</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1</a:t>
                      </a:r>
                    </a:p>
                  </a:txBody>
                  <a:tcPr>
                    <a:solidFill>
                      <a:srgbClr val="E0E5F0"/>
                    </a:solidFill>
                  </a:tcPr>
                </a:tc>
                <a:tc>
                  <a:txBody>
                    <a:bodyPr anchor="ctr"/>
                    <a:lstStyle/>
                    <a:p>
                      <a:pPr algn="ctr"/>
                      <a:r>
                        <a:rPr sz="1300" b="0">
                          <a:solidFill>
                            <a:srgbClr val="000000"/>
                          </a:solidFill>
                        </a:rPr>
                        <a:t>3</a:t>
                      </a:r>
                    </a:p>
                  </a:txBody>
                  <a:tcPr>
                    <a:solidFill>
                      <a:srgbClr val="E0E5F0"/>
                    </a:solidFill>
                  </a:tcPr>
                </a:tc>
                <a:tc>
                  <a:txBody>
                    <a:bodyPr anchor="ctr"/>
                    <a:lstStyle/>
                    <a:p>
                      <a:pPr algn="ctr"/>
                      <a:r>
                        <a:rPr sz="1300" b="0">
                          <a:solidFill>
                            <a:srgbClr val="000000"/>
                          </a:solidFill>
                        </a:rPr>
                        <a:t>4</a:t>
                      </a:r>
                    </a:p>
                  </a:txBody>
                  <a:tcPr>
                    <a:solidFill>
                      <a:srgbClr val="E0E5F0"/>
                    </a:solidFill>
                  </a:tcPr>
                </a:tc>
              </a:tr>
              <a:tr h="304800">
                <a:tc>
                  <a:txBody>
                    <a:bodyPr anchor="ctr"/>
                    <a:lstStyle/>
                    <a:p>
                      <a:pPr algn="l"/>
                      <a:r>
                        <a:rPr sz="1300" b="0">
                          <a:solidFill>
                            <a:srgbClr val="000000"/>
                          </a:solidFill>
                        </a:rPr>
                        <a:t>Faster response, shorter wait times</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5</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3</a:t>
                      </a:r>
                    </a:p>
                  </a:txBody>
                  <a:tcPr>
                    <a:solidFill>
                      <a:srgbClr val="E0E5F0"/>
                    </a:solidFill>
                  </a:tcPr>
                </a:tc>
              </a:tr>
              <a:tr h="304800">
                <a:tc>
                  <a:txBody>
                    <a:bodyPr anchor="ctr"/>
                    <a:lstStyle/>
                    <a:p>
                      <a:pPr algn="l"/>
                      <a:r>
                        <a:rPr sz="1300" b="0">
                          <a:solidFill>
                            <a:srgbClr val="000000"/>
                          </a:solidFill>
                        </a:rPr>
                        <a:t>More communication</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2</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2</a:t>
                      </a:r>
                    </a:p>
                  </a:txBody>
                  <a:tcPr>
                    <a:solidFill>
                      <a:srgbClr val="E0E5F0"/>
                    </a:solidFill>
                  </a:tcPr>
                </a:tc>
              </a:tr>
              <a:tr h="304800">
                <a:tc>
                  <a:txBody>
                    <a:bodyPr anchor="ctr"/>
                    <a:lstStyle/>
                    <a:p>
                      <a:pPr algn="l"/>
                      <a:r>
                        <a:rPr sz="1300" b="0">
                          <a:solidFill>
                            <a:srgbClr val="000000"/>
                          </a:solidFill>
                        </a:rPr>
                        <a:t>Have more repair options available</a:t>
                      </a:r>
                    </a:p>
                  </a:txBody>
                  <a:tcPr>
                    <a:solidFill>
                      <a:srgbClr val="E0E5F0"/>
                    </a:solidFill>
                  </a:tcPr>
                </a:tc>
                <a:tc>
                  <a:txBody>
                    <a:bodyPr anchor="ctr"/>
                    <a:lstStyle/>
                    <a:p>
                      <a:pPr algn="ctr"/>
                      <a:r>
                        <a:rPr sz="1300" b="0">
                          <a:solidFill>
                            <a:srgbClr val="000000"/>
                          </a:solidFill>
                        </a:rPr>
                        <a:t>2</a:t>
                      </a:r>
                    </a:p>
                  </a:txBody>
                  <a:tcPr>
                    <a:solidFill>
                      <a:srgbClr val="E0E5F0"/>
                    </a:solidFill>
                  </a:tcPr>
                </a:tc>
                <a:tc>
                  <a:txBody>
                    <a:bodyPr anchor="ctr"/>
                    <a:lstStyle/>
                    <a:p>
                      <a:pPr algn="ctr"/>
                      <a:r>
                        <a:rPr sz="1300" b="0">
                          <a:solidFill>
                            <a:srgbClr val="000000"/>
                          </a:solidFill>
                        </a:rPr>
                        <a:t>1</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2</a:t>
                      </a:r>
                    </a:p>
                  </a:txBody>
                  <a:tcPr>
                    <a:solidFill>
                      <a:srgbClr val="E0E5F0"/>
                    </a:solidFill>
                  </a:tcPr>
                </a:tc>
              </a:tr>
              <a:tr h="304800">
                <a:tc>
                  <a:txBody>
                    <a:bodyPr anchor="ctr"/>
                    <a:lstStyle/>
                    <a:p>
                      <a:pPr algn="l"/>
                      <a:r>
                        <a:rPr sz="1300" b="0">
                          <a:solidFill>
                            <a:srgbClr val="000000"/>
                          </a:solidFill>
                        </a:rPr>
                        <a:t>Better planning, improve budgeting</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1</a:t>
                      </a:r>
                    </a:p>
                  </a:txBody>
                  <a:tcPr>
                    <a:solidFill>
                      <a:srgbClr val="E0E5F0"/>
                    </a:solidFill>
                  </a:tcPr>
                </a:tc>
              </a:tr>
              <a:tr h="304800">
                <a:tc>
                  <a:txBody>
                    <a:bodyPr anchor="ctr"/>
                    <a:lstStyle/>
                    <a:p>
                      <a:pPr algn="l"/>
                      <a:r>
                        <a:rPr sz="1300" b="0">
                          <a:solidFill>
                            <a:srgbClr val="000000"/>
                          </a:solidFill>
                        </a:rPr>
                        <a:t>Increase water, energy saving options</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3</a:t>
                      </a:r>
                    </a:p>
                  </a:txBody>
                  <a:tcPr>
                    <a:solidFill>
                      <a:srgbClr val="E0E5F0"/>
                    </a:solidFill>
                  </a:tcPr>
                </a:tc>
                <a:tc>
                  <a:txBody>
                    <a:bodyPr anchor="ctr"/>
                    <a:lstStyle/>
                    <a:p>
                      <a:pPr algn="ctr"/>
                      <a:r>
                        <a:rPr sz="1300" b="0">
                          <a:solidFill>
                            <a:srgbClr val="000000"/>
                          </a:solidFill>
                        </a:rPr>
                        <a:t>0</a:t>
                      </a:r>
                    </a:p>
                  </a:txBody>
                  <a:tcPr>
                    <a:solidFill>
                      <a:srgbClr val="E0E5F0"/>
                    </a:solidFill>
                  </a:tcPr>
                </a:tc>
              </a:tr>
              <a:tr h="304800">
                <a:tc>
                  <a:txBody>
                    <a:bodyPr anchor="ctr"/>
                    <a:lstStyle/>
                    <a:p>
                      <a:pPr algn="l"/>
                      <a:r>
                        <a:rPr sz="1300" b="0">
                          <a:solidFill>
                            <a:srgbClr val="000000"/>
                          </a:solidFill>
                        </a:rPr>
                        <a:t>Use more skilled contractors</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1</a:t>
                      </a:r>
                    </a:p>
                  </a:txBody>
                  <a:tcPr>
                    <a:solidFill>
                      <a:srgbClr val="E0E5F0"/>
                    </a:solidFill>
                  </a:tcPr>
                </a:tc>
                <a:tc>
                  <a:txBody>
                    <a:bodyPr anchor="ctr"/>
                    <a:lstStyle/>
                    <a:p>
                      <a:pPr algn="ctr"/>
                      <a:r>
                        <a:rPr sz="1300" b="0">
                          <a:solidFill>
                            <a:srgbClr val="000000"/>
                          </a:solidFill>
                        </a:rPr>
                        <a:t>0</a:t>
                      </a:r>
                    </a:p>
                  </a:txBody>
                  <a:tcPr>
                    <a:solidFill>
                      <a:srgbClr val="E0E5F0"/>
                    </a:solidFill>
                  </a:tcPr>
                </a:tc>
              </a:tr>
              <a:tr h="304800">
                <a:tc>
                  <a:txBody>
                    <a:bodyPr anchor="ctr"/>
                    <a:lstStyle/>
                    <a:p>
                      <a:pPr algn="l"/>
                      <a:r>
                        <a:rPr sz="1300" b="0">
                          <a:solidFill>
                            <a:srgbClr val="000000"/>
                          </a:solidFill>
                        </a:rPr>
                        <a:t>Enroll more people in program</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1</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r>
              <a:tr h="304800">
                <a:tc>
                  <a:txBody>
                    <a:bodyPr anchor="ctr"/>
                    <a:lstStyle/>
                    <a:p>
                      <a:pPr algn="l"/>
                      <a:r>
                        <a:rPr sz="1300" b="0">
                          <a:solidFill>
                            <a:srgbClr val="000000"/>
                          </a:solidFill>
                        </a:rPr>
                        <a:t>Follow-up, Supervise contractor work</a:t>
                      </a:r>
                    </a:p>
                  </a:txBody>
                  <a:tcPr>
                    <a:solidFill>
                      <a:srgbClr val="E0E5F0"/>
                    </a:solidFill>
                  </a:tcPr>
                </a:tc>
                <a:tc>
                  <a:txBody>
                    <a:bodyPr anchor="ctr"/>
                    <a:lstStyle/>
                    <a:p>
                      <a:pPr algn="ctr"/>
                      <a:r>
                        <a:rPr sz="1300" b="0">
                          <a:solidFill>
                            <a:srgbClr val="000000"/>
                          </a:solidFill>
                        </a:rPr>
                        <a:t>1</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r>
              <a:tr h="304800">
                <a:tc>
                  <a:txBody>
                    <a:bodyPr anchor="ctr"/>
                    <a:lstStyle/>
                    <a:p>
                      <a:pPr algn="l"/>
                      <a:r>
                        <a:rPr sz="1300" b="0">
                          <a:solidFill>
                            <a:srgbClr val="000000"/>
                          </a:solidFill>
                        </a:rPr>
                        <a:t>Do not know</a:t>
                      </a:r>
                    </a:p>
                  </a:txBody>
                  <a:tcPr>
                    <a:solidFill>
                      <a:srgbClr val="E0E5F0"/>
                    </a:solidFill>
                  </a:tcPr>
                </a:tc>
                <a:tc>
                  <a:txBody>
                    <a:bodyPr anchor="ctr"/>
                    <a:lstStyle/>
                    <a:p>
                      <a:pPr algn="ctr"/>
                      <a:r>
                        <a:rPr sz="1300" b="0">
                          <a:solidFill>
                            <a:srgbClr val="000000"/>
                          </a:solidFill>
                        </a:rPr>
                        <a:t>4</a:t>
                      </a:r>
                    </a:p>
                  </a:txBody>
                  <a:tcPr>
                    <a:solidFill>
                      <a:srgbClr val="E0E5F0"/>
                    </a:solidFill>
                  </a:tcPr>
                </a:tc>
                <a:tc>
                  <a:txBody>
                    <a:bodyPr anchor="ctr"/>
                    <a:lstStyle/>
                    <a:p>
                      <a:pPr algn="ctr"/>
                      <a:r>
                        <a:rPr sz="1300" b="0">
                          <a:solidFill>
                            <a:srgbClr val="000000"/>
                          </a:solidFill>
                        </a:rPr>
                        <a:t>8</a:t>
                      </a:r>
                    </a:p>
                  </a:txBody>
                  <a:tcPr>
                    <a:solidFill>
                      <a:srgbClr val="E0E5F0"/>
                    </a:solidFill>
                  </a:tcPr>
                </a:tc>
                <a:tc>
                  <a:txBody>
                    <a:bodyPr anchor="ctr"/>
                    <a:lstStyle/>
                    <a:p>
                      <a:pPr algn="ctr"/>
                      <a:r>
                        <a:rPr sz="1300" b="0">
                          <a:solidFill>
                            <a:srgbClr val="000000"/>
                          </a:solidFill>
                        </a:rPr>
                        <a:t>3</a:t>
                      </a:r>
                    </a:p>
                  </a:txBody>
                  <a:tcPr>
                    <a:solidFill>
                      <a:srgbClr val="E0E5F0"/>
                    </a:solidFill>
                  </a:tcPr>
                </a:tc>
                <a:tc>
                  <a:txBody>
                    <a:bodyPr anchor="ctr"/>
                    <a:lstStyle/>
                    <a:p>
                      <a:pPr algn="ctr"/>
                      <a:r>
                        <a:rPr sz="1300" b="0">
                          <a:solidFill>
                            <a:srgbClr val="000000"/>
                          </a:solidFill>
                        </a:rPr>
                        <a:t>3</a:t>
                      </a:r>
                    </a:p>
                  </a:txBody>
                  <a:tcPr>
                    <a:solidFill>
                      <a:srgbClr val="E0E5F0"/>
                    </a:solidFill>
                  </a:tcPr>
                </a:tc>
              </a:tr>
              <a:tr h="304800">
                <a:tc>
                  <a:txBody>
                    <a:bodyPr anchor="ctr"/>
                    <a:lstStyle/>
                    <a:p>
                      <a:pPr algn="l"/>
                      <a:r>
                        <a:rPr sz="1300" b="0">
                          <a:solidFill>
                            <a:srgbClr val="000000"/>
                          </a:solidFill>
                        </a:rPr>
                        <a:t>All other</a:t>
                      </a:r>
                    </a:p>
                  </a:txBody>
                  <a:tcPr>
                    <a:solidFill>
                      <a:srgbClr val="E0E5F0"/>
                    </a:solidFill>
                  </a:tcPr>
                </a:tc>
                <a:tc>
                  <a:txBody>
                    <a:bodyPr anchor="ctr"/>
                    <a:lstStyle/>
                    <a:p>
                      <a:pPr algn="ctr"/>
                      <a:r>
                        <a:rPr sz="1300" b="0">
                          <a:solidFill>
                            <a:srgbClr val="000000"/>
                          </a:solidFill>
                        </a:rPr>
                        <a:t>2</a:t>
                      </a:r>
                    </a:p>
                  </a:txBody>
                  <a:tcPr>
                    <a:solidFill>
                      <a:srgbClr val="E0E5F0"/>
                    </a:solidFill>
                  </a:tcPr>
                </a:tc>
                <a:tc>
                  <a:txBody>
                    <a:bodyPr anchor="ctr"/>
                    <a:lstStyle/>
                    <a:p>
                      <a:pPr algn="ctr"/>
                      <a:r>
                        <a:rPr sz="1300" b="0">
                          <a:solidFill>
                            <a:srgbClr val="000000"/>
                          </a:solidFill>
                        </a:rPr>
                        <a:t>5</a:t>
                      </a:r>
                    </a:p>
                  </a:txBody>
                  <a:tcPr>
                    <a:solidFill>
                      <a:srgbClr val="E0E5F0"/>
                    </a:solidFill>
                  </a:tcPr>
                </a:tc>
                <a:tc>
                  <a:txBody>
                    <a:bodyPr anchor="ctr"/>
                    <a:lstStyle/>
                    <a:p>
                      <a:pPr algn="ctr"/>
                      <a:r>
                        <a:rPr sz="1300" b="0">
                          <a:solidFill>
                            <a:srgbClr val="000000"/>
                          </a:solidFill>
                        </a:rPr>
                        <a:t>1</a:t>
                      </a:r>
                    </a:p>
                  </a:txBody>
                  <a:tcPr>
                    <a:solidFill>
                      <a:srgbClr val="E0E5F0"/>
                    </a:solidFill>
                  </a:tcPr>
                </a:tc>
                <a:tc>
                  <a:txBody>
                    <a:bodyPr anchor="ctr"/>
                    <a:lstStyle/>
                    <a:p>
                      <a:pPr algn="ctr"/>
                      <a:r>
                        <a:rPr sz="1300" b="0">
                          <a:solidFill>
                            <a:srgbClr val="000000"/>
                          </a:solidFill>
                        </a:rPr>
                        <a:t>3</a:t>
                      </a:r>
                    </a:p>
                  </a:txBody>
                  <a:tcPr>
                    <a:solidFill>
                      <a:srgbClr val="E0E5F0"/>
                    </a:solidFill>
                  </a:tcPr>
                </a:tc>
              </a:tr>
              <a:tr h="304800">
                <a:tc>
                  <a:txBody>
                    <a:bodyPr anchor="ctr"/>
                    <a:lstStyle/>
                    <a:p>
                      <a:pPr algn="l"/>
                      <a:r>
                        <a:rPr sz="1200" b="1">
                          <a:solidFill>
                            <a:srgbClr val="FFFFFF"/>
                          </a:solidFill>
                        </a:rPr>
                        <a:t>Base:</a:t>
                      </a:r>
                    </a:p>
                  </a:txBody>
                  <a:tcPr>
                    <a:solidFill>
                      <a:srgbClr val="5A80B8"/>
                    </a:solidFill>
                  </a:tcPr>
                </a:tc>
                <a:tc>
                  <a:txBody>
                    <a:bodyPr anchor="ctr"/>
                    <a:lstStyle/>
                    <a:p>
                      <a:pPr algn="ctr"/>
                      <a:r>
                        <a:rPr sz="1300" b="0">
                          <a:solidFill>
                            <a:srgbClr val="FFFFFF"/>
                          </a:solidFill>
                        </a:rPr>
                        <a:t>12</a:t>
                      </a:r>
                    </a:p>
                  </a:txBody>
                  <a:tcPr>
                    <a:solidFill>
                      <a:srgbClr val="5A80B8"/>
                    </a:solidFill>
                  </a:tcPr>
                </a:tc>
                <a:tc>
                  <a:txBody>
                    <a:bodyPr anchor="ctr"/>
                    <a:lstStyle/>
                    <a:p>
                      <a:pPr algn="ctr"/>
                      <a:r>
                        <a:rPr sz="1300" b="0">
                          <a:solidFill>
                            <a:srgbClr val="FFFFFF"/>
                          </a:solidFill>
                        </a:rPr>
                        <a:t>44</a:t>
                      </a:r>
                    </a:p>
                  </a:txBody>
                  <a:tcPr>
                    <a:solidFill>
                      <a:srgbClr val="5A80B8"/>
                    </a:solidFill>
                  </a:tcPr>
                </a:tc>
                <a:tc>
                  <a:txBody>
                    <a:bodyPr anchor="ctr"/>
                    <a:lstStyle/>
                    <a:p>
                      <a:pPr algn="ctr"/>
                      <a:r>
                        <a:rPr sz="1300" b="0">
                          <a:solidFill>
                            <a:srgbClr val="FFFFFF"/>
                          </a:solidFill>
                        </a:rPr>
                        <a:t>19</a:t>
                      </a:r>
                    </a:p>
                  </a:txBody>
                  <a:tcPr>
                    <a:solidFill>
                      <a:srgbClr val="5A80B8"/>
                    </a:solidFill>
                  </a:tcPr>
                </a:tc>
                <a:tc>
                  <a:txBody>
                    <a:bodyPr anchor="ctr"/>
                    <a:lstStyle/>
                    <a:p>
                      <a:pPr algn="ctr"/>
                      <a:r>
                        <a:rPr sz="1300" b="0">
                          <a:solidFill>
                            <a:srgbClr val="FFFFFF"/>
                          </a:solidFill>
                        </a:rPr>
                        <a:t>36</a:t>
                      </a:r>
                    </a:p>
                  </a:txBody>
                  <a:tcPr>
                    <a:solidFill>
                      <a:srgbClr val="5A80B8"/>
                    </a:solidFill>
                  </a:tcPr>
                </a:tc>
              </a:tr>
            </a:tbl>
          </a:graphicData>
        </a:graphic>
      </p:graphicFrame>
    </p:spTree>
    <p:extLst>
      <p:ext uri="{BB962C8B-B14F-4D97-AF65-F5344CB8AC3E}">
        <p14:creationId xmlns:p14="http://schemas.microsoft.com/office/powerpoint/2010/main" val="294807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Key Takeaway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2</a:t>
            </a:fld>
            <a:endParaRPr lang="en-US" altLang="en-US" sz="1400"/>
          </a:p>
        </p:txBody>
      </p:sp>
      <p:sp>
        <p:nvSpPr>
          <p:cNvPr id="3" name="Rounded Rectangle 2">
            <a:extLst>
              <a:ext uri="{FF2B5EF4-FFF2-40B4-BE49-F238E27FC236}">
                <a16:creationId xmlns:a16="http://schemas.microsoft.com/office/drawing/2014/main" id="{D2BDE31D-E5B3-4F4D-AA95-8B7140A6AC78}"/>
              </a:ext>
            </a:extLst>
          </p:cNvPr>
          <p:cNvSpPr/>
          <p:nvPr/>
        </p:nvSpPr>
        <p:spPr bwMode="auto">
          <a:xfrm>
            <a:off x="600075" y="1447800"/>
            <a:ext cx="5657850" cy="3733800"/>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a:solidFill>
                  <a:schemeClr val="bg1"/>
                </a:solidFill>
              </a:rPr>
              <a:t>C</a:t>
            </a:r>
            <a:r>
              <a:rPr kumimoji="0" lang="en-US" sz="2000" b="0" i="0" u="none" strike="noStrike" cap="none" normalizeH="0" baseline="0">
                <a:ln>
                  <a:noFill/>
                </a:ln>
                <a:solidFill>
                  <a:schemeClr val="bg1"/>
                </a:solidFill>
                <a:effectLst/>
                <a:latin typeface="Tahoma" pitchFamily="34" charset="0"/>
              </a:rPr>
              <a:t>ustomers overall satisfaction</a:t>
            </a:r>
            <a:r>
              <a:rPr lang="en-US" sz="2000">
                <a:solidFill>
                  <a:schemeClr val="bg1"/>
                </a:solidFill>
              </a:rPr>
              <a:t> </a:t>
            </a:r>
            <a:r>
              <a:rPr kumimoji="0" lang="en-US" sz="2000" b="0" i="0" u="none" strike="noStrike" cap="none" normalizeH="0" baseline="0">
                <a:ln>
                  <a:noFill/>
                </a:ln>
                <a:solidFill>
                  <a:schemeClr val="bg1"/>
                </a:solidFill>
                <a:effectLst/>
                <a:latin typeface="Tahoma" pitchFamily="34" charset="0"/>
              </a:rPr>
              <a:t>with the Weatherization Program and Austin Energy is very favorable. All customers felt there was a need for the Weatherization Program, rated contractors and staff members highly, and would recommend to friends and family members.</a:t>
            </a:r>
            <a:endParaRPr kumimoji="0" lang="en-US" sz="1400" b="0" i="0" u="none" strike="noStrike" cap="none" normalizeH="0" baseline="0">
              <a:ln>
                <a:noFill/>
              </a:ln>
              <a:solidFill>
                <a:schemeClr val="bg1"/>
              </a:solidFill>
              <a:effectLst/>
              <a:latin typeface="Tahoma" pitchFamily="34" charset="0"/>
            </a:endParaRPr>
          </a:p>
        </p:txBody>
      </p:sp>
    </p:spTree>
    <p:extLst>
      <p:ext uri="{BB962C8B-B14F-4D97-AF65-F5344CB8AC3E}">
        <p14:creationId xmlns:p14="http://schemas.microsoft.com/office/powerpoint/2010/main" val="895687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Customer Service</a:t>
            </a:r>
          </a:p>
        </p:txBody>
      </p:sp>
    </p:spTree>
    <p:extLst>
      <p:ext uri="{BB962C8B-B14F-4D97-AF65-F5344CB8AC3E}">
        <p14:creationId xmlns:p14="http://schemas.microsoft.com/office/powerpoint/2010/main" val="1463876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21</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261770027"/>
              </p:ext>
            </p:extLst>
          </p:nvPr>
        </p:nvGraphicFramePr>
        <p:xfrm>
          <a:off x="50801" y="1371600"/>
          <a:ext cx="6756400" cy="5715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a:t>
            </a:r>
            <a:r>
              <a:rPr lang="en-US" sz="1100">
                <a:latin typeface="+mj-lt"/>
                <a:ea typeface="ＭＳ Ｐゴシック" charset="-128"/>
              </a:rPr>
              <a:t> ‘</a:t>
            </a:r>
            <a:r>
              <a:rPr lang="en-US" sz="1100">
                <a:latin typeface="+mn-lt"/>
                <a:ea typeface="ＭＳ Ｐゴシック" charset="-128"/>
              </a:rPr>
              <a:t>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1990225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22</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254647065"/>
              </p:ext>
            </p:extLst>
          </p:nvPr>
        </p:nvGraphicFramePr>
        <p:xfrm>
          <a:off x="50801" y="1447800"/>
          <a:ext cx="6756400" cy="53340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057961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23</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97873484"/>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450368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a:t>
            </a:r>
            <a:br>
              <a:rPr lang="en-US" altLang="en-US">
                <a:ea typeface="MS PGothic" panose="020B0600070205080204" pitchFamily="34" charset="-128"/>
              </a:rPr>
            </a:br>
            <a:r>
              <a:rPr lang="en-US" altLang="en-US">
                <a:ea typeface="MS PGothic" panose="020B0600070205080204" pitchFamily="34" charset="-128"/>
              </a:rPr>
              <a:t>From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24</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4. Did the contractor follow-up on any concerns you had with the work done on your home?</a:t>
            </a:r>
          </a:p>
        </p:txBody>
      </p:sp>
      <p:graphicFrame>
        <p:nvGraphicFramePr>
          <p:cNvPr id="3" name="Chart 6"/>
          <p:cNvGraphicFramePr>
            <a:graphicFrameLocks/>
          </p:cNvGraphicFramePr>
          <p:nvPr>
            <p:extLst>
              <p:ext uri="{D42A27DB-BD31-4B8C-83A1-F6EECF244321}">
                <p14:modId xmlns:p14="http://schemas.microsoft.com/office/powerpoint/2010/main" val="343333021"/>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5257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5. Did the contractor follow-up to your satisfaction?</a:t>
            </a:r>
          </a:p>
        </p:txBody>
      </p:sp>
      <p:graphicFrame>
        <p:nvGraphicFramePr>
          <p:cNvPr id="3" name="Chart 6"/>
          <p:cNvGraphicFramePr>
            <a:graphicFrameLocks/>
          </p:cNvGraphicFramePr>
          <p:nvPr>
            <p:extLst>
              <p:ext uri="{D42A27DB-BD31-4B8C-83A1-F6EECF244321}">
                <p14:modId xmlns:p14="http://schemas.microsoft.com/office/powerpoint/2010/main" val="518025454"/>
              </p:ext>
            </p:extLst>
          </p:nvPr>
        </p:nvGraphicFramePr>
        <p:xfrm>
          <a:off x="50800" y="1570292"/>
          <a:ext cx="6756400" cy="471011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488886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Improvements to Follow-Up Concerns with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26</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6. What could the contractor have done to improve the follow-up to your concerns regarding the work done on your home?</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3812599148"/>
              </p:ext>
            </p:extLst>
          </p:nvPr>
        </p:nvGraphicFramePr>
        <p:xfrm>
          <a:off x="327486" y="2438400"/>
          <a:ext cx="6073314" cy="3694005"/>
        </p:xfrm>
        <a:graphic>
          <a:graphicData uri="http://schemas.openxmlformats.org/drawingml/2006/table">
            <a:tbl>
              <a:tblPr firstRow="1" lastRow="1">
                <a:tableStyleId>{93296810-A885-4BE3-A3E7-6D5BEEA58F35}</a:tableStyleId>
              </a:tblPr>
              <a:tblGrid>
                <a:gridCol w="2265809">
                  <a:extLst>
                    <a:ext uri="{9D8B030D-6E8A-4147-A177-3AD203B41FA5}">
                      <a16:colId xmlns:a16="http://schemas.microsoft.com/office/drawing/2014/main" val="20000"/>
                    </a:ext>
                  </a:extLst>
                </a:gridCol>
                <a:gridCol w="944087">
                  <a:extLst>
                    <a:ext uri="{9D8B030D-6E8A-4147-A177-3AD203B41FA5}">
                      <a16:colId xmlns:a16="http://schemas.microsoft.com/office/drawing/2014/main" val="20002"/>
                    </a:ext>
                  </a:extLst>
                </a:gridCol>
                <a:gridCol w="944087">
                  <a:extLst>
                    <a:ext uri="{9D8B030D-6E8A-4147-A177-3AD203B41FA5}">
                      <a16:colId xmlns:a16="http://schemas.microsoft.com/office/drawing/2014/main" val="20003"/>
                    </a:ext>
                  </a:extLst>
                </a:gridCol>
                <a:gridCol w="944087">
                  <a:extLst>
                    <a:ext uri="{9D8B030D-6E8A-4147-A177-3AD203B41FA5}">
                      <a16:colId xmlns:a16="http://schemas.microsoft.com/office/drawing/2014/main" val="784343411"/>
                    </a:ext>
                  </a:extLst>
                </a:gridCol>
                <a:gridCol w="975244">
                  <a:extLst>
                    <a:ext uri="{9D8B030D-6E8A-4147-A177-3AD203B41FA5}">
                      <a16:colId xmlns:a16="http://schemas.microsoft.com/office/drawing/2014/main" val="3436777026"/>
                    </a:ext>
                  </a:extLst>
                </a:gridCol>
              </a:tblGrid>
              <a:tr h="377522">
                <a:tc>
                  <a:txBody>
                    <a:bodyPr/>
                    <a:lstStyle/>
                    <a:p>
                      <a:pPr algn="l" rtl="0" fontAlgn="ctr"/>
                      <a:r>
                        <a:rPr lang="en-US" sz="1800" b="0" i="0" u="none" strike="noStrike" dirty="0">
                          <a:solidFill>
                            <a:srgbClr val="000000"/>
                          </a:solidFill>
                          <a:effectLst/>
                          <a:latin typeface="Arial" panose="020B0604020202020204" pitchFamily="34" charset="0"/>
                        </a:rPr>
                        <a:t>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76186">
                <a:tc>
                  <a:txBody>
                    <a:bodyPr/>
                    <a:lstStyle/>
                    <a:p>
                      <a:pPr algn="l" rtl="0" fontAlgn="ctr"/>
                      <a:r>
                        <a:rPr lang="en-US" sz="1300" b="0" i="0" u="none" strike="noStrike" dirty="0">
                          <a:solidFill>
                            <a:srgbClr val="000000"/>
                          </a:solidFill>
                          <a:effectLst/>
                          <a:latin typeface="Tahoma" panose="020B0604030504040204" pitchFamily="34" charset="0"/>
                        </a:rPr>
                        <a:t>Cleaned up mess, repaired damage they caused</a:t>
                      </a:r>
                    </a:p>
                  </a:txBody>
                  <a:tcPr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extLst>
                  <a:ext uri="{0D108BD9-81ED-4DB2-BD59-A6C34878D82A}">
                    <a16:rowId xmlns:a16="http://schemas.microsoft.com/office/drawing/2014/main" val="2979853261"/>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Inform me of what is being repaired</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125510728"/>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Followed up, reviewed work</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1103295"/>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Complete work correctly</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44804038"/>
                  </a:ext>
                </a:extLst>
              </a:tr>
              <a:tr h="539680">
                <a:tc>
                  <a:txBody>
                    <a:bodyPr/>
                    <a:lstStyle/>
                    <a:p>
                      <a:pPr algn="l" rtl="0" fontAlgn="ctr"/>
                      <a:r>
                        <a:rPr lang="en-US" sz="1300" b="0" i="0" u="none" strike="noStrike" dirty="0">
                          <a:solidFill>
                            <a:srgbClr val="000000"/>
                          </a:solidFill>
                          <a:effectLst/>
                          <a:latin typeface="Tahoma" panose="020B0604030504040204" pitchFamily="34" charset="0"/>
                        </a:rPr>
                        <a:t>Complete work, return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468845"/>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Nothing</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4025179378"/>
                  </a:ext>
                </a:extLst>
              </a:tr>
              <a:tr h="376186">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4</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
        <p:nvSpPr>
          <p:cNvPr id="6"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3116263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27</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478679095"/>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3264405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28</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87721324"/>
              </p:ext>
            </p:extLst>
          </p:nvPr>
        </p:nvGraphicFramePr>
        <p:xfrm>
          <a:off x="50801" y="1371600"/>
          <a:ext cx="6756400" cy="5181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707875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29</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1350003221"/>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305716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3</a:t>
            </a:fld>
            <a:endParaRPr lang="en-US" altLang="en-US" sz="1400"/>
          </a:p>
        </p:txBody>
      </p:sp>
      <p:sp>
        <p:nvSpPr>
          <p:cNvPr id="7" name="Rectangle 3"/>
          <p:cNvSpPr>
            <a:spLocks noGrp="1" noChangeArrowheads="1"/>
          </p:cNvSpPr>
          <p:nvPr>
            <p:ph type="body" idx="1"/>
          </p:nvPr>
        </p:nvSpPr>
        <p:spPr>
          <a:xfrm>
            <a:off x="228600" y="1104900"/>
            <a:ext cx="6172200" cy="6934200"/>
          </a:xfrm>
        </p:spPr>
        <p:txBody>
          <a:bodyPr/>
          <a:lstStyle/>
          <a:p>
            <a:pPr>
              <a:defRPr/>
            </a:pPr>
            <a:endParaRPr lang="en-US" altLang="en-US" sz="1600" dirty="0">
              <a:ea typeface="Geneva"/>
              <a:cs typeface="Geneva"/>
            </a:endParaRPr>
          </a:p>
          <a:p>
            <a:pPr algn="l"/>
            <a:r>
              <a:rPr sz="1800">
                <a:latin typeface="Tahoma"/>
              </a:rPr>
              <a:t>Customers’ overall satisfaction with Austin Energy’s Weatherization Program remained favorable with a score of 88% for Q4 2024.</a:t>
            </a:r>
          </a:p>
          <a:p>
            <a:pPr algn="l"/>
            <a:r>
              <a:rPr sz="1800">
                <a:latin typeface="Tahoma"/>
              </a:rPr>
              <a:t>Overall satisfaction level with Austin Energy improved to 82% in Q4 2024 from 89% in Q2 2024.</a:t>
            </a:r>
          </a:p>
          <a:p>
            <a:pPr algn="l"/>
            <a:r>
              <a:rPr sz="1800">
                <a:latin typeface="Tahoma"/>
              </a:rPr>
              <a:t>Customers indicated a need for the program and home weatherization assistance.</a:t>
            </a:r>
          </a:p>
          <a:p>
            <a:pPr algn="l"/>
            <a:r>
              <a:rPr sz="1800">
                <a:latin typeface="Tahoma"/>
              </a:rPr>
              <a:t>91% of customers would recommend this program to a friend or family member.</a:t>
            </a:r>
          </a:p>
          <a:p>
            <a:pPr algn="l"/>
            <a:r>
              <a:rPr sz="1800">
                <a:latin typeface="Tahoma"/>
              </a:rPr>
              <a:t>75% of customers appeared to have a high level of understanding when it comes to their utility bill and energy savings.</a:t>
            </a:r>
          </a:p>
        </p:txBody>
      </p:sp>
    </p:spTree>
    <p:extLst>
      <p:ext uri="{BB962C8B-B14F-4D97-AF65-F5344CB8AC3E}">
        <p14:creationId xmlns:p14="http://schemas.microsoft.com/office/powerpoint/2010/main" val="1765139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From </a:t>
            </a:r>
            <a:br>
              <a:rPr lang="en-US" altLang="en-US">
                <a:ea typeface="MS PGothic" panose="020B0600070205080204" pitchFamily="34" charset="-128"/>
              </a:rPr>
            </a:br>
            <a:r>
              <a:rPr lang="en-US" altLang="en-US">
                <a:ea typeface="MS PGothic" panose="020B0600070205080204" pitchFamily="34" charset="-128"/>
              </a:rPr>
              <a:t>Austin Energy Staff Member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30</a:t>
            </a:fld>
            <a:endParaRPr lang="en-US" altLang="en-US" sz="1400"/>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8. Did the Austin Energy staff member follow up on any concerns you had with the work done on your home? </a:t>
            </a:r>
          </a:p>
        </p:txBody>
      </p:sp>
      <p:graphicFrame>
        <p:nvGraphicFramePr>
          <p:cNvPr id="3" name="Chart 6"/>
          <p:cNvGraphicFramePr>
            <a:graphicFrameLocks/>
          </p:cNvGraphicFramePr>
          <p:nvPr>
            <p:extLst>
              <p:ext uri="{D42A27DB-BD31-4B8C-83A1-F6EECF244321}">
                <p14:modId xmlns:p14="http://schemas.microsoft.com/office/powerpoint/2010/main" val="3680786904"/>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6607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31</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9. Did the Austin Energy staff member follow up to your satisfaction?</a:t>
            </a:r>
          </a:p>
        </p:txBody>
      </p:sp>
      <p:graphicFrame>
        <p:nvGraphicFramePr>
          <p:cNvPr id="3" name="Chart 6"/>
          <p:cNvGraphicFramePr>
            <a:graphicFrameLocks/>
          </p:cNvGraphicFramePr>
          <p:nvPr>
            <p:extLst>
              <p:ext uri="{D42A27DB-BD31-4B8C-83A1-F6EECF244321}">
                <p14:modId xmlns:p14="http://schemas.microsoft.com/office/powerpoint/2010/main" val="1548366839"/>
              </p:ext>
            </p:extLst>
          </p:nvPr>
        </p:nvGraphicFramePr>
        <p:xfrm>
          <a:off x="50800" y="1447800"/>
          <a:ext cx="6756400" cy="469669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1640392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3000">
                <a:ea typeface="MS PGothic" panose="020B0600070205080204" pitchFamily="34" charset="-128"/>
              </a:rPr>
              <a:t>Improvements to Follow-Up Concerns with Austin Energy Staff Member</a:t>
            </a:r>
            <a:endParaRPr lang="en-US" altLang="en-US" sz="30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32</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10. What could the Austin Energy staff member have done to improve the follow-up to your concerns regarding the work done on your home?</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2133129105"/>
              </p:ext>
            </p:extLst>
          </p:nvPr>
        </p:nvGraphicFramePr>
        <p:xfrm>
          <a:off x="514655" y="2495656"/>
          <a:ext cx="5708065" cy="2648347"/>
        </p:xfrm>
        <a:graphic>
          <a:graphicData uri="http://schemas.openxmlformats.org/drawingml/2006/table">
            <a:tbl>
              <a:tblPr firstRow="1" lastRow="1">
                <a:tableStyleId>{93296810-A885-4BE3-A3E7-6D5BEEA58F35}</a:tableStyleId>
              </a:tblPr>
              <a:tblGrid>
                <a:gridCol w="1897312">
                  <a:extLst>
                    <a:ext uri="{9D8B030D-6E8A-4147-A177-3AD203B41FA5}">
                      <a16:colId xmlns:a16="http://schemas.microsoft.com/office/drawing/2014/main" val="20000"/>
                    </a:ext>
                  </a:extLst>
                </a:gridCol>
                <a:gridCol w="916585">
                  <a:extLst>
                    <a:ext uri="{9D8B030D-6E8A-4147-A177-3AD203B41FA5}">
                      <a16:colId xmlns:a16="http://schemas.microsoft.com/office/drawing/2014/main" val="2563655304"/>
                    </a:ext>
                  </a:extLst>
                </a:gridCol>
                <a:gridCol w="936801">
                  <a:extLst>
                    <a:ext uri="{9D8B030D-6E8A-4147-A177-3AD203B41FA5}">
                      <a16:colId xmlns:a16="http://schemas.microsoft.com/office/drawing/2014/main" val="20002"/>
                    </a:ext>
                  </a:extLst>
                </a:gridCol>
                <a:gridCol w="1015525">
                  <a:extLst>
                    <a:ext uri="{9D8B030D-6E8A-4147-A177-3AD203B41FA5}">
                      <a16:colId xmlns:a16="http://schemas.microsoft.com/office/drawing/2014/main" val="20003"/>
                    </a:ext>
                  </a:extLst>
                </a:gridCol>
                <a:gridCol w="941842">
                  <a:extLst>
                    <a:ext uri="{9D8B030D-6E8A-4147-A177-3AD203B41FA5}">
                      <a16:colId xmlns:a16="http://schemas.microsoft.com/office/drawing/2014/main" val="2871987320"/>
                    </a:ext>
                  </a:extLst>
                </a:gridCol>
              </a:tblGrid>
              <a:tr h="592504">
                <a:tc>
                  <a:txBody>
                    <a:bodyPr/>
                    <a:lstStyle/>
                    <a:p>
                      <a:pPr algn="l" fontAlgn="b"/>
                      <a:r>
                        <a:rPr lang="en-US" sz="1300" u="none" strike="noStrike" dirty="0">
                          <a:effectLst/>
                        </a:rPr>
                        <a:t> </a:t>
                      </a:r>
                      <a:endParaRPr lang="en-US" sz="1300" b="1" i="0" u="none" strike="noStrike" dirty="0">
                        <a:solidFill>
                          <a:srgbClr val="FFFFFF"/>
                        </a:solidFill>
                        <a:effectLst/>
                        <a:latin typeface="Calibri" panose="020F0502020204030204" pitchFamily="34" charset="0"/>
                      </a:endParaRP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Q4 2023</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Q1 2024</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Q2 2024</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Q3 2024</a:t>
                      </a:r>
                    </a:p>
                  </a:txBody>
                  <a:tcPr marL="8667" marR="8667" marT="8667" marB="0" anchor="ctr">
                    <a:solidFill>
                      <a:srgbClr val="4F81BD"/>
                    </a:solidFill>
                  </a:tcPr>
                </a:tc>
                <a:extLst>
                  <a:ext uri="{0D108BD9-81ED-4DB2-BD59-A6C34878D82A}">
                    <a16:rowId xmlns:a16="http://schemas.microsoft.com/office/drawing/2014/main" val="10000"/>
                  </a:ext>
                </a:extLst>
              </a:tr>
              <a:tr h="592504">
                <a:tc>
                  <a:txBody>
                    <a:bodyPr/>
                    <a:lstStyle/>
                    <a:p>
                      <a:pPr algn="l" fontAlgn="ctr"/>
                      <a:r>
                        <a:rPr lang="en-US" sz="1300" b="0" i="0" u="none" strike="noStrike" dirty="0">
                          <a:solidFill>
                            <a:srgbClr val="000000"/>
                          </a:solidFill>
                          <a:effectLst/>
                          <a:latin typeface="+mj-lt"/>
                        </a:rPr>
                        <a:t>Improve communication</a:t>
                      </a: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extLst>
                  <a:ext uri="{0D108BD9-81ED-4DB2-BD59-A6C34878D82A}">
                    <a16:rowId xmlns:a16="http://schemas.microsoft.com/office/drawing/2014/main" val="3425647790"/>
                  </a:ext>
                </a:extLst>
              </a:tr>
              <a:tr h="592504">
                <a:tc>
                  <a:txBody>
                    <a:bodyPr/>
                    <a:lstStyle/>
                    <a:p>
                      <a:pPr algn="l" fontAlgn="ctr"/>
                      <a:r>
                        <a:rPr lang="en-US" sz="1300" u="none" strike="noStrike">
                          <a:effectLst/>
                          <a:latin typeface="+mj-lt"/>
                        </a:rPr>
                        <a:t>Follow</a:t>
                      </a:r>
                      <a:r>
                        <a:rPr lang="en-US" sz="1300" u="none" strike="noStrike" baseline="0">
                          <a:effectLst/>
                          <a:latin typeface="+mj-lt"/>
                        </a:rPr>
                        <a:t> up after a few months to check on work performed</a:t>
                      </a:r>
                      <a:endParaRPr lang="en-US" sz="1300" b="0" i="0" u="none" strike="noStrike">
                        <a:solidFill>
                          <a:srgbClr val="000000"/>
                        </a:solidFill>
                        <a:effectLst/>
                        <a:latin typeface="+mj-lt"/>
                      </a:endParaRP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4</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extLst>
                  <a:ext uri="{0D108BD9-81ED-4DB2-BD59-A6C34878D82A}">
                    <a16:rowId xmlns:a16="http://schemas.microsoft.com/office/drawing/2014/main" val="2765865942"/>
                  </a:ext>
                </a:extLst>
              </a:tr>
              <a:tr h="592504">
                <a:tc>
                  <a:txBody>
                    <a:bodyPr/>
                    <a:lstStyle/>
                    <a:p>
                      <a:pPr algn="l" fontAlgn="ctr"/>
                      <a:r>
                        <a:rPr lang="en-US" sz="1300" b="0" i="0" u="none" strike="noStrike" dirty="0">
                          <a:solidFill>
                            <a:srgbClr val="000000"/>
                          </a:solidFill>
                          <a:effectLst/>
                          <a:latin typeface="+mj-lt"/>
                        </a:rPr>
                        <a:t>Other</a:t>
                      </a: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extLst>
                  <a:ext uri="{0D108BD9-81ED-4DB2-BD59-A6C34878D82A}">
                    <a16:rowId xmlns:a16="http://schemas.microsoft.com/office/drawing/2014/main" val="1033881852"/>
                  </a:ext>
                </a:extLst>
              </a:tr>
              <a:tr h="267808">
                <a:tc>
                  <a:txBody>
                    <a:bodyPr/>
                    <a:lstStyle/>
                    <a:p>
                      <a:pPr algn="l" fontAlgn="ctr"/>
                      <a:r>
                        <a:rPr lang="en-US" sz="1300" u="none" strike="noStrike" dirty="0">
                          <a:effectLst/>
                        </a:rPr>
                        <a:t>Base: </a:t>
                      </a:r>
                      <a:endParaRPr lang="en-US" sz="1300" b="1" i="0" u="none" strike="noStrike" dirty="0">
                        <a:solidFill>
                          <a:srgbClr val="FFFFFF"/>
                        </a:solidFill>
                        <a:effectLst/>
                        <a:latin typeface="Calibri" panose="020F0502020204030204" pitchFamily="34" charset="0"/>
                      </a:endParaRPr>
                    </a:p>
                  </a:txBody>
                  <a:tcPr marL="78006"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4</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extLst>
                  <a:ext uri="{0D108BD9-81ED-4DB2-BD59-A6C34878D82A}">
                    <a16:rowId xmlns:a16="http://schemas.microsoft.com/office/drawing/2014/main" val="10012"/>
                  </a:ext>
                </a:extLst>
              </a:tr>
            </a:tbl>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239469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Experience with Those Who Weatherized Your Home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33</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13. Was there anything about your experience with the people who weatherized your home that you would like to share with Austin Energy?</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1596574338"/>
              </p:ext>
            </p:extLst>
          </p:nvPr>
        </p:nvGraphicFramePr>
        <p:xfrm>
          <a:off x="381000" y="1600200"/>
          <a:ext cx="5924551" cy="5698826"/>
        </p:xfrm>
        <a:graphic>
          <a:graphicData uri="http://schemas.openxmlformats.org/drawingml/2006/table">
            <a:tbl>
              <a:tblPr firstRow="1" lastRow="1">
                <a:tableStyleId>{93296810-A885-4BE3-A3E7-6D5BEEA58F35}</a:tableStyleId>
              </a:tblPr>
              <a:tblGrid>
                <a:gridCol w="2200583">
                  <a:extLst>
                    <a:ext uri="{9D8B030D-6E8A-4147-A177-3AD203B41FA5}">
                      <a16:colId xmlns:a16="http://schemas.microsoft.com/office/drawing/2014/main" val="20000"/>
                    </a:ext>
                  </a:extLst>
                </a:gridCol>
                <a:gridCol w="930992">
                  <a:extLst>
                    <a:ext uri="{9D8B030D-6E8A-4147-A177-3AD203B41FA5}">
                      <a16:colId xmlns:a16="http://schemas.microsoft.com/office/drawing/2014/main" val="20002"/>
                    </a:ext>
                  </a:extLst>
                </a:gridCol>
                <a:gridCol w="930992">
                  <a:extLst>
                    <a:ext uri="{9D8B030D-6E8A-4147-A177-3AD203B41FA5}">
                      <a16:colId xmlns:a16="http://schemas.microsoft.com/office/drawing/2014/main" val="20003"/>
                    </a:ext>
                  </a:extLst>
                </a:gridCol>
                <a:gridCol w="930992">
                  <a:extLst>
                    <a:ext uri="{9D8B030D-6E8A-4147-A177-3AD203B41FA5}">
                      <a16:colId xmlns:a16="http://schemas.microsoft.com/office/drawing/2014/main" val="20004"/>
                    </a:ext>
                  </a:extLst>
                </a:gridCol>
                <a:gridCol w="930992">
                  <a:extLst>
                    <a:ext uri="{9D8B030D-6E8A-4147-A177-3AD203B41FA5}">
                      <a16:colId xmlns:a16="http://schemas.microsoft.com/office/drawing/2014/main" val="2698876094"/>
                    </a:ext>
                  </a:extLst>
                </a:gridCol>
              </a:tblGrid>
              <a:tr h="457200">
                <a:tc>
                  <a:txBody>
                    <a:bodyPr/>
                    <a:lstStyle/>
                    <a:p>
                      <a:pPr algn="l" rtl="0" fontAlgn="b"/>
                      <a:r>
                        <a:rPr lang="en-US" sz="1200" b="1" i="0" u="none" strike="noStrike" dirty="0">
                          <a:solidFill>
                            <a:srgbClr val="FFFFFF"/>
                          </a:solidFill>
                          <a:effectLst/>
                          <a:highlight>
                            <a:srgbClr val="4F81BD"/>
                          </a:highligh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457200">
                <a:tc>
                  <a:txBody>
                    <a:bodyPr/>
                    <a:lstStyle/>
                    <a:p>
                      <a:pPr algn="l" rtl="0" fontAlgn="ctr"/>
                      <a:r>
                        <a:rPr lang="en-US" sz="1300" b="0" i="0" u="none" strike="noStrike" dirty="0">
                          <a:solidFill>
                            <a:srgbClr val="000000"/>
                          </a:solidFill>
                          <a:effectLst/>
                          <a:latin typeface="Tahoma" panose="020B0604030504040204" pitchFamily="34" charset="0"/>
                        </a:rPr>
                        <a:t>Satisfied with work, no complaints </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15</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6</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23</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extLst>
                  <a:ext uri="{0D108BD9-81ED-4DB2-BD59-A6C34878D82A}">
                    <a16:rowId xmlns:a16="http://schemas.microsoft.com/office/drawing/2014/main" val="1757420798"/>
                  </a:ext>
                </a:extLst>
              </a:tr>
              <a:tr h="457200">
                <a:tc>
                  <a:txBody>
                    <a:bodyPr/>
                    <a:lstStyle/>
                    <a:p>
                      <a:pPr algn="l" rtl="0" fontAlgn="ctr"/>
                      <a:r>
                        <a:rPr lang="en-US" sz="1300" b="0" i="0" u="none" strike="noStrike" dirty="0">
                          <a:solidFill>
                            <a:srgbClr val="000000"/>
                          </a:solidFill>
                          <a:effectLst/>
                          <a:latin typeface="Tahoma" panose="020B0604030504040204" pitchFamily="34" charset="0"/>
                        </a:rPr>
                        <a:t>Nothing/no changes</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6</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4</a:t>
                      </a:r>
                    </a:p>
                  </a:txBody>
                  <a:tcPr marL="9525" marR="9525" marT="9525" marB="0" anchor="ctr">
                    <a:solidFill>
                      <a:srgbClr val="DDE7F2"/>
                    </a:solidFill>
                  </a:tcPr>
                </a:tc>
                <a:extLst>
                  <a:ext uri="{0D108BD9-81ED-4DB2-BD59-A6C34878D82A}">
                    <a16:rowId xmlns:a16="http://schemas.microsoft.com/office/drawing/2014/main" val="1543039307"/>
                  </a:ext>
                </a:extLst>
              </a:tr>
              <a:tr h="328343">
                <a:tc>
                  <a:txBody>
                    <a:bodyPr/>
                    <a:lstStyle/>
                    <a:p>
                      <a:pPr algn="l" rtl="0" fontAlgn="t"/>
                      <a:r>
                        <a:rPr lang="en-US" sz="1300" b="0" i="0" u="none" strike="noStrike" dirty="0">
                          <a:solidFill>
                            <a:srgbClr val="000000"/>
                          </a:solidFill>
                          <a:effectLst/>
                          <a:latin typeface="Tahoma" panose="020B0604030504040204" pitchFamily="34" charset="0"/>
                        </a:rPr>
                        <a:t>Patient, kind, nice, friendly, caring, polite employee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782520871"/>
                  </a:ext>
                </a:extLst>
              </a:tr>
              <a:tr h="328343">
                <a:tc>
                  <a:txBody>
                    <a:bodyPr/>
                    <a:lstStyle/>
                    <a:p>
                      <a:pPr algn="l" rtl="0" fontAlgn="t"/>
                      <a:r>
                        <a:rPr lang="en-US" sz="1300" b="0" i="0" u="none" strike="noStrike" dirty="0">
                          <a:solidFill>
                            <a:srgbClr val="000000"/>
                          </a:solidFill>
                          <a:effectLst/>
                          <a:latin typeface="Tahoma" panose="020B0604030504040204" pitchFamily="34" charset="0"/>
                        </a:rPr>
                        <a:t>Professional</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3005387302"/>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Quick, punctual</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938350649"/>
                  </a:ext>
                </a:extLst>
              </a:tr>
              <a:tr h="328343">
                <a:tc>
                  <a:txBody>
                    <a:bodyPr/>
                    <a:lstStyle/>
                    <a:p>
                      <a:pPr algn="l" rtl="0" fontAlgn="t"/>
                      <a:r>
                        <a:rPr lang="en-US" sz="1300" b="0" i="0" u="none" strike="noStrike" dirty="0">
                          <a:solidFill>
                            <a:srgbClr val="000000"/>
                          </a:solidFill>
                          <a:effectLst/>
                          <a:latin typeface="Tahoma" panose="020B0604030504040204" pitchFamily="34" charset="0"/>
                        </a:rPr>
                        <a:t>Did not leave area clean</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888271279"/>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They should talk to homeowner</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539509554"/>
                  </a:ext>
                </a:extLst>
              </a:tr>
              <a:tr h="328343">
                <a:tc>
                  <a:txBody>
                    <a:bodyPr/>
                    <a:lstStyle/>
                    <a:p>
                      <a:pPr algn="l" rtl="0" fontAlgn="t"/>
                      <a:r>
                        <a:rPr lang="en-US" sz="1300" b="0" i="0" u="none" strike="noStrike" dirty="0">
                          <a:solidFill>
                            <a:srgbClr val="000000"/>
                          </a:solidFill>
                          <a:effectLst/>
                          <a:latin typeface="Tahoma" panose="020B0604030504040204" pitchFamily="34" charset="0"/>
                        </a:rPr>
                        <a:t>Provided helpful information, knowledgeable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070445705"/>
                  </a:ext>
                </a:extLst>
              </a:tr>
              <a:tr h="328343">
                <a:tc>
                  <a:txBody>
                    <a:bodyPr/>
                    <a:lstStyle/>
                    <a:p>
                      <a:pPr algn="l" rtl="0" fontAlgn="t"/>
                      <a:r>
                        <a:rPr lang="en-US" sz="1300" b="0" i="0" u="none" strike="noStrike" dirty="0">
                          <a:solidFill>
                            <a:srgbClr val="000000"/>
                          </a:solidFill>
                          <a:effectLst/>
                          <a:latin typeface="Tahoma" panose="020B0604030504040204" pitchFamily="34" charset="0"/>
                        </a:rPr>
                        <a:t>Appreciate program, service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05627683"/>
                  </a:ext>
                </a:extLst>
              </a:tr>
              <a:tr h="328343">
                <a:tc>
                  <a:txBody>
                    <a:bodyPr/>
                    <a:lstStyle/>
                    <a:p>
                      <a:pPr algn="l" rtl="0" fontAlgn="t"/>
                      <a:r>
                        <a:rPr lang="en-US" sz="1300" b="0" i="0" u="none" strike="noStrike" dirty="0">
                          <a:solidFill>
                            <a:srgbClr val="000000"/>
                          </a:solidFill>
                          <a:effectLst/>
                          <a:latin typeface="Tahoma" panose="020B0604030504040204" pitchFamily="34" charset="0"/>
                        </a:rPr>
                        <a:t>Incomplete job, items or issues not addressed</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262713180"/>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Not knowledgeable/not done properly</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63798215"/>
                  </a:ext>
                </a:extLst>
              </a:tr>
              <a:tr h="328343">
                <a:tc>
                  <a:txBody>
                    <a:bodyPr/>
                    <a:lstStyle/>
                    <a:p>
                      <a:pPr algn="l" rtl="0" fontAlgn="t"/>
                      <a:r>
                        <a:rPr lang="en-US" sz="1300" b="0" i="0" u="none" strike="noStrike" dirty="0">
                          <a:solidFill>
                            <a:srgbClr val="000000"/>
                          </a:solidFill>
                          <a:effectLst/>
                          <a:latin typeface="Tahoma" panose="020B0604030504040204" pitchFamily="34" charset="0"/>
                        </a:rPr>
                        <a:t>Good communication</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90498375"/>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328343">
                <a:tc>
                  <a:txBody>
                    <a:bodyPr/>
                    <a:lstStyle/>
                    <a:p>
                      <a:pPr algn="l" rtl="0" fontAlgn="ctr"/>
                      <a:r>
                        <a:rPr lang="en-US" sz="1300" b="1" i="0" u="none" strike="noStrike" dirty="0">
                          <a:solidFill>
                            <a:srgbClr val="FFFFFF"/>
                          </a:solidFill>
                          <a:effectLst/>
                          <a:highlight>
                            <a:srgbClr val="4F81BD"/>
                          </a:highligh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28 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50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24</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288660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Energy Savings</a:t>
            </a:r>
          </a:p>
        </p:txBody>
      </p:sp>
    </p:spTree>
    <p:extLst>
      <p:ext uri="{BB962C8B-B14F-4D97-AF65-F5344CB8AC3E}">
        <p14:creationId xmlns:p14="http://schemas.microsoft.com/office/powerpoint/2010/main" val="3725993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Pays the Utility Bills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21. Are you the one in your household who pays the utility bills?</a:t>
            </a:r>
          </a:p>
        </p:txBody>
      </p:sp>
      <p:graphicFrame>
        <p:nvGraphicFramePr>
          <p:cNvPr id="3" name="Chart 6"/>
          <p:cNvGraphicFramePr>
            <a:graphicFrameLocks/>
          </p:cNvGraphicFramePr>
          <p:nvPr>
            <p:extLst>
              <p:ext uri="{D42A27DB-BD31-4B8C-83A1-F6EECF244321}">
                <p14:modId xmlns:p14="http://schemas.microsoft.com/office/powerpoint/2010/main" val="1257885736"/>
              </p:ext>
            </p:extLst>
          </p:nvPr>
        </p:nvGraphicFramePr>
        <p:xfrm>
          <a:off x="152399" y="1276350"/>
          <a:ext cx="6477001"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929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Level of Understanding with </a:t>
            </a:r>
            <a:br>
              <a:rPr lang="en-US" altLang="en-US" dirty="0">
                <a:ea typeface="MS PGothic" panose="020B0600070205080204" pitchFamily="34" charset="-128"/>
              </a:rPr>
            </a:br>
            <a:r>
              <a:rPr lang="en-US" altLang="en-US" dirty="0">
                <a:ea typeface="MS PGothic" panose="020B0600070205080204" pitchFamily="34" charset="-128"/>
              </a:rPr>
              <a:t>Utility Bill and Energy Savings </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36</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851175235"/>
              </p:ext>
            </p:extLst>
          </p:nvPr>
        </p:nvGraphicFramePr>
        <p:xfrm>
          <a:off x="66905" y="1524000"/>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609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 Understanding; ‘10’=Understand Completely. Only ‘8’, ‘9’, ‘10’ ratings shown.</a:t>
            </a:r>
          </a:p>
          <a:p>
            <a:pPr eaLnBrk="1" hangingPunct="1">
              <a:defRPr/>
            </a:pPr>
            <a:r>
              <a:rPr lang="en-US" sz="1100">
                <a:solidFill>
                  <a:schemeClr val="tx2"/>
                </a:solidFill>
                <a:latin typeface="+mn-lt"/>
                <a:ea typeface="ＭＳ Ｐゴシック" charset="-128"/>
              </a:rPr>
              <a:t>Base: Those who pay utility bills in household. </a:t>
            </a:r>
            <a:endParaRPr lang="en-US" sz="1100">
              <a:latin typeface="+mn-lt"/>
              <a:cs typeface="Helvetica"/>
            </a:endParaRPr>
          </a:p>
        </p:txBody>
      </p:sp>
      <p:sp>
        <p:nvSpPr>
          <p:cNvPr id="9" name="Text Box 6"/>
          <p:cNvSpPr txBox="1">
            <a:spLocks noChangeArrowheads="1"/>
          </p:cNvSpPr>
          <p:nvPr/>
        </p:nvSpPr>
        <p:spPr bwMode="auto">
          <a:xfrm>
            <a:off x="-36443" y="8384071"/>
            <a:ext cx="65896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22. Using a scale of ‘1’ (</a:t>
            </a:r>
            <a:r>
              <a:rPr lang="en-US" sz="1100">
                <a:solidFill>
                  <a:schemeClr val="tx2"/>
                </a:solidFill>
                <a:ea typeface="ＭＳ Ｐゴシック" charset="-128"/>
              </a:rPr>
              <a:t>No Understanding</a:t>
            </a:r>
            <a:r>
              <a:rPr lang="en-US" sz="1100">
                <a:latin typeface="+mn-lt"/>
                <a:ea typeface="ＭＳ Ｐゴシック" charset="-128"/>
              </a:rPr>
              <a:t>) to ‘10’ (</a:t>
            </a:r>
            <a:r>
              <a:rPr lang="en-US" sz="1100">
                <a:solidFill>
                  <a:schemeClr val="tx2"/>
                </a:solidFill>
                <a:ea typeface="ＭＳ Ｐゴシック" charset="-128"/>
              </a:rPr>
              <a:t>Understand Completely</a:t>
            </a:r>
            <a:r>
              <a:rPr lang="en-US" sz="1100">
                <a:latin typeface="+mn-lt"/>
                <a:ea typeface="ＭＳ Ｐゴシック" charset="-128"/>
              </a:rPr>
              <a:t>),</a:t>
            </a:r>
            <a:r>
              <a:rPr lang="en-US" sz="1100" b="1">
                <a:latin typeface="+mn-lt"/>
                <a:ea typeface="ＭＳ Ｐゴシック" charset="-128"/>
              </a:rPr>
              <a:t> </a:t>
            </a:r>
            <a:r>
              <a:rPr lang="en-US" sz="1100">
                <a:latin typeface="+mn-lt"/>
                <a:ea typeface="ＭＳ Ｐゴシック" charset="-128"/>
              </a:rPr>
              <a:t>what is your level of understanding your utility bill and the energy savings related to home improvements?</a:t>
            </a:r>
          </a:p>
        </p:txBody>
      </p:sp>
    </p:spTree>
    <p:extLst>
      <p:ext uri="{BB962C8B-B14F-4D97-AF65-F5344CB8AC3E}">
        <p14:creationId xmlns:p14="http://schemas.microsoft.com/office/powerpoint/2010/main" val="2516289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What Energy Savings Mean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37</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23. What does energy savings mean to you?</a:t>
            </a:r>
            <a:endParaRPr lang="en-US" sz="1100" b="1">
              <a:latin typeface="+mn-lt"/>
              <a:ea typeface="ＭＳ Ｐゴシック" charset="-128"/>
            </a:endParaRPr>
          </a:p>
        </p:txBody>
      </p:sp>
      <p:graphicFrame>
        <p:nvGraphicFramePr>
          <p:cNvPr id="6" name="Table 5"/>
          <p:cNvGraphicFramePr>
            <a:graphicFrameLocks noGrp="1"/>
          </p:cNvGraphicFramePr>
          <p:nvPr>
            <p:extLst>
              <p:ext uri="{D42A27DB-BD31-4B8C-83A1-F6EECF244321}">
                <p14:modId xmlns:p14="http://schemas.microsoft.com/office/powerpoint/2010/main" val="1217800057"/>
              </p:ext>
            </p:extLst>
          </p:nvPr>
        </p:nvGraphicFramePr>
        <p:xfrm>
          <a:off x="514654" y="1981200"/>
          <a:ext cx="5714692" cy="3922864"/>
        </p:xfrm>
        <a:graphic>
          <a:graphicData uri="http://schemas.openxmlformats.org/drawingml/2006/table">
            <a:tbl>
              <a:tblPr firstRow="1" lastRow="1">
                <a:tableStyleId>{93296810-A885-4BE3-A3E7-6D5BEEA58F35}</a:tableStyleId>
              </a:tblPr>
              <a:tblGrid>
                <a:gridCol w="2328208">
                  <a:extLst>
                    <a:ext uri="{9D8B030D-6E8A-4147-A177-3AD203B41FA5}">
                      <a16:colId xmlns:a16="http://schemas.microsoft.com/office/drawing/2014/main" val="20000"/>
                    </a:ext>
                  </a:extLst>
                </a:gridCol>
                <a:gridCol w="846621">
                  <a:extLst>
                    <a:ext uri="{9D8B030D-6E8A-4147-A177-3AD203B41FA5}">
                      <a16:colId xmlns:a16="http://schemas.microsoft.com/office/drawing/2014/main" val="3459671709"/>
                    </a:ext>
                  </a:extLst>
                </a:gridCol>
                <a:gridCol w="846621">
                  <a:extLst>
                    <a:ext uri="{9D8B030D-6E8A-4147-A177-3AD203B41FA5}">
                      <a16:colId xmlns:a16="http://schemas.microsoft.com/office/drawing/2014/main" val="20002"/>
                    </a:ext>
                  </a:extLst>
                </a:gridCol>
                <a:gridCol w="846621">
                  <a:extLst>
                    <a:ext uri="{9D8B030D-6E8A-4147-A177-3AD203B41FA5}">
                      <a16:colId xmlns:a16="http://schemas.microsoft.com/office/drawing/2014/main" val="20003"/>
                    </a:ext>
                  </a:extLst>
                </a:gridCol>
                <a:gridCol w="846621">
                  <a:extLst>
                    <a:ext uri="{9D8B030D-6E8A-4147-A177-3AD203B41FA5}">
                      <a16:colId xmlns:a16="http://schemas.microsoft.com/office/drawing/2014/main" val="2870613696"/>
                    </a:ext>
                  </a:extLst>
                </a:gridCol>
              </a:tblGrid>
              <a:tr h="457200">
                <a:tc>
                  <a:txBody>
                    <a:bodyPr/>
                    <a:lstStyle/>
                    <a:p>
                      <a:pPr algn="l" rtl="0" fontAlgn="b"/>
                      <a:r>
                        <a:rPr lang="en-US" sz="1300" b="1" i="0" u="none" strike="noStrike" dirty="0">
                          <a:solidFill>
                            <a:srgbClr val="FFFFFF"/>
                          </a:solidFill>
                          <a:effectLst/>
                          <a:highlight>
                            <a:srgbClr val="4F81BD"/>
                          </a:highligh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71161">
                <a:tc>
                  <a:txBody>
                    <a:bodyPr/>
                    <a:lstStyle/>
                    <a:p>
                      <a:pPr algn="l" rtl="0" fontAlgn="ctr"/>
                      <a:r>
                        <a:rPr lang="en-US" sz="1300" b="0" i="0" u="none" strike="noStrike" dirty="0">
                          <a:solidFill>
                            <a:srgbClr val="000000"/>
                          </a:solidFill>
                          <a:effectLst/>
                          <a:latin typeface="+mn-lt"/>
                        </a:rPr>
                        <a:t>Saving money on my utility bill</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25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34</a:t>
                      </a:r>
                    </a:p>
                  </a:txBody>
                  <a:tcPr marL="9525" marR="9525" marT="9525" marB="0" anchor="ctr">
                    <a:solidFill>
                      <a:srgbClr val="DCE6F1"/>
                    </a:solidFill>
                  </a:tcPr>
                </a:tc>
                <a:tc>
                  <a:txBody>
                    <a:bodyPr/>
                    <a:lstStyle/>
                    <a:p>
                      <a:pPr algn="ctr" fontAlgn="ctr"/>
                      <a:r>
                        <a:rPr lang="en-US" sz="1300" b="0" i="0" u="none" strike="noStrike">
                          <a:solidFill>
                            <a:srgbClr val="000000"/>
                          </a:solidFill>
                          <a:effectLst/>
                          <a:latin typeface="+mn-lt"/>
                        </a:rPr>
                        <a:t>19</a:t>
                      </a:r>
                    </a:p>
                  </a:txBody>
                  <a:tcPr marL="9525" marR="9525" marT="9525" marB="0" anchor="ctr">
                    <a:solidFill>
                      <a:srgbClr val="DCE6F1"/>
                    </a:solidFill>
                  </a:tcPr>
                </a:tc>
                <a:extLst>
                  <a:ext uri="{0D108BD9-81ED-4DB2-BD59-A6C34878D82A}">
                    <a16:rowId xmlns:a16="http://schemas.microsoft.com/office/drawing/2014/main" val="892133304"/>
                  </a:ext>
                </a:extLst>
              </a:tr>
              <a:tr h="371161">
                <a:tc>
                  <a:txBody>
                    <a:bodyPr/>
                    <a:lstStyle/>
                    <a:p>
                      <a:pPr algn="l" rtl="0" fontAlgn="ctr"/>
                      <a:r>
                        <a:rPr lang="en-US" sz="1300" b="0" i="0" u="none" strike="noStrike">
                          <a:solidFill>
                            <a:srgbClr val="000000"/>
                          </a:solidFill>
                          <a:effectLst/>
                          <a:latin typeface="+mn-lt"/>
                        </a:rPr>
                        <a:t>Saving energy and/or water</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14</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6</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3</a:t>
                      </a:r>
                    </a:p>
                  </a:txBody>
                  <a:tcPr marL="9525" marR="9525" marT="9525" marB="0" anchor="ctr">
                    <a:solidFill>
                      <a:srgbClr val="DCE6F1"/>
                    </a:solidFill>
                  </a:tcPr>
                </a:tc>
                <a:tc>
                  <a:txBody>
                    <a:bodyPr/>
                    <a:lstStyle/>
                    <a:p>
                      <a:pPr algn="ctr" fontAlgn="ctr"/>
                      <a:r>
                        <a:rPr lang="en-US" sz="1300" b="0" i="0" u="none" strike="noStrike">
                          <a:solidFill>
                            <a:srgbClr val="000000"/>
                          </a:solidFill>
                          <a:effectLst/>
                          <a:latin typeface="+mn-lt"/>
                        </a:rPr>
                        <a:t>10</a:t>
                      </a:r>
                    </a:p>
                  </a:txBody>
                  <a:tcPr marL="9525" marR="9525" marT="9525" marB="0" anchor="ctr">
                    <a:solidFill>
                      <a:srgbClr val="DCE6F1"/>
                    </a:solidFill>
                  </a:tcPr>
                </a:tc>
                <a:extLst>
                  <a:ext uri="{0D108BD9-81ED-4DB2-BD59-A6C34878D82A}">
                    <a16:rowId xmlns:a16="http://schemas.microsoft.com/office/drawing/2014/main" val="3808832803"/>
                  </a:ext>
                </a:extLst>
              </a:tr>
              <a:tr h="371161">
                <a:tc>
                  <a:txBody>
                    <a:bodyPr/>
                    <a:lstStyle/>
                    <a:p>
                      <a:pPr algn="l" rtl="0" fontAlgn="ctr"/>
                      <a:r>
                        <a:rPr lang="en-US" sz="1300" b="0" i="0" u="none" strike="noStrike">
                          <a:solidFill>
                            <a:srgbClr val="000000"/>
                          </a:solidFill>
                          <a:effectLst/>
                          <a:latin typeface="+mn-lt"/>
                        </a:rPr>
                        <a:t>Participating in/using renewable energy</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mn-lt"/>
                        </a:rPr>
                        <a:t>1</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10</a:t>
                      </a:r>
                    </a:p>
                  </a:txBody>
                  <a:tcPr marL="9525" marR="9525" marT="9525" marB="0" anchor="ctr">
                    <a:solidFill>
                      <a:srgbClr val="DCE6F1"/>
                    </a:solidFill>
                  </a:tcPr>
                </a:tc>
                <a:extLst>
                  <a:ext uri="{0D108BD9-81ED-4DB2-BD59-A6C34878D82A}">
                    <a16:rowId xmlns:a16="http://schemas.microsoft.com/office/drawing/2014/main" val="1504449725"/>
                  </a:ext>
                </a:extLst>
              </a:tr>
              <a:tr h="371161">
                <a:tc>
                  <a:txBody>
                    <a:bodyPr/>
                    <a:lstStyle/>
                    <a:p>
                      <a:pPr algn="l" rtl="0" fontAlgn="ctr"/>
                      <a:r>
                        <a:rPr lang="en-US" sz="1300" b="0" i="0" u="none" strike="noStrike">
                          <a:solidFill>
                            <a:srgbClr val="000000"/>
                          </a:solidFill>
                          <a:effectLst/>
                          <a:latin typeface="+mn-lt"/>
                        </a:rPr>
                        <a:t>Using less energy and/or water</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7</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9</a:t>
                      </a:r>
                    </a:p>
                  </a:txBody>
                  <a:tcPr marL="9525" marR="9525" marT="9525" marB="0" anchor="ctr">
                    <a:solidFill>
                      <a:srgbClr val="DCE6F1"/>
                    </a:solidFill>
                  </a:tcPr>
                </a:tc>
                <a:extLst>
                  <a:ext uri="{0D108BD9-81ED-4DB2-BD59-A6C34878D82A}">
                    <a16:rowId xmlns:a16="http://schemas.microsoft.com/office/drawing/2014/main" val="1368525732"/>
                  </a:ext>
                </a:extLst>
              </a:tr>
              <a:tr h="371161">
                <a:tc>
                  <a:txBody>
                    <a:bodyPr/>
                    <a:lstStyle/>
                    <a:p>
                      <a:pPr algn="l" rtl="0" fontAlgn="ctr"/>
                      <a:r>
                        <a:rPr lang="en-US" sz="1300" b="0" i="0" u="none" strike="noStrike">
                          <a:solidFill>
                            <a:srgbClr val="000000"/>
                          </a:solidFill>
                          <a:effectLst/>
                          <a:latin typeface="+mn-lt"/>
                        </a:rPr>
                        <a:t>Knowing I am doing my part for the planet</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9</a:t>
                      </a:r>
                    </a:p>
                  </a:txBody>
                  <a:tcPr marL="9525" marR="9525" marT="9525" marB="0" anchor="ctr">
                    <a:solidFill>
                      <a:srgbClr val="DCE6F1"/>
                    </a:solidFill>
                  </a:tcPr>
                </a:tc>
                <a:extLst>
                  <a:ext uri="{0D108BD9-81ED-4DB2-BD59-A6C34878D82A}">
                    <a16:rowId xmlns:a16="http://schemas.microsoft.com/office/drawing/2014/main" val="3767035061"/>
                  </a:ext>
                </a:extLst>
              </a:tr>
              <a:tr h="371161">
                <a:tc>
                  <a:txBody>
                    <a:bodyPr/>
                    <a:lstStyle/>
                    <a:p>
                      <a:pPr algn="l" rtl="0" fontAlgn="ctr"/>
                      <a:r>
                        <a:rPr lang="en-US" sz="1300" b="0" i="0" u="none" strike="noStrike">
                          <a:solidFill>
                            <a:srgbClr val="000000"/>
                          </a:solidFill>
                          <a:effectLst/>
                          <a:latin typeface="+mn-lt"/>
                        </a:rPr>
                        <a:t>Feeling more comfortable in my home</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16</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5</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8</a:t>
                      </a:r>
                    </a:p>
                  </a:txBody>
                  <a:tcPr marL="9525" marR="9525" marT="9525" marB="0" anchor="ctr">
                    <a:solidFill>
                      <a:srgbClr val="DCE6F1"/>
                    </a:solidFill>
                  </a:tcPr>
                </a:tc>
                <a:extLst>
                  <a:ext uri="{0D108BD9-81ED-4DB2-BD59-A6C34878D82A}">
                    <a16:rowId xmlns:a16="http://schemas.microsoft.com/office/drawing/2014/main" val="1265294911"/>
                  </a:ext>
                </a:extLst>
              </a:tr>
              <a:tr h="371161">
                <a:tc>
                  <a:txBody>
                    <a:bodyPr/>
                    <a:lstStyle/>
                    <a:p>
                      <a:pPr algn="l" rtl="0" fontAlgn="ctr"/>
                      <a:r>
                        <a:rPr lang="en-US" sz="1300" b="0" i="0" u="none" strike="noStrike">
                          <a:solidFill>
                            <a:srgbClr val="000000"/>
                          </a:solidFill>
                          <a:effectLst/>
                          <a:latin typeface="+mn-lt"/>
                        </a:rPr>
                        <a:t>Setting my thermostat at a higher temperature</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14</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0</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7</a:t>
                      </a:r>
                    </a:p>
                  </a:txBody>
                  <a:tcPr marL="9525" marR="9525" marT="9525" marB="0" anchor="ctr">
                    <a:solidFill>
                      <a:srgbClr val="DCE6F1"/>
                    </a:solidFill>
                  </a:tcPr>
                </a:tc>
                <a:extLst>
                  <a:ext uri="{0D108BD9-81ED-4DB2-BD59-A6C34878D82A}">
                    <a16:rowId xmlns:a16="http://schemas.microsoft.com/office/drawing/2014/main" val="10007"/>
                  </a:ext>
                </a:extLst>
              </a:tr>
              <a:tr h="371161">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fontAlgn="b"/>
                      <a:r>
                        <a:rPr lang="en-US" sz="1300" b="0" i="0" u="none" strike="noStrike" dirty="0">
                          <a:solidFill>
                            <a:srgbClr val="000000"/>
                          </a:solidFill>
                          <a:effectLst/>
                          <a:latin typeface="+mn-lt"/>
                        </a:rPr>
                        <a:t>2</a:t>
                      </a:r>
                    </a:p>
                  </a:txBody>
                  <a:tcPr marL="9525" marR="9525" marT="9525" marB="0" anchor="ctr">
                    <a:solidFill>
                      <a:srgbClr val="DCE6F1"/>
                    </a:solidFill>
                  </a:tcPr>
                </a:tc>
                <a:tc>
                  <a:txBody>
                    <a:bodyPr/>
                    <a:lstStyle/>
                    <a:p>
                      <a:pPr algn="ctr" fontAlgn="b"/>
                      <a:r>
                        <a:rPr lang="en-US" sz="1300" b="0" i="0" u="none" strike="noStrike" dirty="0">
                          <a:solidFill>
                            <a:srgbClr val="000000"/>
                          </a:solidFill>
                          <a:effectLst/>
                          <a:latin typeface="+mj-lt"/>
                        </a:rPr>
                        <a:t>0</a:t>
                      </a:r>
                    </a:p>
                  </a:txBody>
                  <a:tcPr marL="9525" marR="9525" marT="9525" marB="0" anchor="ctr">
                    <a:solidFill>
                      <a:srgbClr val="DCE6F1"/>
                    </a:solidFill>
                  </a:tcPr>
                </a:tc>
                <a:extLst>
                  <a:ext uri="{0D108BD9-81ED-4DB2-BD59-A6C34878D82A}">
                    <a16:rowId xmlns:a16="http://schemas.microsoft.com/office/drawing/2014/main" val="2889111066"/>
                  </a:ext>
                </a:extLst>
              </a:tr>
              <a:tr h="357960">
                <a:tc>
                  <a:txBody>
                    <a:bodyPr/>
                    <a:lstStyle/>
                    <a:p>
                      <a:pPr algn="l" rtl="0" fontAlgn="ctr"/>
                      <a:r>
                        <a:rPr lang="en-US" sz="1300" b="1" i="0" u="none" strike="noStrike" dirty="0">
                          <a:solidFill>
                            <a:srgbClr val="FFFFFF"/>
                          </a:solidFill>
                          <a:effectLst/>
                          <a:highlight>
                            <a:srgbClr val="4F81BD"/>
                          </a:highligh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
        <p:nvSpPr>
          <p:cNvPr id="7" name="Text Box 9"/>
          <p:cNvSpPr txBox="1">
            <a:spLocks noChangeArrowheads="1"/>
          </p:cNvSpPr>
          <p:nvPr/>
        </p:nvSpPr>
        <p:spPr bwMode="auto">
          <a:xfrm>
            <a:off x="514655" y="1033626"/>
            <a:ext cx="544572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pay utility bills in household.</a:t>
            </a:r>
          </a:p>
          <a:p>
            <a:pPr eaLnBrk="1" hangingPunct="1">
              <a:defRPr/>
            </a:pPr>
            <a:r>
              <a:rPr lang="en-US" sz="1100">
                <a:solidFill>
                  <a:schemeClr val="tx2"/>
                </a:solidFill>
                <a:latin typeface="+mn-lt"/>
                <a:ea typeface="ＭＳ Ｐゴシック" charset="-128"/>
              </a:rPr>
              <a:t>Note: Number of mentions add up to more than the base due to multiple responses.</a:t>
            </a:r>
          </a:p>
        </p:txBody>
      </p:sp>
    </p:spTree>
    <p:extLst>
      <p:ext uri="{BB962C8B-B14F-4D97-AF65-F5344CB8AC3E}">
        <p14:creationId xmlns:p14="http://schemas.microsoft.com/office/powerpoint/2010/main" val="1077575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Amount </a:t>
            </a:r>
            <a:br>
              <a:rPr lang="en-US" altLang="en-US">
                <a:ea typeface="MS PGothic" panose="020B0600070205080204" pitchFamily="34" charset="-128"/>
              </a:rPr>
            </a:br>
            <a:r>
              <a:rPr lang="en-US" altLang="en-US">
                <a:ea typeface="MS PGothic" panose="020B0600070205080204" pitchFamily="34" charset="-128"/>
              </a:rPr>
              <a:t>of Energy Savings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915063031"/>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Those who pay utility bills in household. </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24. Using a scale of ‘1’ (very dissatisfied) to ‘10’ (very satisfied),</a:t>
            </a:r>
            <a:r>
              <a:rPr lang="en-US" sz="1100" b="1">
                <a:latin typeface="+mn-lt"/>
                <a:ea typeface="ＭＳ Ｐゴシック" charset="-128"/>
              </a:rPr>
              <a:t> </a:t>
            </a:r>
            <a:r>
              <a:rPr lang="en-US" sz="1100">
                <a:latin typeface="+mn-lt"/>
                <a:ea typeface="ＭＳ Ｐゴシック" charset="-128"/>
              </a:rPr>
              <a:t>overall how </a:t>
            </a:r>
            <a:r>
              <a:rPr lang="en-US" sz="1100" b="1" u="sng">
                <a:latin typeface="+mn-lt"/>
                <a:ea typeface="ＭＳ Ｐゴシック" charset="-128"/>
              </a:rPr>
              <a:t>satisfied</a:t>
            </a:r>
            <a:r>
              <a:rPr lang="en-US" sz="1100" b="1">
                <a:latin typeface="+mn-lt"/>
                <a:ea typeface="ＭＳ Ｐゴシック" charset="-128"/>
              </a:rPr>
              <a:t> </a:t>
            </a:r>
            <a:r>
              <a:rPr lang="en-US" sz="1100">
                <a:latin typeface="+mn-lt"/>
                <a:ea typeface="ＭＳ Ｐゴシック" charset="-128"/>
              </a:rPr>
              <a:t>are you with the amount of energy savings you are seeing on your bill since your energy improvements were completed? </a:t>
            </a:r>
          </a:p>
        </p:txBody>
      </p:sp>
    </p:spTree>
    <p:extLst>
      <p:ext uri="{BB962C8B-B14F-4D97-AF65-F5344CB8AC3E}">
        <p14:creationId xmlns:p14="http://schemas.microsoft.com/office/powerpoint/2010/main" val="3684308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Energy-Efficiency Improvement</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26. If there was one thing Austin Energy could do to help you save energy, what would it be?</a:t>
            </a:r>
          </a:p>
        </p:txBody>
      </p:sp>
      <p:graphicFrame>
        <p:nvGraphicFramePr>
          <p:cNvPr id="2" name="Table 1"/>
          <p:cNvGraphicFramePr>
            <a:graphicFrameLocks noGrp="1"/>
          </p:cNvGraphicFramePr>
          <p:nvPr>
            <p:extLst>
              <p:ext uri="{D42A27DB-BD31-4B8C-83A1-F6EECF244321}">
                <p14:modId xmlns:p14="http://schemas.microsoft.com/office/powerpoint/2010/main" val="697100517"/>
              </p:ext>
            </p:extLst>
          </p:nvPr>
        </p:nvGraphicFramePr>
        <p:xfrm>
          <a:off x="381000" y="1086583"/>
          <a:ext cx="6172201" cy="7189013"/>
        </p:xfrm>
        <a:graphic>
          <a:graphicData uri="http://schemas.openxmlformats.org/drawingml/2006/table">
            <a:tbl>
              <a:tblPr firstRow="1" lastRow="1">
                <a:tableStyleId>{5C22544A-7EE6-4342-B048-85BDC9FD1C3A}</a:tableStyleId>
              </a:tblPr>
              <a:tblGrid>
                <a:gridCol w="2192756">
                  <a:extLst>
                    <a:ext uri="{9D8B030D-6E8A-4147-A177-3AD203B41FA5}">
                      <a16:colId xmlns:a16="http://schemas.microsoft.com/office/drawing/2014/main" val="20000"/>
                    </a:ext>
                  </a:extLst>
                </a:gridCol>
                <a:gridCol w="893345">
                  <a:extLst>
                    <a:ext uri="{9D8B030D-6E8A-4147-A177-3AD203B41FA5}">
                      <a16:colId xmlns:a16="http://schemas.microsoft.com/office/drawing/2014/main" val="20002"/>
                    </a:ext>
                  </a:extLst>
                </a:gridCol>
                <a:gridCol w="974558">
                  <a:extLst>
                    <a:ext uri="{9D8B030D-6E8A-4147-A177-3AD203B41FA5}">
                      <a16:colId xmlns:a16="http://schemas.microsoft.com/office/drawing/2014/main" val="20003"/>
                    </a:ext>
                  </a:extLst>
                </a:gridCol>
                <a:gridCol w="974558">
                  <a:extLst>
                    <a:ext uri="{9D8B030D-6E8A-4147-A177-3AD203B41FA5}">
                      <a16:colId xmlns:a16="http://schemas.microsoft.com/office/drawing/2014/main" val="20004"/>
                    </a:ext>
                  </a:extLst>
                </a:gridCol>
                <a:gridCol w="1136984">
                  <a:extLst>
                    <a:ext uri="{9D8B030D-6E8A-4147-A177-3AD203B41FA5}">
                      <a16:colId xmlns:a16="http://schemas.microsoft.com/office/drawing/2014/main" val="2269961492"/>
                    </a:ext>
                  </a:extLst>
                </a:gridCol>
              </a:tblGrid>
              <a:tr h="398397">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Solar screens/panels</a:t>
                      </a:r>
                    </a:p>
                  </a:txBody>
                  <a:tcPr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extLst>
                  <a:ext uri="{0D108BD9-81ED-4DB2-BD59-A6C34878D82A}">
                    <a16:rowId xmlns:a16="http://schemas.microsoft.com/office/drawing/2014/main" val="1399447181"/>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windows</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7</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4</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11</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extLst>
                  <a:ext uri="{0D108BD9-81ED-4DB2-BD59-A6C34878D82A}">
                    <a16:rowId xmlns:a16="http://schemas.microsoft.com/office/drawing/2014/main" val="2704980873"/>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appliances</a:t>
                      </a:r>
                    </a:p>
                  </a:txBody>
                  <a:tcPr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DE7F2"/>
                    </a:solidFill>
                  </a:tcPr>
                </a:tc>
                <a:extLst>
                  <a:ext uri="{0D108BD9-81ED-4DB2-BD59-A6C34878D82A}">
                    <a16:rowId xmlns:a16="http://schemas.microsoft.com/office/drawing/2014/main" val="2206356197"/>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Lower rates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933928347"/>
                  </a:ext>
                </a:extLst>
              </a:tr>
              <a:tr h="379883">
                <a:tc>
                  <a:txBody>
                    <a:bodyPr/>
                    <a:lstStyle/>
                    <a:p>
                      <a:pPr algn="l" rtl="0" fontAlgn="t"/>
                      <a:r>
                        <a:rPr lang="en-US" sz="1300" b="0" i="0" u="none" strike="noStrike" dirty="0">
                          <a:solidFill>
                            <a:srgbClr val="000000"/>
                          </a:solidFill>
                          <a:effectLst/>
                          <a:latin typeface="Tahoma" panose="020B0604030504040204" pitchFamily="34" charset="0"/>
                        </a:rPr>
                        <a:t>Better quality materials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760650777"/>
                  </a:ext>
                </a:extLst>
              </a:tr>
              <a:tr h="462149">
                <a:tc>
                  <a:txBody>
                    <a:bodyPr/>
                    <a:lstStyle/>
                    <a:p>
                      <a:pPr algn="l" rtl="0" fontAlgn="t"/>
                      <a:r>
                        <a:rPr lang="en-US" sz="1300" b="0" i="0" u="none" strike="noStrike" dirty="0">
                          <a:solidFill>
                            <a:srgbClr val="000000"/>
                          </a:solidFill>
                          <a:effectLst/>
                          <a:latin typeface="Tahoma" panose="020B0604030504040204" pitchFamily="34" charset="0"/>
                        </a:rPr>
                        <a:t>Show ways to lower energy costs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699953785"/>
                  </a:ext>
                </a:extLst>
              </a:tr>
              <a:tr h="482142">
                <a:tc>
                  <a:txBody>
                    <a:bodyPr/>
                    <a:lstStyle/>
                    <a:p>
                      <a:pPr algn="l" rtl="0" fontAlgn="ctr"/>
                      <a:r>
                        <a:rPr lang="en-US" sz="1300" b="0" i="0" u="none" strike="noStrike" dirty="0">
                          <a:solidFill>
                            <a:srgbClr val="000000"/>
                          </a:solidFill>
                          <a:effectLst/>
                          <a:latin typeface="Tahoma" panose="020B0604030504040204" pitchFamily="34" charset="0"/>
                        </a:rPr>
                        <a:t>Provide insulation</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33633366"/>
                  </a:ext>
                </a:extLst>
              </a:tr>
              <a:tr h="592949">
                <a:tc>
                  <a:txBody>
                    <a:bodyPr/>
                    <a:lstStyle/>
                    <a:p>
                      <a:pPr algn="l" rtl="0" fontAlgn="b"/>
                      <a:r>
                        <a:rPr lang="en-US" sz="1300" b="0" i="0" u="none" strike="noStrike" dirty="0">
                          <a:solidFill>
                            <a:srgbClr val="000000"/>
                          </a:solidFill>
                          <a:effectLst/>
                          <a:latin typeface="Tahoma" panose="020B0604030504040204" pitchFamily="34" charset="0"/>
                        </a:rPr>
                        <a:t>Replace, repair doors</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24247233"/>
                  </a:ext>
                </a:extLst>
              </a:tr>
              <a:tr h="448967">
                <a:tc>
                  <a:txBody>
                    <a:bodyPr/>
                    <a:lstStyle/>
                    <a:p>
                      <a:pPr algn="l" rtl="0" fontAlgn="b"/>
                      <a:r>
                        <a:rPr lang="en-US" sz="1300" b="0" i="0" u="none" strike="noStrike" dirty="0">
                          <a:solidFill>
                            <a:srgbClr val="000000"/>
                          </a:solidFill>
                          <a:effectLst/>
                          <a:latin typeface="Tahoma" panose="020B0604030504040204" pitchFamily="34" charset="0"/>
                        </a:rPr>
                        <a:t>Replace, repair roof</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78544420"/>
                  </a:ext>
                </a:extLst>
              </a:tr>
              <a:tr h="361371">
                <a:tc>
                  <a:txBody>
                    <a:bodyPr/>
                    <a:lstStyle/>
                    <a:p>
                      <a:pPr algn="l" rtl="0" fontAlgn="ctr"/>
                      <a:r>
                        <a:rPr lang="en-US" sz="1300" b="0" i="0" u="none" strike="noStrike" dirty="0">
                          <a:solidFill>
                            <a:srgbClr val="000000"/>
                          </a:solidFill>
                          <a:effectLst/>
                          <a:latin typeface="Tahoma" panose="020B0604030504040204" pitchFamily="34" charset="0"/>
                        </a:rPr>
                        <a:t>Help provide more material (thermostat, etc.)</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59597829"/>
                  </a:ext>
                </a:extLst>
              </a:tr>
              <a:tr h="448967">
                <a:tc>
                  <a:txBody>
                    <a:bodyPr/>
                    <a:lstStyle/>
                    <a:p>
                      <a:pPr algn="l" rtl="0" fontAlgn="ctr"/>
                      <a:r>
                        <a:rPr lang="en-US" sz="1300" b="0" i="0" u="none" strike="noStrike" dirty="0">
                          <a:solidFill>
                            <a:srgbClr val="000000"/>
                          </a:solidFill>
                          <a:effectLst/>
                          <a:latin typeface="Tahoma" panose="020B0604030504040204" pitchFamily="34" charset="0"/>
                        </a:rPr>
                        <a:t>Repair non-energy efficiency related issues</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323256">
                <a:tc>
                  <a:txBody>
                    <a:bodyPr/>
                    <a:lstStyle/>
                    <a:p>
                      <a:pPr algn="l" rtl="0" fontAlgn="t"/>
                      <a:r>
                        <a:rPr lang="en-US" sz="1300" b="0" i="0" u="none" strike="noStrike" dirty="0">
                          <a:solidFill>
                            <a:srgbClr val="000000"/>
                          </a:solidFill>
                          <a:effectLst/>
                          <a:latin typeface="Tahoma" panose="020B0604030504040204" pitchFamily="34" charset="0"/>
                        </a:rPr>
                        <a:t>Better quality workmanship, better quality repair</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5"/>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Pay bill for me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6"/>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Nothing/no suggestions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3458681381"/>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Do not know, unsure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23256">
                <a:tc>
                  <a:txBody>
                    <a:bodyPr/>
                    <a:lstStyle/>
                    <a:p>
                      <a:pPr algn="l" rtl="0" fontAlgn="b"/>
                      <a:r>
                        <a:rPr lang="en-US" sz="1300" b="0" i="0" u="none" strike="noStrike" dirty="0">
                          <a:solidFill>
                            <a:srgbClr val="000000"/>
                          </a:solidFill>
                          <a:effectLst/>
                          <a:latin typeface="Tahoma" panose="020B0604030504040204" pitchFamily="34" charset="0"/>
                        </a:rPr>
                        <a:t>All other</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4</a:t>
                      </a:r>
                    </a:p>
                  </a:txBody>
                  <a:tcPr marL="9525" marR="9525" marT="9525" marB="0" anchor="ctr">
                    <a:solidFill>
                      <a:srgbClr val="DCE6F1"/>
                    </a:solidFill>
                  </a:tcPr>
                </a:tc>
                <a:extLst>
                  <a:ext uri="{0D108BD9-81ED-4DB2-BD59-A6C34878D82A}">
                    <a16:rowId xmlns:a16="http://schemas.microsoft.com/office/drawing/2014/main" val="4055152175"/>
                  </a:ext>
                </a:extLst>
              </a:tr>
              <a:tr h="35255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 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853012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4</a:t>
            </a:fld>
            <a:endParaRPr lang="en-US" altLang="en-US" sz="1400"/>
          </a:p>
        </p:txBody>
      </p:sp>
      <p:sp>
        <p:nvSpPr>
          <p:cNvPr id="7" name="Rectangle 3"/>
          <p:cNvSpPr>
            <a:spLocks noGrp="1" noChangeArrowheads="1"/>
          </p:cNvSpPr>
          <p:nvPr>
            <p:ph type="body" idx="1"/>
          </p:nvPr>
        </p:nvSpPr>
        <p:spPr>
          <a:xfrm>
            <a:off x="228600" y="1219200"/>
            <a:ext cx="6172200" cy="6934200"/>
          </a:xfrm>
        </p:spPr>
        <p:txBody>
          <a:bodyPr/>
          <a:lstStyle/>
          <a:p>
            <a:pPr algn="l" lvl="0">
              <a:lnSpc>
                <a:spcPts val="2000"/>
              </a:lnSpc>
              <a:defRPr/>
            </a:pPr>
            <a:r>
              <a:rPr sz="1800" b="0" i="0">
                <a:solidFill>
                  <a:srgbClr val="000000"/>
                </a:solidFill>
                <a:latin typeface="Tahoma"/>
              </a:rPr>
              <a:t>Overall satisfaction score with energy savings was 52% in Q4 2024, up from 50% in Q3 2024%.</a:t>
            </a:r>
          </a:p>
          <a:p/>
          <a:p>
            <a:pPr algn="l" lvl="0">
              <a:lnSpc>
                <a:spcPts val="2000"/>
              </a:lnSpc>
            </a:pPr>
            <a:r>
              <a:rPr sz="1800" b="0" i="0">
                <a:solidFill>
                  <a:srgbClr val="000000"/>
                </a:solidFill>
                <a:latin typeface="Tahoma"/>
              </a:rPr>
              <a:t>Contractor and customer service ratings remained relatively high for all attributes.</a:t>
            </a:r>
          </a:p>
          <a:p/>
          <a:p>
            <a:pPr algn="l" lvl="0">
              <a:lnSpc>
                <a:spcPts val="2000"/>
              </a:lnSpc>
            </a:pPr>
            <a:r>
              <a:rPr sz="1800" b="0" i="0">
                <a:solidFill>
                  <a:srgbClr val="000000"/>
                </a:solidFill>
                <a:latin typeface="Tahoma"/>
              </a:rPr>
              <a:t>Customers appeared to be satisfied with the follow-up phone calls and indicated that the Austin Energy staff member/contractor did an overall good job on the work done at their homes.</a:t>
            </a:r>
          </a:p>
          <a:p/>
          <a:p>
            <a:pPr algn="l" lvl="0">
              <a:lnSpc>
                <a:spcPts val="2000"/>
              </a:lnSpc>
            </a:pPr>
            <a:r>
              <a:rPr sz="1800" b="0" i="0">
                <a:solidFill>
                  <a:srgbClr val="000000"/>
                </a:solidFill>
                <a:latin typeface="Tahoma"/>
              </a:rPr>
              <a:t>For this quarter, Friends/family/word of mouth, Austin Energy’s website, and Utility bill inserts were the top responses for how customers first learned about the weatherization program.</a:t>
            </a:r>
          </a:p>
          <a:p/>
          <a:p>
            <a:pPr algn="l" lvl="0">
              <a:lnSpc>
                <a:spcPts val="2000"/>
              </a:lnSpc>
            </a:pPr>
            <a:r>
              <a:rPr sz="1800" b="0" i="0">
                <a:solidFill>
                  <a:srgbClr val="000000"/>
                </a:solidFill>
                <a:latin typeface="Tahoma"/>
              </a:rPr>
              <a:t>For this quarter, due to the small sample size, none of the changes can be deemed significant.</a:t>
            </a:r>
          </a:p>
        </p:txBody>
      </p:sp>
    </p:spTree>
    <p:extLst>
      <p:ext uri="{BB962C8B-B14F-4D97-AF65-F5344CB8AC3E}">
        <p14:creationId xmlns:p14="http://schemas.microsoft.com/office/powerpoint/2010/main" val="2916178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Austin Energy’s Customer Assistance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40</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11557513"/>
              </p:ext>
            </p:extLst>
          </p:nvPr>
        </p:nvGraphicFramePr>
        <p:xfrm>
          <a:off x="50800" y="14478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62392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Respondents who have received financial assistance from Austin Energy to pay electric bill.</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27. How would you rate your satisfaction with the Austin Energy financial assistance program, which provides financial aid for paying electric bills to qualified customers?</a:t>
            </a:r>
            <a:endParaRPr lang="en-US" sz="1100" b="1">
              <a:latin typeface="+mn-lt"/>
              <a:ea typeface="ＭＳ Ｐゴシック" charset="-128"/>
            </a:endParaRPr>
          </a:p>
        </p:txBody>
      </p:sp>
    </p:spTree>
    <p:extLst>
      <p:ext uri="{BB962C8B-B14F-4D97-AF65-F5344CB8AC3E}">
        <p14:creationId xmlns:p14="http://schemas.microsoft.com/office/powerpoint/2010/main" val="1843428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Suggested Improvements for Austin Energy’s Customer Assistance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41</a:t>
            </a:fld>
            <a:endParaRPr lang="en-US" altLang="en-US" sz="1400"/>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rated Austin Energy’s financial assistance program less than ‘8’.</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28. What could be done for you to be more satisfied with the Austin Energy financial assistance program? </a:t>
            </a:r>
          </a:p>
        </p:txBody>
      </p:sp>
      <p:graphicFrame>
        <p:nvGraphicFramePr>
          <p:cNvPr id="2" name="Table 1"/>
          <p:cNvGraphicFramePr>
            <a:graphicFrameLocks noGrp="1"/>
          </p:cNvGraphicFramePr>
          <p:nvPr>
            <p:extLst>
              <p:ext uri="{D42A27DB-BD31-4B8C-83A1-F6EECF244321}">
                <p14:modId xmlns:p14="http://schemas.microsoft.com/office/powerpoint/2010/main" val="1615829155"/>
              </p:ext>
            </p:extLst>
          </p:nvPr>
        </p:nvGraphicFramePr>
        <p:xfrm>
          <a:off x="514654" y="2133600"/>
          <a:ext cx="5886145" cy="3348527"/>
        </p:xfrm>
        <a:graphic>
          <a:graphicData uri="http://schemas.openxmlformats.org/drawingml/2006/table">
            <a:tbl>
              <a:tblPr firstRow="1" lastRow="1">
                <a:tableStyleId>{5C22544A-7EE6-4342-B048-85BDC9FD1C3A}</a:tableStyleId>
              </a:tblPr>
              <a:tblGrid>
                <a:gridCol w="1916870">
                  <a:extLst>
                    <a:ext uri="{9D8B030D-6E8A-4147-A177-3AD203B41FA5}">
                      <a16:colId xmlns:a16="http://schemas.microsoft.com/office/drawing/2014/main" val="20000"/>
                    </a:ext>
                  </a:extLst>
                </a:gridCol>
                <a:gridCol w="992319">
                  <a:extLst>
                    <a:ext uri="{9D8B030D-6E8A-4147-A177-3AD203B41FA5}">
                      <a16:colId xmlns:a16="http://schemas.microsoft.com/office/drawing/2014/main" val="20002"/>
                    </a:ext>
                  </a:extLst>
                </a:gridCol>
                <a:gridCol w="992319">
                  <a:extLst>
                    <a:ext uri="{9D8B030D-6E8A-4147-A177-3AD203B41FA5}">
                      <a16:colId xmlns:a16="http://schemas.microsoft.com/office/drawing/2014/main" val="20003"/>
                    </a:ext>
                  </a:extLst>
                </a:gridCol>
                <a:gridCol w="993932">
                  <a:extLst>
                    <a:ext uri="{9D8B030D-6E8A-4147-A177-3AD203B41FA5}">
                      <a16:colId xmlns:a16="http://schemas.microsoft.com/office/drawing/2014/main" val="20004"/>
                    </a:ext>
                  </a:extLst>
                </a:gridCol>
                <a:gridCol w="990705">
                  <a:extLst>
                    <a:ext uri="{9D8B030D-6E8A-4147-A177-3AD203B41FA5}">
                      <a16:colId xmlns:a16="http://schemas.microsoft.com/office/drawing/2014/main" val="2566572812"/>
                    </a:ext>
                  </a:extLst>
                </a:gridCol>
              </a:tblGrid>
              <a:tr h="561461">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Do not know, not familiar with program</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336350518"/>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More communication, more information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90213363"/>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Increase energy savings, lower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788132141"/>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Assistance with paying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268249362"/>
                  </a:ext>
                </a:extLst>
              </a:tr>
              <a:tr h="332090">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30011011"/>
                  </a:ext>
                </a:extLst>
              </a:tr>
              <a:tr h="46178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11</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6</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9</a:t>
                      </a:r>
                    </a:p>
                  </a:txBody>
                  <a:tcPr marL="9525" marR="9525" marT="9525" marB="0" anchor="ctr">
                    <a:solidFill>
                      <a:srgbClr val="4F81BD"/>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345841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Communication</a:t>
            </a:r>
          </a:p>
        </p:txBody>
      </p:sp>
    </p:spTree>
    <p:extLst>
      <p:ext uri="{BB962C8B-B14F-4D97-AF65-F5344CB8AC3E}">
        <p14:creationId xmlns:p14="http://schemas.microsoft.com/office/powerpoint/2010/main" val="3542962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Communication Regarding Low Income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43</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 How did you first make contact with Austin Energy about receiving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615007050"/>
              </p:ext>
            </p:extLst>
          </p:nvPr>
        </p:nvGraphicFramePr>
        <p:xfrm>
          <a:off x="14356" y="1371600"/>
          <a:ext cx="6843643" cy="6629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3606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How First Learned About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44</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 How did you learn that Austin Energy can provide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4194435650"/>
              </p:ext>
            </p:extLst>
          </p:nvPr>
        </p:nvGraphicFramePr>
        <p:xfrm>
          <a:off x="133" y="990600"/>
          <a:ext cx="6781667" cy="800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64882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Best Method for Communication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45</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29. What is the best way for Austin Energy to communicate with you about energy-related topics? </a:t>
            </a: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3494886093"/>
              </p:ext>
            </p:extLst>
          </p:nvPr>
        </p:nvGraphicFramePr>
        <p:xfrm>
          <a:off x="0" y="1371600"/>
          <a:ext cx="6629399" cy="62706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757462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Types of Useful Information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46</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30. What types of information</a:t>
            </a:r>
            <a:r>
              <a:rPr lang="en-US" sz="1100" b="1">
                <a:latin typeface="+mn-lt"/>
                <a:ea typeface="ＭＳ Ｐゴシック" charset="-128"/>
              </a:rPr>
              <a:t> </a:t>
            </a:r>
            <a:r>
              <a:rPr lang="en-US" sz="1100">
                <a:latin typeface="+mn-lt"/>
                <a:ea typeface="ＭＳ Ｐゴシック" charset="-128"/>
              </a:rPr>
              <a:t>would you find useful? </a:t>
            </a:r>
          </a:p>
        </p:txBody>
      </p:sp>
      <p:graphicFrame>
        <p:nvGraphicFramePr>
          <p:cNvPr id="2" name="Table 1"/>
          <p:cNvGraphicFramePr>
            <a:graphicFrameLocks noGrp="1"/>
          </p:cNvGraphicFramePr>
          <p:nvPr>
            <p:extLst>
              <p:ext uri="{D42A27DB-BD31-4B8C-83A1-F6EECF244321}">
                <p14:modId xmlns:p14="http://schemas.microsoft.com/office/powerpoint/2010/main" val="1352759580"/>
              </p:ext>
            </p:extLst>
          </p:nvPr>
        </p:nvGraphicFramePr>
        <p:xfrm>
          <a:off x="304800" y="1958310"/>
          <a:ext cx="6324600" cy="4673703"/>
        </p:xfrm>
        <a:graphic>
          <a:graphicData uri="http://schemas.openxmlformats.org/drawingml/2006/table">
            <a:tbl>
              <a:tblPr firstRow="1" lastRow="1">
                <a:tableStyleId>{5C22544A-7EE6-4342-B048-85BDC9FD1C3A}</a:tableStyleId>
              </a:tblPr>
              <a:tblGrid>
                <a:gridCol w="22860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90600">
                  <a:extLst>
                    <a:ext uri="{9D8B030D-6E8A-4147-A177-3AD203B41FA5}">
                      <a16:colId xmlns:a16="http://schemas.microsoft.com/office/drawing/2014/main" val="953889752"/>
                    </a:ext>
                  </a:extLst>
                </a:gridCol>
              </a:tblGrid>
              <a:tr h="495114">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576623">
                <a:tc>
                  <a:txBody>
                    <a:bodyPr/>
                    <a:lstStyle/>
                    <a:p>
                      <a:pPr algn="l" rtl="0" fontAlgn="ctr"/>
                      <a:r>
                        <a:rPr lang="en-US" sz="1300" b="0" i="0" u="none" strike="noStrike">
                          <a:solidFill>
                            <a:srgbClr val="000000"/>
                          </a:solidFill>
                          <a:effectLst/>
                          <a:latin typeface="Tahoma" panose="020B0604030504040204" pitchFamily="34" charset="0"/>
                        </a:rPr>
                        <a:t>Any new programs or recaps of old programs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27</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174803507"/>
                  </a:ext>
                </a:extLst>
              </a:tr>
              <a:tr h="576623">
                <a:tc>
                  <a:txBody>
                    <a:bodyPr/>
                    <a:lstStyle/>
                    <a:p>
                      <a:pPr algn="l" rtl="0" fontAlgn="ctr"/>
                      <a:r>
                        <a:rPr lang="en-US" sz="1300" b="0" i="0" u="none" strike="noStrike">
                          <a:solidFill>
                            <a:srgbClr val="000000"/>
                          </a:solidFill>
                          <a:effectLst/>
                          <a:latin typeface="Tahoma" panose="020B0604030504040204" pitchFamily="34" charset="0"/>
                        </a:rPr>
                        <a:t>Usage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4</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560512973"/>
                  </a:ext>
                </a:extLst>
              </a:tr>
              <a:tr h="441819">
                <a:tc>
                  <a:txBody>
                    <a:bodyPr/>
                    <a:lstStyle/>
                    <a:p>
                      <a:pPr algn="l" rtl="0" fontAlgn="ctr"/>
                      <a:r>
                        <a:rPr lang="en-US" sz="1300" b="0" i="0" u="none" strike="noStrike">
                          <a:solidFill>
                            <a:srgbClr val="000000"/>
                          </a:solidFill>
                          <a:effectLst/>
                          <a:latin typeface="Tahoma" panose="020B0604030504040204" pitchFamily="34" charset="0"/>
                        </a:rPr>
                        <a:t>Tips on reducing energy and water costs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8</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879668846"/>
                  </a:ext>
                </a:extLst>
              </a:tr>
              <a:tr h="290115">
                <a:tc>
                  <a:txBody>
                    <a:bodyPr/>
                    <a:lstStyle/>
                    <a:p>
                      <a:pPr algn="l" rtl="0" fontAlgn="ctr"/>
                      <a:r>
                        <a:rPr lang="en-US" sz="1300" b="0" i="0" u="none" strike="noStrike">
                          <a:solidFill>
                            <a:srgbClr val="000000"/>
                          </a:solidFill>
                          <a:effectLst/>
                          <a:latin typeface="Tahoma" panose="020B0604030504040204" pitchFamily="34" charset="0"/>
                        </a:rPr>
                        <a:t>General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000666848"/>
                  </a:ext>
                </a:extLst>
              </a:tr>
              <a:tr h="290115">
                <a:tc>
                  <a:txBody>
                    <a:bodyPr/>
                    <a:lstStyle/>
                    <a:p>
                      <a:pPr algn="l" rtl="0" fontAlgn="ctr"/>
                      <a:r>
                        <a:rPr lang="en-US" sz="1300" b="0" i="0" u="none" strike="noStrike">
                          <a:solidFill>
                            <a:srgbClr val="000000"/>
                          </a:solidFill>
                          <a:effectLst/>
                          <a:latin typeface="Tahoma" panose="020B0604030504040204" pitchFamily="34" charset="0"/>
                        </a:rPr>
                        <a:t>Power outages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425576171"/>
                  </a:ext>
                </a:extLst>
              </a:tr>
              <a:tr h="439414">
                <a:tc>
                  <a:txBody>
                    <a:bodyPr/>
                    <a:lstStyle/>
                    <a:p>
                      <a:pPr algn="l" rtl="0" fontAlgn="ctr"/>
                      <a:r>
                        <a:rPr lang="en-US" sz="1300" b="0" i="0" u="none" strike="noStrike">
                          <a:solidFill>
                            <a:srgbClr val="000000"/>
                          </a:solidFill>
                          <a:effectLst/>
                          <a:latin typeface="Tahoma" panose="020B0604030504040204" pitchFamily="34" charset="0"/>
                        </a:rPr>
                        <a:t>Rate changes</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37979615"/>
                  </a:ext>
                </a:extLst>
              </a:tr>
              <a:tr h="290115">
                <a:tc>
                  <a:txBody>
                    <a:bodyPr/>
                    <a:lstStyle/>
                    <a:p>
                      <a:pPr algn="l" rtl="0" fontAlgn="ctr"/>
                      <a:r>
                        <a:rPr lang="en-US" sz="1300" b="0" i="0" u="none" strike="noStrike">
                          <a:solidFill>
                            <a:srgbClr val="000000"/>
                          </a:solidFill>
                          <a:effectLst/>
                          <a:latin typeface="Tahoma" panose="020B0604030504040204" pitchFamily="34" charset="0"/>
                        </a:rPr>
                        <a:t>Anything useful</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8140906"/>
                  </a:ext>
                </a:extLst>
              </a:tr>
              <a:tr h="290115">
                <a:tc>
                  <a:txBody>
                    <a:bodyPr/>
                    <a:lstStyle/>
                    <a:p>
                      <a:pPr algn="l" rtl="0" fontAlgn="ctr"/>
                      <a:r>
                        <a:rPr lang="en-US" sz="1300" b="0" i="0" u="none" strike="noStrike">
                          <a:solidFill>
                            <a:srgbClr val="000000"/>
                          </a:solidFill>
                          <a:effectLst/>
                          <a:latin typeface="Tahoma" panose="020B0604030504040204" pitchFamily="34" charset="0"/>
                        </a:rPr>
                        <a:t>All other</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601317910"/>
                  </a:ext>
                </a:extLst>
              </a:tr>
              <a:tr h="290115">
                <a:tc>
                  <a:txBody>
                    <a:bodyPr/>
                    <a:lstStyle/>
                    <a:p>
                      <a:pPr algn="l" rtl="0" fontAlgn="ctr"/>
                      <a:r>
                        <a:rPr lang="en-US" sz="1300" b="0" i="0" u="none" strike="noStrike">
                          <a:solidFill>
                            <a:srgbClr val="000000"/>
                          </a:solidFill>
                          <a:effectLst/>
                          <a:latin typeface="Tahoma" panose="020B0604030504040204" pitchFamily="34" charset="0"/>
                        </a:rPr>
                        <a:t>No complaints, nothing</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0007"/>
                  </a:ext>
                </a:extLst>
              </a:tr>
              <a:tr h="290115">
                <a:tc>
                  <a:txBody>
                    <a:bodyPr/>
                    <a:lstStyle/>
                    <a:p>
                      <a:pPr algn="l" rtl="0" fontAlgn="ctr"/>
                      <a:r>
                        <a:rPr lang="en-US" sz="1300" b="0" i="0" u="none" strike="noStrike">
                          <a:solidFill>
                            <a:srgbClr val="000000"/>
                          </a:solidFill>
                          <a:effectLst/>
                          <a:latin typeface="Tahoma" panose="020B0604030504040204" pitchFamily="34" charset="0"/>
                        </a:rPr>
                        <a:t>Do not know </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86174405"/>
                  </a:ext>
                </a:extLst>
              </a:tr>
              <a:tr h="403420">
                <a:tc>
                  <a:txBody>
                    <a:bodyPr/>
                    <a:lstStyle/>
                    <a:p>
                      <a:pPr algn="l" rtl="0" fontAlgn="ctr"/>
                      <a:r>
                        <a:rPr lang="en-US" sz="1300" b="1" i="0" u="none" strike="noStrike">
                          <a:solidFill>
                            <a:srgbClr val="FFFFFF"/>
                          </a:solidFill>
                          <a:effectLst/>
                          <a:latin typeface="Tahoma" panose="020B0604030504040204" pitchFamily="34" charset="0"/>
                        </a:rPr>
                        <a:t>Base: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842515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Relationship with </a:t>
            </a:r>
            <a:br>
              <a:rPr lang="en-US" altLang="en-US">
                <a:solidFill>
                  <a:schemeClr val="bg1"/>
                </a:solidFill>
              </a:rPr>
            </a:br>
            <a:r>
              <a:rPr lang="en-US" altLang="en-US">
                <a:solidFill>
                  <a:schemeClr val="bg1"/>
                </a:solidFill>
              </a:rPr>
              <a:t>Austin Energy</a:t>
            </a:r>
          </a:p>
        </p:txBody>
      </p:sp>
    </p:spTree>
    <p:extLst>
      <p:ext uri="{BB962C8B-B14F-4D97-AF65-F5344CB8AC3E}">
        <p14:creationId xmlns:p14="http://schemas.microsoft.com/office/powerpoint/2010/main" val="651172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a:t>
            </a:r>
            <a:br>
              <a:rPr lang="en-US" altLang="en-US">
                <a:ea typeface="MS PGothic" panose="020B0600070205080204" pitchFamily="34" charset="-128"/>
              </a:rPr>
            </a:br>
            <a:r>
              <a:rPr lang="en-US" altLang="en-US">
                <a:ea typeface="MS PGothic" panose="020B0600070205080204" pitchFamily="34" charset="-128"/>
              </a:rPr>
              <a:t>Austin Energy</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611207392"/>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4" y="8403949"/>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31. Using a scale of ‘1’ (very dissatisfied) to ‘10’ (very satisfied), how satisfied are you with Austin Energy? </a:t>
            </a:r>
          </a:p>
        </p:txBody>
      </p:sp>
    </p:spTree>
    <p:extLst>
      <p:ext uri="{BB962C8B-B14F-4D97-AF65-F5344CB8AC3E}">
        <p14:creationId xmlns:p14="http://schemas.microsoft.com/office/powerpoint/2010/main" val="2891719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Low Income Weatherization Program Names</a:t>
            </a:r>
          </a:p>
        </p:txBody>
      </p:sp>
    </p:spTree>
    <p:extLst>
      <p:ext uri="{BB962C8B-B14F-4D97-AF65-F5344CB8AC3E}">
        <p14:creationId xmlns:p14="http://schemas.microsoft.com/office/powerpoint/2010/main" val="325728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Weatherization Program</a:t>
            </a:r>
          </a:p>
        </p:txBody>
      </p:sp>
    </p:spTree>
    <p:extLst>
      <p:ext uri="{BB962C8B-B14F-4D97-AF65-F5344CB8AC3E}">
        <p14:creationId xmlns:p14="http://schemas.microsoft.com/office/powerpoint/2010/main" val="36234281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Possible Low Income Weatherization Program Names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D11. Based on your experience in the weatherization program, what phrase do you think would best describes the program?</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dirty="0">
              <a:ln>
                <a:noFill/>
              </a:ln>
              <a:solidFill>
                <a:srgbClr val="000000"/>
              </a:solidFill>
              <a:effectLst/>
              <a:uLnTx/>
              <a:uFillTx/>
              <a:latin typeface="Tahoma"/>
              <a:ea typeface="+mn-ea"/>
              <a:cs typeface="Helvetica"/>
            </a:endParaRPr>
          </a:p>
        </p:txBody>
      </p:sp>
      <p:graphicFrame>
        <p:nvGraphicFramePr>
          <p:cNvPr id="8" name="Chart 6">
            <a:extLst>
              <a:ext uri="{FF2B5EF4-FFF2-40B4-BE49-F238E27FC236}">
                <a16:creationId xmlns:a16="http://schemas.microsoft.com/office/drawing/2014/main" id="{D0FBFEC8-5A55-DB4F-983D-4FA422FEBD5A}"/>
              </a:ext>
            </a:extLst>
          </p:cNvPr>
          <p:cNvGraphicFramePr>
            <a:graphicFrameLocks/>
          </p:cNvGraphicFramePr>
          <p:nvPr>
            <p:extLst>
              <p:ext uri="{D42A27DB-BD31-4B8C-83A1-F6EECF244321}">
                <p14:modId xmlns:p14="http://schemas.microsoft.com/office/powerpoint/2010/main" val="546248819"/>
              </p:ext>
            </p:extLst>
          </p:nvPr>
        </p:nvGraphicFramePr>
        <p:xfrm>
          <a:off x="29308" y="1033626"/>
          <a:ext cx="6756400" cy="50332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55073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1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4312100"/>
              </p:ext>
            </p:extLst>
          </p:nvPr>
        </p:nvGraphicFramePr>
        <p:xfrm>
          <a:off x="485927" y="1493952"/>
          <a:ext cx="5886145" cy="6718093"/>
        </p:xfrm>
        <a:graphic>
          <a:graphicData uri="http://schemas.openxmlformats.org/drawingml/2006/table">
            <a:tbl>
              <a:tblPr fir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342674">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 can't remember how I described it to other people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23872747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Very 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130853157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Pretty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1743951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No, I think that says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45915391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It will help the environment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3357411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Worth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Great program</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342674">
                <a:tc>
                  <a:txBody>
                    <a:bodyPr/>
                    <a:lstStyle/>
                    <a:p>
                      <a:pPr algn="l" rtl="0" fontAlgn="ctr"/>
                      <a:r>
                        <a:rPr lang="en-US" sz="1200" b="0" i="0" u="none" strike="noStrike" dirty="0">
                          <a:solidFill>
                            <a:srgbClr val="000000"/>
                          </a:solidFill>
                          <a:effectLst/>
                          <a:latin typeface="Tahoma" panose="020B0604030504040204" pitchFamily="34" charset="0"/>
                        </a:rPr>
                        <a:t>A way to reduce your energy use in the summer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All around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Blessing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Check it out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Customer assistance weatherization</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Doing a great job to help</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Easy</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Energy saving assist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Excellent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energy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Income qualified weatherization upgrade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47168">
                <a:tc>
                  <a:txBody>
                    <a:bodyPr/>
                    <a:lstStyle/>
                    <a:p>
                      <a:pPr algn="l" rtl="0" fontAlgn="ctr"/>
                      <a:r>
                        <a:rPr lang="en-US" sz="1200" b="0" i="0" u="none" strike="noStrike" dirty="0">
                          <a:solidFill>
                            <a:srgbClr val="000000"/>
                          </a:solidFill>
                          <a:effectLst/>
                          <a:latin typeface="Tahoma" panose="020B0604030504040204" pitchFamily="34" charset="0"/>
                        </a:rPr>
                        <a:t>Incredibly beneficial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0323654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Outstanding value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40325196"/>
                  </a:ext>
                </a:extLst>
              </a:tr>
            </a:tbl>
          </a:graphicData>
        </a:graphic>
      </p:graphicFrame>
    </p:spTree>
    <p:extLst>
      <p:ext uri="{BB962C8B-B14F-4D97-AF65-F5344CB8AC3E}">
        <p14:creationId xmlns:p14="http://schemas.microsoft.com/office/powerpoint/2010/main" val="21069105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2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2335588587"/>
              </p:ext>
            </p:extLst>
          </p:nvPr>
        </p:nvGraphicFramePr>
        <p:xfrm>
          <a:off x="514654" y="1296536"/>
          <a:ext cx="5886145" cy="6813845"/>
        </p:xfrm>
        <a:graphic>
          <a:graphicData uri="http://schemas.openxmlformats.org/drawingml/2006/table">
            <a:tbl>
              <a:tblPr firstRow="1" la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408126">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Pass</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2387274723"/>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Perfect program for somebody who can afford the upgrades</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30853157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Relieving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174395123"/>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The program is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45915391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Very useful</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33574110"/>
                  </a:ext>
                </a:extLst>
              </a:tr>
              <a:tr h="319778">
                <a:tc>
                  <a:txBody>
                    <a:bodyPr/>
                    <a:lstStyle/>
                    <a:p>
                      <a:pPr algn="l" rtl="0" fontAlgn="t"/>
                      <a:r>
                        <a:rPr lang="en-US" sz="1200" b="0" i="0" u="none" strike="noStrike" dirty="0">
                          <a:solidFill>
                            <a:srgbClr val="000000"/>
                          </a:solidFill>
                          <a:effectLst/>
                          <a:latin typeface="Tahoma" panose="020B0604030504040204" pitchFamily="34" charset="0"/>
                        </a:rPr>
                        <a:t>Weatherization assistance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443192731"/>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Amazing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Cost efficient home weatherization improvement.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Free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 0% </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Justifiable</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 changes, stay the same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Patients on the waiting list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Program is good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Really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Surreal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Try to get enrolled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Valuable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Very functional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None/nothing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55%</a:t>
                      </a:r>
                    </a:p>
                  </a:txBody>
                  <a:tcPr marL="9525" marR="9525" marT="9525" marB="0" anchor="ctr">
                    <a:solidFill>
                      <a:srgbClr val="DCE6F1"/>
                    </a:solidFill>
                  </a:tcPr>
                </a:tc>
                <a:extLst>
                  <a:ext uri="{0D108BD9-81ED-4DB2-BD59-A6C34878D82A}">
                    <a16:rowId xmlns:a16="http://schemas.microsoft.com/office/drawing/2014/main" val="262367458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Don’t know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221625">
                <a:tc>
                  <a:txBody>
                    <a:bodyPr/>
                    <a:lstStyle/>
                    <a:p>
                      <a:pPr algn="l" rtl="0" fontAlgn="b"/>
                      <a:r>
                        <a:rPr lang="en-US" sz="12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2603236547"/>
                  </a:ext>
                </a:extLst>
              </a:tr>
              <a:tr h="24827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507339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Demographics</a:t>
            </a:r>
          </a:p>
        </p:txBody>
      </p:sp>
    </p:spTree>
    <p:extLst>
      <p:ext uri="{BB962C8B-B14F-4D97-AF65-F5344CB8AC3E}">
        <p14:creationId xmlns:p14="http://schemas.microsoft.com/office/powerpoint/2010/main" val="35041477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54</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115034165"/>
              </p:ext>
            </p:extLst>
          </p:nvPr>
        </p:nvGraphicFramePr>
        <p:xfrm>
          <a:off x="383726" y="2057400"/>
          <a:ext cx="5845624" cy="1656740"/>
        </p:xfrm>
        <a:graphic>
          <a:graphicData uri="http://schemas.openxmlformats.org/drawingml/2006/table">
            <a:tbl>
              <a:tblPr firstRow="1" lastRow="1">
                <a:tableStyleId>{5C22544A-7EE6-4342-B048-85BDC9FD1C3A}</a:tableStyleId>
              </a:tblPr>
              <a:tblGrid>
                <a:gridCol w="1532890">
                  <a:extLst>
                    <a:ext uri="{9D8B030D-6E8A-4147-A177-3AD203B41FA5}">
                      <a16:colId xmlns:a16="http://schemas.microsoft.com/office/drawing/2014/main" val="20000"/>
                    </a:ext>
                  </a:extLst>
                </a:gridCol>
                <a:gridCol w="902784">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0">
                  <a:extLst>
                    <a:ext uri="{9D8B030D-6E8A-4147-A177-3AD203B41FA5}">
                      <a16:colId xmlns:a16="http://schemas.microsoft.com/office/drawing/2014/main" val="309755922"/>
                    </a:ext>
                  </a:extLst>
                </a:gridCol>
              </a:tblGrid>
              <a:tr h="457200">
                <a:tc>
                  <a:txBody>
                    <a:bodyPr/>
                    <a:lstStyle/>
                    <a:p>
                      <a:pPr algn="ctr" fontAlgn="ctr"/>
                      <a:r>
                        <a:rPr lang="en-US" sz="1200" u="none" strike="noStrike" dirty="0">
                          <a:effectLst/>
                        </a:rPr>
                        <a:t>Gender</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97332">
                <a:tc>
                  <a:txBody>
                    <a:bodyPr/>
                    <a:lstStyle/>
                    <a:p>
                      <a:pPr algn="l" fontAlgn="ctr"/>
                      <a:r>
                        <a:rPr lang="en-US" sz="1200" u="none" strike="noStrike">
                          <a:effectLst/>
                        </a:rPr>
                        <a:t>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32%</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33%</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46%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1"/>
                  </a:ext>
                </a:extLst>
              </a:tr>
              <a:tr h="304800">
                <a:tc>
                  <a:txBody>
                    <a:bodyPr/>
                    <a:lstStyle/>
                    <a:p>
                      <a:pPr algn="l" fontAlgn="ctr"/>
                      <a:r>
                        <a:rPr lang="en-US" sz="1200" u="none" strike="noStrike">
                          <a:effectLst/>
                        </a:rPr>
                        <a:t>Female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64%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50%</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63%</a:t>
                      </a:r>
                    </a:p>
                  </a:txBody>
                  <a:tcPr marL="9525" marR="9525" marT="9525" marB="0" anchor="ctr">
                    <a:solidFill>
                      <a:srgbClr val="DCE6F1"/>
                    </a:solidFill>
                  </a:tcPr>
                </a:tc>
                <a:extLst>
                  <a:ext uri="{0D108BD9-81ED-4DB2-BD59-A6C34878D82A}">
                    <a16:rowId xmlns:a16="http://schemas.microsoft.com/office/drawing/2014/main" val="10002"/>
                  </a:ext>
                </a:extLst>
              </a:tr>
              <a:tr h="304800">
                <a:tc>
                  <a:txBody>
                    <a:bodyPr/>
                    <a:lstStyle/>
                    <a:p>
                      <a:pPr marL="0" algn="l" defTabSz="914400" rtl="0" eaLnBrk="1" fontAlgn="ctr" latinLnBrk="0" hangingPunct="1"/>
                      <a:r>
                        <a:rPr lang="en-US" sz="1200" u="none" strike="noStrike" kern="1200">
                          <a:solidFill>
                            <a:schemeClr val="dk1"/>
                          </a:solidFill>
                          <a:effectLst/>
                          <a:latin typeface="+mn-lt"/>
                          <a:ea typeface="+mn-ea"/>
                          <a:cs typeface="+mn-cs"/>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959310255"/>
                  </a:ext>
                </a:extLst>
              </a:tr>
              <a:tr h="292608">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632910447"/>
              </p:ext>
            </p:extLst>
          </p:nvPr>
        </p:nvGraphicFramePr>
        <p:xfrm>
          <a:off x="383726" y="3962400"/>
          <a:ext cx="5845625" cy="2598833"/>
        </p:xfrm>
        <a:graphic>
          <a:graphicData uri="http://schemas.openxmlformats.org/drawingml/2006/table">
            <a:tbl>
              <a:tblPr firstRow="1" lastRow="1">
                <a:tableStyleId>{5C22544A-7EE6-4342-B048-85BDC9FD1C3A}</a:tableStyleId>
              </a:tblPr>
              <a:tblGrid>
                <a:gridCol w="1521274">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1">
                  <a:extLst>
                    <a:ext uri="{9D8B030D-6E8A-4147-A177-3AD203B41FA5}">
                      <a16:colId xmlns:a16="http://schemas.microsoft.com/office/drawing/2014/main" val="1767870716"/>
                    </a:ext>
                  </a:extLst>
                </a:gridCol>
              </a:tblGrid>
              <a:tr h="457200">
                <a:tc>
                  <a:txBody>
                    <a:bodyPr/>
                    <a:lstStyle/>
                    <a:p>
                      <a:pPr algn="ctr" fontAlgn="ctr"/>
                      <a:r>
                        <a:rPr lang="en-US" sz="1200" u="none" strike="noStrike" dirty="0">
                          <a:effectLst/>
                        </a:rPr>
                        <a:t>Age</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63740">
                <a:tc>
                  <a:txBody>
                    <a:bodyPr/>
                    <a:lstStyle/>
                    <a:p>
                      <a:pPr algn="l" fontAlgn="ctr"/>
                      <a:r>
                        <a:rPr lang="en-US" sz="1200" b="0" i="0" u="none" strike="noStrike">
                          <a:solidFill>
                            <a:srgbClr val="000000"/>
                          </a:solidFill>
                          <a:effectLst/>
                          <a:latin typeface="+mn-lt"/>
                        </a:rPr>
                        <a:t>18 to 24</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extLst>
                  <a:ext uri="{0D108BD9-81ED-4DB2-BD59-A6C34878D82A}">
                    <a16:rowId xmlns:a16="http://schemas.microsoft.com/office/drawing/2014/main" val="743809597"/>
                  </a:ext>
                </a:extLst>
              </a:tr>
              <a:tr h="263740">
                <a:tc>
                  <a:txBody>
                    <a:bodyPr/>
                    <a:lstStyle/>
                    <a:p>
                      <a:pPr algn="l" fontAlgn="ctr"/>
                      <a:r>
                        <a:rPr lang="en-US" sz="1200" u="none" strike="noStrike">
                          <a:effectLst/>
                        </a:rPr>
                        <a:t>25 to 34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2"/>
                  </a:ext>
                </a:extLst>
              </a:tr>
              <a:tr h="263740">
                <a:tc>
                  <a:txBody>
                    <a:bodyPr/>
                    <a:lstStyle/>
                    <a:p>
                      <a:pPr algn="l" fontAlgn="ctr"/>
                      <a:r>
                        <a:rPr lang="en-US" sz="1200" u="none" strike="noStrike">
                          <a:effectLst/>
                        </a:rPr>
                        <a:t>35 to 44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42%</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003"/>
                  </a:ext>
                </a:extLst>
              </a:tr>
              <a:tr h="263740">
                <a:tc>
                  <a:txBody>
                    <a:bodyPr/>
                    <a:lstStyle/>
                    <a:p>
                      <a:pPr algn="l" fontAlgn="ctr"/>
                      <a:r>
                        <a:rPr lang="en-US" sz="1200" u="none" strike="noStrike">
                          <a:effectLst/>
                        </a:rPr>
                        <a:t>45 to 54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23%</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4"/>
                  </a:ext>
                </a:extLst>
              </a:tr>
              <a:tr h="263740">
                <a:tc>
                  <a:txBody>
                    <a:bodyPr/>
                    <a:lstStyle/>
                    <a:p>
                      <a:pPr algn="l" fontAlgn="ctr"/>
                      <a:r>
                        <a:rPr lang="en-US" sz="1200" u="none" strike="noStrike">
                          <a:effectLst/>
                        </a:rPr>
                        <a:t>55 to 64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16%</a:t>
                      </a:r>
                    </a:p>
                  </a:txBody>
                  <a:tcPr marL="9525" marR="9525" marT="9525" marB="0" anchor="ctr">
                    <a:solidFill>
                      <a:srgbClr val="DCE6F1"/>
                    </a:solidFill>
                  </a:tcPr>
                </a:tc>
                <a:extLst>
                  <a:ext uri="{0D108BD9-81ED-4DB2-BD59-A6C34878D82A}">
                    <a16:rowId xmlns:a16="http://schemas.microsoft.com/office/drawing/2014/main" val="10005"/>
                  </a:ext>
                </a:extLst>
              </a:tr>
              <a:tr h="263740">
                <a:tc>
                  <a:txBody>
                    <a:bodyPr/>
                    <a:lstStyle/>
                    <a:p>
                      <a:pPr algn="l" fontAlgn="ctr"/>
                      <a:r>
                        <a:rPr lang="en-US" sz="1200" u="none" strike="noStrike">
                          <a:effectLst/>
                        </a:rPr>
                        <a:t>65 years or older</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43%</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7"/>
                  </a:ext>
                </a:extLst>
              </a:tr>
              <a:tr h="263740">
                <a:tc>
                  <a:txBody>
                    <a:bodyPr/>
                    <a:lstStyle/>
                    <a:p>
                      <a:pPr algn="l" fontAlgn="ctr"/>
                      <a:r>
                        <a:rPr lang="en-US" sz="1200" b="0" i="0" u="none" strike="noStrike" dirty="0">
                          <a:solidFill>
                            <a:srgbClr val="000000"/>
                          </a:solidFill>
                          <a:effectLst/>
                          <a:latin typeface="+mn-lt"/>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2268362044"/>
                  </a:ext>
                </a:extLst>
              </a:tr>
              <a:tr h="295453">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941998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55</a:t>
            </a:fld>
            <a:endParaRPr lang="en-US" altLang="en-US" sz="1400"/>
          </a:p>
        </p:txBody>
      </p:sp>
      <p:graphicFrame>
        <p:nvGraphicFramePr>
          <p:cNvPr id="4" name="Table 3"/>
          <p:cNvGraphicFramePr>
            <a:graphicFrameLocks noGrp="1"/>
          </p:cNvGraphicFramePr>
          <p:nvPr>
            <p:extLst>
              <p:ext uri="{D42A27DB-BD31-4B8C-83A1-F6EECF244321}">
                <p14:modId xmlns:p14="http://schemas.microsoft.com/office/powerpoint/2010/main" val="2680854448"/>
              </p:ext>
            </p:extLst>
          </p:nvPr>
        </p:nvGraphicFramePr>
        <p:xfrm>
          <a:off x="381000" y="1405719"/>
          <a:ext cx="5706881" cy="2674095"/>
        </p:xfrm>
        <a:graphic>
          <a:graphicData uri="http://schemas.openxmlformats.org/drawingml/2006/table">
            <a:tbl>
              <a:tblPr firstRow="1" lastRow="1">
                <a:tableStyleId>{5C22544A-7EE6-4342-B048-85BDC9FD1C3A}</a:tableStyleId>
              </a:tblPr>
              <a:tblGrid>
                <a:gridCol w="1595565">
                  <a:extLst>
                    <a:ext uri="{9D8B030D-6E8A-4147-A177-3AD203B41FA5}">
                      <a16:colId xmlns:a16="http://schemas.microsoft.com/office/drawing/2014/main" val="20000"/>
                    </a:ext>
                  </a:extLst>
                </a:gridCol>
                <a:gridCol w="1027829">
                  <a:extLst>
                    <a:ext uri="{9D8B030D-6E8A-4147-A177-3AD203B41FA5}">
                      <a16:colId xmlns:a16="http://schemas.microsoft.com/office/drawing/2014/main" val="20002"/>
                    </a:ext>
                  </a:extLst>
                </a:gridCol>
                <a:gridCol w="1027829">
                  <a:extLst>
                    <a:ext uri="{9D8B030D-6E8A-4147-A177-3AD203B41FA5}">
                      <a16:colId xmlns:a16="http://schemas.microsoft.com/office/drawing/2014/main" val="20003"/>
                    </a:ext>
                  </a:extLst>
                </a:gridCol>
                <a:gridCol w="1027829">
                  <a:extLst>
                    <a:ext uri="{9D8B030D-6E8A-4147-A177-3AD203B41FA5}">
                      <a16:colId xmlns:a16="http://schemas.microsoft.com/office/drawing/2014/main" val="20004"/>
                    </a:ext>
                  </a:extLst>
                </a:gridCol>
                <a:gridCol w="1027829">
                  <a:extLst>
                    <a:ext uri="{9D8B030D-6E8A-4147-A177-3AD203B41FA5}">
                      <a16:colId xmlns:a16="http://schemas.microsoft.com/office/drawing/2014/main" val="2210063126"/>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Ethnicity</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African American</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393453625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White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53%</a:t>
                      </a:r>
                    </a:p>
                  </a:txBody>
                  <a:tcPr marL="9525" marR="9525" marT="9525" marB="0" anchor="ctr">
                    <a:solidFill>
                      <a:srgbClr val="DCE6F1"/>
                    </a:solidFill>
                  </a:tcPr>
                </a:tc>
                <a:extLst>
                  <a:ext uri="{0D108BD9-81ED-4DB2-BD59-A6C34878D82A}">
                    <a16:rowId xmlns:a16="http://schemas.microsoft.com/office/drawing/2014/main" val="901745913"/>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Hispanic</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76448652"/>
                  </a:ext>
                </a:extLst>
              </a:tr>
              <a:tr h="300905">
                <a:tc>
                  <a:txBody>
                    <a:bodyPr/>
                    <a:lstStyle/>
                    <a:p>
                      <a:pPr algn="l" fontAlgn="t"/>
                      <a:r>
                        <a:rPr lang="en-US" sz="1200" b="0" i="0" u="none" strike="noStrike" dirty="0">
                          <a:solidFill>
                            <a:srgbClr val="264A60"/>
                          </a:solidFill>
                          <a:effectLst/>
                          <a:latin typeface="Arial" panose="020B0604020202020204" pitchFamily="34" charset="0"/>
                        </a:rPr>
                        <a:t>Aleutian, Eskimo, or American Indian</a:t>
                      </a:r>
                    </a:p>
                  </a:txBody>
                  <a:tcPr marR="9525" marT="9525" marB="0">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651295377"/>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Two or more races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424743877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10"/>
                  </a:ext>
                </a:extLst>
              </a:tr>
              <a:tr h="33708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7853708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56</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894503354"/>
              </p:ext>
            </p:extLst>
          </p:nvPr>
        </p:nvGraphicFramePr>
        <p:xfrm>
          <a:off x="355493" y="1297190"/>
          <a:ext cx="5873857" cy="2779218"/>
        </p:xfrm>
        <a:graphic>
          <a:graphicData uri="http://schemas.openxmlformats.org/drawingml/2006/table">
            <a:tbl>
              <a:tblPr firstRow="1" lastRow="1">
                <a:tableStyleId>{5C22544A-7EE6-4342-B048-85BDC9FD1C3A}</a:tableStyleId>
              </a:tblPr>
              <a:tblGrid>
                <a:gridCol w="1765059">
                  <a:extLst>
                    <a:ext uri="{9D8B030D-6E8A-4147-A177-3AD203B41FA5}">
                      <a16:colId xmlns:a16="http://schemas.microsoft.com/office/drawing/2014/main" val="20000"/>
                    </a:ext>
                  </a:extLst>
                </a:gridCol>
                <a:gridCol w="992781">
                  <a:extLst>
                    <a:ext uri="{9D8B030D-6E8A-4147-A177-3AD203B41FA5}">
                      <a16:colId xmlns:a16="http://schemas.microsoft.com/office/drawing/2014/main" val="20002"/>
                    </a:ext>
                  </a:extLst>
                </a:gridCol>
                <a:gridCol w="992781">
                  <a:extLst>
                    <a:ext uri="{9D8B030D-6E8A-4147-A177-3AD203B41FA5}">
                      <a16:colId xmlns:a16="http://schemas.microsoft.com/office/drawing/2014/main" val="20003"/>
                    </a:ext>
                  </a:extLst>
                </a:gridCol>
                <a:gridCol w="994043">
                  <a:extLst>
                    <a:ext uri="{9D8B030D-6E8A-4147-A177-3AD203B41FA5}">
                      <a16:colId xmlns:a16="http://schemas.microsoft.com/office/drawing/2014/main" val="20004"/>
                    </a:ext>
                  </a:extLst>
                </a:gridCol>
                <a:gridCol w="1129193">
                  <a:extLst>
                    <a:ext uri="{9D8B030D-6E8A-4147-A177-3AD203B41FA5}">
                      <a16:colId xmlns:a16="http://schemas.microsoft.com/office/drawing/2014/main" val="3623192165"/>
                    </a:ext>
                  </a:extLst>
                </a:gridCol>
              </a:tblGrid>
              <a:tr h="468408">
                <a:tc>
                  <a:txBody>
                    <a:bodyPr/>
                    <a:lstStyle/>
                    <a:p>
                      <a:pPr algn="ctr" rtl="0" fontAlgn="ctr"/>
                      <a:r>
                        <a:rPr lang="en-US" sz="1200" b="1" i="0" u="none" strike="noStrike" dirty="0">
                          <a:solidFill>
                            <a:srgbClr val="FFFFFF"/>
                          </a:solidFill>
                          <a:effectLst/>
                          <a:latin typeface="Tahoma" panose="020B0604030504040204" pitchFamily="34" charset="0"/>
                        </a:rPr>
                        <a:t>Education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Some high school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0703783"/>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Graduated high school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Some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37%</a:t>
                      </a:r>
                    </a:p>
                  </a:txBody>
                  <a:tcPr marL="9525" marR="9525" marT="9525" marB="0" anchor="ctr">
                    <a:solidFill>
                      <a:srgbClr val="DCE6F1"/>
                    </a:solidFill>
                  </a:tcPr>
                </a:tc>
                <a:extLst>
                  <a:ext uri="{0D108BD9-81ED-4DB2-BD59-A6C34878D82A}">
                    <a16:rowId xmlns:a16="http://schemas.microsoft.com/office/drawing/2014/main" val="10003"/>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Graduated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4"/>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Post-graduate work</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extLst>
                  <a:ext uri="{0D108BD9-81ED-4DB2-BD59-A6C34878D82A}">
                    <a16:rowId xmlns:a16="http://schemas.microsoft.com/office/drawing/2014/main" val="10005"/>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63666">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69720314"/>
              </p:ext>
            </p:extLst>
          </p:nvPr>
        </p:nvGraphicFramePr>
        <p:xfrm>
          <a:off x="286848" y="4587644"/>
          <a:ext cx="5942501" cy="2364587"/>
        </p:xfrm>
        <a:graphic>
          <a:graphicData uri="http://schemas.openxmlformats.org/drawingml/2006/table">
            <a:tbl>
              <a:tblPr firstRow="1" lastRow="1">
                <a:tableStyleId>{5C22544A-7EE6-4342-B048-85BDC9FD1C3A}</a:tableStyleId>
              </a:tblPr>
              <a:tblGrid>
                <a:gridCol w="1814178">
                  <a:extLst>
                    <a:ext uri="{9D8B030D-6E8A-4147-A177-3AD203B41FA5}">
                      <a16:colId xmlns:a16="http://schemas.microsoft.com/office/drawing/2014/main" val="20000"/>
                    </a:ext>
                  </a:extLst>
                </a:gridCol>
                <a:gridCol w="1005142">
                  <a:extLst>
                    <a:ext uri="{9D8B030D-6E8A-4147-A177-3AD203B41FA5}">
                      <a16:colId xmlns:a16="http://schemas.microsoft.com/office/drawing/2014/main" val="20002"/>
                    </a:ext>
                  </a:extLst>
                </a:gridCol>
                <a:gridCol w="1012122">
                  <a:extLst>
                    <a:ext uri="{9D8B030D-6E8A-4147-A177-3AD203B41FA5}">
                      <a16:colId xmlns:a16="http://schemas.microsoft.com/office/drawing/2014/main" val="20003"/>
                    </a:ext>
                  </a:extLst>
                </a:gridCol>
                <a:gridCol w="991182">
                  <a:extLst>
                    <a:ext uri="{9D8B030D-6E8A-4147-A177-3AD203B41FA5}">
                      <a16:colId xmlns:a16="http://schemas.microsoft.com/office/drawing/2014/main" val="20004"/>
                    </a:ext>
                  </a:extLst>
                </a:gridCol>
                <a:gridCol w="1119877">
                  <a:extLst>
                    <a:ext uri="{9D8B030D-6E8A-4147-A177-3AD203B41FA5}">
                      <a16:colId xmlns:a16="http://schemas.microsoft.com/office/drawing/2014/main" val="773117181"/>
                    </a:ext>
                  </a:extLst>
                </a:gridCol>
              </a:tblGrid>
              <a:tr h="719935">
                <a:tc>
                  <a:txBody>
                    <a:bodyPr/>
                    <a:lstStyle/>
                    <a:p>
                      <a:pPr algn="ctr" rtl="0" fontAlgn="ctr"/>
                      <a:r>
                        <a:rPr lang="en-US" sz="1200" b="1" i="0" u="none" strike="noStrike" dirty="0">
                          <a:solidFill>
                            <a:srgbClr val="FFFFFF"/>
                          </a:solidFill>
                          <a:effectLst/>
                          <a:latin typeface="Tahoma" panose="020B0604030504040204" pitchFamily="34" charset="0"/>
                        </a:rPr>
                        <a:t>Have Anyone Under the Age of 18 Living In Home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Yes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No</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84%</a:t>
                      </a:r>
                    </a:p>
                  </a:txBody>
                  <a:tcPr marL="9525" marR="9525" marT="9525" marB="0" anchor="ctr">
                    <a:solidFill>
                      <a:srgbClr val="DCE6F1"/>
                    </a:solidFill>
                  </a:tcPr>
                </a:tc>
                <a:extLst>
                  <a:ext uri="{0D108BD9-81ED-4DB2-BD59-A6C34878D82A}">
                    <a16:rowId xmlns:a16="http://schemas.microsoft.com/office/drawing/2014/main" val="10002"/>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2771392051"/>
                  </a:ext>
                </a:extLst>
              </a:tr>
              <a:tr h="447160">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34997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57</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71851422"/>
              </p:ext>
            </p:extLst>
          </p:nvPr>
        </p:nvGraphicFramePr>
        <p:xfrm>
          <a:off x="187452" y="1035767"/>
          <a:ext cx="6041896" cy="3342005"/>
        </p:xfrm>
        <a:graphic>
          <a:graphicData uri="http://schemas.openxmlformats.org/drawingml/2006/table">
            <a:tbl>
              <a:tblPr firstRow="1" lastRow="1">
                <a:tableStyleId>{5C22544A-7EE6-4342-B048-85BDC9FD1C3A}</a:tableStyleId>
              </a:tblPr>
              <a:tblGrid>
                <a:gridCol w="2073492">
                  <a:extLst>
                    <a:ext uri="{9D8B030D-6E8A-4147-A177-3AD203B41FA5}">
                      <a16:colId xmlns:a16="http://schemas.microsoft.com/office/drawing/2014/main" val="20000"/>
                    </a:ext>
                  </a:extLst>
                </a:gridCol>
                <a:gridCol w="992101">
                  <a:extLst>
                    <a:ext uri="{9D8B030D-6E8A-4147-A177-3AD203B41FA5}">
                      <a16:colId xmlns:a16="http://schemas.microsoft.com/office/drawing/2014/main" val="20002"/>
                    </a:ext>
                  </a:extLst>
                </a:gridCol>
                <a:gridCol w="992101">
                  <a:extLst>
                    <a:ext uri="{9D8B030D-6E8A-4147-A177-3AD203B41FA5}">
                      <a16:colId xmlns:a16="http://schemas.microsoft.com/office/drawing/2014/main" val="20003"/>
                    </a:ext>
                  </a:extLst>
                </a:gridCol>
                <a:gridCol w="992101">
                  <a:extLst>
                    <a:ext uri="{9D8B030D-6E8A-4147-A177-3AD203B41FA5}">
                      <a16:colId xmlns:a16="http://schemas.microsoft.com/office/drawing/2014/main" val="20004"/>
                    </a:ext>
                  </a:extLst>
                </a:gridCol>
                <a:gridCol w="992101">
                  <a:extLst>
                    <a:ext uri="{9D8B030D-6E8A-4147-A177-3AD203B41FA5}">
                      <a16:colId xmlns:a16="http://schemas.microsoft.com/office/drawing/2014/main" val="166502759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Residence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Less than 1 year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557364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to 2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4"/>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5"/>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10006"/>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8"/>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9"/>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970245687"/>
              </p:ext>
            </p:extLst>
          </p:nvPr>
        </p:nvGraphicFramePr>
        <p:xfrm>
          <a:off x="193314" y="5039753"/>
          <a:ext cx="6036036" cy="2584393"/>
        </p:xfrm>
        <a:graphic>
          <a:graphicData uri="http://schemas.openxmlformats.org/drawingml/2006/table">
            <a:tbl>
              <a:tblPr firstRow="1" lastRow="1">
                <a:tableStyleId>{5C22544A-7EE6-4342-B048-85BDC9FD1C3A}</a:tableStyleId>
              </a:tblPr>
              <a:tblGrid>
                <a:gridCol w="2071480">
                  <a:extLst>
                    <a:ext uri="{9D8B030D-6E8A-4147-A177-3AD203B41FA5}">
                      <a16:colId xmlns:a16="http://schemas.microsoft.com/office/drawing/2014/main" val="20000"/>
                    </a:ext>
                  </a:extLst>
                </a:gridCol>
                <a:gridCol w="991139">
                  <a:extLst>
                    <a:ext uri="{9D8B030D-6E8A-4147-A177-3AD203B41FA5}">
                      <a16:colId xmlns:a16="http://schemas.microsoft.com/office/drawing/2014/main" val="20002"/>
                    </a:ext>
                  </a:extLst>
                </a:gridCol>
                <a:gridCol w="991139">
                  <a:extLst>
                    <a:ext uri="{9D8B030D-6E8A-4147-A177-3AD203B41FA5}">
                      <a16:colId xmlns:a16="http://schemas.microsoft.com/office/drawing/2014/main" val="20003"/>
                    </a:ext>
                  </a:extLst>
                </a:gridCol>
                <a:gridCol w="991139">
                  <a:extLst>
                    <a:ext uri="{9D8B030D-6E8A-4147-A177-3AD203B41FA5}">
                      <a16:colId xmlns:a16="http://schemas.microsoft.com/office/drawing/2014/main" val="20004"/>
                    </a:ext>
                  </a:extLst>
                </a:gridCol>
                <a:gridCol w="991139">
                  <a:extLst>
                    <a:ext uri="{9D8B030D-6E8A-4147-A177-3AD203B41FA5}">
                      <a16:colId xmlns:a16="http://schemas.microsoft.com/office/drawing/2014/main" val="166939003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Austin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5"/>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53%</a:t>
                      </a:r>
                    </a:p>
                  </a:txBody>
                  <a:tcPr marL="9525" marR="9525" marT="9525" marB="0" anchor="ctr">
                    <a:solidFill>
                      <a:srgbClr val="DCE6F1"/>
                    </a:solidFill>
                  </a:tcPr>
                </a:tc>
                <a:extLst>
                  <a:ext uri="{0D108BD9-81ED-4DB2-BD59-A6C34878D82A}">
                    <a16:rowId xmlns:a16="http://schemas.microsoft.com/office/drawing/2014/main" val="10006"/>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4182975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58</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1017345476"/>
              </p:ext>
            </p:extLst>
          </p:nvPr>
        </p:nvGraphicFramePr>
        <p:xfrm>
          <a:off x="485612" y="1443606"/>
          <a:ext cx="5743737" cy="471551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5027593"/>
                    </a:ext>
                  </a:extLst>
                </a:gridCol>
                <a:gridCol w="1043937">
                  <a:extLst>
                    <a:ext uri="{9D8B030D-6E8A-4147-A177-3AD203B41FA5}">
                      <a16:colId xmlns:a16="http://schemas.microsoft.com/office/drawing/2014/main" val="3387442301"/>
                    </a:ext>
                  </a:extLst>
                </a:gridCol>
                <a:gridCol w="1043937">
                  <a:extLst>
                    <a:ext uri="{9D8B030D-6E8A-4147-A177-3AD203B41FA5}">
                      <a16:colId xmlns:a16="http://schemas.microsoft.com/office/drawing/2014/main" val="3375867837"/>
                    </a:ext>
                  </a:extLst>
                </a:gridCol>
                <a:gridCol w="1043937">
                  <a:extLst>
                    <a:ext uri="{9D8B030D-6E8A-4147-A177-3AD203B41FA5}">
                      <a16:colId xmlns:a16="http://schemas.microsoft.com/office/drawing/2014/main" val="95810218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Physical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extLst>
                  <a:ext uri="{0D108BD9-81ED-4DB2-BD59-A6C34878D82A}">
                    <a16:rowId xmlns:a16="http://schemas.microsoft.com/office/drawing/2014/main" val="10001"/>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1000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4815165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371879219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839640657"/>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41441539"/>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772502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86039463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278504453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83343518"/>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4"/>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25</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13</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33313889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59</a:t>
            </a:fld>
            <a:endParaRPr lang="en-US" altLang="en-US" sz="1400"/>
          </a:p>
        </p:txBody>
      </p:sp>
      <p:graphicFrame>
        <p:nvGraphicFramePr>
          <p:cNvPr id="3" name="Table 2"/>
          <p:cNvGraphicFramePr>
            <a:graphicFrameLocks noGrp="1"/>
          </p:cNvGraphicFramePr>
          <p:nvPr>
            <p:extLst>
              <p:ext uri="{D42A27DB-BD31-4B8C-83A1-F6EECF244321}">
                <p14:modId xmlns:p14="http://schemas.microsoft.com/office/powerpoint/2010/main" val="4077694527"/>
              </p:ext>
            </p:extLst>
          </p:nvPr>
        </p:nvGraphicFramePr>
        <p:xfrm>
          <a:off x="485612" y="1414462"/>
          <a:ext cx="5743737" cy="448672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9390030"/>
                    </a:ext>
                  </a:extLst>
                </a:gridCol>
                <a:gridCol w="1043937">
                  <a:extLst>
                    <a:ext uri="{9D8B030D-6E8A-4147-A177-3AD203B41FA5}">
                      <a16:colId xmlns:a16="http://schemas.microsoft.com/office/drawing/2014/main" val="2467363076"/>
                    </a:ext>
                  </a:extLst>
                </a:gridCol>
                <a:gridCol w="1043937">
                  <a:extLst>
                    <a:ext uri="{9D8B030D-6E8A-4147-A177-3AD203B41FA5}">
                      <a16:colId xmlns:a16="http://schemas.microsoft.com/office/drawing/2014/main" val="1818035039"/>
                    </a:ext>
                  </a:extLst>
                </a:gridCol>
                <a:gridCol w="1043937">
                  <a:extLst>
                    <a:ext uri="{9D8B030D-6E8A-4147-A177-3AD203B41FA5}">
                      <a16:colId xmlns:a16="http://schemas.microsoft.com/office/drawing/2014/main" val="328814964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Mental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extLst>
                  <a:ext uri="{0D108BD9-81ED-4DB2-BD59-A6C34878D82A}">
                    <a16:rowId xmlns:a16="http://schemas.microsoft.com/office/drawing/2014/main" val="10001"/>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1576857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320360689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7885946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81468207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591677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146119889"/>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38617285"/>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500077433"/>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27</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32</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14</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158767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Would Have Weatherized </a:t>
            </a:r>
            <a:br>
              <a:rPr lang="en-US" altLang="en-US">
                <a:ea typeface="MS PGothic" panose="020B0600070205080204" pitchFamily="34" charset="-128"/>
              </a:rPr>
            </a:br>
            <a:r>
              <a:rPr lang="en-US" altLang="en-US">
                <a:ea typeface="MS PGothic" panose="020B0600070205080204" pitchFamily="34" charset="-128"/>
              </a:rPr>
              <a:t>Without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17. Would you have weatherized your home </a:t>
            </a:r>
            <a:r>
              <a:rPr lang="en-US" sz="1100" u="sng">
                <a:latin typeface="+mn-lt"/>
                <a:ea typeface="ＭＳ Ｐゴシック" charset="-128"/>
              </a:rPr>
              <a:t>without</a:t>
            </a:r>
            <a:r>
              <a:rPr lang="en-US" sz="1100">
                <a:latin typeface="+mn-lt"/>
                <a:ea typeface="ＭＳ Ｐゴシック" charset="-128"/>
              </a:rPr>
              <a:t> the assistance of the Austin Energy weatherization program?</a:t>
            </a:r>
          </a:p>
        </p:txBody>
      </p:sp>
      <p:graphicFrame>
        <p:nvGraphicFramePr>
          <p:cNvPr id="3" name="Chart 6"/>
          <p:cNvGraphicFramePr>
            <a:graphicFrameLocks/>
          </p:cNvGraphicFramePr>
          <p:nvPr>
            <p:extLst>
              <p:ext uri="{D42A27DB-BD31-4B8C-83A1-F6EECF244321}">
                <p14:modId xmlns:p14="http://schemas.microsoft.com/office/powerpoint/2010/main" val="1363044449"/>
              </p:ext>
            </p:extLst>
          </p:nvPr>
        </p:nvGraphicFramePr>
        <p:xfrm>
          <a:off x="50801" y="12763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88363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60</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D8. In general, which of the following describes your health?</a:t>
            </a:r>
          </a:p>
        </p:txBody>
      </p:sp>
      <p:graphicFrame>
        <p:nvGraphicFramePr>
          <p:cNvPr id="3" name="Chart 6"/>
          <p:cNvGraphicFramePr>
            <a:graphicFrameLocks/>
          </p:cNvGraphicFramePr>
          <p:nvPr>
            <p:extLst>
              <p:ext uri="{D42A27DB-BD31-4B8C-83A1-F6EECF244321}">
                <p14:modId xmlns:p14="http://schemas.microsoft.com/office/powerpoint/2010/main" val="3864361388"/>
              </p:ext>
            </p:extLst>
          </p:nvPr>
        </p:nvGraphicFramePr>
        <p:xfrm>
          <a:off x="50800" y="1521023"/>
          <a:ext cx="6756400" cy="489585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790"/>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2" name="TextBox 1">
            <a:extLst>
              <a:ext uri="{FF2B5EF4-FFF2-40B4-BE49-F238E27FC236}">
                <a16:creationId xmlns:a16="http://schemas.microsoft.com/office/drawing/2014/main" id="{7975BBDD-AFD7-AB44-82B5-472A7D418D5D}"/>
              </a:ext>
            </a:extLst>
          </p:cNvPr>
          <p:cNvSpPr txBox="1"/>
          <p:nvPr/>
        </p:nvSpPr>
        <p:spPr>
          <a:xfrm>
            <a:off x="1543050" y="1384671"/>
            <a:ext cx="3771900" cy="338554"/>
          </a:xfrm>
          <a:prstGeom prst="rect">
            <a:avLst/>
          </a:prstGeom>
          <a:noFill/>
        </p:spPr>
        <p:txBody>
          <a:bodyPr wrap="square" rtlCol="0">
            <a:spAutoFit/>
          </a:bodyPr>
          <a:lstStyle/>
          <a:p>
            <a:pPr algn="ctr"/>
            <a:r>
              <a:rPr lang="en-US" sz="1600"/>
              <a:t>How would you describe your health?</a:t>
            </a:r>
          </a:p>
        </p:txBody>
      </p:sp>
    </p:spTree>
    <p:extLst>
      <p:ext uri="{BB962C8B-B14F-4D97-AF65-F5344CB8AC3E}">
        <p14:creationId xmlns:p14="http://schemas.microsoft.com/office/powerpoint/2010/main" val="15135797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cs typeface="Geneva" charset="0"/>
              </a:rPr>
              <a:t>Methodology</a:t>
            </a:r>
            <a:endParaRPr lang="en-US" altLang="en-US" dirty="0"/>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61</a:t>
            </a:fld>
            <a:endParaRPr lang="en-US" altLang="en-US" sz="1400"/>
          </a:p>
        </p:txBody>
      </p:sp>
      <p:sp>
        <p:nvSpPr>
          <p:cNvPr id="22532" name="Rectangle 3"/>
          <p:cNvSpPr>
            <a:spLocks noGrp="1" noChangeArrowheads="1"/>
          </p:cNvSpPr>
          <p:nvPr>
            <p:ph type="body" idx="1"/>
          </p:nvPr>
        </p:nvSpPr>
        <p:spPr>
          <a:xfrm>
            <a:off x="419100" y="1219200"/>
            <a:ext cx="6019800" cy="4916354"/>
          </a:xfrm>
        </p:spPr>
        <p:txBody>
          <a:bodyPr/>
          <a:lstStyle/>
          <a:p>
            <a:r>
              <a:rPr lang="en-US" altLang="en-US" sz="1800" dirty="0">
                <a:cs typeface="Geneva"/>
              </a:rPr>
              <a:t>During October, and November 2024, Creative Consumer Research (CCR) conducted 19 telephone interviews with individuals living in homes that went through Austin Energy’s Low Income Weatherization Program.</a:t>
            </a:r>
          </a:p>
          <a:p>
            <a:pPr>
              <a:spcBef>
                <a:spcPts val="600"/>
              </a:spcBef>
            </a:pPr>
            <a:r>
              <a:rPr lang="en-US" altLang="en-US" sz="1800" dirty="0">
                <a:ea typeface="Geneva"/>
                <a:cs typeface="Geneva"/>
              </a:rPr>
              <a:t>This quarter 36 contacts were provided, and the average survey length was 17 minutes.</a:t>
            </a:r>
          </a:p>
          <a:p>
            <a:pPr>
              <a:spcBef>
                <a:spcPts val="600"/>
              </a:spcBef>
            </a:pPr>
            <a:r>
              <a:rPr lang="en-US" altLang="en-US" sz="1800" dirty="0">
                <a:ea typeface="Geneva"/>
                <a:cs typeface="Geneva"/>
              </a:rPr>
              <a:t>Throughout this report there are instances where, for a variety of reasons, respondents did not answer a question, which resulted in very small base sizes. The tables containing low base sizes are reported as the number of respondents answering the questions, not the percentage.</a:t>
            </a:r>
          </a:p>
          <a:p>
            <a:pPr>
              <a:spcBef>
                <a:spcPts val="600"/>
              </a:spcBef>
            </a:pPr>
            <a:r>
              <a:rPr lang="en-US" altLang="en-US" sz="1800" dirty="0">
                <a:ea typeface="Geneva"/>
                <a:cs typeface="Geneva"/>
              </a:rPr>
              <a:t>For reference throughout the report, a ‘Top Box’ score is the percentage of ‘8’, ‘9’, and ‘10’ scores on a </a:t>
            </a:r>
            <a:br>
              <a:rPr lang="en-US" altLang="en-US" sz="1800" dirty="0">
                <a:ea typeface="Geneva"/>
                <a:cs typeface="Geneva"/>
              </a:rPr>
            </a:br>
            <a:r>
              <a:rPr lang="en-US" altLang="en-US" sz="1800" dirty="0">
                <a:ea typeface="Geneva"/>
                <a:cs typeface="Geneva"/>
              </a:rPr>
              <a:t>10-point scale.</a:t>
            </a:r>
          </a:p>
          <a:p>
            <a:pPr marL="0" indent="0">
              <a:buNone/>
            </a:pPr>
            <a:r>
              <a:rPr lang="en-US" altLang="en-US" sz="1800" dirty="0">
                <a:ea typeface="Geneva"/>
                <a:cs typeface="Geneva"/>
              </a:rPr>
              <a:t> </a:t>
            </a:r>
          </a:p>
          <a:p>
            <a:endParaRPr lang="en-US" altLang="en-US" sz="1800" dirty="0">
              <a:ea typeface="Geneva"/>
              <a:cs typeface="Geneva"/>
            </a:endParaRPr>
          </a:p>
          <a:p>
            <a:pPr marL="0" indent="0">
              <a:buNone/>
            </a:pPr>
            <a:endParaRPr lang="en-US" altLang="en-US" sz="1800" dirty="0">
              <a:ea typeface="MS PGothic" panose="020B0600070205080204" pitchFamily="34" charset="-128"/>
            </a:endParaRPr>
          </a:p>
          <a:p>
            <a:pPr marL="0" indent="0">
              <a:buNone/>
            </a:pPr>
            <a:endParaRPr lang="en-US" altLang="en-US" sz="1800" dirty="0">
              <a:ea typeface="MS PGothic" panose="020B0600070205080204" pitchFamily="34" charset="-128"/>
              <a:cs typeface="Geneva"/>
            </a:endParaRPr>
          </a:p>
        </p:txBody>
      </p:sp>
    </p:spTree>
    <p:extLst>
      <p:ext uri="{BB962C8B-B14F-4D97-AF65-F5344CB8AC3E}">
        <p14:creationId xmlns:p14="http://schemas.microsoft.com/office/powerpoint/2010/main" val="1727411014"/>
      </p:ext>
    </p:extLst>
  </p:cSld>
  <p:clrMapOvr>
    <a:masterClrMapping/>
  </p:clrMapOvr>
  <p:extLst>
    <p:ext uri="{6950BFC3-D8DA-4A85-94F7-54DA5524770B}">
      <p188:commentRel xmlns:p188="http://schemas.microsoft.com/office/powerpoint/2018/8/main" r:id="rId2"/>
    </p:ext>
  </p:extLs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Contact Us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62</a:t>
            </a:fld>
            <a:endParaRPr lang="en-US" altLang="en-US" sz="1400"/>
          </a:p>
        </p:txBody>
      </p:sp>
      <p:sp>
        <p:nvSpPr>
          <p:cNvPr id="7" name="Rectangle 3"/>
          <p:cNvSpPr>
            <a:spLocks noGrp="1" noChangeArrowheads="1"/>
          </p:cNvSpPr>
          <p:nvPr>
            <p:ph type="body" idx="1"/>
          </p:nvPr>
        </p:nvSpPr>
        <p:spPr>
          <a:xfrm>
            <a:off x="361950" y="2990850"/>
            <a:ext cx="6134100" cy="3162300"/>
          </a:xfrm>
        </p:spPr>
        <p:txBody>
          <a:bodyPr anchor="ctr"/>
          <a:lstStyle/>
          <a:p>
            <a:pPr algn="ctr" eaLnBrk="1" hangingPunct="1">
              <a:buClr>
                <a:srgbClr val="353535"/>
              </a:buClr>
              <a:buFontTx/>
              <a:buNone/>
            </a:pP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 Kennedy</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Brian.Kennedy@austinenergy.com</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512-322-6053</a:t>
            </a:r>
          </a:p>
        </p:txBody>
      </p:sp>
    </p:spTree>
    <p:extLst>
      <p:ext uri="{BB962C8B-B14F-4D97-AF65-F5344CB8AC3E}">
        <p14:creationId xmlns:p14="http://schemas.microsoft.com/office/powerpoint/2010/main" val="357595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Importance of Customer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7</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402662036"/>
              </p:ext>
            </p:extLst>
          </p:nvPr>
        </p:nvGraphicFramePr>
        <p:xfrm>
          <a:off x="50800" y="14652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0818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Important; ‘10’=Very Important.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18. Using a scale of ‘1’ (not important) to ‘10’ (very important), how </a:t>
            </a:r>
            <a:r>
              <a:rPr lang="en-US" sz="1100" b="1" u="sng">
                <a:latin typeface="+mj-lt"/>
                <a:ea typeface="ＭＳ Ｐゴシック" charset="-128"/>
              </a:rPr>
              <a:t>important</a:t>
            </a:r>
            <a:r>
              <a:rPr lang="en-US" sz="1100" b="1">
                <a:latin typeface="+mj-lt"/>
                <a:ea typeface="ＭＳ Ｐゴシック" charset="-128"/>
              </a:rPr>
              <a:t> </a:t>
            </a:r>
            <a:r>
              <a:rPr lang="en-US" sz="1100">
                <a:latin typeface="+mj-lt"/>
                <a:ea typeface="ＭＳ Ｐゴシック" charset="-128"/>
              </a:rPr>
              <a:t>is it to you that Austin Energy offers its customers assistance with home weatherization?</a:t>
            </a:r>
            <a:r>
              <a:rPr lang="en-US" sz="1100" b="1">
                <a:latin typeface="+mj-lt"/>
                <a:ea typeface="ＭＳ Ｐゴシック" charset="-128"/>
              </a:rPr>
              <a:t> </a:t>
            </a:r>
            <a:endParaRPr lang="en-US" sz="1100">
              <a:latin typeface="+mj-lt"/>
              <a:ea typeface="ＭＳ Ｐゴシック" charset="-128"/>
            </a:endParaRPr>
          </a:p>
        </p:txBody>
      </p:sp>
    </p:spTree>
    <p:extLst>
      <p:ext uri="{BB962C8B-B14F-4D97-AF65-F5344CB8AC3E}">
        <p14:creationId xmlns:p14="http://schemas.microsoft.com/office/powerpoint/2010/main" val="19370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Reasons Rated Importance </a:t>
            </a:r>
            <a:br>
              <a:rPr lang="en-US" altLang="en-US">
                <a:ea typeface="MS PGothic" panose="020B0600070205080204" pitchFamily="34" charset="-128"/>
              </a:rPr>
            </a:br>
            <a:r>
              <a:rPr lang="en-US" altLang="en-US">
                <a:ea typeface="MS PGothic" panose="020B0600070205080204" pitchFamily="34" charset="-128"/>
              </a:rPr>
              <a:t>Below an ‘8’</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8</a:t>
            </a:fld>
            <a:endParaRPr lang="en-US" altLang="en-US" sz="1400"/>
          </a:p>
        </p:txBody>
      </p:sp>
      <p:sp>
        <p:nvSpPr>
          <p:cNvPr id="7" name="Text Box 9"/>
          <p:cNvSpPr txBox="1">
            <a:spLocks noChangeArrowheads="1"/>
          </p:cNvSpPr>
          <p:nvPr/>
        </p:nvSpPr>
        <p:spPr bwMode="auto">
          <a:xfrm>
            <a:off x="514655" y="1033626"/>
            <a:ext cx="584647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latin typeface="+mn-lt"/>
                <a:ea typeface="ＭＳ Ｐゴシック" charset="-128"/>
              </a:rPr>
              <a:t>Base: Respondents who rated importance of offering assistance with home weatherization </a:t>
            </a:r>
          </a:p>
          <a:p>
            <a:pPr eaLnBrk="1" hangingPunct="1">
              <a:defRPr/>
            </a:pPr>
            <a:r>
              <a:rPr lang="en-US" sz="1100">
                <a:latin typeface="+mn-lt"/>
                <a:ea typeface="ＭＳ Ｐゴシック" charset="-128"/>
              </a:rPr>
              <a:t>below ‘8’.</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19. Why did you rate the importance below an ‘8’?</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nchor="ctr"/>
                    <a:lstStyle/>
                    <a:p>
                      <a:pPr algn="ctr"/>
                    </a:p>
                  </a:txBody>
                  <a:tcPr>
                    <a:solidFill>
                      <a:srgbClr val="5A80B8"/>
                    </a:solidFill>
                  </a:tcPr>
                </a:tc>
                <a:tc>
                  <a:txBody>
                    <a:bodyPr anchor="ctr"/>
                    <a:lstStyle/>
                    <a:p>
                      <a:pPr algn="ctr"/>
                      <a:r>
                        <a:rPr sz="1400" b="1">
                          <a:solidFill>
                            <a:srgbClr val="FFFFFF"/>
                          </a:solidFill>
                        </a:rPr>
                        <a:t>Q1 2024</a:t>
                      </a:r>
                    </a:p>
                  </a:txBody>
                  <a:tcPr>
                    <a:solidFill>
                      <a:srgbClr val="5A80B8"/>
                    </a:solidFill>
                  </a:tcPr>
                </a:tc>
                <a:tc>
                  <a:txBody>
                    <a:bodyPr anchor="ctr"/>
                    <a:lstStyle/>
                    <a:p>
                      <a:pPr algn="ctr"/>
                      <a:r>
                        <a:rPr sz="1400" b="1">
                          <a:solidFill>
                            <a:srgbClr val="FFFFFF"/>
                          </a:solidFill>
                        </a:rPr>
                        <a:t>Q2 2024</a:t>
                      </a:r>
                    </a:p>
                  </a:txBody>
                  <a:tcPr>
                    <a:solidFill>
                      <a:srgbClr val="5A80B8"/>
                    </a:solidFill>
                  </a:tcPr>
                </a:tc>
                <a:tc>
                  <a:txBody>
                    <a:bodyPr anchor="ctr"/>
                    <a:lstStyle/>
                    <a:p>
                      <a:pPr algn="ctr"/>
                      <a:r>
                        <a:rPr sz="1400" b="1">
                          <a:solidFill>
                            <a:srgbClr val="FFFFFF"/>
                          </a:solidFill>
                        </a:rPr>
                        <a:t>Q3 2024</a:t>
                      </a:r>
                    </a:p>
                  </a:txBody>
                  <a:tcPr>
                    <a:solidFill>
                      <a:srgbClr val="5A80B8"/>
                    </a:solidFill>
                  </a:tcPr>
                </a:tc>
                <a:tc>
                  <a:txBody>
                    <a:bodyPr anchor="ctr"/>
                    <a:lstStyle/>
                    <a:p>
                      <a:pPr algn="ctr"/>
                      <a:r>
                        <a:rPr sz="1400" b="1">
                          <a:solidFill>
                            <a:srgbClr val="FFFFFF"/>
                          </a:solidFill>
                        </a:rPr>
                        <a:t>Q4 2024</a:t>
                      </a:r>
                    </a:p>
                  </a:txBody>
                  <a:tcPr>
                    <a:solidFill>
                      <a:srgbClr val="5A80B8"/>
                    </a:solidFill>
                  </a:tcPr>
                </a:tc>
              </a:tr>
              <a:tr h="653142">
                <a:tc>
                  <a:txBody>
                    <a:bodyPr anchor="ctr"/>
                    <a:lstStyle/>
                    <a:p>
                      <a:pPr algn="l"/>
                      <a:r>
                        <a:rPr sz="1300" b="0">
                          <a:solidFill>
                            <a:srgbClr val="000000"/>
                          </a:solidFill>
                        </a:rPr>
                        <a:t>I have no idea.</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1</a:t>
                      </a:r>
                    </a:p>
                  </a:txBody>
                  <a:tcPr>
                    <a:solidFill>
                      <a:srgbClr val="E0E5F0"/>
                    </a:solidFill>
                  </a:tcPr>
                </a:tc>
              </a:tr>
              <a:tr h="653142">
                <a:tc>
                  <a:txBody>
                    <a:bodyPr anchor="ctr"/>
                    <a:lstStyle/>
                    <a:p>
                      <a:pPr algn="l"/>
                      <a:r>
                        <a:rPr sz="1300" b="0">
                          <a:solidFill>
                            <a:srgbClr val="000000"/>
                          </a:solidFill>
                        </a:rPr>
                        <a:t>Because it's really up to them if they would prefer to do it.</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1</a:t>
                      </a:r>
                    </a:p>
                  </a:txBody>
                  <a:tcPr>
                    <a:solidFill>
                      <a:srgbClr val="E0E5F0"/>
                    </a:solidFill>
                  </a:tcPr>
                </a:tc>
              </a:tr>
              <a:tr h="653142">
                <a:tc>
                  <a:txBody>
                    <a:bodyPr anchor="ctr"/>
                    <a:lstStyle/>
                    <a:p>
                      <a:pPr algn="l"/>
                      <a:r>
                        <a:rPr sz="1300" b="0">
                          <a:solidFill>
                            <a:srgbClr val="000000"/>
                          </a:solidFill>
                        </a:rPr>
                        <a:t>Good number</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1</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r>
              <a:tr h="653142">
                <a:tc>
                  <a:txBody>
                    <a:bodyPr anchor="ctr"/>
                    <a:lstStyle/>
                    <a:p>
                      <a:pPr algn="l"/>
                      <a:r>
                        <a:rPr sz="1300" b="0">
                          <a:solidFill>
                            <a:srgbClr val="000000"/>
                          </a:solidFill>
                        </a:rPr>
                        <a:t>Over advertisement of the program</a:t>
                      </a:r>
                    </a:p>
                  </a:txBody>
                  <a:tcPr>
                    <a:solidFill>
                      <a:srgbClr val="E0E5F0"/>
                    </a:solidFill>
                  </a:tcPr>
                </a:tc>
                <a:tc>
                  <a:txBody>
                    <a:bodyPr anchor="ctr"/>
                    <a:lstStyle/>
                    <a:p>
                      <a:pPr algn="ctr"/>
                      <a:r>
                        <a:rPr sz="1300" b="0">
                          <a:solidFill>
                            <a:srgbClr val="000000"/>
                          </a:solidFill>
                        </a:rPr>
                        <a:t>1</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r>
              <a:tr h="653142">
                <a:tc>
                  <a:txBody>
                    <a:bodyPr anchor="ctr"/>
                    <a:lstStyle/>
                    <a:p>
                      <a:pPr algn="l"/>
                      <a:r>
                        <a:rPr sz="1300" b="0">
                          <a:solidFill>
                            <a:srgbClr val="000000"/>
                          </a:solidFill>
                        </a:rPr>
                        <a:t>Don't know</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1</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r>
              <a:tr h="653148">
                <a:tc>
                  <a:txBody>
                    <a:bodyPr anchor="ctr"/>
                    <a:lstStyle/>
                    <a:p>
                      <a:pPr algn="l"/>
                      <a:r>
                        <a:rPr sz="1200" b="1">
                          <a:solidFill>
                            <a:srgbClr val="FFFFFF"/>
                          </a:solidFill>
                        </a:rPr>
                        <a:t>Base:</a:t>
                      </a:r>
                    </a:p>
                  </a:txBody>
                  <a:tcPr>
                    <a:solidFill>
                      <a:srgbClr val="5A80B8"/>
                    </a:solidFill>
                  </a:tcPr>
                </a:tc>
                <a:tc>
                  <a:txBody>
                    <a:bodyPr anchor="ctr"/>
                    <a:lstStyle/>
                    <a:p>
                      <a:pPr algn="ctr"/>
                      <a:r>
                        <a:rPr sz="1300" b="0">
                          <a:solidFill>
                            <a:srgbClr val="FFFFFF"/>
                          </a:solidFill>
                        </a:rPr>
                        <a:t>1</a:t>
                      </a:r>
                    </a:p>
                  </a:txBody>
                  <a:tcPr>
                    <a:solidFill>
                      <a:srgbClr val="5A80B8"/>
                    </a:solidFill>
                  </a:tcPr>
                </a:tc>
                <a:tc>
                  <a:txBody>
                    <a:bodyPr anchor="ctr"/>
                    <a:lstStyle/>
                    <a:p>
                      <a:pPr algn="ctr"/>
                      <a:r>
                        <a:rPr sz="1300" b="0">
                          <a:solidFill>
                            <a:srgbClr val="FFFFFF"/>
                          </a:solidFill>
                        </a:rPr>
                        <a:t>2</a:t>
                      </a:r>
                    </a:p>
                  </a:txBody>
                  <a:tcPr>
                    <a:solidFill>
                      <a:srgbClr val="5A80B8"/>
                    </a:solidFill>
                  </a:tcPr>
                </a:tc>
                <a:tc>
                  <a:txBody>
                    <a:bodyPr anchor="ctr"/>
                    <a:lstStyle/>
                    <a:p>
                      <a:pPr algn="ctr"/>
                      <a:r>
                        <a:rPr sz="1300" b="0">
                          <a:solidFill>
                            <a:srgbClr val="FFFFFF"/>
                          </a:solidFill>
                        </a:rPr>
                        <a:t>0</a:t>
                      </a:r>
                    </a:p>
                  </a:txBody>
                  <a:tcPr>
                    <a:solidFill>
                      <a:srgbClr val="5A80B8"/>
                    </a:solidFill>
                  </a:tcPr>
                </a:tc>
                <a:tc>
                  <a:txBody>
                    <a:bodyPr anchor="ctr"/>
                    <a:lstStyle/>
                    <a:p>
                      <a:pPr algn="ctr"/>
                      <a:r>
                        <a:rPr sz="1300" b="0">
                          <a:solidFill>
                            <a:srgbClr val="FFFFFF"/>
                          </a:solidFill>
                        </a:rPr>
                        <a:t>2</a:t>
                      </a:r>
                    </a:p>
                  </a:txBody>
                  <a:tcPr>
                    <a:solidFill>
                      <a:srgbClr val="5A80B8"/>
                    </a:solidFill>
                  </a:tcPr>
                </a:tc>
              </a:tr>
            </a:tbl>
          </a:graphicData>
        </a:graphic>
      </p:graphicFrame>
    </p:spTree>
    <p:extLst>
      <p:ext uri="{BB962C8B-B14F-4D97-AF65-F5344CB8AC3E}">
        <p14:creationId xmlns:p14="http://schemas.microsoft.com/office/powerpoint/2010/main" val="109598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Helpfulness of the </a:t>
            </a:r>
            <a:br>
              <a:rPr lang="en-US" altLang="en-US">
                <a:ea typeface="MS PGothic" panose="020B0600070205080204" pitchFamily="34" charset="-128"/>
              </a:rPr>
            </a:br>
            <a:r>
              <a:rPr lang="en-US" altLang="en-US">
                <a:ea typeface="MS PGothic" panose="020B0600070205080204" pitchFamily="34" charset="-128"/>
              </a:rPr>
              <a:t>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9</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300026645"/>
              </p:ext>
            </p:extLst>
          </p:nvPr>
        </p:nvGraphicFramePr>
        <p:xfrm>
          <a:off x="50800" y="16176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75162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Helpful; ‘10’=Very Helpful.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20. Using a scale of ‘1’ (not helpful) to ‘10’ (very helpful), how </a:t>
            </a:r>
            <a:r>
              <a:rPr lang="en-US" sz="1100" b="1" u="sng">
                <a:latin typeface="+mn-lt"/>
                <a:ea typeface="ＭＳ Ｐゴシック" charset="-128"/>
              </a:rPr>
              <a:t>helpful</a:t>
            </a:r>
            <a:r>
              <a:rPr lang="en-US" sz="1100" b="1">
                <a:latin typeface="+mn-lt"/>
                <a:ea typeface="ＭＳ Ｐゴシック" charset="-128"/>
              </a:rPr>
              <a:t> </a:t>
            </a:r>
            <a:r>
              <a:rPr lang="en-US" sz="1100">
                <a:latin typeface="+mn-lt"/>
                <a:ea typeface="ＭＳ Ｐゴシック" charset="-128"/>
              </a:rPr>
              <a:t>do you think the weatherization done to your home will be in reducing your electricity costs?</a:t>
            </a:r>
          </a:p>
        </p:txBody>
      </p:sp>
    </p:spTree>
    <p:extLst>
      <p:ext uri="{BB962C8B-B14F-4D97-AF65-F5344CB8AC3E}">
        <p14:creationId xmlns:p14="http://schemas.microsoft.com/office/powerpoint/2010/main" val="21670923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B65558C4126594098843BB8409C1AC7" ma:contentTypeVersion="7" ma:contentTypeDescription="Create a new document." ma:contentTypeScope="" ma:versionID="3752edeb00482d7ee82ad143f51a55ad">
  <xsd:schema xmlns:xsd="http://www.w3.org/2001/XMLSchema" xmlns:xs="http://www.w3.org/2001/XMLSchema" xmlns:p="http://schemas.microsoft.com/office/2006/metadata/properties" xmlns:ns3="a1993117-620a-45ca-b1ce-648217e8dca2" xmlns:ns4="1cfa4720-0a9b-4001-ba70-f0bfcb19b73b" targetNamespace="http://schemas.microsoft.com/office/2006/metadata/properties" ma:root="true" ma:fieldsID="0e3ddd33553d45c3c2d459412a9171c4" ns3:_="" ns4:_="">
    <xsd:import namespace="a1993117-620a-45ca-b1ce-648217e8dca2"/>
    <xsd:import namespace="1cfa4720-0a9b-4001-ba70-f0bfcb19b73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993117-620a-45ca-b1ce-648217e8dc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cfa4720-0a9b-4001-ba70-f0bfcb19b73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DFEB8F1-3F6B-4FFF-B0A9-DF70FE4F0C2E}">
  <ds:schemaRefs>
    <ds:schemaRef ds:uri="1cfa4720-0a9b-4001-ba70-f0bfcb19b73b"/>
    <ds:schemaRef ds:uri="a1993117-620a-45ca-b1ce-648217e8dca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0D050B2-3251-403C-968B-F8C9227395F9}">
  <ds:schemaRefs>
    <ds:schemaRef ds:uri="http://schemas.microsoft.com/sharepoint/v3/contenttype/forms"/>
  </ds:schemaRefs>
</ds:datastoreItem>
</file>

<file path=customXml/itemProps3.xml><?xml version="1.0" encoding="utf-8"?>
<ds:datastoreItem xmlns:ds="http://schemas.openxmlformats.org/officeDocument/2006/customXml" ds:itemID="{E64F1C09-2BBC-44B7-BCE1-32D172598C3D}">
  <ds:schemaRefs>
    <ds:schemaRef ds:uri="1cfa4720-0a9b-4001-ba70-f0bfcb19b73b"/>
    <ds:schemaRef ds:uri="a1993117-620a-45ca-b1ce-648217e8dca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12611</TotalTime>
  <Words>4980</Words>
  <Application>Microsoft Macintosh PowerPoint</Application>
  <PresentationFormat>On-screen Show (4:3)</PresentationFormat>
  <Paragraphs>1458</Paragraphs>
  <Slides>62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ＭＳ Ｐゴシック</vt:lpstr>
      <vt:lpstr>ＭＳ Ｐゴシック</vt:lpstr>
      <vt:lpstr>Arial</vt:lpstr>
      <vt:lpstr>Calibri</vt:lpstr>
      <vt:lpstr>Courier New</vt:lpstr>
      <vt:lpstr>Geneva</vt:lpstr>
      <vt:lpstr>Helvetica</vt:lpstr>
      <vt:lpstr>Tahoma</vt:lpstr>
      <vt:lpstr>Times New Roman</vt:lpstr>
      <vt:lpstr>Univers 49 Light Ultra Condense</vt:lpstr>
      <vt:lpstr>Default Design</vt:lpstr>
      <vt:lpstr>Low Income Weatherization Survey FY2024 Q3  November 2024</vt:lpstr>
      <vt:lpstr>Key Takeaway</vt:lpstr>
      <vt:lpstr>Summary</vt:lpstr>
      <vt:lpstr>Summary</vt:lpstr>
      <vt:lpstr>Weatherization Program</vt:lpstr>
      <vt:lpstr>Would Have Weatherized  Without Assistance</vt:lpstr>
      <vt:lpstr>Importance of Customer Assistance</vt:lpstr>
      <vt:lpstr>Reasons Rated Importance  Below an ‘8’</vt:lpstr>
      <vt:lpstr>Helpfulness of the  Weatherization Program</vt:lpstr>
      <vt:lpstr>Changes Since Energy Improvements</vt:lpstr>
      <vt:lpstr>Changes Since Energy Improvements</vt:lpstr>
      <vt:lpstr>Changes Since Energy Improvements</vt:lpstr>
      <vt:lpstr>Changes Since Energy Improvements</vt:lpstr>
      <vt:lpstr>Changes Since Energy Improvements</vt:lpstr>
      <vt:lpstr>Overall Satisfaction with Weatherization Program</vt:lpstr>
      <vt:lpstr>Suggested Improvements to Increase Satisfaction Ratings</vt:lpstr>
      <vt:lpstr>Would You Recommend Austin Energy’s Home Weatherization Program</vt:lpstr>
      <vt:lpstr>Reasons for Not Recommending Austin Energy’s Home Weatherization Program</vt:lpstr>
      <vt:lpstr>Suggested Improvements to  the Weatherization Program</vt:lpstr>
      <vt:lpstr>Customer Service</vt:lpstr>
      <vt:lpstr>Contractor Ratings</vt:lpstr>
      <vt:lpstr>Contractor Ratings</vt:lpstr>
      <vt:lpstr>Contractor Ratings</vt:lpstr>
      <vt:lpstr>Received a Follow-Up  From the Contractor</vt:lpstr>
      <vt:lpstr>Satisfaction with Follow-Up </vt:lpstr>
      <vt:lpstr>Improvements to Follow-Up Concerns with the Contractor</vt:lpstr>
      <vt:lpstr>Customer Service Ratings</vt:lpstr>
      <vt:lpstr>Customer Service Ratings</vt:lpstr>
      <vt:lpstr>Customer Service Ratings</vt:lpstr>
      <vt:lpstr>Received a Follow-Up From  Austin Energy Staff Member</vt:lpstr>
      <vt:lpstr>Satisfaction with Follow-Up </vt:lpstr>
      <vt:lpstr>Improvements to Follow-Up Concerns with Austin Energy Staff Member</vt:lpstr>
      <vt:lpstr>Experience with Those Who Weatherized Your Home</vt:lpstr>
      <vt:lpstr>Energy Savings</vt:lpstr>
      <vt:lpstr>Pays the Utility Bills</vt:lpstr>
      <vt:lpstr>Level of Understanding with  Utility Bill and Energy Savings </vt:lpstr>
      <vt:lpstr>What Energy Savings Mean</vt:lpstr>
      <vt:lpstr>Satisfaction with Amount  of Energy Savings</vt:lpstr>
      <vt:lpstr>Suggested Energy-Efficiency Improvement</vt:lpstr>
      <vt:lpstr>Satisfaction with Austin Energy’s Customer Assistance Program</vt:lpstr>
      <vt:lpstr>Suggested Improvements for Austin Energy’s Customer Assistance Program</vt:lpstr>
      <vt:lpstr>Communication</vt:lpstr>
      <vt:lpstr>Communication Regarding Low Income Weatherization</vt:lpstr>
      <vt:lpstr>How First Learned About Weatherization</vt:lpstr>
      <vt:lpstr>Best Method for Communication</vt:lpstr>
      <vt:lpstr>Types of Useful Information</vt:lpstr>
      <vt:lpstr>Relationship with  Austin Energy</vt:lpstr>
      <vt:lpstr>Overall Satisfaction with  Austin Energy</vt:lpstr>
      <vt:lpstr>Low Income Weatherization Program Names</vt:lpstr>
      <vt:lpstr>Possible Low Income Weatherization Program Names</vt:lpstr>
      <vt:lpstr>Possible Low Income Weatherization Program Names  (Table 1 of 2)</vt:lpstr>
      <vt:lpstr>Possible Low Income Weatherization Program Names (Table 2 of 2)</vt:lpstr>
      <vt:lpstr>Demographics</vt:lpstr>
      <vt:lpstr>Demographics</vt:lpstr>
      <vt:lpstr>Demographics</vt:lpstr>
      <vt:lpstr>Demographics</vt:lpstr>
      <vt:lpstr>Demographics</vt:lpstr>
      <vt:lpstr>Demographics</vt:lpstr>
      <vt:lpstr>Demographics</vt:lpstr>
      <vt:lpstr>Demographics</vt:lpstr>
      <vt:lpstr>Methodology</vt:lpstr>
      <vt:lpstr>Contact Us</vt:lpstr>
    </vt:vector>
  </TitlesOfParts>
  <Manager/>
  <Company>ccr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Austin Energy _ LIW</dc:title>
  <dc:subject/>
  <dc:creator>Richard Cisneros</dc:creator>
  <cp:keywords>Austin Energy</cp:keywords>
  <dc:description/>
  <cp:lastModifiedBy>pat escalona</cp:lastModifiedBy>
  <cp:revision>12</cp:revision>
  <cp:lastPrinted>2024-11-19T11:53:05Z</cp:lastPrinted>
  <dcterms:created xsi:type="dcterms:W3CDTF">2004-11-29T14:50:58Z</dcterms:created>
  <dcterms:modified xsi:type="dcterms:W3CDTF">2025-07-02T11:14:59Z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0x0101005B65558C4126594098843BB8409C1AC7</vt:lpwstr>
  </property>
</Properties>
</file>