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authors.xml" ContentType="application/vnd.ms-powerpoint.authors+xml"/>
  <Override PartName="/ppt/changesInfos/changesInfo1.xml" ContentType="application/vnd.ms-powerpoint.changesinfo+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8.xml" ContentType="application/vnd.ms-office.chartstyle+xml"/>
  <Override PartName="/ppt/charts/style9.xml" ContentType="application/vnd.ms-office.chartstyle+xml"/>
  <Override PartName="/ppt/comments/modernComment_107_8EC347A9.xml" ContentType="application/vnd.ms-powerpoint.comments+xml"/>
  <Override PartName="/ppt/comments/modernComment_1C6_771895C4.xml" ContentType="application/vnd.ms-powerpoint.comments+xml"/>
  <Override PartName="/ppt/comments/modernComment_21C_10D74366.xml" ContentType="application/vnd.ms-powerpoint.comments+xml"/>
  <Override PartName="/ppt/comments/modernComment_22E_347EB786.xml" ContentType="application/vnd.ms-powerpoint.comments+xml"/>
  <Override PartName="/ppt/comments/modernComment_25C_9CB86DEA.xml" ContentType="application/vnd.ms-powerpoint.comments+xml"/>
  <Override PartName="/ppt/comments/modernComment_260_FE4D00B3.xml" ContentType="application/vnd.ms-powerpoint.comments+xml"/>
  <Override PartName="/ppt/comments/modernComment_280_F8347F1B.xml" ContentType="application/vnd.ms-powerpoint.comments+xml"/>
  <Override PartName="/ppt/comments/modernComment_285_1A3B4604.xml" ContentType="application/vnd.ms-powerpoint.comments+xml"/>
  <Override PartName="/ppt/comments/modernComment_28B_31F950AA.xml" ContentType="application/vnd.ms-powerpoint.comments+xml"/>
  <Override PartName="/ppt/comments/modernComment_28C_3168038E.xml" ContentType="application/vnd.ms-powerpoint.comments+xml"/>
  <Override PartName="/ppt/comments/modernComment_28D_658453B6.xml" ContentType="application/vnd.ms-powerpoint.comments+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16"/>
  </p:notesMasterIdLst>
  <p:sldIdLst>
    <p:sldId id="258" r:id="rId2"/>
    <p:sldId id="259" r:id="rId3"/>
    <p:sldId id="261" r:id="rId4"/>
    <p:sldId id="262" r:id="rId5"/>
    <p:sldId id="260" r:id="rId6"/>
    <p:sldId id="263" r:id="rId7"/>
    <p:sldId id="651" r:id="rId8"/>
    <p:sldId id="652" r:id="rId9"/>
    <p:sldId id="653" r:id="rId10"/>
    <p:sldId id="405" r:id="rId11"/>
    <p:sldId id="558" r:id="rId12"/>
    <p:sldId id="264" r:id="rId13"/>
    <p:sldId id="454" r:id="rId14"/>
    <p:sldId id="656" r:id="rId15"/>
    <p:sldId id="657" r:id="rId16"/>
    <p:sldId id="404" r:id="rId17"/>
    <p:sldId id="407" r:id="rId18"/>
    <p:sldId id="408" r:id="rId19"/>
    <p:sldId id="501" r:id="rId20"/>
    <p:sldId id="540" r:id="rId21"/>
    <p:sldId id="456" r:id="rId22"/>
    <p:sldId id="559" r:id="rId23"/>
    <p:sldId id="458" r:id="rId24"/>
    <p:sldId id="560" r:id="rId25"/>
    <p:sldId id="654" r:id="rId26"/>
    <p:sldId id="655" r:id="rId27"/>
    <p:sldId id="462" r:id="rId28"/>
    <p:sldId id="463" r:id="rId29"/>
    <p:sldId id="464" r:id="rId30"/>
    <p:sldId id="502" r:id="rId31"/>
    <p:sldId id="546" r:id="rId32"/>
    <p:sldId id="465" r:id="rId33"/>
    <p:sldId id="598" r:id="rId34"/>
    <p:sldId id="599" r:id="rId35"/>
    <p:sldId id="600" r:id="rId36"/>
    <p:sldId id="601" r:id="rId37"/>
    <p:sldId id="607" r:id="rId38"/>
    <p:sldId id="602" r:id="rId39"/>
    <p:sldId id="603" r:id="rId40"/>
    <p:sldId id="604" r:id="rId41"/>
    <p:sldId id="605" r:id="rId42"/>
    <p:sldId id="606" r:id="rId43"/>
    <p:sldId id="650" r:id="rId44"/>
    <p:sldId id="547" r:id="rId45"/>
    <p:sldId id="548" r:id="rId46"/>
    <p:sldId id="561" r:id="rId47"/>
    <p:sldId id="658" r:id="rId48"/>
    <p:sldId id="550" r:id="rId49"/>
    <p:sldId id="553" r:id="rId50"/>
    <p:sldId id="554" r:id="rId51"/>
    <p:sldId id="555" r:id="rId52"/>
    <p:sldId id="556" r:id="rId53"/>
    <p:sldId id="557" r:id="rId54"/>
    <p:sldId id="571" r:id="rId55"/>
    <p:sldId id="608" r:id="rId56"/>
    <p:sldId id="609" r:id="rId57"/>
    <p:sldId id="610" r:id="rId58"/>
    <p:sldId id="611" r:id="rId59"/>
    <p:sldId id="659" r:id="rId60"/>
    <p:sldId id="613" r:id="rId61"/>
    <p:sldId id="614" r:id="rId62"/>
    <p:sldId id="615" r:id="rId63"/>
    <p:sldId id="616" r:id="rId64"/>
    <p:sldId id="617" r:id="rId65"/>
    <p:sldId id="402" r:id="rId66"/>
    <p:sldId id="618" r:id="rId67"/>
    <p:sldId id="619" r:id="rId68"/>
    <p:sldId id="620" r:id="rId69"/>
    <p:sldId id="621" r:id="rId70"/>
    <p:sldId id="627" r:id="rId71"/>
    <p:sldId id="622" r:id="rId72"/>
    <p:sldId id="623" r:id="rId73"/>
    <p:sldId id="624" r:id="rId74"/>
    <p:sldId id="625" r:id="rId75"/>
    <p:sldId id="626" r:id="rId76"/>
    <p:sldId id="403" r:id="rId77"/>
    <p:sldId id="628" r:id="rId78"/>
    <p:sldId id="629" r:id="rId79"/>
    <p:sldId id="630" r:id="rId80"/>
    <p:sldId id="631" r:id="rId81"/>
    <p:sldId id="633" r:id="rId82"/>
    <p:sldId id="634" r:id="rId83"/>
    <p:sldId id="635" r:id="rId84"/>
    <p:sldId id="636" r:id="rId85"/>
    <p:sldId id="637" r:id="rId86"/>
    <p:sldId id="639" r:id="rId87"/>
    <p:sldId id="640" r:id="rId88"/>
    <p:sldId id="641" r:id="rId89"/>
    <p:sldId id="642" r:id="rId90"/>
    <p:sldId id="643" r:id="rId91"/>
    <p:sldId id="645" r:id="rId92"/>
    <p:sldId id="646" r:id="rId93"/>
    <p:sldId id="647" r:id="rId94"/>
    <p:sldId id="648" r:id="rId95"/>
    <p:sldId id="649" r:id="rId96"/>
    <p:sldId id="439" r:id="rId97"/>
    <p:sldId id="391" r:id="rId98"/>
    <p:sldId id="376" r:id="rId99"/>
    <p:sldId id="377" r:id="rId100"/>
    <p:sldId id="378" r:id="rId101"/>
    <p:sldId id="379" r:id="rId102"/>
    <p:sldId id="380" r:id="rId103"/>
    <p:sldId id="593" r:id="rId104"/>
    <p:sldId id="594" r:id="rId105"/>
    <p:sldId id="595" r:id="rId106"/>
    <p:sldId id="533" r:id="rId107"/>
    <p:sldId id="392" r:id="rId108"/>
    <p:sldId id="383" r:id="rId109"/>
    <p:sldId id="384" r:id="rId110"/>
    <p:sldId id="385" r:id="rId111"/>
    <p:sldId id="386" r:id="rId112"/>
    <p:sldId id="387" r:id="rId113"/>
    <p:sldId id="500" r:id="rId114"/>
    <p:sldId id="389" r:id="rId1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 id="{3E1D3E4A-0AAD-B7AD-F19B-DEF14FB7D019}" name="Tracy Cryer" initials="TC" userId="S::tcryer@ccrsurveys.com::94d77ca8-6811-40a3-92bf-b4d1da768f1a" providerId="AD"/>
  <p188:author id="{B8314C90-F9D2-0349-F076-169EEC707A1B}" name="Tracy Cryer" initials="TC" userId="Tracy Cryer" providerId="None"/>
  <p188:author id="{E209CBF4-8CE6-F61F-F546-2BE5FEB729BB}" name="Richard Cisneros" initials="RC" userId="S::rcisneros@ccrsurveys.com::86223539-1566-4750-aab8-4f507ab214f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1837"/>
    <a:srgbClr val="B4B4B4"/>
    <a:srgbClr val="414141"/>
    <a:srgbClr val="808080"/>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34C97-CCE7-3640-B5B3-61C8F2CF5576}" v="4" dt="2023-03-31T13:04:58.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6"/>
    <p:restoredTop sz="92925"/>
  </p:normalViewPr>
  <p:slideViewPr>
    <p:cSldViewPr snapToGrid="0">
      <p:cViewPr varScale="1">
        <p:scale>
          <a:sx n="158" d="100"/>
          <a:sy n="158" d="100"/>
        </p:scale>
        <p:origin x="1128"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notesMaster" Target="notesMasters/notesMaster1.xml"/><Relationship Id="rId117" Type="http://schemas.openxmlformats.org/officeDocument/2006/relationships/presProps" Target="presProps.xml"/><Relationship Id="rId118" Type="http://schemas.openxmlformats.org/officeDocument/2006/relationships/viewProps" Target="viewProps.xml"/><Relationship Id="rId119" Type="http://schemas.openxmlformats.org/officeDocument/2006/relationships/theme" Target="theme/theme1.xml"/><Relationship Id="rId12" Type="http://schemas.openxmlformats.org/officeDocument/2006/relationships/slide" Target="slides/slide11.xml"/><Relationship Id="rId120" Type="http://schemas.openxmlformats.org/officeDocument/2006/relationships/tableStyles" Target="tableStyles.xml"/><Relationship Id="rId121" Type="http://schemas.microsoft.com/office/2016/11/relationships/changesInfo" Target="changesInfos/changesInfo1.xml"/><Relationship Id="rId122" Type="http://schemas.microsoft.com/office/2015/10/relationships/revisionInfo" Target="revisionInfo.xml"/><Relationship Id="rId123" Type="http://schemas.microsoft.com/office/2018/10/relationships/authors" Target="authors.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 escalona" userId="9d691d3bd590836a" providerId="LiveId" clId="{98A34C97-CCE7-3640-B5B3-61C8F2CF5576}"/>
    <pc:docChg chg="modSld">
      <pc:chgData name="pat escalona" userId="9d691d3bd590836a" providerId="LiveId" clId="{98A34C97-CCE7-3640-B5B3-61C8F2CF5576}" dt="2023-03-31T13:26:01.680" v="101"/>
      <pc:docMkLst>
        <pc:docMk/>
      </pc:docMkLst>
      <pc:sldChg chg="modCm">
        <pc:chgData name="pat escalona" userId="9d691d3bd590836a" providerId="LiveId" clId="{98A34C97-CCE7-3640-B5B3-61C8F2CF5576}" dt="2023-03-31T12:30:40.645" v="0"/>
        <pc:sldMkLst>
          <pc:docMk/>
          <pc:sldMk cId="2395162537" sldId="263"/>
        </pc:sldMkLst>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30:40.645" v="0"/>
              <pc2:cmMkLst xmlns:pc2="http://schemas.microsoft.com/office/powerpoint/2019/9/main/command">
                <pc:docMk/>
                <pc:sldMk cId="2395162537" sldId="263"/>
                <pc2:cmMk id="{3BE45210-DA0E-4D60-BBFF-5460465E06A4}"/>
              </pc2:cmMkLst>
              <pc226:cmRplyChg chg="add">
                <pc226:chgData name="pat escalona" userId="9d691d3bd590836a" providerId="LiveId" clId="{98A34C97-CCE7-3640-B5B3-61C8F2CF5576}" dt="2023-03-31T12:30:40.645" v="0"/>
                <pc2:cmRplyMkLst xmlns:pc2="http://schemas.microsoft.com/office/powerpoint/2019/9/main/command">
                  <pc:docMk/>
                  <pc:sldMk cId="2395162537" sldId="263"/>
                  <pc2:cmMk id="{3BE45210-DA0E-4D60-BBFF-5460465E06A4}"/>
                  <pc2:cmRplyMk id="{9A17E26A-F3DD-1341-B2D0-DADE4374AA48}"/>
                </pc2:cmRplyMkLst>
              </pc226:cmRplyChg>
            </pc226:cmChg>
          </p:ext>
        </pc:extLst>
      </pc:sldChg>
      <pc:sldChg chg="modSp mod modCm">
        <pc:chgData name="pat escalona" userId="9d691d3bd590836a" providerId="LiveId" clId="{98A34C97-CCE7-3640-B5B3-61C8F2CF5576}" dt="2023-03-31T13:22:34.967" v="100" actId="14100"/>
        <pc:sldMkLst>
          <pc:docMk/>
          <pc:sldMk cId="1998099908" sldId="454"/>
        </pc:sldMkLst>
        <pc:graphicFrameChg chg="mod">
          <ac:chgData name="pat escalona" userId="9d691d3bd590836a" providerId="LiveId" clId="{98A34C97-CCE7-3640-B5B3-61C8F2CF5576}" dt="2023-03-31T13:22:34.967" v="100" actId="14100"/>
          <ac:graphicFrameMkLst>
            <pc:docMk/>
            <pc:sldMk cId="1998099908" sldId="454"/>
            <ac:graphicFrameMk id="4" creationId="{D7CB3CFC-ABC0-19B4-C997-0E52C6298A1F}"/>
          </ac:graphicFrameMkLst>
        </pc:graphicFrameChg>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49:09.298" v="86"/>
              <pc2:cmMkLst xmlns:pc2="http://schemas.microsoft.com/office/powerpoint/2019/9/main/command">
                <pc:docMk/>
                <pc:sldMk cId="1998099908" sldId="454"/>
                <pc2:cmMk id="{ECE094A8-412C-4CB1-8DF2-64FC5F6D04D9}"/>
              </pc2:cmMkLst>
              <pc226:cmRplyChg chg="add">
                <pc226:chgData name="pat escalona" userId="9d691d3bd590836a" providerId="LiveId" clId="{98A34C97-CCE7-3640-B5B3-61C8F2CF5576}" dt="2023-03-31T12:49:09.298" v="86"/>
                <pc2:cmRplyMkLst xmlns:pc2="http://schemas.microsoft.com/office/powerpoint/2019/9/main/command">
                  <pc:docMk/>
                  <pc:sldMk cId="1998099908" sldId="454"/>
                  <pc2:cmMk id="{ECE094A8-412C-4CB1-8DF2-64FC5F6D04D9}"/>
                  <pc2:cmRplyMk id="{CF837D13-D2D0-7141-8372-EDB6C8FDD17A}"/>
                </pc2:cmRplyMkLst>
              </pc226:cmRplyChg>
            </pc226:cmChg>
          </p:ext>
        </pc:extLst>
      </pc:sldChg>
      <pc:sldChg chg="modSp mod modCm">
        <pc:chgData name="pat escalona" userId="9d691d3bd590836a" providerId="LiveId" clId="{98A34C97-CCE7-3640-B5B3-61C8F2CF5576}" dt="2023-03-31T13:17:44.709" v="97"/>
        <pc:sldMkLst>
          <pc:docMk/>
          <pc:sldMk cId="282542950" sldId="540"/>
        </pc:sldMkLst>
        <pc:graphicFrameChg chg="mod">
          <ac:chgData name="pat escalona" userId="9d691d3bd590836a" providerId="LiveId" clId="{98A34C97-CCE7-3640-B5B3-61C8F2CF5576}" dt="2023-03-31T12:36:58.316" v="21" actId="1036"/>
          <ac:graphicFrameMkLst>
            <pc:docMk/>
            <pc:sldMk cId="282542950" sldId="540"/>
            <ac:graphicFrameMk id="5" creationId="{AD7EA876-8B0F-B719-9F8D-FD4E4AB5E6AD}"/>
          </ac:graphicFrameMkLst>
        </pc:graphicFrameChg>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3:17:44.709" v="97"/>
              <pc2:cmMkLst xmlns:pc2="http://schemas.microsoft.com/office/powerpoint/2019/9/main/command">
                <pc:docMk/>
                <pc:sldMk cId="282542950" sldId="540"/>
                <pc2:cmMk id="{8E480579-EB04-478B-840D-30BB32EDF9B7}"/>
              </pc2:cmMkLst>
              <pc226:cmRplyChg chg="add">
                <pc226:chgData name="pat escalona" userId="9d691d3bd590836a" providerId="LiveId" clId="{98A34C97-CCE7-3640-B5B3-61C8F2CF5576}" dt="2023-03-31T13:17:44.709" v="97"/>
                <pc2:cmRplyMkLst xmlns:pc2="http://schemas.microsoft.com/office/powerpoint/2019/9/main/command">
                  <pc:docMk/>
                  <pc:sldMk cId="282542950" sldId="540"/>
                  <pc2:cmMk id="{8E480579-EB04-478B-840D-30BB32EDF9B7}"/>
                  <pc2:cmRplyMk id="{81F21FCD-E38C-6549-AEA7-9A90DFEC6CFF}"/>
                </pc2:cmRplyMkLst>
              </pc226:cmRplyChg>
            </pc226:cmChg>
          </p:ext>
        </pc:extLst>
      </pc:sldChg>
      <pc:sldChg chg="mod">
        <pc:chgData name="pat escalona" userId="9d691d3bd590836a" providerId="LiveId" clId="{98A34C97-CCE7-3640-B5B3-61C8F2CF5576}" dt="2023-03-31T12:38:11.768" v="30" actId="27918"/>
        <pc:sldMkLst>
          <pc:docMk/>
          <pc:sldMk cId="2019941253" sldId="546"/>
        </pc:sldMkLst>
      </pc:sldChg>
      <pc:sldChg chg="mod">
        <pc:chgData name="pat escalona" userId="9d691d3bd590836a" providerId="LiveId" clId="{98A34C97-CCE7-3640-B5B3-61C8F2CF5576}" dt="2023-03-31T12:40:30.688" v="42" actId="27918"/>
        <pc:sldMkLst>
          <pc:docMk/>
          <pc:sldMk cId="2042495548" sldId="547"/>
        </pc:sldMkLst>
      </pc:sldChg>
      <pc:sldChg chg="mod">
        <pc:chgData name="pat escalona" userId="9d691d3bd590836a" providerId="LiveId" clId="{98A34C97-CCE7-3640-B5B3-61C8F2CF5576}" dt="2023-03-31T12:41:24.423" v="48" actId="27918"/>
        <pc:sldMkLst>
          <pc:docMk/>
          <pc:sldMk cId="1675089811" sldId="557"/>
        </pc:sldMkLst>
      </pc:sldChg>
      <pc:sldChg chg="mod modCm">
        <pc:chgData name="pat escalona" userId="9d691d3bd590836a" providerId="LiveId" clId="{98A34C97-CCE7-3640-B5B3-61C8F2CF5576}" dt="2023-03-31T12:48:40.087" v="85"/>
        <pc:sldMkLst>
          <pc:docMk/>
          <pc:sldMk cId="880719750" sldId="558"/>
        </pc:sldMkLst>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48:40.087" v="85"/>
              <pc2:cmMkLst xmlns:pc2="http://schemas.microsoft.com/office/powerpoint/2019/9/main/command">
                <pc:docMk/>
                <pc:sldMk cId="880719750" sldId="558"/>
                <pc2:cmMk id="{B43BC8A8-28D3-415F-816D-C3A5457C7632}"/>
              </pc2:cmMkLst>
              <pc226:cmRplyChg chg="add">
                <pc226:chgData name="pat escalona" userId="9d691d3bd590836a" providerId="LiveId" clId="{98A34C97-CCE7-3640-B5B3-61C8F2CF5576}" dt="2023-03-31T12:48:40.087" v="85"/>
                <pc2:cmRplyMkLst xmlns:pc2="http://schemas.microsoft.com/office/powerpoint/2019/9/main/command">
                  <pc:docMk/>
                  <pc:sldMk cId="880719750" sldId="558"/>
                  <pc2:cmMk id="{B43BC8A8-28D3-415F-816D-C3A5457C7632}"/>
                  <pc2:cmRplyMk id="{3CB0407D-65C9-FC4F-BE48-B25DE7AA1DC4}"/>
                </pc2:cmRplyMkLst>
              </pc226:cmRplyChg>
            </pc226:cmChg>
          </p:ext>
        </pc:extLst>
      </pc:sldChg>
      <pc:sldChg chg="mod">
        <pc:chgData name="pat escalona" userId="9d691d3bd590836a" providerId="LiveId" clId="{98A34C97-CCE7-3640-B5B3-61C8F2CF5576}" dt="2023-03-31T12:37:20.984" v="24" actId="27918"/>
        <pc:sldMkLst>
          <pc:docMk/>
          <pc:sldMk cId="1418856144" sldId="559"/>
        </pc:sldMkLst>
      </pc:sldChg>
      <pc:sldChg chg="mod">
        <pc:chgData name="pat escalona" userId="9d691d3bd590836a" providerId="LiveId" clId="{98A34C97-CCE7-3640-B5B3-61C8F2CF5576}" dt="2023-03-31T12:37:40.936" v="27" actId="27918"/>
        <pc:sldMkLst>
          <pc:docMk/>
          <pc:sldMk cId="2254852441" sldId="560"/>
        </pc:sldMkLst>
      </pc:sldChg>
      <pc:sldChg chg="mod">
        <pc:chgData name="pat escalona" userId="9d691d3bd590836a" providerId="LiveId" clId="{98A34C97-CCE7-3640-B5B3-61C8F2CF5576}" dt="2023-03-31T12:40:54.491" v="45" actId="27918"/>
        <pc:sldMkLst>
          <pc:docMk/>
          <pc:sldMk cId="245709487" sldId="561"/>
        </pc:sldMkLst>
      </pc:sldChg>
      <pc:sldChg chg="mod">
        <pc:chgData name="pat escalona" userId="9d691d3bd590836a" providerId="LiveId" clId="{98A34C97-CCE7-3640-B5B3-61C8F2CF5576}" dt="2023-03-31T12:39:11.890" v="33" actId="27918"/>
        <pc:sldMkLst>
          <pc:docMk/>
          <pc:sldMk cId="1410630256" sldId="598"/>
        </pc:sldMkLst>
      </pc:sldChg>
      <pc:sldChg chg="mod">
        <pc:chgData name="pat escalona" userId="9d691d3bd590836a" providerId="LiveId" clId="{98A34C97-CCE7-3640-B5B3-61C8F2CF5576}" dt="2023-03-31T12:39:34.701" v="36" actId="27918"/>
        <pc:sldMkLst>
          <pc:docMk/>
          <pc:sldMk cId="2575061610" sldId="600"/>
        </pc:sldMkLst>
      </pc:sldChg>
      <pc:sldChg chg="mod">
        <pc:chgData name="pat escalona" userId="9d691d3bd590836a" providerId="LiveId" clId="{98A34C97-CCE7-3640-B5B3-61C8F2CF5576}" dt="2023-03-31T12:40:11.505" v="39" actId="27918"/>
        <pc:sldMkLst>
          <pc:docMk/>
          <pc:sldMk cId="4074312898" sldId="606"/>
        </pc:sldMkLst>
      </pc:sldChg>
      <pc:sldChg chg="mod">
        <pc:chgData name="pat escalona" userId="9d691d3bd590836a" providerId="LiveId" clId="{98A34C97-CCE7-3640-B5B3-61C8F2CF5576}" dt="2023-03-31T12:41:59.350" v="51" actId="27918"/>
        <pc:sldMkLst>
          <pc:docMk/>
          <pc:sldMk cId="4266459315" sldId="608"/>
        </pc:sldMkLst>
      </pc:sldChg>
      <pc:sldChg chg="mod">
        <pc:chgData name="pat escalona" userId="9d691d3bd590836a" providerId="LiveId" clId="{98A34C97-CCE7-3640-B5B3-61C8F2CF5576}" dt="2023-03-31T12:42:26.559" v="54" actId="27918"/>
        <pc:sldMkLst>
          <pc:docMk/>
          <pc:sldMk cId="935030577" sldId="610"/>
        </pc:sldMkLst>
      </pc:sldChg>
      <pc:sldChg chg="mod">
        <pc:chgData name="pat escalona" userId="9d691d3bd590836a" providerId="LiveId" clId="{98A34C97-CCE7-3640-B5B3-61C8F2CF5576}" dt="2023-03-31T12:42:49.892" v="57" actId="27918"/>
        <pc:sldMkLst>
          <pc:docMk/>
          <pc:sldMk cId="3314499642" sldId="617"/>
        </pc:sldMkLst>
      </pc:sldChg>
      <pc:sldChg chg="mod">
        <pc:chgData name="pat escalona" userId="9d691d3bd590836a" providerId="LiveId" clId="{98A34C97-CCE7-3640-B5B3-61C8F2CF5576}" dt="2023-03-31T12:43:10.576" v="60" actId="27918"/>
        <pc:sldMkLst>
          <pc:docMk/>
          <pc:sldMk cId="57173463" sldId="618"/>
        </pc:sldMkLst>
      </pc:sldChg>
      <pc:sldChg chg="mod">
        <pc:chgData name="pat escalona" userId="9d691d3bd590836a" providerId="LiveId" clId="{98A34C97-CCE7-3640-B5B3-61C8F2CF5576}" dt="2023-03-31T12:43:30.974" v="63" actId="27918"/>
        <pc:sldMkLst>
          <pc:docMk/>
          <pc:sldMk cId="1259814045" sldId="620"/>
        </pc:sldMkLst>
      </pc:sldChg>
      <pc:sldChg chg="mod">
        <pc:chgData name="pat escalona" userId="9d691d3bd590836a" providerId="LiveId" clId="{98A34C97-CCE7-3640-B5B3-61C8F2CF5576}" dt="2023-03-31T12:43:53.983" v="66" actId="27918"/>
        <pc:sldMkLst>
          <pc:docMk/>
          <pc:sldMk cId="3484104120" sldId="626"/>
        </pc:sldMkLst>
      </pc:sldChg>
      <pc:sldChg chg="mod">
        <pc:chgData name="pat escalona" userId="9d691d3bd590836a" providerId="LiveId" clId="{98A34C97-CCE7-3640-B5B3-61C8F2CF5576}" dt="2023-03-31T12:44:13.021" v="69" actId="27918"/>
        <pc:sldMkLst>
          <pc:docMk/>
          <pc:sldMk cId="2471697356" sldId="628"/>
        </pc:sldMkLst>
      </pc:sldChg>
      <pc:sldChg chg="mod">
        <pc:chgData name="pat escalona" userId="9d691d3bd590836a" providerId="LiveId" clId="{98A34C97-CCE7-3640-B5B3-61C8F2CF5576}" dt="2023-03-31T12:44:32.172" v="72" actId="27918"/>
        <pc:sldMkLst>
          <pc:docMk/>
          <pc:sldMk cId="127079377" sldId="630"/>
        </pc:sldMkLst>
      </pc:sldChg>
      <pc:sldChg chg="mod">
        <pc:chgData name="pat escalona" userId="9d691d3bd590836a" providerId="LiveId" clId="{98A34C97-CCE7-3640-B5B3-61C8F2CF5576}" dt="2023-03-31T12:44:55.797" v="75" actId="27918"/>
        <pc:sldMkLst>
          <pc:docMk/>
          <pc:sldMk cId="2221589653" sldId="637"/>
        </pc:sldMkLst>
      </pc:sldChg>
      <pc:sldChg chg="mod">
        <pc:chgData name="pat escalona" userId="9d691d3bd590836a" providerId="LiveId" clId="{98A34C97-CCE7-3640-B5B3-61C8F2CF5576}" dt="2023-03-31T12:45:13.926" v="78" actId="27918"/>
        <pc:sldMkLst>
          <pc:docMk/>
          <pc:sldMk cId="4164189979" sldId="640"/>
        </pc:sldMkLst>
      </pc:sldChg>
      <pc:sldChg chg="mod">
        <pc:chgData name="pat escalona" userId="9d691d3bd590836a" providerId="LiveId" clId="{98A34C97-CCE7-3640-B5B3-61C8F2CF5576}" dt="2023-03-31T12:45:33.221" v="81" actId="27918"/>
        <pc:sldMkLst>
          <pc:docMk/>
          <pc:sldMk cId="825427552" sldId="642"/>
        </pc:sldMkLst>
      </pc:sldChg>
      <pc:sldChg chg="modSp mod modCm">
        <pc:chgData name="pat escalona" userId="9d691d3bd590836a" providerId="LiveId" clId="{98A34C97-CCE7-3640-B5B3-61C8F2CF5576}" dt="2023-03-31T13:26:01.680" v="101"/>
        <pc:sldMkLst>
          <pc:docMk/>
          <pc:sldMk cId="440092164" sldId="645"/>
        </pc:sldMkLst>
        <pc:spChg chg="mod">
          <ac:chgData name="pat escalona" userId="9d691d3bd590836a" providerId="LiveId" clId="{98A34C97-CCE7-3640-B5B3-61C8F2CF5576}" dt="2023-03-31T13:01:58.118" v="88" actId="20577"/>
          <ac:spMkLst>
            <pc:docMk/>
            <pc:sldMk cId="440092164" sldId="645"/>
            <ac:spMk id="12" creationId="{F503BEC9-BEE9-B59D-F839-9B5770D453B4}"/>
          </ac:spMkLst>
        </pc:spChg>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3:26:01.680" v="101"/>
              <pc2:cmMkLst xmlns:pc2="http://schemas.microsoft.com/office/powerpoint/2019/9/main/command">
                <pc:docMk/>
                <pc:sldMk cId="440092164" sldId="645"/>
                <pc2:cmMk id="{5636F9FF-F0FD-4838-97CB-B7E51BFDBD3A}"/>
              </pc2:cmMkLst>
              <pc226:cmRplyChg chg="add mod">
                <pc226:chgData name="pat escalona" userId="9d691d3bd590836a" providerId="LiveId" clId="{98A34C97-CCE7-3640-B5B3-61C8F2CF5576}" dt="2023-03-31T13:26:01.680" v="101"/>
                <pc2:cmRplyMkLst xmlns:pc2="http://schemas.microsoft.com/office/powerpoint/2019/9/main/command">
                  <pc:docMk/>
                  <pc:sldMk cId="440092164" sldId="645"/>
                  <pc2:cmMk id="{5636F9FF-F0FD-4838-97CB-B7E51BFDBD3A}"/>
                  <pc2:cmRplyMk id="{429A3E54-9D1A-144B-8926-EB40392247B5}"/>
                </pc2:cmRplyMkLst>
              </pc226:cmRplyChg>
            </pc226:cmChg>
          </p:ext>
        </pc:extLst>
      </pc:sldChg>
      <pc:sldChg chg="modSp">
        <pc:chgData name="pat escalona" userId="9d691d3bd590836a" providerId="LiveId" clId="{98A34C97-CCE7-3640-B5B3-61C8F2CF5576}" dt="2023-03-31T13:04:58.090" v="92" actId="20577"/>
        <pc:sldMkLst>
          <pc:docMk/>
          <pc:sldMk cId="2164840985" sldId="646"/>
        </pc:sldMkLst>
        <pc:graphicFrameChg chg="mod">
          <ac:chgData name="pat escalona" userId="9d691d3bd590836a" providerId="LiveId" clId="{98A34C97-CCE7-3640-B5B3-61C8F2CF5576}" dt="2023-03-31T13:04:58.090" v="92" actId="20577"/>
          <ac:graphicFrameMkLst>
            <pc:docMk/>
            <pc:sldMk cId="2164840985" sldId="646"/>
            <ac:graphicFrameMk id="2" creationId="{62A5640F-5B88-717F-1E68-504633F35014}"/>
          </ac:graphicFrameMkLst>
        </pc:graphicFrameChg>
        <pc:graphicFrameChg chg="mod">
          <ac:chgData name="pat escalona" userId="9d691d3bd590836a" providerId="LiveId" clId="{98A34C97-CCE7-3640-B5B3-61C8F2CF5576}" dt="2023-03-31T13:04:54.964" v="90" actId="20577"/>
          <ac:graphicFrameMkLst>
            <pc:docMk/>
            <pc:sldMk cId="2164840985" sldId="646"/>
            <ac:graphicFrameMk id="3" creationId="{E5869384-0041-7283-E3C4-0405FC0CD0F2}"/>
          </ac:graphicFrameMkLst>
        </pc:graphicFrameChg>
      </pc:sldChg>
      <pc:sldChg chg="modSp mod">
        <pc:chgData name="pat escalona" userId="9d691d3bd590836a" providerId="LiveId" clId="{98A34C97-CCE7-3640-B5B3-61C8F2CF5576}" dt="2023-03-31T13:05:06.089" v="94" actId="20577"/>
        <pc:sldMkLst>
          <pc:docMk/>
          <pc:sldMk cId="512878204" sldId="647"/>
        </pc:sldMkLst>
        <pc:spChg chg="mod">
          <ac:chgData name="pat escalona" userId="9d691d3bd590836a" providerId="LiveId" clId="{98A34C97-CCE7-3640-B5B3-61C8F2CF5576}" dt="2023-03-31T13:05:06.089" v="94" actId="20577"/>
          <ac:spMkLst>
            <pc:docMk/>
            <pc:sldMk cId="512878204" sldId="647"/>
            <ac:spMk id="11" creationId="{980A4EEB-59B3-4C72-B57B-3B1DEDABFAC7}"/>
          </ac:spMkLst>
        </pc:spChg>
      </pc:sldChg>
      <pc:sldChg chg="modSp mod">
        <pc:chgData name="pat escalona" userId="9d691d3bd590836a" providerId="LiveId" clId="{98A34C97-CCE7-3640-B5B3-61C8F2CF5576}" dt="2023-03-31T13:05:11.107" v="96" actId="20577"/>
        <pc:sldMkLst>
          <pc:docMk/>
          <pc:sldMk cId="2734255400" sldId="648"/>
        </pc:sldMkLst>
        <pc:spChg chg="mod">
          <ac:chgData name="pat escalona" userId="9d691d3bd590836a" providerId="LiveId" clId="{98A34C97-CCE7-3640-B5B3-61C8F2CF5576}" dt="2023-03-31T13:05:11.107" v="96" actId="20577"/>
          <ac:spMkLst>
            <pc:docMk/>
            <pc:sldMk cId="2734255400" sldId="648"/>
            <ac:spMk id="11" creationId="{980A4EEB-59B3-4C72-B57B-3B1DEDABFAC7}"/>
          </ac:spMkLst>
        </pc:spChg>
      </pc:sldChg>
      <pc:sldChg chg="mod">
        <pc:chgData name="pat escalona" userId="9d691d3bd590836a" providerId="LiveId" clId="{98A34C97-CCE7-3640-B5B3-61C8F2CF5576}" dt="2023-03-31T12:45:52.877" v="84" actId="27918"/>
        <pc:sldMkLst>
          <pc:docMk/>
          <pc:sldMk cId="1236611241" sldId="649"/>
        </pc:sldMkLst>
      </pc:sldChg>
      <pc:sldChg chg="modCm">
        <pc:chgData name="pat escalona" userId="9d691d3bd590836a" providerId="LiveId" clId="{98A34C97-CCE7-3640-B5B3-61C8F2CF5576}" dt="2023-03-31T12:30:54.736" v="1"/>
        <pc:sldMkLst>
          <pc:docMk/>
          <pc:sldMk cId="838422698" sldId="651"/>
        </pc:sldMkLst>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30:54.736" v="1"/>
              <pc2:cmMkLst xmlns:pc2="http://schemas.microsoft.com/office/powerpoint/2019/9/main/command">
                <pc:docMk/>
                <pc:sldMk cId="838422698" sldId="651"/>
                <pc2:cmMk id="{73323209-581F-48E3-8210-CBE92676A900}"/>
              </pc2:cmMkLst>
              <pc226:cmRplyChg chg="add">
                <pc226:chgData name="pat escalona" userId="9d691d3bd590836a" providerId="LiveId" clId="{98A34C97-CCE7-3640-B5B3-61C8F2CF5576}" dt="2023-03-31T12:30:54.736" v="1"/>
                <pc2:cmRplyMkLst xmlns:pc2="http://schemas.microsoft.com/office/powerpoint/2019/9/main/command">
                  <pc:docMk/>
                  <pc:sldMk cId="838422698" sldId="651"/>
                  <pc2:cmMk id="{73323209-581F-48E3-8210-CBE92676A900}"/>
                  <pc2:cmRplyMk id="{6F847BFE-F960-0645-9135-BCC2BFD5E1B8}"/>
                </pc2:cmRplyMkLst>
              </pc226:cmRplyChg>
            </pc226:cmChg>
          </p:ext>
        </pc:extLst>
      </pc:sldChg>
      <pc:sldChg chg="mod modCm">
        <pc:chgData name="pat escalona" userId="9d691d3bd590836a" providerId="LiveId" clId="{98A34C97-CCE7-3640-B5B3-61C8F2CF5576}" dt="2023-03-31T12:33:06.519" v="7"/>
        <pc:sldMkLst>
          <pc:docMk/>
          <pc:sldMk cId="828900238" sldId="652"/>
        </pc:sldMkLst>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33:06.519" v="7"/>
              <pc2:cmMkLst xmlns:pc2="http://schemas.microsoft.com/office/powerpoint/2019/9/main/command">
                <pc:docMk/>
                <pc:sldMk cId="828900238" sldId="652"/>
                <pc2:cmMk id="{48F3FE45-567C-4AFF-BB84-C4D34CD39561}"/>
              </pc2:cmMkLst>
              <pc226:cmRplyChg chg="add">
                <pc226:chgData name="pat escalona" userId="9d691d3bd590836a" providerId="LiveId" clId="{98A34C97-CCE7-3640-B5B3-61C8F2CF5576}" dt="2023-03-31T12:33:06.519" v="7"/>
                <pc2:cmRplyMkLst xmlns:pc2="http://schemas.microsoft.com/office/powerpoint/2019/9/main/command">
                  <pc:docMk/>
                  <pc:sldMk cId="828900238" sldId="652"/>
                  <pc2:cmMk id="{48F3FE45-567C-4AFF-BB84-C4D34CD39561}"/>
                  <pc2:cmRplyMk id="{76182FCC-E76E-5949-8730-AF5406ACE90B}"/>
                </pc2:cmRplyMkLst>
              </pc226:cmRplyChg>
            </pc226:cmChg>
          </p:ext>
        </pc:extLst>
      </pc:sldChg>
      <pc:sldChg chg="mod modCm">
        <pc:chgData name="pat escalona" userId="9d691d3bd590836a" providerId="LiveId" clId="{98A34C97-CCE7-3640-B5B3-61C8F2CF5576}" dt="2023-03-31T12:33:59.972" v="11"/>
        <pc:sldMkLst>
          <pc:docMk/>
          <pc:sldMk cId="1703170998" sldId="653"/>
        </pc:sldMkLst>
        <pc:extLst>
          <p:ext xmlns:p="http://schemas.openxmlformats.org/presentationml/2006/main" uri="{D6D511B9-2390-475A-947B-AFAB55BFBCF1}">
            <pc226:cmChg xmlns:pc226="http://schemas.microsoft.com/office/powerpoint/2022/06/main/command" chg="">
              <pc226:chgData name="pat escalona" userId="9d691d3bd590836a" providerId="LiveId" clId="{98A34C97-CCE7-3640-B5B3-61C8F2CF5576}" dt="2023-03-31T12:33:59.972" v="11"/>
              <pc2:cmMkLst xmlns:pc2="http://schemas.microsoft.com/office/powerpoint/2019/9/main/command">
                <pc:docMk/>
                <pc:sldMk cId="1703170998" sldId="653"/>
                <pc2:cmMk id="{05E65556-106B-4C4C-A169-42C5BC1A013E}"/>
              </pc2:cmMkLst>
              <pc226:cmRplyChg chg="add">
                <pc226:chgData name="pat escalona" userId="9d691d3bd590836a" providerId="LiveId" clId="{98A34C97-CCE7-3640-B5B3-61C8F2CF5576}" dt="2023-03-31T12:33:59.972" v="11"/>
                <pc2:cmRplyMkLst xmlns:pc2="http://schemas.microsoft.com/office/powerpoint/2019/9/main/command">
                  <pc:docMk/>
                  <pc:sldMk cId="1703170998" sldId="653"/>
                  <pc2:cmMk id="{05E65556-106B-4C4C-A169-42C5BC1A013E}"/>
                  <pc2:cmRplyMk id="{F89BAD11-807A-6E46-A991-76094F5C751B}"/>
                </pc2:cmRplyMkLst>
              </pc226:cmRplyChg>
            </pc226:cmChg>
          </p:ext>
        </pc:extLst>
      </pc:sldChg>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 Id="rId4" Type="http://schemas.openxmlformats.org/officeDocument/2006/relationships/chartUserShapes" Target="../drawings/drawing1.xml"/></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63291913489683E-2"/>
          <c:y val="0"/>
          <c:w val="0.93511597667775093"/>
          <c:h val="0.80506402505546359"/>
        </c:manualLayout>
      </c:layout>
      <c:barChart>
        <c:barDir val="col"/>
        <c:grouping val="clustered"/>
        <c:varyColors val="0"/>
        <c:ser>
          <c:idx val="4"/>
          <c:order val="0"/>
          <c:tx>
            <c:strRef>
              <c:f>Sheet1!$B$1</c:f>
              <c:strCache>
                <c:ptCount val="1"/>
                <c:pt idx="0">
                  <c:v>OCT - DEC 2022
(N=300)</c:v>
                </c:pt>
              </c:strCache>
            </c:strRef>
          </c:tx>
          <c:spPr>
            <a:solidFill>
              <a:srgbClr val="0070C0"/>
            </a:solidFill>
            <a:ln>
              <a:noFill/>
            </a:ln>
            <a:effectLst/>
          </c:spPr>
          <c:invertIfNegative val="0"/>
          <c:dLbls>
            <c:dLbl>
              <c:idx val="0"/>
              <c:layout>
                <c:manualLayout>
                  <c:x val="-3.2693779506457795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75-D44B-BE0F-C9F085A68F1D}"/>
                </c:ext>
              </c:extLst>
            </c:dLbl>
            <c:dLbl>
              <c:idx val="1"/>
              <c:layout>
                <c:manualLayout>
                  <c:x val="3.2693779506457795E-3"/>
                  <c:y val="-1.5633506296948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D75-D44B-BE0F-C9F085A68F1D}"/>
                </c:ext>
              </c:extLst>
            </c:dLbl>
            <c:dLbl>
              <c:idx val="2"/>
              <c:layout>
                <c:manualLayout>
                  <c:x val="-3.2693779506457795E-3"/>
                  <c:y val="-3.908376574237150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D75-D44B-BE0F-C9F085A68F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Dealer signage and displayed product</c:v>
                </c:pt>
                <c:pt idx="1">
                  <c:v>Friend or family member recommendation</c:v>
                </c:pt>
                <c:pt idx="2">
                  <c:v>Advertisements (TV, Print, Radio, etc.)</c:v>
                </c:pt>
                <c:pt idx="3">
                  <c:v>Previous ownership experience</c:v>
                </c:pt>
                <c:pt idx="4">
                  <c:v>Research/shopping</c:v>
                </c:pt>
                <c:pt idx="5">
                  <c:v>Online</c:v>
                </c:pt>
                <c:pt idx="6">
                  <c:v>Other</c:v>
                </c:pt>
              </c:strCache>
            </c:strRef>
          </c:cat>
          <c:val>
            <c:numRef>
              <c:f>Sheet1!$B$2:$B$8</c:f>
              <c:numCache>
                <c:formatCode>0%</c:formatCode>
                <c:ptCount val="7"/>
                <c:pt idx="0">
                  <c:v>0.28000000000000003</c:v>
                </c:pt>
                <c:pt idx="1">
                  <c:v>0.26</c:v>
                </c:pt>
                <c:pt idx="2">
                  <c:v>0.23</c:v>
                </c:pt>
                <c:pt idx="3">
                  <c:v>7.0000000000000007E-2</c:v>
                </c:pt>
                <c:pt idx="4">
                  <c:v>0.06</c:v>
                </c:pt>
                <c:pt idx="5">
                  <c:v>0.03</c:v>
                </c:pt>
                <c:pt idx="6">
                  <c:v>0.02</c:v>
                </c:pt>
              </c:numCache>
            </c:numRef>
          </c:val>
          <c:extLst>
            <c:ext xmlns:c16="http://schemas.microsoft.com/office/drawing/2014/chart" uri="{C3380CC4-5D6E-409C-BE32-E72D297353CC}">
              <c16:uniqueId val="{00000000-FD75-D44B-BE0F-C9F085A68F1D}"/>
            </c:ext>
          </c:extLst>
        </c:ser>
        <c:ser>
          <c:idx val="0"/>
          <c:order val="1"/>
          <c:tx>
            <c:strRef>
              <c:f>Sheet1!$C$1</c:f>
              <c:strCache>
                <c:ptCount val="1"/>
                <c:pt idx="0">
                  <c:v>JUL - SEP 2022
(N=310)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Dealer signage and displayed product</c:v>
                </c:pt>
                <c:pt idx="1">
                  <c:v>Friend or family member recommendation</c:v>
                </c:pt>
                <c:pt idx="2">
                  <c:v>Advertisements (TV, Print, Radio, etc.)</c:v>
                </c:pt>
                <c:pt idx="3">
                  <c:v>Previous ownership experience</c:v>
                </c:pt>
                <c:pt idx="4">
                  <c:v>Research/shopping</c:v>
                </c:pt>
                <c:pt idx="5">
                  <c:v>Online</c:v>
                </c:pt>
                <c:pt idx="6">
                  <c:v>Other</c:v>
                </c:pt>
              </c:strCache>
            </c:strRef>
          </c:cat>
          <c:val>
            <c:numRef>
              <c:f>Sheet1!$C$2:$C$8</c:f>
              <c:numCache>
                <c:formatCode>0%</c:formatCode>
                <c:ptCount val="7"/>
                <c:pt idx="0">
                  <c:v>0.32</c:v>
                </c:pt>
                <c:pt idx="1">
                  <c:v>0.25</c:v>
                </c:pt>
                <c:pt idx="2">
                  <c:v>0.24</c:v>
                </c:pt>
                <c:pt idx="3">
                  <c:v>0.06</c:v>
                </c:pt>
                <c:pt idx="4">
                  <c:v>0.08</c:v>
                </c:pt>
                <c:pt idx="5">
                  <c:v>0</c:v>
                </c:pt>
                <c:pt idx="6">
                  <c:v>0.05</c:v>
                </c:pt>
              </c:numCache>
            </c:numRef>
          </c:val>
          <c:extLst>
            <c:ext xmlns:c16="http://schemas.microsoft.com/office/drawing/2014/chart" uri="{C3380CC4-5D6E-409C-BE32-E72D297353CC}">
              <c16:uniqueId val="{00000000-FBDB-41A2-BDCD-455536308BB6}"/>
            </c:ext>
          </c:extLst>
        </c:ser>
        <c:ser>
          <c:idx val="1"/>
          <c:order val="2"/>
          <c:tx>
            <c:strRef>
              <c:f>Sheet1!$D$1</c:f>
              <c:strCache>
                <c:ptCount val="1"/>
                <c:pt idx="0">
                  <c:v>APR - JUN 2022
(N = 300)</c:v>
                </c:pt>
              </c:strCache>
            </c:strRef>
          </c:tx>
          <c:spPr>
            <a:solidFill>
              <a:schemeClr val="tx1"/>
            </a:solidFill>
            <a:ln>
              <a:noFill/>
            </a:ln>
            <a:effectLst/>
          </c:spPr>
          <c:invertIfNegative val="0"/>
          <c:dLbls>
            <c:dLbl>
              <c:idx val="0"/>
              <c:layout>
                <c:manualLayout>
                  <c:x val="4.9040669259686693E-3"/>
                  <c:y val="1.791318569727050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75-D44B-BE0F-C9F085A68F1D}"/>
                </c:ext>
              </c:extLst>
            </c:dLbl>
            <c:dLbl>
              <c:idx val="2"/>
              <c:layout>
                <c:manualLayout>
                  <c:x val="0"/>
                  <c:y val="-1.95418828711857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75-D44B-BE0F-C9F085A68F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Dealer signage and displayed product</c:v>
                </c:pt>
                <c:pt idx="1">
                  <c:v>Friend or family member recommendation</c:v>
                </c:pt>
                <c:pt idx="2">
                  <c:v>Advertisements (TV, Print, Radio, etc.)</c:v>
                </c:pt>
                <c:pt idx="3">
                  <c:v>Previous ownership experience</c:v>
                </c:pt>
                <c:pt idx="4">
                  <c:v>Research/shopping</c:v>
                </c:pt>
                <c:pt idx="5">
                  <c:v>Online</c:v>
                </c:pt>
                <c:pt idx="6">
                  <c:v>Other</c:v>
                </c:pt>
              </c:strCache>
            </c:strRef>
          </c:cat>
          <c:val>
            <c:numRef>
              <c:f>Sheet1!$D$2:$D$8</c:f>
              <c:numCache>
                <c:formatCode>0%</c:formatCode>
                <c:ptCount val="7"/>
                <c:pt idx="0">
                  <c:v>0.28999999999999998</c:v>
                </c:pt>
                <c:pt idx="1">
                  <c:v>0.31</c:v>
                </c:pt>
                <c:pt idx="2">
                  <c:v>0.25</c:v>
                </c:pt>
                <c:pt idx="3">
                  <c:v>7.0000000000000007E-2</c:v>
                </c:pt>
                <c:pt idx="4">
                  <c:v>0.02</c:v>
                </c:pt>
                <c:pt idx="5">
                  <c:v>0.02</c:v>
                </c:pt>
                <c:pt idx="6">
                  <c:v>0.04</c:v>
                </c:pt>
              </c:numCache>
            </c:numRef>
          </c:val>
          <c:extLst>
            <c:ext xmlns:c16="http://schemas.microsoft.com/office/drawing/2014/chart" uri="{C3380CC4-5D6E-409C-BE32-E72D297353CC}">
              <c16:uniqueId val="{00000001-8B3C-4EF2-80CB-46D085780587}"/>
            </c:ext>
          </c:extLst>
        </c:ser>
        <c:ser>
          <c:idx val="2"/>
          <c:order val="3"/>
          <c:tx>
            <c:strRef>
              <c:f>Sheet1!$E$1</c:f>
              <c:strCache>
                <c:ptCount val="1"/>
                <c:pt idx="0">
                  <c:v>JAN - MAR 2022
 (N =302)</c:v>
                </c:pt>
              </c:strCache>
            </c:strRef>
          </c:tx>
          <c:spPr>
            <a:solidFill>
              <a:schemeClr val="accent4"/>
            </a:solidFill>
            <a:ln>
              <a:noFill/>
            </a:ln>
            <a:effectLst/>
          </c:spPr>
          <c:invertIfNegative val="0"/>
          <c:dLbls>
            <c:dLbl>
              <c:idx val="0"/>
              <c:layout>
                <c:manualLayout>
                  <c:x val="4.9040669259686693E-3"/>
                  <c:y val="-3.908376574237222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D75-D44B-BE0F-C9F085A68F1D}"/>
                </c:ext>
              </c:extLst>
            </c:dLbl>
            <c:dLbl>
              <c:idx val="1"/>
              <c:layout>
                <c:manualLayout>
                  <c:x val="6.538755901291559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D75-D44B-BE0F-C9F085A68F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Dealer signage and displayed product</c:v>
                </c:pt>
                <c:pt idx="1">
                  <c:v>Friend or family member recommendation</c:v>
                </c:pt>
                <c:pt idx="2">
                  <c:v>Advertisements (TV, Print, Radio, etc.)</c:v>
                </c:pt>
                <c:pt idx="3">
                  <c:v>Previous ownership experience</c:v>
                </c:pt>
                <c:pt idx="4">
                  <c:v>Research/shopping</c:v>
                </c:pt>
                <c:pt idx="5">
                  <c:v>Online</c:v>
                </c:pt>
                <c:pt idx="6">
                  <c:v>Other</c:v>
                </c:pt>
              </c:strCache>
            </c:strRef>
          </c:cat>
          <c:val>
            <c:numRef>
              <c:f>Sheet1!$E$2:$E$8</c:f>
              <c:numCache>
                <c:formatCode>0%</c:formatCode>
                <c:ptCount val="7"/>
                <c:pt idx="0">
                  <c:v>0.156</c:v>
                </c:pt>
                <c:pt idx="1">
                  <c:v>0.30099999999999999</c:v>
                </c:pt>
                <c:pt idx="2">
                  <c:v>0.34100000000000003</c:v>
                </c:pt>
                <c:pt idx="3">
                  <c:v>0.05</c:v>
                </c:pt>
                <c:pt idx="4">
                  <c:v>7.2999999999999995E-2</c:v>
                </c:pt>
                <c:pt idx="5">
                  <c:v>1.7000000000000001E-2</c:v>
                </c:pt>
                <c:pt idx="6">
                  <c:v>3.3000000000000002E-2</c:v>
                </c:pt>
              </c:numCache>
            </c:numRef>
          </c:val>
          <c:extLst>
            <c:ext xmlns:c16="http://schemas.microsoft.com/office/drawing/2014/chart" uri="{C3380CC4-5D6E-409C-BE32-E72D297353CC}">
              <c16:uniqueId val="{00000001-0808-44BC-9F47-80A6B651B77B}"/>
            </c:ext>
          </c:extLst>
        </c:ser>
        <c:dLbls>
          <c:dLblPos val="outEnd"/>
          <c:showLegendKey val="0"/>
          <c:showVal val="1"/>
          <c:showCatName val="0"/>
          <c:showSerName val="0"/>
          <c:showPercent val="0"/>
          <c:showBubbleSize val="0"/>
        </c:dLbls>
        <c:gapWidth val="182"/>
        <c:axId val="557560744"/>
        <c:axId val="557561400"/>
      </c:barChart>
      <c:catAx>
        <c:axId val="557560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crossAx val="557561400"/>
        <c:crosses val="autoZero"/>
        <c:auto val="1"/>
        <c:lblAlgn val="ctr"/>
        <c:lblOffset val="100"/>
        <c:noMultiLvlLbl val="0"/>
      </c:catAx>
      <c:valAx>
        <c:axId val="557561400"/>
        <c:scaling>
          <c:orientation val="minMax"/>
        </c:scaling>
        <c:delete val="1"/>
        <c:axPos val="l"/>
        <c:numFmt formatCode="0%" sourceLinked="1"/>
        <c:majorTickMark val="none"/>
        <c:minorTickMark val="none"/>
        <c:tickLblPos val="nextTo"/>
        <c:crossAx val="557560744"/>
        <c:crosses val="autoZero"/>
        <c:crossBetween val="between"/>
      </c:valAx>
      <c:spPr>
        <a:noFill/>
        <a:ln>
          <a:noFill/>
        </a:ln>
        <a:effectLst/>
      </c:spPr>
    </c:plotArea>
    <c:legend>
      <c:legendPos val="r"/>
      <c:layout>
        <c:manualLayout>
          <c:xMode val="edge"/>
          <c:yMode val="edge"/>
          <c:x val="0.7735865668210653"/>
          <c:y val="2.3514886144681942E-2"/>
          <c:w val="0.15520805471754506"/>
          <c:h val="0.477171541725305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1600 Series
(n=71)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Sheet1!$C$1</c:f>
              <c:strCache>
                <c:ptCount val="1"/>
                <c:pt idx="0">
                  <c:v>1600 Series
(n=71)</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Sheet1!$C$2:$C$4</c:f>
              <c:numCache>
                <c:formatCode>0%</c:formatCode>
                <c:ptCount val="3"/>
                <c:pt idx="0">
                  <c:v>0.183</c:v>
                </c:pt>
                <c:pt idx="1">
                  <c:v>7.0000000000000007E-2</c:v>
                </c:pt>
                <c:pt idx="2">
                  <c:v>0.746</c:v>
                </c:pt>
              </c:numCache>
            </c:numRef>
          </c:val>
          <c:extLst>
            <c:ext xmlns:c16="http://schemas.microsoft.com/office/drawing/2014/chart" uri="{C3380CC4-5D6E-409C-BE32-E72D297353CC}">
              <c16:uniqueId val="{00000000-E86E-4088-8FAE-4F3694A2C44D}"/>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1600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Sheet1!$C$1</c:f>
              <c:strCache>
                <c:ptCount val="1"/>
                <c:pt idx="0">
                  <c:v>1600 Series
(n=71)</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Current Mahindra owner</c:v>
                </c:pt>
                <c:pt idx="1">
                  <c:v>Brand reputation</c:v>
                </c:pt>
                <c:pt idx="2">
                  <c:v>Special offers and promotions</c:v>
                </c:pt>
                <c:pt idx="3">
                  <c:v>Dealer reputation</c:v>
                </c:pt>
                <c:pt idx="4">
                  <c:v>Recommendation</c:v>
                </c:pt>
                <c:pt idx="5">
                  <c:v>Online research</c:v>
                </c:pt>
                <c:pt idx="6">
                  <c:v>Availability of services and parts</c:v>
                </c:pt>
                <c:pt idx="7">
                  <c:v>Financing</c:v>
                </c:pt>
                <c:pt idx="8">
                  <c:v>Easy to operate and maintain</c:v>
                </c:pt>
                <c:pt idx="9">
                  <c:v>Performance</c:v>
                </c:pt>
                <c:pt idx="10">
                  <c:v>Good value</c:v>
                </c:pt>
                <c:pt idx="11">
                  <c:v>Product features</c:v>
                </c:pt>
                <c:pt idx="12">
                  <c:v>Warranty offered</c:v>
                </c:pt>
                <c:pt idx="13">
                  <c:v>Price</c:v>
                </c:pt>
              </c:strCache>
            </c:strRef>
          </c:cat>
          <c:val>
            <c:numRef>
              <c:f>Sheet1!$C$2:$C$15</c:f>
              <c:numCache>
                <c:formatCode>0%</c:formatCode>
                <c:ptCount val="14"/>
                <c:pt idx="0">
                  <c:v>9.9000000000000005E-2</c:v>
                </c:pt>
                <c:pt idx="1">
                  <c:v>9.9000000000000005E-2</c:v>
                </c:pt>
                <c:pt idx="2">
                  <c:v>0.113</c:v>
                </c:pt>
                <c:pt idx="3">
                  <c:v>0.113</c:v>
                </c:pt>
                <c:pt idx="4">
                  <c:v>0.127</c:v>
                </c:pt>
                <c:pt idx="5">
                  <c:v>0.127</c:v>
                </c:pt>
                <c:pt idx="6">
                  <c:v>0.14099999999999999</c:v>
                </c:pt>
                <c:pt idx="7">
                  <c:v>0.155</c:v>
                </c:pt>
                <c:pt idx="8">
                  <c:v>0.155</c:v>
                </c:pt>
                <c:pt idx="9">
                  <c:v>0.155</c:v>
                </c:pt>
                <c:pt idx="10">
                  <c:v>0.19700000000000001</c:v>
                </c:pt>
                <c:pt idx="11">
                  <c:v>0.21099999999999999</c:v>
                </c:pt>
                <c:pt idx="12">
                  <c:v>0.31</c:v>
                </c:pt>
                <c:pt idx="13">
                  <c:v>0.35199999999999998</c:v>
                </c:pt>
              </c:numCache>
            </c:numRef>
          </c:val>
          <c:extLst>
            <c:ext xmlns:c16="http://schemas.microsoft.com/office/drawing/2014/chart" uri="{C3380CC4-5D6E-409C-BE32-E72D297353CC}">
              <c16:uniqueId val="{00000000-DA05-4AB5-94C8-59D973D45D67}"/>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a:latin typeface="Univers" panose="020B0503020202020204" pitchFamily="34" charset="0"/>
              </a:rPr>
              <a:t>1600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Sheet1!$C$1</c:f>
              <c:strCache>
                <c:ptCount val="1"/>
                <c:pt idx="0">
                  <c:v>1600 Series
(n=71)</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Sheet1!$C$2:$C$9</c:f>
              <c:numCache>
                <c:formatCode>0%</c:formatCode>
                <c:ptCount val="8"/>
                <c:pt idx="0">
                  <c:v>1.4E-2</c:v>
                </c:pt>
                <c:pt idx="1">
                  <c:v>0.127</c:v>
                </c:pt>
                <c:pt idx="2">
                  <c:v>4.2000000000000003E-2</c:v>
                </c:pt>
                <c:pt idx="3">
                  <c:v>9.9000000000000005E-2</c:v>
                </c:pt>
                <c:pt idx="4">
                  <c:v>0.113</c:v>
                </c:pt>
                <c:pt idx="5">
                  <c:v>0.14099999999999999</c:v>
                </c:pt>
                <c:pt idx="6">
                  <c:v>0.22500000000000001</c:v>
                </c:pt>
                <c:pt idx="7">
                  <c:v>0.23899999999999999</c:v>
                </c:pt>
              </c:numCache>
            </c:numRef>
          </c:val>
          <c:extLst>
            <c:ext xmlns:c16="http://schemas.microsoft.com/office/drawing/2014/chart" uri="{C3380CC4-5D6E-409C-BE32-E72D297353CC}">
              <c16:uniqueId val="{00000000-DA05-4AB5-94C8-59D973D45D67}"/>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CFCC-4104-B2B4-942B41987CF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0-7F4E-440B-802B-0805E9F8A9B0}"/>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AE2D-440C-8104-682FC7918AC8}"/>
              </c:ext>
            </c:extLst>
          </c:dPt>
          <c:dPt>
            <c:idx val="1"/>
            <c:invertIfNegative val="0"/>
            <c:bubble3D val="0"/>
            <c:spPr>
              <a:solidFill>
                <a:srgbClr val="FF0000"/>
              </a:solidFill>
              <a:ln>
                <a:noFill/>
              </a:ln>
              <a:effectLst/>
            </c:spPr>
            <c:extLst>
              <c:ext xmlns:c16="http://schemas.microsoft.com/office/drawing/2014/chart" uri="{C3380CC4-5D6E-409C-BE32-E72D297353CC}">
                <c16:uniqueId val="{00000003-AE2D-440C-8104-682FC7918AC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2-AE2D-440C-8104-682FC7918AC8}"/>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DC8F-4374-82CF-65E4BBB8CD40}"/>
              </c:ext>
            </c:extLst>
          </c:dPt>
          <c:dPt>
            <c:idx val="1"/>
            <c:invertIfNegative val="0"/>
            <c:bubble3D val="0"/>
            <c:spPr>
              <a:solidFill>
                <a:srgbClr val="FF0000"/>
              </a:solidFill>
              <a:ln>
                <a:noFill/>
              </a:ln>
              <a:effectLst/>
            </c:spPr>
            <c:extLst>
              <c:ext xmlns:c16="http://schemas.microsoft.com/office/drawing/2014/chart" uri="{C3380CC4-5D6E-409C-BE32-E72D297353CC}">
                <c16:uniqueId val="{00000004-DC8F-4374-82CF-65E4BBB8CD40}"/>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C8F-4374-82CF-65E4BBB8CD4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3-DC8F-4374-82CF-65E4BBB8CD40}"/>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4500 Series</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29456271869598205"/>
          <c:y val="0.12198471868309357"/>
          <c:w val="0.68063641242738337"/>
          <c:h val="0.84431784521660436"/>
        </c:manualLayout>
      </c:layout>
      <c:barChart>
        <c:barDir val="bar"/>
        <c:grouping val="clustered"/>
        <c:varyColors val="0"/>
        <c:ser>
          <c:idx val="0"/>
          <c:order val="0"/>
          <c:tx>
            <c:strRef>
              <c:f>Sheet1!$C$1</c:f>
              <c:strCache>
                <c:ptCount val="1"/>
                <c:pt idx="0">
                  <c:v>4500 Series
(n=52)</c:v>
                </c:pt>
              </c:strCache>
            </c:strRef>
          </c:tx>
          <c:spPr>
            <a:solidFill>
              <a:srgbClr val="FF0000"/>
            </a:solidFill>
            <a:ln>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Snow plowing</c:v>
                </c:pt>
                <c:pt idx="1">
                  <c:v>Harvesting</c:v>
                </c:pt>
                <c:pt idx="2">
                  <c:v>Planting</c:v>
                </c:pt>
                <c:pt idx="3">
                  <c:v>Road clearing</c:v>
                </c:pt>
                <c:pt idx="4">
                  <c:v>Plowing</c:v>
                </c:pt>
                <c:pt idx="5">
                  <c:v>Fence building</c:v>
                </c:pt>
                <c:pt idx="6">
                  <c:v>Dirt plowing</c:v>
                </c:pt>
                <c:pt idx="7">
                  <c:v>Tilling</c:v>
                </c:pt>
                <c:pt idx="8">
                  <c:v>Grounds maintenance</c:v>
                </c:pt>
                <c:pt idx="9">
                  <c:v>Landscaping</c:v>
                </c:pt>
                <c:pt idx="10">
                  <c:v>Loading materials</c:v>
                </c:pt>
                <c:pt idx="11">
                  <c:v>Hay</c:v>
                </c:pt>
                <c:pt idx="12">
                  <c:v>Mowing</c:v>
                </c:pt>
                <c:pt idx="13">
                  <c:v>Moving soil</c:v>
                </c:pt>
                <c:pt idx="14">
                  <c:v>Bush hogging</c:v>
                </c:pt>
                <c:pt idx="15">
                  <c:v>Moving materials</c:v>
                </c:pt>
              </c:strCache>
            </c:strRef>
          </c:cat>
          <c:val>
            <c:numRef>
              <c:f>Sheet1!$C$2:$C$17</c:f>
              <c:numCache>
                <c:formatCode>0%</c:formatCode>
                <c:ptCount val="16"/>
                <c:pt idx="0">
                  <c:v>0.13500000000000001</c:v>
                </c:pt>
                <c:pt idx="1">
                  <c:v>0.26900000000000002</c:v>
                </c:pt>
                <c:pt idx="2">
                  <c:v>0.32700000000000001</c:v>
                </c:pt>
                <c:pt idx="3">
                  <c:v>0.32700000000000001</c:v>
                </c:pt>
                <c:pt idx="4">
                  <c:v>0.32700000000000001</c:v>
                </c:pt>
                <c:pt idx="5">
                  <c:v>0.34599999999999997</c:v>
                </c:pt>
                <c:pt idx="6">
                  <c:v>0.36499999999999999</c:v>
                </c:pt>
                <c:pt idx="7">
                  <c:v>0.40400000000000003</c:v>
                </c:pt>
                <c:pt idx="8">
                  <c:v>0.40400000000000003</c:v>
                </c:pt>
                <c:pt idx="9">
                  <c:v>0.40400000000000003</c:v>
                </c:pt>
                <c:pt idx="10">
                  <c:v>0.442</c:v>
                </c:pt>
                <c:pt idx="11">
                  <c:v>0.48099999999999998</c:v>
                </c:pt>
                <c:pt idx="12">
                  <c:v>0.5</c:v>
                </c:pt>
                <c:pt idx="13">
                  <c:v>0.53800000000000003</c:v>
                </c:pt>
                <c:pt idx="14">
                  <c:v>0.59599999999999997</c:v>
                </c:pt>
                <c:pt idx="15">
                  <c:v>0.59599999999999997</c:v>
                </c:pt>
              </c:numCache>
            </c:numRef>
          </c:val>
          <c:extLst>
            <c:ext xmlns:c16="http://schemas.microsoft.com/office/drawing/2014/chart" uri="{C3380CC4-5D6E-409C-BE32-E72D297353CC}">
              <c16:uniqueId val="{00000000-3B18-46B5-B01D-F9A3563BEAA2}"/>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dirty="0"/>
              <a:t>4500 Series</a:t>
            </a:r>
          </a:p>
          <a:p>
            <a:pPr algn="ctr" rtl="0">
              <a:defRPr/>
            </a:pPr>
            <a:r>
              <a:rPr lang="en-US" sz="1600" dirty="0"/>
              <a:t>(n=52)</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Sheet1!$F$1</c:f>
              <c:strCache>
                <c:ptCount val="1"/>
                <c:pt idx="0">
                  <c:v>4500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Sheet1!$F$2:$F$11</c:f>
              <c:numCache>
                <c:formatCode>0%</c:formatCode>
                <c:ptCount val="10"/>
                <c:pt idx="0">
                  <c:v>0.21199999999999999</c:v>
                </c:pt>
                <c:pt idx="1">
                  <c:v>0.442</c:v>
                </c:pt>
                <c:pt idx="2">
                  <c:v>0.115</c:v>
                </c:pt>
                <c:pt idx="3">
                  <c:v>7.6999999999999999E-2</c:v>
                </c:pt>
                <c:pt idx="4">
                  <c:v>7.6999999999999999E-2</c:v>
                </c:pt>
                <c:pt idx="5">
                  <c:v>0</c:v>
                </c:pt>
                <c:pt idx="6">
                  <c:v>1.9E-2</c:v>
                </c:pt>
                <c:pt idx="7">
                  <c:v>0</c:v>
                </c:pt>
                <c:pt idx="8">
                  <c:v>0</c:v>
                </c:pt>
                <c:pt idx="9">
                  <c:v>5.8000000000000003E-2</c:v>
                </c:pt>
              </c:numCache>
            </c:numRef>
          </c:val>
          <c:extLst>
            <c:ext xmlns:c16="http://schemas.microsoft.com/office/drawing/2014/chart" uri="{C3380CC4-5D6E-409C-BE32-E72D297353CC}">
              <c16:uniqueId val="{00000000-206C-485A-B403-DCD832DC8FC7}"/>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4500 Series 
(n=52)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Sheet1!$F$1</c:f>
              <c:strCache>
                <c:ptCount val="1"/>
                <c:pt idx="0">
                  <c:v>4500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Sheet1!$F$2:$F$4</c:f>
              <c:numCache>
                <c:formatCode>0%</c:formatCode>
                <c:ptCount val="3"/>
                <c:pt idx="0">
                  <c:v>0.308</c:v>
                </c:pt>
                <c:pt idx="1">
                  <c:v>0</c:v>
                </c:pt>
                <c:pt idx="2">
                  <c:v>0.69199999999999995</c:v>
                </c:pt>
              </c:numCache>
            </c:numRef>
          </c:val>
          <c:extLst>
            <c:ext xmlns:c16="http://schemas.microsoft.com/office/drawing/2014/chart" uri="{C3380CC4-5D6E-409C-BE32-E72D297353CC}">
              <c16:uniqueId val="{00000000-E86E-4088-8FAE-4F3694A2C44D}"/>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4500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Sheet1!$F$1</c:f>
              <c:strCache>
                <c:ptCount val="1"/>
                <c:pt idx="0">
                  <c:v>4500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Current Mahindra owner</c:v>
                </c:pt>
                <c:pt idx="1">
                  <c:v>Special offers and promotions</c:v>
                </c:pt>
                <c:pt idx="2">
                  <c:v>Online research</c:v>
                </c:pt>
                <c:pt idx="3">
                  <c:v>Brand reputation</c:v>
                </c:pt>
                <c:pt idx="4">
                  <c:v>Recommendation</c:v>
                </c:pt>
                <c:pt idx="5">
                  <c:v>Availability of services and parts</c:v>
                </c:pt>
                <c:pt idx="6">
                  <c:v>Dealer reputation</c:v>
                </c:pt>
                <c:pt idx="7">
                  <c:v>Financing</c:v>
                </c:pt>
                <c:pt idx="8">
                  <c:v>Easy to operate and maintain</c:v>
                </c:pt>
                <c:pt idx="9">
                  <c:v>Performance</c:v>
                </c:pt>
                <c:pt idx="10">
                  <c:v>Product features</c:v>
                </c:pt>
                <c:pt idx="11">
                  <c:v>Good value</c:v>
                </c:pt>
                <c:pt idx="12">
                  <c:v>Warranty offered</c:v>
                </c:pt>
                <c:pt idx="13">
                  <c:v>Price</c:v>
                </c:pt>
              </c:strCache>
            </c:strRef>
          </c:cat>
          <c:val>
            <c:numRef>
              <c:f>Sheet1!$F$2:$F$15</c:f>
              <c:numCache>
                <c:formatCode>0%</c:formatCode>
                <c:ptCount val="14"/>
                <c:pt idx="0">
                  <c:v>1.9E-2</c:v>
                </c:pt>
                <c:pt idx="1">
                  <c:v>3.7999999999999999E-2</c:v>
                </c:pt>
                <c:pt idx="2">
                  <c:v>5.8000000000000003E-2</c:v>
                </c:pt>
                <c:pt idx="3">
                  <c:v>7.6999999999999999E-2</c:v>
                </c:pt>
                <c:pt idx="4">
                  <c:v>9.6000000000000002E-2</c:v>
                </c:pt>
                <c:pt idx="5">
                  <c:v>0.115</c:v>
                </c:pt>
                <c:pt idx="6">
                  <c:v>0.13500000000000001</c:v>
                </c:pt>
                <c:pt idx="7">
                  <c:v>0.154</c:v>
                </c:pt>
                <c:pt idx="8">
                  <c:v>0.17299999999999999</c:v>
                </c:pt>
                <c:pt idx="9">
                  <c:v>0.192</c:v>
                </c:pt>
                <c:pt idx="10">
                  <c:v>0.23100000000000001</c:v>
                </c:pt>
                <c:pt idx="11">
                  <c:v>0.26900000000000002</c:v>
                </c:pt>
                <c:pt idx="12">
                  <c:v>0.308</c:v>
                </c:pt>
                <c:pt idx="13">
                  <c:v>0.61499999999999999</c:v>
                </c:pt>
              </c:numCache>
            </c:numRef>
          </c:val>
          <c:extLst>
            <c:ext xmlns:c16="http://schemas.microsoft.com/office/drawing/2014/chart" uri="{C3380CC4-5D6E-409C-BE32-E72D297353CC}">
              <c16:uniqueId val="{00000000-DA05-4AB5-94C8-59D973D45D67}"/>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762697567157556E-2"/>
          <c:y val="3.4099275125318754E-2"/>
          <c:w val="0.98423730243284246"/>
          <c:h val="0.5642798323499234"/>
        </c:manualLayout>
      </c:layout>
      <c:barChart>
        <c:barDir val="col"/>
        <c:grouping val="clustered"/>
        <c:varyColors val="0"/>
        <c:ser>
          <c:idx val="0"/>
          <c:order val="0"/>
          <c:tx>
            <c:strRef>
              <c:f>Sheet1!$B$1</c:f>
              <c:strCache>
                <c:ptCount val="1"/>
                <c:pt idx="0">
                  <c:v>OCT - DEC 2022
(N=300)</c:v>
                </c:pt>
              </c:strCache>
            </c:strRef>
          </c:tx>
          <c:spPr>
            <a:solidFill>
              <a:schemeClr val="accent1"/>
            </a:solidFill>
            <a:ln>
              <a:noFill/>
            </a:ln>
            <a:effectLst/>
          </c:spPr>
          <c:invertIfNegative val="0"/>
          <c:dLbls>
            <c:dLbl>
              <c:idx val="1"/>
              <c:layout>
                <c:manualLayout>
                  <c:x val="-2.9707560644359468E-3"/>
                  <c:y val="-3.979168185795537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39D-6847-994B-2545170CC94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10 - Very Satisfied</c:v>
                </c:pt>
                <c:pt idx="1">
                  <c:v>9</c:v>
                </c:pt>
                <c:pt idx="2">
                  <c:v>8</c:v>
                </c:pt>
                <c:pt idx="3">
                  <c:v>7</c:v>
                </c:pt>
                <c:pt idx="4">
                  <c:v>6</c:v>
                </c:pt>
                <c:pt idx="5">
                  <c:v>5</c:v>
                </c:pt>
                <c:pt idx="6">
                  <c:v>4</c:v>
                </c:pt>
                <c:pt idx="7">
                  <c:v>3</c:v>
                </c:pt>
                <c:pt idx="8">
                  <c:v>2</c:v>
                </c:pt>
                <c:pt idx="9">
                  <c:v>1 - Very Dissatisfied</c:v>
                </c:pt>
              </c:strCache>
            </c:strRef>
          </c:cat>
          <c:val>
            <c:numRef>
              <c:f>Sheet1!$B$2:$B$11</c:f>
              <c:numCache>
                <c:formatCode>0%</c:formatCode>
                <c:ptCount val="10"/>
                <c:pt idx="0">
                  <c:v>0.5</c:v>
                </c:pt>
                <c:pt idx="1">
                  <c:v>0.17</c:v>
                </c:pt>
                <c:pt idx="2">
                  <c:v>0.19</c:v>
                </c:pt>
                <c:pt idx="3">
                  <c:v>7.0000000000000007E-2</c:v>
                </c:pt>
                <c:pt idx="4">
                  <c:v>0.03</c:v>
                </c:pt>
                <c:pt idx="5">
                  <c:v>0.03</c:v>
                </c:pt>
                <c:pt idx="6">
                  <c:v>0</c:v>
                </c:pt>
                <c:pt idx="7">
                  <c:v>0</c:v>
                </c:pt>
                <c:pt idx="8">
                  <c:v>0</c:v>
                </c:pt>
                <c:pt idx="9">
                  <c:v>0.02</c:v>
                </c:pt>
              </c:numCache>
            </c:numRef>
          </c:val>
          <c:extLst>
            <c:ext xmlns:c16="http://schemas.microsoft.com/office/drawing/2014/chart" uri="{C3380CC4-5D6E-409C-BE32-E72D297353CC}">
              <c16:uniqueId val="{00000000-23DC-4808-AA5F-5692B2808C4C}"/>
            </c:ext>
          </c:extLst>
        </c:ser>
        <c:ser>
          <c:idx val="1"/>
          <c:order val="1"/>
          <c:tx>
            <c:strRef>
              <c:f>Sheet1!$C$1</c:f>
              <c:strCache>
                <c:ptCount val="1"/>
                <c:pt idx="0">
                  <c:v>JUL - SEP 2022
(N=306)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10 - Very Satisfied</c:v>
                </c:pt>
                <c:pt idx="1">
                  <c:v>9</c:v>
                </c:pt>
                <c:pt idx="2">
                  <c:v>8</c:v>
                </c:pt>
                <c:pt idx="3">
                  <c:v>7</c:v>
                </c:pt>
                <c:pt idx="4">
                  <c:v>6</c:v>
                </c:pt>
                <c:pt idx="5">
                  <c:v>5</c:v>
                </c:pt>
                <c:pt idx="6">
                  <c:v>4</c:v>
                </c:pt>
                <c:pt idx="7">
                  <c:v>3</c:v>
                </c:pt>
                <c:pt idx="8">
                  <c:v>2</c:v>
                </c:pt>
                <c:pt idx="9">
                  <c:v>1 - Very Dissatisfied</c:v>
                </c:pt>
              </c:strCache>
            </c:strRef>
          </c:cat>
          <c:val>
            <c:numRef>
              <c:f>Sheet1!$C$2:$C$11</c:f>
              <c:numCache>
                <c:formatCode>0%</c:formatCode>
                <c:ptCount val="10"/>
                <c:pt idx="0">
                  <c:v>0.57999999999999996</c:v>
                </c:pt>
                <c:pt idx="1">
                  <c:v>0.16</c:v>
                </c:pt>
                <c:pt idx="2">
                  <c:v>0.16</c:v>
                </c:pt>
                <c:pt idx="3">
                  <c:v>0.03</c:v>
                </c:pt>
                <c:pt idx="4">
                  <c:v>0.01</c:v>
                </c:pt>
                <c:pt idx="5">
                  <c:v>0.01</c:v>
                </c:pt>
                <c:pt idx="6">
                  <c:v>0.01</c:v>
                </c:pt>
                <c:pt idx="7">
                  <c:v>0.01</c:v>
                </c:pt>
                <c:pt idx="8">
                  <c:v>0.01</c:v>
                </c:pt>
                <c:pt idx="9">
                  <c:v>0.02</c:v>
                </c:pt>
              </c:numCache>
            </c:numRef>
          </c:val>
          <c:extLst>
            <c:ext xmlns:c16="http://schemas.microsoft.com/office/drawing/2014/chart" uri="{C3380CC4-5D6E-409C-BE32-E72D297353CC}">
              <c16:uniqueId val="{00000001-F8B4-431F-A23B-1768B63B74A9}"/>
            </c:ext>
          </c:extLst>
        </c:ser>
        <c:ser>
          <c:idx val="2"/>
          <c:order val="2"/>
          <c:tx>
            <c:strRef>
              <c:f>Sheet1!$D$1</c:f>
              <c:strCache>
                <c:ptCount val="1"/>
                <c:pt idx="0">
                  <c:v>APR - JUN 2022
(N=300)</c:v>
                </c:pt>
              </c:strCache>
            </c:strRef>
          </c:tx>
          <c:spPr>
            <a:solidFill>
              <a:schemeClr val="tx1"/>
            </a:solidFill>
            <a:ln>
              <a:noFill/>
            </a:ln>
            <a:effectLst/>
          </c:spPr>
          <c:invertIfNegative val="0"/>
          <c:dLbls>
            <c:dLbl>
              <c:idx val="0"/>
              <c:layout>
                <c:manualLayout>
                  <c:x val="2.9707560644359329E-3"/>
                  <c:y val="-3.315935182196763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608-4DAF-BC60-C6262DA3AB96}"/>
                </c:ext>
              </c:extLst>
            </c:dLbl>
            <c:dLbl>
              <c:idx val="1"/>
              <c:layout>
                <c:manualLayout>
                  <c:x val="0"/>
                  <c:y val="-3.617425623450554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2C5-4FD0-908C-42A2D44AEC3A}"/>
                </c:ext>
              </c:extLst>
            </c:dLbl>
            <c:dLbl>
              <c:idx val="2"/>
              <c:layout>
                <c:manualLayout>
                  <c:x val="-2.7231616008710822E-17"/>
                  <c:y val="-1.80871281172524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993-3C4A-8046-EAFE3A60BDC0}"/>
                </c:ext>
              </c:extLst>
            </c:dLbl>
            <c:dLbl>
              <c:idx val="6"/>
              <c:layout>
                <c:manualLayout>
                  <c:x val="-8.9122681933077996E-3"/>
                  <c:y val="-2.53219793641534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993-3C4A-8046-EAFE3A60BDC0}"/>
                </c:ext>
              </c:extLst>
            </c:dLbl>
            <c:dLbl>
              <c:idx val="7"/>
              <c:layout>
                <c:manualLayout>
                  <c:x val="-5.9415121288718658E-3"/>
                  <c:y val="-2.89394049876039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993-3C4A-8046-EAFE3A60BDC0}"/>
                </c:ext>
              </c:extLst>
            </c:dLbl>
            <c:dLbl>
              <c:idx val="9"/>
              <c:layout>
                <c:manualLayout>
                  <c:x val="1.4853780322178576E-3"/>
                  <c:y val="-3.61742562345048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993-3C4A-8046-EAFE3A60BDC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10 - Very Satisfied</c:v>
                </c:pt>
                <c:pt idx="1">
                  <c:v>9</c:v>
                </c:pt>
                <c:pt idx="2">
                  <c:v>8</c:v>
                </c:pt>
                <c:pt idx="3">
                  <c:v>7</c:v>
                </c:pt>
                <c:pt idx="4">
                  <c:v>6</c:v>
                </c:pt>
                <c:pt idx="5">
                  <c:v>5</c:v>
                </c:pt>
                <c:pt idx="6">
                  <c:v>4</c:v>
                </c:pt>
                <c:pt idx="7">
                  <c:v>3</c:v>
                </c:pt>
                <c:pt idx="8">
                  <c:v>2</c:v>
                </c:pt>
                <c:pt idx="9">
                  <c:v>1 - Very Dissatisfied</c:v>
                </c:pt>
              </c:strCache>
            </c:strRef>
          </c:cat>
          <c:val>
            <c:numRef>
              <c:f>Sheet1!$D$2:$D$11</c:f>
              <c:numCache>
                <c:formatCode>0%</c:formatCode>
                <c:ptCount val="10"/>
                <c:pt idx="0">
                  <c:v>0.46</c:v>
                </c:pt>
                <c:pt idx="1">
                  <c:v>0.18</c:v>
                </c:pt>
                <c:pt idx="2">
                  <c:v>0.19</c:v>
                </c:pt>
                <c:pt idx="3">
                  <c:v>0.04</c:v>
                </c:pt>
                <c:pt idx="4">
                  <c:v>0.05</c:v>
                </c:pt>
                <c:pt idx="5">
                  <c:v>0.02</c:v>
                </c:pt>
                <c:pt idx="6">
                  <c:v>0.01</c:v>
                </c:pt>
                <c:pt idx="7">
                  <c:v>0.01</c:v>
                </c:pt>
                <c:pt idx="8">
                  <c:v>0.01</c:v>
                </c:pt>
                <c:pt idx="9">
                  <c:v>0.03</c:v>
                </c:pt>
              </c:numCache>
            </c:numRef>
          </c:val>
          <c:extLst>
            <c:ext xmlns:c16="http://schemas.microsoft.com/office/drawing/2014/chart" uri="{C3380CC4-5D6E-409C-BE32-E72D297353CC}">
              <c16:uniqueId val="{00000001-9608-4DAF-BC60-C6262DA3AB96}"/>
            </c:ext>
          </c:extLst>
        </c:ser>
        <c:ser>
          <c:idx val="3"/>
          <c:order val="3"/>
          <c:tx>
            <c:strRef>
              <c:f>Sheet1!$E$1</c:f>
              <c:strCache>
                <c:ptCount val="1"/>
                <c:pt idx="0">
                  <c:v>JAN - MAR 2022
 (N =302)</c:v>
                </c:pt>
              </c:strCache>
            </c:strRef>
          </c:tx>
          <c:spPr>
            <a:solidFill>
              <a:srgbClr val="FFC000"/>
            </a:solidFill>
            <a:ln>
              <a:noFill/>
            </a:ln>
            <a:effectLst/>
          </c:spPr>
          <c:invertIfNegative val="0"/>
          <c:dLbls>
            <c:dLbl>
              <c:idx val="0"/>
              <c:layout>
                <c:manualLayout>
                  <c:x val="2.9707560644359329E-3"/>
                  <c:y val="-2.532197936415342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03A-894F-AB6F-C3A641992393}"/>
                </c:ext>
              </c:extLst>
            </c:dLbl>
            <c:dLbl>
              <c:idx val="1"/>
              <c:layout>
                <c:manualLayout>
                  <c:x val="-1.4853780322179664E-3"/>
                  <c:y val="-5.42613843517573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993-3C4A-8046-EAFE3A60BDC0}"/>
                </c:ext>
              </c:extLst>
            </c:dLbl>
            <c:dLbl>
              <c:idx val="5"/>
              <c:layout>
                <c:manualLayout>
                  <c:x val="-7.4268901610898327E-3"/>
                  <c:y val="-5.42613843517573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993-3C4A-8046-EAFE3A60BDC0}"/>
                </c:ext>
              </c:extLst>
            </c:dLbl>
            <c:dLbl>
              <c:idx val="8"/>
              <c:layout>
                <c:manualLayout>
                  <c:x val="-8.9122681933077996E-3"/>
                  <c:y val="-5.78788099752078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993-3C4A-8046-EAFE3A60BDC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10 - Very Satisfied</c:v>
                </c:pt>
                <c:pt idx="1">
                  <c:v>9</c:v>
                </c:pt>
                <c:pt idx="2">
                  <c:v>8</c:v>
                </c:pt>
                <c:pt idx="3">
                  <c:v>7</c:v>
                </c:pt>
                <c:pt idx="4">
                  <c:v>6</c:v>
                </c:pt>
                <c:pt idx="5">
                  <c:v>5</c:v>
                </c:pt>
                <c:pt idx="6">
                  <c:v>4</c:v>
                </c:pt>
                <c:pt idx="7">
                  <c:v>3</c:v>
                </c:pt>
                <c:pt idx="8">
                  <c:v>2</c:v>
                </c:pt>
                <c:pt idx="9">
                  <c:v>1 - Very Dissatisfied</c:v>
                </c:pt>
              </c:strCache>
            </c:strRef>
          </c:cat>
          <c:val>
            <c:numRef>
              <c:f>Sheet1!$E$2:$E$11</c:f>
              <c:numCache>
                <c:formatCode>0%</c:formatCode>
                <c:ptCount val="10"/>
                <c:pt idx="0">
                  <c:v>0.5</c:v>
                </c:pt>
                <c:pt idx="1">
                  <c:v>0.18</c:v>
                </c:pt>
                <c:pt idx="2">
                  <c:v>0.17</c:v>
                </c:pt>
                <c:pt idx="3">
                  <c:v>7.0000000000000007E-2</c:v>
                </c:pt>
                <c:pt idx="4">
                  <c:v>0.01</c:v>
                </c:pt>
                <c:pt idx="5">
                  <c:v>0.03</c:v>
                </c:pt>
                <c:pt idx="6">
                  <c:v>0.01</c:v>
                </c:pt>
                <c:pt idx="7">
                  <c:v>0.01</c:v>
                </c:pt>
                <c:pt idx="8">
                  <c:v>0.01</c:v>
                </c:pt>
                <c:pt idx="9">
                  <c:v>0.02</c:v>
                </c:pt>
              </c:numCache>
            </c:numRef>
          </c:val>
          <c:extLst>
            <c:ext xmlns:c16="http://schemas.microsoft.com/office/drawing/2014/chart" uri="{C3380CC4-5D6E-409C-BE32-E72D297353CC}">
              <c16:uniqueId val="{00000000-303A-894F-AB6F-C3A641992393}"/>
            </c:ext>
          </c:extLst>
        </c:ser>
        <c:dLbls>
          <c:dLblPos val="outEnd"/>
          <c:showLegendKey val="0"/>
          <c:showVal val="1"/>
          <c:showCatName val="0"/>
          <c:showSerName val="0"/>
          <c:showPercent val="0"/>
          <c:showBubbleSize val="0"/>
        </c:dLbls>
        <c:gapWidth val="219"/>
        <c:axId val="1975105632"/>
        <c:axId val="1975106880"/>
      </c:barChart>
      <c:catAx>
        <c:axId val="197510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75106880"/>
        <c:crosses val="autoZero"/>
        <c:auto val="1"/>
        <c:lblAlgn val="ctr"/>
        <c:lblOffset val="100"/>
        <c:tickLblSkip val="1"/>
        <c:noMultiLvlLbl val="0"/>
      </c:catAx>
      <c:valAx>
        <c:axId val="1975106880"/>
        <c:scaling>
          <c:orientation val="minMax"/>
        </c:scaling>
        <c:delete val="1"/>
        <c:axPos val="l"/>
        <c:numFmt formatCode="0%" sourceLinked="1"/>
        <c:majorTickMark val="none"/>
        <c:minorTickMark val="none"/>
        <c:tickLblPos val="nextTo"/>
        <c:crossAx val="1975105632"/>
        <c:crosses val="autoZero"/>
        <c:crossBetween val="between"/>
      </c:valAx>
      <c:spPr>
        <a:noFill/>
        <a:ln>
          <a:noFill/>
        </a:ln>
        <a:effectLst/>
      </c:spPr>
    </c:plotArea>
    <c:legend>
      <c:legendPos val="r"/>
      <c:layout>
        <c:manualLayout>
          <c:xMode val="edge"/>
          <c:yMode val="edge"/>
          <c:x val="0.10657413874681745"/>
          <c:y val="0.60680094931629358"/>
          <c:w val="0.83129138891660581"/>
          <c:h val="0.3931990506837064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4500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Sheet1!$F$1</c:f>
              <c:strCache>
                <c:ptCount val="1"/>
                <c:pt idx="0">
                  <c:v>4500 Series
(n=52)</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Sheet1!$F$2:$F$9</c:f>
              <c:numCache>
                <c:formatCode>0%</c:formatCode>
                <c:ptCount val="8"/>
                <c:pt idx="0">
                  <c:v>3.7999999999999999E-2</c:v>
                </c:pt>
                <c:pt idx="1">
                  <c:v>5.8000000000000003E-2</c:v>
                </c:pt>
                <c:pt idx="2">
                  <c:v>7.6999999999999999E-2</c:v>
                </c:pt>
                <c:pt idx="3">
                  <c:v>9.6000000000000002E-2</c:v>
                </c:pt>
                <c:pt idx="4">
                  <c:v>0.115</c:v>
                </c:pt>
                <c:pt idx="5">
                  <c:v>0.13500000000000001</c:v>
                </c:pt>
                <c:pt idx="6">
                  <c:v>0.32700000000000001</c:v>
                </c:pt>
                <c:pt idx="7">
                  <c:v>0.154</c:v>
                </c:pt>
              </c:numCache>
            </c:numRef>
          </c:val>
          <c:extLst>
            <c:ext xmlns:c16="http://schemas.microsoft.com/office/drawing/2014/chart" uri="{C3380CC4-5D6E-409C-BE32-E72D297353CC}">
              <c16:uniqueId val="{00000000-DA05-4AB5-94C8-59D973D45D67}"/>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ADB5-4005-BB36-799464CA6FFC}"/>
              </c:ext>
            </c:extLst>
          </c:dPt>
          <c:dPt>
            <c:idx val="1"/>
            <c:invertIfNegative val="0"/>
            <c:bubble3D val="0"/>
            <c:spPr>
              <a:solidFill>
                <a:srgbClr val="F71837"/>
              </a:solidFill>
              <a:ln>
                <a:noFill/>
              </a:ln>
              <a:effectLst/>
            </c:spPr>
            <c:extLst>
              <c:ext xmlns:c16="http://schemas.microsoft.com/office/drawing/2014/chart" uri="{C3380CC4-5D6E-409C-BE32-E72D297353CC}">
                <c16:uniqueId val="{00000003-ADB5-4005-BB36-799464CA6FF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2-ADB5-4005-BB36-799464CA6FFC}"/>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2"/>
            <c:invertIfNegative val="0"/>
            <c:bubble3D val="0"/>
            <c:spPr>
              <a:solidFill>
                <a:srgbClr val="FF0000"/>
              </a:solidFill>
              <a:ln>
                <a:noFill/>
              </a:ln>
              <a:effectLst/>
            </c:spPr>
            <c:extLst>
              <c:ext xmlns:c16="http://schemas.microsoft.com/office/drawing/2014/chart" uri="{C3380CC4-5D6E-409C-BE32-E72D297353CC}">
                <c16:uniqueId val="{00000000-290C-4135-982D-CB456CD2322F}"/>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2"/>
            <c:invertIfNegative val="0"/>
            <c:bubble3D val="0"/>
            <c:spPr>
              <a:solidFill>
                <a:srgbClr val="FF0000"/>
              </a:solidFill>
              <a:ln>
                <a:noFill/>
              </a:ln>
              <a:effectLst/>
            </c:spPr>
            <c:extLst>
              <c:ext xmlns:c16="http://schemas.microsoft.com/office/drawing/2014/chart" uri="{C3380CC4-5D6E-409C-BE32-E72D297353CC}">
                <c16:uniqueId val="{00000000-C2D9-4318-B5A3-604A25555E0F}"/>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err="1">
                <a:latin typeface="Univers" panose="020B0503020202020204" pitchFamily="34" charset="0"/>
              </a:rPr>
              <a:t>eMax</a:t>
            </a:r>
            <a:endParaRPr lang="en-US" sz="1600">
              <a:latin typeface="Univers" panose="020B0503020202020204" pitchFamily="34" charset="0"/>
            </a:endParaRP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29456271869598205"/>
          <c:y val="0.12198471868309357"/>
          <c:w val="0.68063641242738337"/>
          <c:h val="0.84431784521660436"/>
        </c:manualLayout>
      </c:layout>
      <c:barChart>
        <c:barDir val="bar"/>
        <c:grouping val="clustered"/>
        <c:varyColors val="0"/>
        <c:ser>
          <c:idx val="0"/>
          <c:order val="0"/>
          <c:tx>
            <c:strRef>
              <c:f>Sheet1!$D$1</c:f>
              <c:strCache>
                <c:ptCount val="1"/>
                <c:pt idx="0">
                  <c:v>eMax
(n=40)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Harvesting</c:v>
                </c:pt>
                <c:pt idx="1">
                  <c:v>Fence building</c:v>
                </c:pt>
                <c:pt idx="2">
                  <c:v>Hay</c:v>
                </c:pt>
                <c:pt idx="3">
                  <c:v>Loading materials</c:v>
                </c:pt>
                <c:pt idx="4">
                  <c:v>Planting</c:v>
                </c:pt>
                <c:pt idx="5">
                  <c:v>Road clearing</c:v>
                </c:pt>
                <c:pt idx="6">
                  <c:v>Bush hogging</c:v>
                </c:pt>
                <c:pt idx="7">
                  <c:v>Tilling</c:v>
                </c:pt>
                <c:pt idx="8">
                  <c:v>Dirt plowing</c:v>
                </c:pt>
                <c:pt idx="9">
                  <c:v>Plowing</c:v>
                </c:pt>
                <c:pt idx="10">
                  <c:v>Mowing</c:v>
                </c:pt>
                <c:pt idx="11">
                  <c:v>Moving materials</c:v>
                </c:pt>
                <c:pt idx="12">
                  <c:v>Moving soil</c:v>
                </c:pt>
                <c:pt idx="13">
                  <c:v>Grounds maintenance</c:v>
                </c:pt>
                <c:pt idx="14">
                  <c:v>Snow plowing</c:v>
                </c:pt>
                <c:pt idx="15">
                  <c:v>Landscaping</c:v>
                </c:pt>
              </c:strCache>
            </c:strRef>
          </c:cat>
          <c:val>
            <c:numRef>
              <c:f>Sheet1!$D$2:$D$17</c:f>
              <c:numCache>
                <c:formatCode>0%</c:formatCode>
                <c:ptCount val="16"/>
                <c:pt idx="0">
                  <c:v>0.22500000000000001</c:v>
                </c:pt>
                <c:pt idx="1">
                  <c:v>0.22500000000000001</c:v>
                </c:pt>
                <c:pt idx="2">
                  <c:v>0.25</c:v>
                </c:pt>
                <c:pt idx="3">
                  <c:v>0.32500000000000001</c:v>
                </c:pt>
                <c:pt idx="4">
                  <c:v>0.35</c:v>
                </c:pt>
                <c:pt idx="5">
                  <c:v>0.35</c:v>
                </c:pt>
                <c:pt idx="6">
                  <c:v>0.35</c:v>
                </c:pt>
                <c:pt idx="7">
                  <c:v>0.375</c:v>
                </c:pt>
                <c:pt idx="8">
                  <c:v>0.375</c:v>
                </c:pt>
                <c:pt idx="9">
                  <c:v>0.42499999999999999</c:v>
                </c:pt>
                <c:pt idx="10">
                  <c:v>0.42499999999999999</c:v>
                </c:pt>
                <c:pt idx="11">
                  <c:v>0.47499999999999998</c:v>
                </c:pt>
                <c:pt idx="12">
                  <c:v>0.52500000000000002</c:v>
                </c:pt>
                <c:pt idx="13">
                  <c:v>0.55000000000000004</c:v>
                </c:pt>
                <c:pt idx="14">
                  <c:v>0.57499999999999996</c:v>
                </c:pt>
                <c:pt idx="15">
                  <c:v>0.57499999999999996</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dirty="0" err="1"/>
              <a:t>eMax</a:t>
            </a:r>
            <a:endParaRPr lang="en-US" sz="1600" dirty="0"/>
          </a:p>
          <a:p>
            <a:pPr algn="ctr" rtl="0">
              <a:defRPr/>
            </a:pPr>
            <a:r>
              <a:rPr lang="en-US" sz="1600" dirty="0"/>
              <a:t>(n=40)</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Sheet1!$I$1</c:f>
              <c:strCache>
                <c:ptCount val="1"/>
                <c:pt idx="0">
                  <c:v>eMax
(n=40)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Sheet1!$I$2:$I$11</c:f>
              <c:numCache>
                <c:formatCode>0%</c:formatCode>
                <c:ptCount val="10"/>
                <c:pt idx="0">
                  <c:v>0.75</c:v>
                </c:pt>
                <c:pt idx="1">
                  <c:v>0.2</c:v>
                </c:pt>
                <c:pt idx="2">
                  <c:v>2.5000000000000001E-2</c:v>
                </c:pt>
                <c:pt idx="3">
                  <c:v>0</c:v>
                </c:pt>
                <c:pt idx="4">
                  <c:v>2.5000000000000001E-2</c:v>
                </c:pt>
                <c:pt idx="5">
                  <c:v>0</c:v>
                </c:pt>
                <c:pt idx="6">
                  <c:v>0</c:v>
                </c:pt>
                <c:pt idx="7">
                  <c:v>0</c:v>
                </c:pt>
                <c:pt idx="8">
                  <c:v>0</c:v>
                </c:pt>
                <c:pt idx="9">
                  <c:v>0</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err="1">
                <a:latin typeface="Univers" panose="020B0503020202020204" pitchFamily="34" charset="0"/>
              </a:rPr>
              <a:t>eMax</a:t>
            </a:r>
            <a:r>
              <a:rPr lang="en-US" sz="1600" dirty="0">
                <a:latin typeface="Univers" panose="020B0503020202020204" pitchFamily="34" charset="0"/>
              </a:rPr>
              <a:t>
(n=40)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Sheet1!$I$1</c:f>
              <c:strCache>
                <c:ptCount val="1"/>
                <c:pt idx="0">
                  <c:v>eMax
(n=40)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Sheet1!$I$2:$I$4</c:f>
              <c:numCache>
                <c:formatCode>0%</c:formatCode>
                <c:ptCount val="3"/>
                <c:pt idx="0">
                  <c:v>0</c:v>
                </c:pt>
                <c:pt idx="1">
                  <c:v>2.5000000000000001E-2</c:v>
                </c:pt>
                <c:pt idx="2">
                  <c:v>0.97499999999999998</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err="1">
                <a:latin typeface="Univers" panose="020B0503020202020204" pitchFamily="34" charset="0"/>
              </a:rPr>
              <a:t>eMax</a:t>
            </a:r>
            <a:endParaRPr lang="en-US" sz="1800">
              <a:latin typeface="Univers" panose="020B0503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Sheet1!$I$1</c:f>
              <c:strCache>
                <c:ptCount val="1"/>
                <c:pt idx="0">
                  <c:v>eMax
(n=40)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Current Mahindra owner</c:v>
                </c:pt>
                <c:pt idx="1">
                  <c:v>Special offers and promotions</c:v>
                </c:pt>
                <c:pt idx="2">
                  <c:v>Availability of services and parts</c:v>
                </c:pt>
                <c:pt idx="3">
                  <c:v>Online research</c:v>
                </c:pt>
                <c:pt idx="4">
                  <c:v>Easy to operate and maintain</c:v>
                </c:pt>
                <c:pt idx="5">
                  <c:v>Financing</c:v>
                </c:pt>
                <c:pt idx="6">
                  <c:v>Recommendation</c:v>
                </c:pt>
                <c:pt idx="7">
                  <c:v>Warranty offered</c:v>
                </c:pt>
                <c:pt idx="8">
                  <c:v>Brand reputation</c:v>
                </c:pt>
                <c:pt idx="9">
                  <c:v>Performance</c:v>
                </c:pt>
                <c:pt idx="10">
                  <c:v>Good value</c:v>
                </c:pt>
                <c:pt idx="11">
                  <c:v>Dealer reputation</c:v>
                </c:pt>
                <c:pt idx="12">
                  <c:v>Product features</c:v>
                </c:pt>
                <c:pt idx="13">
                  <c:v>Price</c:v>
                </c:pt>
              </c:strCache>
            </c:strRef>
          </c:cat>
          <c:val>
            <c:numRef>
              <c:f>Sheet1!$I$2:$I$15</c:f>
              <c:numCache>
                <c:formatCode>0%</c:formatCode>
                <c:ptCount val="14"/>
                <c:pt idx="0">
                  <c:v>0</c:v>
                </c:pt>
                <c:pt idx="1">
                  <c:v>0</c:v>
                </c:pt>
                <c:pt idx="2">
                  <c:v>0</c:v>
                </c:pt>
                <c:pt idx="3">
                  <c:v>2.5000000000000001E-2</c:v>
                </c:pt>
                <c:pt idx="4">
                  <c:v>0.05</c:v>
                </c:pt>
                <c:pt idx="5">
                  <c:v>7.4999999999999997E-2</c:v>
                </c:pt>
                <c:pt idx="6">
                  <c:v>0.125</c:v>
                </c:pt>
                <c:pt idx="7">
                  <c:v>0.125</c:v>
                </c:pt>
                <c:pt idx="8">
                  <c:v>0.15</c:v>
                </c:pt>
                <c:pt idx="9">
                  <c:v>0.15</c:v>
                </c:pt>
                <c:pt idx="10">
                  <c:v>0.15</c:v>
                </c:pt>
                <c:pt idx="11">
                  <c:v>0.2</c:v>
                </c:pt>
                <c:pt idx="12">
                  <c:v>0.22500000000000001</c:v>
                </c:pt>
                <c:pt idx="13">
                  <c:v>0.4</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err="1">
                <a:latin typeface="Univers" panose="020B0503020202020204" pitchFamily="34" charset="0"/>
              </a:rPr>
              <a:t>eMax</a:t>
            </a:r>
            <a:endParaRPr lang="en-US" sz="1800">
              <a:latin typeface="Univers" panose="020B0503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Sheet1!$I$1</c:f>
              <c:strCache>
                <c:ptCount val="1"/>
                <c:pt idx="0">
                  <c:v>eMax
(n=40)</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Sheet1!$I$2:$I$9</c:f>
              <c:numCache>
                <c:formatCode>0%</c:formatCode>
                <c:ptCount val="8"/>
                <c:pt idx="0">
                  <c:v>2.5000000000000001E-2</c:v>
                </c:pt>
                <c:pt idx="1">
                  <c:v>7.4999999999999997E-2</c:v>
                </c:pt>
                <c:pt idx="2">
                  <c:v>2.5000000000000001E-2</c:v>
                </c:pt>
                <c:pt idx="3">
                  <c:v>7.4999999999999997E-2</c:v>
                </c:pt>
                <c:pt idx="4">
                  <c:v>0.125</c:v>
                </c:pt>
                <c:pt idx="5">
                  <c:v>0.2</c:v>
                </c:pt>
                <c:pt idx="6">
                  <c:v>0.125</c:v>
                </c:pt>
                <c:pt idx="7">
                  <c:v>0.35</c:v>
                </c:pt>
              </c:numCache>
            </c:numRef>
          </c:val>
          <c:extLst>
            <c:ext xmlns:c16="http://schemas.microsoft.com/office/drawing/2014/chart" uri="{C3380CC4-5D6E-409C-BE32-E72D297353CC}">
              <c16:uniqueId val="{00000000-69A4-45A8-B8C0-B25447C55D16}"/>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3"/>
            <c:invertIfNegative val="0"/>
            <c:bubble3D val="0"/>
            <c:spPr>
              <a:solidFill>
                <a:srgbClr val="FF0000"/>
              </a:solidFill>
              <a:ln>
                <a:noFill/>
              </a:ln>
              <a:effectLst/>
            </c:spPr>
            <c:extLst>
              <c:ext xmlns:c16="http://schemas.microsoft.com/office/drawing/2014/chart" uri="{C3380CC4-5D6E-409C-BE32-E72D297353CC}">
                <c16:uniqueId val="{00000000-CE6C-4C2B-B807-A39CE79E2A20}"/>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879997211953998E-2"/>
          <c:y val="0.16861450259315"/>
          <c:w val="0.93792692663227595"/>
          <c:h val="0.63149084363799601"/>
        </c:manualLayout>
      </c:layout>
      <c:barChart>
        <c:barDir val="col"/>
        <c:grouping val="stacked"/>
        <c:varyColors val="0"/>
        <c:ser>
          <c:idx val="0"/>
          <c:order val="0"/>
          <c:tx>
            <c:strRef>
              <c:f>Sheet1!$C$1</c:f>
              <c:strCache>
                <c:ptCount val="1"/>
                <c:pt idx="0">
                  <c:v>8</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Sheet1!$A$5:$B$11</c:f>
              <c:multiLvlStrCache>
                <c:ptCount val="7"/>
                <c:lvl>
                  <c:pt idx="0">
                    <c:v>Oct - Dec 2022
(N=300)</c:v>
                  </c:pt>
                  <c:pt idx="1">
                    <c:v>Jul - Sep 2022
(N=306)</c:v>
                  </c:pt>
                  <c:pt idx="2">
                    <c:v>Apr - Jun 2022
(N=300)</c:v>
                  </c:pt>
                  <c:pt idx="3">
                    <c:v>Jan - Mar 2022
 (N= 302)</c:v>
                  </c:pt>
                  <c:pt idx="4">
                    <c:v>Oct - Dec   
2021
(N=303)</c:v>
                  </c:pt>
                  <c:pt idx="5">
                    <c:v>Jul - Sept
2021
(N=344)</c:v>
                  </c:pt>
                  <c:pt idx="6">
                    <c:v>Oct - Dec 
2018
(N=300)</c:v>
                  </c:pt>
                </c:lvl>
                <c:lvl>
                  <c:pt idx="6">
                    <c:v> </c:v>
                  </c:pt>
                </c:lvl>
              </c:multiLvlStrCache>
            </c:multiLvlStrRef>
          </c:cat>
          <c:val>
            <c:numRef>
              <c:f>Sheet1!$C$5:$C$10</c:f>
              <c:numCache>
                <c:formatCode>0%</c:formatCode>
                <c:ptCount val="6"/>
                <c:pt idx="0">
                  <c:v>0.19</c:v>
                </c:pt>
                <c:pt idx="1">
                  <c:v>0.16</c:v>
                </c:pt>
                <c:pt idx="2">
                  <c:v>0.19</c:v>
                </c:pt>
                <c:pt idx="3">
                  <c:v>0.17</c:v>
                </c:pt>
                <c:pt idx="4">
                  <c:v>0.15</c:v>
                </c:pt>
                <c:pt idx="5">
                  <c:v>0.16</c:v>
                </c:pt>
              </c:numCache>
            </c:numRef>
          </c:val>
          <c:extLst>
            <c:ext xmlns:c16="http://schemas.microsoft.com/office/drawing/2014/chart" uri="{C3380CC4-5D6E-409C-BE32-E72D297353CC}">
              <c16:uniqueId val="{00000000-C486-BF4B-A345-C4DFE12E07E4}"/>
            </c:ext>
          </c:extLst>
        </c:ser>
        <c:ser>
          <c:idx val="1"/>
          <c:order val="1"/>
          <c:tx>
            <c:strRef>
              <c:f>Sheet1!$D$1</c:f>
              <c:strCache>
                <c:ptCount val="1"/>
                <c:pt idx="0">
                  <c:v>9</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Sheet1!$A$5:$B$11</c:f>
              <c:multiLvlStrCache>
                <c:ptCount val="7"/>
                <c:lvl>
                  <c:pt idx="0">
                    <c:v>Oct - Dec 2022
(N=300)</c:v>
                  </c:pt>
                  <c:pt idx="1">
                    <c:v>Jul - Sep 2022
(N=306)</c:v>
                  </c:pt>
                  <c:pt idx="2">
                    <c:v>Apr - Jun 2022
(N=300)</c:v>
                  </c:pt>
                  <c:pt idx="3">
                    <c:v>Jan - Mar 2022
 (N= 302)</c:v>
                  </c:pt>
                  <c:pt idx="4">
                    <c:v>Oct - Dec   
2021
(N=303)</c:v>
                  </c:pt>
                  <c:pt idx="5">
                    <c:v>Jul - Sept
2021
(N=344)</c:v>
                  </c:pt>
                  <c:pt idx="6">
                    <c:v>Oct - Dec 
2018
(N=300)</c:v>
                  </c:pt>
                </c:lvl>
                <c:lvl>
                  <c:pt idx="6">
                    <c:v> </c:v>
                  </c:pt>
                </c:lvl>
              </c:multiLvlStrCache>
            </c:multiLvlStrRef>
          </c:cat>
          <c:val>
            <c:numRef>
              <c:f>Sheet1!$D$5:$D$10</c:f>
              <c:numCache>
                <c:formatCode>0%</c:formatCode>
                <c:ptCount val="6"/>
                <c:pt idx="0">
                  <c:v>0.17</c:v>
                </c:pt>
                <c:pt idx="1">
                  <c:v>0.16</c:v>
                </c:pt>
                <c:pt idx="2">
                  <c:v>0.18</c:v>
                </c:pt>
                <c:pt idx="3">
                  <c:v>0.18</c:v>
                </c:pt>
                <c:pt idx="4">
                  <c:v>0.16</c:v>
                </c:pt>
                <c:pt idx="5">
                  <c:v>0.25</c:v>
                </c:pt>
              </c:numCache>
            </c:numRef>
          </c:val>
          <c:extLst>
            <c:ext xmlns:c16="http://schemas.microsoft.com/office/drawing/2014/chart" uri="{C3380CC4-5D6E-409C-BE32-E72D297353CC}">
              <c16:uniqueId val="{00000001-C486-BF4B-A345-C4DFE12E07E4}"/>
            </c:ext>
          </c:extLst>
        </c:ser>
        <c:ser>
          <c:idx val="2"/>
          <c:order val="2"/>
          <c:tx>
            <c:strRef>
              <c:f>Sheet1!$E$1</c:f>
              <c:strCache>
                <c:ptCount val="1"/>
                <c:pt idx="0">
                  <c:v>10</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Sheet1!$A$5:$B$11</c:f>
              <c:multiLvlStrCache>
                <c:ptCount val="7"/>
                <c:lvl>
                  <c:pt idx="0">
                    <c:v>Oct - Dec 2022
(N=300)</c:v>
                  </c:pt>
                  <c:pt idx="1">
                    <c:v>Jul - Sep 2022
(N=306)</c:v>
                  </c:pt>
                  <c:pt idx="2">
                    <c:v>Apr - Jun 2022
(N=300)</c:v>
                  </c:pt>
                  <c:pt idx="3">
                    <c:v>Jan - Mar 2022
 (N= 302)</c:v>
                  </c:pt>
                  <c:pt idx="4">
                    <c:v>Oct - Dec   
2021
(N=303)</c:v>
                  </c:pt>
                  <c:pt idx="5">
                    <c:v>Jul - Sept
2021
(N=344)</c:v>
                  </c:pt>
                  <c:pt idx="6">
                    <c:v>Oct - Dec 
2018
(N=300)</c:v>
                  </c:pt>
                </c:lvl>
                <c:lvl>
                  <c:pt idx="6">
                    <c:v> </c:v>
                  </c:pt>
                </c:lvl>
              </c:multiLvlStrCache>
            </c:multiLvlStrRef>
          </c:cat>
          <c:val>
            <c:numRef>
              <c:f>Sheet1!$E$5:$E$10</c:f>
              <c:numCache>
                <c:formatCode>0%</c:formatCode>
                <c:ptCount val="6"/>
                <c:pt idx="0">
                  <c:v>0.5</c:v>
                </c:pt>
                <c:pt idx="1">
                  <c:v>0.57999999999999996</c:v>
                </c:pt>
                <c:pt idx="2">
                  <c:v>0.46</c:v>
                </c:pt>
                <c:pt idx="3">
                  <c:v>0.5</c:v>
                </c:pt>
                <c:pt idx="4">
                  <c:v>0.56000000000000005</c:v>
                </c:pt>
                <c:pt idx="5">
                  <c:v>0.45</c:v>
                </c:pt>
              </c:numCache>
            </c:numRef>
          </c:val>
          <c:extLst>
            <c:ext xmlns:c16="http://schemas.microsoft.com/office/drawing/2014/chart" uri="{C3380CC4-5D6E-409C-BE32-E72D297353CC}">
              <c16:uniqueId val="{00000002-C486-BF4B-A345-C4DFE12E07E4}"/>
            </c:ext>
          </c:extLst>
        </c:ser>
        <c:ser>
          <c:idx val="3"/>
          <c:order val="3"/>
          <c:tx>
            <c:strRef>
              <c:f>Sheet1!$F$1</c:f>
              <c:strCache>
                <c:ptCount val="1"/>
                <c:pt idx="0">
                  <c:v>Top Box</c:v>
                </c:pt>
              </c:strCache>
            </c:strRef>
          </c:tx>
          <c:spPr>
            <a:no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Sheet1!$A$5:$B$11</c:f>
              <c:multiLvlStrCache>
                <c:ptCount val="7"/>
                <c:lvl>
                  <c:pt idx="0">
                    <c:v>Oct - Dec 2022
(N=300)</c:v>
                  </c:pt>
                  <c:pt idx="1">
                    <c:v>Jul - Sep 2022
(N=306)</c:v>
                  </c:pt>
                  <c:pt idx="2">
                    <c:v>Apr - Jun 2022
(N=300)</c:v>
                  </c:pt>
                  <c:pt idx="3">
                    <c:v>Jan - Mar 2022
 (N= 302)</c:v>
                  </c:pt>
                  <c:pt idx="4">
                    <c:v>Oct - Dec   
2021
(N=303)</c:v>
                  </c:pt>
                  <c:pt idx="5">
                    <c:v>Jul - Sept
2021
(N=344)</c:v>
                  </c:pt>
                  <c:pt idx="6">
                    <c:v>Oct - Dec 
2018
(N=300)</c:v>
                  </c:pt>
                </c:lvl>
                <c:lvl>
                  <c:pt idx="6">
                    <c:v> </c:v>
                  </c:pt>
                </c:lvl>
              </c:multiLvlStrCache>
            </c:multiLvlStrRef>
          </c:cat>
          <c:val>
            <c:numRef>
              <c:f>Sheet1!$F$5:$F$10</c:f>
              <c:numCache>
                <c:formatCode>0%</c:formatCode>
                <c:ptCount val="6"/>
                <c:pt idx="0">
                  <c:v>0.86</c:v>
                </c:pt>
                <c:pt idx="1">
                  <c:v>0.9</c:v>
                </c:pt>
                <c:pt idx="2">
                  <c:v>0.83</c:v>
                </c:pt>
                <c:pt idx="3">
                  <c:v>0.85</c:v>
                </c:pt>
                <c:pt idx="4">
                  <c:v>0.87</c:v>
                </c:pt>
                <c:pt idx="5">
                  <c:v>0.87</c:v>
                </c:pt>
              </c:numCache>
            </c:numRef>
          </c:val>
          <c:extLst>
            <c:ext xmlns:c16="http://schemas.microsoft.com/office/drawing/2014/chart" uri="{C3380CC4-5D6E-409C-BE32-E72D297353CC}">
              <c16:uniqueId val="{00000003-C486-BF4B-A345-C4DFE12E07E4}"/>
            </c:ext>
          </c:extLst>
        </c:ser>
        <c:dLbls>
          <c:showLegendKey val="0"/>
          <c:showVal val="0"/>
          <c:showCatName val="0"/>
          <c:showSerName val="0"/>
          <c:showPercent val="0"/>
          <c:showBubbleSize val="0"/>
        </c:dLbls>
        <c:gapWidth val="75"/>
        <c:overlap val="100"/>
        <c:axId val="76308504"/>
        <c:axId val="239742520"/>
      </c:barChart>
      <c:catAx>
        <c:axId val="763085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crossAx val="239742520"/>
        <c:crosses val="autoZero"/>
        <c:auto val="1"/>
        <c:lblAlgn val="ctr"/>
        <c:lblOffset val="100"/>
        <c:noMultiLvlLbl val="0"/>
      </c:catAx>
      <c:valAx>
        <c:axId val="239742520"/>
        <c:scaling>
          <c:orientation val="minMax"/>
          <c:max val="1"/>
        </c:scaling>
        <c:delete val="1"/>
        <c:axPos val="l"/>
        <c:numFmt formatCode="0%" sourceLinked="1"/>
        <c:majorTickMark val="none"/>
        <c:minorTickMark val="none"/>
        <c:tickLblPos val="nextTo"/>
        <c:crossAx val="76308504"/>
        <c:crosses val="autoZero"/>
        <c:crossBetween val="between"/>
      </c:valAx>
      <c:spPr>
        <a:noFill/>
        <a:ln>
          <a:noFill/>
        </a:ln>
        <a:effectLst/>
      </c:spPr>
    </c:plotArea>
    <c:legend>
      <c:legendPos val="t"/>
      <c:legendEntry>
        <c:idx val="3"/>
        <c:delete val="1"/>
      </c:legendEntry>
      <c:layout>
        <c:manualLayout>
          <c:xMode val="edge"/>
          <c:yMode val="edge"/>
          <c:x val="0.43374809300948558"/>
          <c:y val="9.5523605429142497E-2"/>
          <c:w val="0.12892782718474199"/>
          <c:h val="6.121929607410819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Calibri" panose="020F0502020204030204"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3"/>
            <c:invertIfNegative val="0"/>
            <c:bubble3D val="0"/>
            <c:spPr>
              <a:solidFill>
                <a:srgbClr val="F71837"/>
              </a:solidFill>
              <a:ln>
                <a:noFill/>
              </a:ln>
              <a:effectLst/>
            </c:spPr>
            <c:extLst>
              <c:ext xmlns:c16="http://schemas.microsoft.com/office/drawing/2014/chart" uri="{C3380CC4-5D6E-409C-BE32-E72D297353CC}">
                <c16:uniqueId val="{00000005-7F09-4BDB-AF0F-80FB2AF7D45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3"/>
            <c:invertIfNegative val="0"/>
            <c:bubble3D val="0"/>
            <c:spPr>
              <a:solidFill>
                <a:srgbClr val="F71837"/>
              </a:solidFill>
              <a:ln>
                <a:noFill/>
              </a:ln>
              <a:effectLst/>
            </c:spPr>
            <c:extLst>
              <c:ext xmlns:c16="http://schemas.microsoft.com/office/drawing/2014/chart" uri="{C3380CC4-5D6E-409C-BE32-E72D297353CC}">
                <c16:uniqueId val="{00000006-134C-4A44-AC83-193A937F5F2E}"/>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2600 Series</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29456271869598205"/>
          <c:y val="0.12198471868309357"/>
          <c:w val="0.68063641242738337"/>
          <c:h val="0.84431784521660436"/>
        </c:manualLayout>
      </c:layout>
      <c:barChart>
        <c:barDir val="bar"/>
        <c:grouping val="clustered"/>
        <c:varyColors val="0"/>
        <c:ser>
          <c:idx val="0"/>
          <c:order val="0"/>
          <c:tx>
            <c:strRef>
              <c:f>Sheet1!$E$1</c:f>
              <c:strCache>
                <c:ptCount val="1"/>
                <c:pt idx="0">
                  <c:v>2600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Fence building</c:v>
                </c:pt>
                <c:pt idx="1">
                  <c:v>Plowing</c:v>
                </c:pt>
                <c:pt idx="2">
                  <c:v>Harvesting</c:v>
                </c:pt>
                <c:pt idx="3">
                  <c:v>Tilling</c:v>
                </c:pt>
                <c:pt idx="4">
                  <c:v>Mowing</c:v>
                </c:pt>
                <c:pt idx="5">
                  <c:v>Planting</c:v>
                </c:pt>
                <c:pt idx="6">
                  <c:v>Dirt plowing</c:v>
                </c:pt>
                <c:pt idx="7">
                  <c:v>Loading materials</c:v>
                </c:pt>
                <c:pt idx="8">
                  <c:v>Hay</c:v>
                </c:pt>
                <c:pt idx="9">
                  <c:v>Road clearing</c:v>
                </c:pt>
                <c:pt idx="10">
                  <c:v>Grounds maintenance</c:v>
                </c:pt>
                <c:pt idx="11">
                  <c:v>Snow plowing</c:v>
                </c:pt>
                <c:pt idx="12">
                  <c:v>Moving soil</c:v>
                </c:pt>
                <c:pt idx="13">
                  <c:v>Landscaping</c:v>
                </c:pt>
                <c:pt idx="14">
                  <c:v>Bush hogging</c:v>
                </c:pt>
                <c:pt idx="15">
                  <c:v>Moving materials</c:v>
                </c:pt>
              </c:strCache>
            </c:strRef>
          </c:cat>
          <c:val>
            <c:numRef>
              <c:f>Sheet1!$E$2:$E$17</c:f>
              <c:numCache>
                <c:formatCode>0%</c:formatCode>
                <c:ptCount val="16"/>
                <c:pt idx="0">
                  <c:v>0.21199999999999999</c:v>
                </c:pt>
                <c:pt idx="1">
                  <c:v>0.23100000000000001</c:v>
                </c:pt>
                <c:pt idx="2">
                  <c:v>0.25</c:v>
                </c:pt>
                <c:pt idx="3">
                  <c:v>0.26900000000000002</c:v>
                </c:pt>
                <c:pt idx="4">
                  <c:v>0.26900000000000002</c:v>
                </c:pt>
                <c:pt idx="5">
                  <c:v>0.28799999999999998</c:v>
                </c:pt>
                <c:pt idx="6">
                  <c:v>0.308</c:v>
                </c:pt>
                <c:pt idx="7">
                  <c:v>0.308</c:v>
                </c:pt>
                <c:pt idx="8">
                  <c:v>0.34599999999999997</c:v>
                </c:pt>
                <c:pt idx="9">
                  <c:v>0.34599999999999997</c:v>
                </c:pt>
                <c:pt idx="10">
                  <c:v>0.36499999999999999</c:v>
                </c:pt>
                <c:pt idx="11">
                  <c:v>0.38500000000000001</c:v>
                </c:pt>
                <c:pt idx="12">
                  <c:v>0.40400000000000003</c:v>
                </c:pt>
                <c:pt idx="13">
                  <c:v>0.42299999999999999</c:v>
                </c:pt>
                <c:pt idx="14">
                  <c:v>0.48099999999999998</c:v>
                </c:pt>
                <c:pt idx="15">
                  <c:v>0.51900000000000002</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dirty="0"/>
              <a:t>2600 Series</a:t>
            </a:r>
          </a:p>
          <a:p>
            <a:pPr algn="ctr" rtl="0">
              <a:defRPr/>
            </a:pPr>
            <a:r>
              <a:rPr lang="en-US" sz="1600" dirty="0"/>
              <a:t>(n=52)</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Sheet1!$D$1</c:f>
              <c:strCache>
                <c:ptCount val="1"/>
                <c:pt idx="0">
                  <c:v>2600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Sheet1!$D$2:$D$11</c:f>
              <c:numCache>
                <c:formatCode>0%</c:formatCode>
                <c:ptCount val="10"/>
                <c:pt idx="0">
                  <c:v>0.38500000000000001</c:v>
                </c:pt>
                <c:pt idx="1">
                  <c:v>0.36499999999999999</c:v>
                </c:pt>
                <c:pt idx="2">
                  <c:v>9.6000000000000002E-2</c:v>
                </c:pt>
                <c:pt idx="3">
                  <c:v>3.7999999999999999E-2</c:v>
                </c:pt>
                <c:pt idx="4">
                  <c:v>3.7999999999999999E-2</c:v>
                </c:pt>
                <c:pt idx="5">
                  <c:v>3.7999999999999999E-2</c:v>
                </c:pt>
                <c:pt idx="6">
                  <c:v>1.9E-2</c:v>
                </c:pt>
                <c:pt idx="7">
                  <c:v>0</c:v>
                </c:pt>
                <c:pt idx="8">
                  <c:v>0</c:v>
                </c:pt>
                <c:pt idx="9">
                  <c:v>1.9E-2</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2600 Series 
(n=52)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Sheet1!$D$1</c:f>
              <c:strCache>
                <c:ptCount val="1"/>
                <c:pt idx="0">
                  <c:v>2600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Sheet1!$D$2:$D$4</c:f>
              <c:numCache>
                <c:formatCode>0%</c:formatCode>
                <c:ptCount val="3"/>
                <c:pt idx="0">
                  <c:v>0.154</c:v>
                </c:pt>
                <c:pt idx="1">
                  <c:v>0.13500000000000001</c:v>
                </c:pt>
                <c:pt idx="2">
                  <c:v>0.71199999999999997</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2600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Sheet1!$D$1</c:f>
              <c:strCache>
                <c:ptCount val="1"/>
                <c:pt idx="0">
                  <c:v>2600 Series
(n=52)</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Special offers and promotions</c:v>
                </c:pt>
                <c:pt idx="1">
                  <c:v>Current Mahindra owner</c:v>
                </c:pt>
                <c:pt idx="2">
                  <c:v>Availability of services and parts</c:v>
                </c:pt>
                <c:pt idx="3">
                  <c:v>Financing</c:v>
                </c:pt>
                <c:pt idx="4">
                  <c:v>Brand reputation</c:v>
                </c:pt>
                <c:pt idx="5">
                  <c:v>Online research</c:v>
                </c:pt>
                <c:pt idx="6">
                  <c:v>Recommendation</c:v>
                </c:pt>
                <c:pt idx="7">
                  <c:v>Dealer reputation</c:v>
                </c:pt>
                <c:pt idx="8">
                  <c:v>Easy to operate and maintain</c:v>
                </c:pt>
                <c:pt idx="9">
                  <c:v>Performance</c:v>
                </c:pt>
                <c:pt idx="10">
                  <c:v>Good value</c:v>
                </c:pt>
                <c:pt idx="11">
                  <c:v>Product features</c:v>
                </c:pt>
                <c:pt idx="12">
                  <c:v>Warranty offered</c:v>
                </c:pt>
                <c:pt idx="13">
                  <c:v>Price</c:v>
                </c:pt>
              </c:strCache>
            </c:strRef>
          </c:cat>
          <c:val>
            <c:numRef>
              <c:f>Sheet1!$D$2:$D$15</c:f>
              <c:numCache>
                <c:formatCode>0%</c:formatCode>
                <c:ptCount val="14"/>
                <c:pt idx="0">
                  <c:v>3.7999999999999999E-2</c:v>
                </c:pt>
                <c:pt idx="1">
                  <c:v>5.8000000000000003E-2</c:v>
                </c:pt>
                <c:pt idx="2">
                  <c:v>7.6999999999999999E-2</c:v>
                </c:pt>
                <c:pt idx="3">
                  <c:v>7.6999999999999999E-2</c:v>
                </c:pt>
                <c:pt idx="4">
                  <c:v>9.6000000000000002E-2</c:v>
                </c:pt>
                <c:pt idx="5">
                  <c:v>9.6000000000000002E-2</c:v>
                </c:pt>
                <c:pt idx="6">
                  <c:v>0.115</c:v>
                </c:pt>
                <c:pt idx="7">
                  <c:v>0.13500000000000001</c:v>
                </c:pt>
                <c:pt idx="8">
                  <c:v>0.13500000000000001</c:v>
                </c:pt>
                <c:pt idx="9">
                  <c:v>0.154</c:v>
                </c:pt>
                <c:pt idx="10">
                  <c:v>0.154</c:v>
                </c:pt>
                <c:pt idx="11">
                  <c:v>0.23100000000000001</c:v>
                </c:pt>
                <c:pt idx="12">
                  <c:v>0.25</c:v>
                </c:pt>
                <c:pt idx="13">
                  <c:v>0.40400000000000003</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2600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Sheet1!$D$1</c:f>
              <c:strCache>
                <c:ptCount val="1"/>
                <c:pt idx="0">
                  <c:v>2600 Series
(n=52)</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Sheet1!$D$2:$D$9</c:f>
              <c:numCache>
                <c:formatCode>0%</c:formatCode>
                <c:ptCount val="8"/>
                <c:pt idx="0">
                  <c:v>0</c:v>
                </c:pt>
                <c:pt idx="1">
                  <c:v>0.13500000000000001</c:v>
                </c:pt>
                <c:pt idx="2">
                  <c:v>3.7999999999999999E-2</c:v>
                </c:pt>
                <c:pt idx="3">
                  <c:v>0.17299999999999999</c:v>
                </c:pt>
                <c:pt idx="4">
                  <c:v>0.115</c:v>
                </c:pt>
                <c:pt idx="5">
                  <c:v>0.13500000000000001</c:v>
                </c:pt>
                <c:pt idx="6">
                  <c:v>0.28799999999999998</c:v>
                </c:pt>
                <c:pt idx="7">
                  <c:v>0.115</c:v>
                </c:pt>
              </c:numCache>
            </c:numRef>
          </c:val>
          <c:extLst>
            <c:ext xmlns:c16="http://schemas.microsoft.com/office/drawing/2014/chart" uri="{C3380CC4-5D6E-409C-BE32-E72D297353CC}">
              <c16:uniqueId val="{00000000-69A4-45A8-B8C0-B25447C55D16}"/>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2"/>
            <c:invertIfNegative val="0"/>
            <c:bubble3D val="0"/>
            <c:spPr>
              <a:solidFill>
                <a:srgbClr val="FF0000"/>
              </a:solidFill>
              <a:ln>
                <a:noFill/>
              </a:ln>
              <a:effectLst/>
            </c:spPr>
            <c:extLst>
              <c:ext xmlns:c16="http://schemas.microsoft.com/office/drawing/2014/chart" uri="{C3380CC4-5D6E-409C-BE32-E72D297353CC}">
                <c16:uniqueId val="{00000005-F4CE-4A4C-9D83-7D34F0449A15}"/>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4"/>
            <c:invertIfNegative val="0"/>
            <c:bubble3D val="0"/>
            <c:spPr>
              <a:solidFill>
                <a:srgbClr val="FF0000"/>
              </a:solidFill>
              <a:ln>
                <a:noFill/>
              </a:ln>
              <a:effectLst/>
            </c:spPr>
            <c:extLst>
              <c:ext xmlns:c16="http://schemas.microsoft.com/office/drawing/2014/chart" uri="{C3380CC4-5D6E-409C-BE32-E72D297353CC}">
                <c16:uniqueId val="{00000000-9827-4940-A96A-EE543D53A53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4"/>
            <c:invertIfNegative val="0"/>
            <c:bubble3D val="0"/>
            <c:spPr>
              <a:solidFill>
                <a:srgbClr val="FF0000"/>
              </a:solidFill>
              <a:ln>
                <a:noFill/>
              </a:ln>
              <a:effectLst/>
            </c:spPr>
            <c:extLst>
              <c:ext xmlns:c16="http://schemas.microsoft.com/office/drawing/2014/chart" uri="{C3380CC4-5D6E-409C-BE32-E72D297353CC}">
                <c16:uniqueId val="{00000000-42D2-4BC2-907F-43BE3F669F5D}"/>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81765791368E-2"/>
          <c:y val="0.12485389995432951"/>
          <c:w val="0.91923626228593391"/>
          <c:h val="0.57907923228346458"/>
        </c:manualLayout>
      </c:layout>
      <c:barChart>
        <c:barDir val="col"/>
        <c:grouping val="clustered"/>
        <c:varyColors val="0"/>
        <c:ser>
          <c:idx val="3"/>
          <c:order val="0"/>
          <c:tx>
            <c:strRef>
              <c:f>Sheet1!$B$1</c:f>
              <c:strCache>
                <c:ptCount val="1"/>
                <c:pt idx="0">
                  <c:v>Oct -Dec 2022
(N=300)</c:v>
                </c:pt>
              </c:strCache>
            </c:strRef>
          </c:tx>
          <c:spPr>
            <a:solidFill>
              <a:schemeClr val="accent4"/>
            </a:solidFill>
            <a:ln>
              <a:noFill/>
            </a:ln>
            <a:effectLst/>
          </c:spPr>
          <c:invertIfNegative val="0"/>
          <c:dLbls>
            <c:dLbl>
              <c:idx val="3"/>
              <c:layout>
                <c:manualLayout>
                  <c:x val="0"/>
                  <c:y val="-2.37989813286417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2B9-4108-BBA2-405ACD9FED8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Sheet1!$B$2:$B$9</c:f>
              <c:numCache>
                <c:formatCode>0%</c:formatCode>
                <c:ptCount val="8"/>
                <c:pt idx="0">
                  <c:v>0.9</c:v>
                </c:pt>
                <c:pt idx="1">
                  <c:v>0.89</c:v>
                </c:pt>
                <c:pt idx="2">
                  <c:v>0.86</c:v>
                </c:pt>
                <c:pt idx="3">
                  <c:v>0.85</c:v>
                </c:pt>
                <c:pt idx="4">
                  <c:v>0.85</c:v>
                </c:pt>
                <c:pt idx="5">
                  <c:v>0.8</c:v>
                </c:pt>
                <c:pt idx="6">
                  <c:v>0.77</c:v>
                </c:pt>
                <c:pt idx="7">
                  <c:v>0.75</c:v>
                </c:pt>
              </c:numCache>
            </c:numRef>
          </c:val>
          <c:extLst>
            <c:ext xmlns:c16="http://schemas.microsoft.com/office/drawing/2014/chart" uri="{C3380CC4-5D6E-409C-BE32-E72D297353CC}">
              <c16:uniqueId val="{00000000-5B1E-6949-9E1A-903ABECC00C4}"/>
            </c:ext>
          </c:extLst>
        </c:ser>
        <c:ser>
          <c:idx val="0"/>
          <c:order val="1"/>
          <c:tx>
            <c:strRef>
              <c:f>Sheet1!$C$1</c:f>
              <c:strCache>
                <c:ptCount val="1"/>
                <c:pt idx="0">
                  <c:v>Jul - Sept 2022
(N=306)</c:v>
                </c:pt>
              </c:strCache>
            </c:strRef>
          </c:tx>
          <c:spPr>
            <a:solidFill>
              <a:schemeClr val="accent5"/>
            </a:solidFill>
            <a:ln>
              <a:noFill/>
            </a:ln>
            <a:effectLst/>
          </c:spPr>
          <c:invertIfNegative val="0"/>
          <c:dLbls>
            <c:dLbl>
              <c:idx val="1"/>
              <c:layout>
                <c:manualLayout>
                  <c:x val="-1.5161885360149376E-3"/>
                  <c:y val="-1.69992723776012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B1E-6949-9E1A-903ABECC00C4}"/>
                </c:ext>
              </c:extLst>
            </c:dLbl>
            <c:dLbl>
              <c:idx val="3"/>
              <c:layout>
                <c:manualLayout>
                  <c:x val="0"/>
                  <c:y val="-1.01995634265607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B1E-6949-9E1A-903ABECC00C4}"/>
                </c:ext>
              </c:extLst>
            </c:dLbl>
            <c:dLbl>
              <c:idx val="4"/>
              <c:layout>
                <c:manualLayout>
                  <c:x val="0"/>
                  <c:y val="-1.3599417902080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2B9-4108-BBA2-405ACD9FED87}"/>
                </c:ext>
              </c:extLst>
            </c:dLbl>
            <c:dLbl>
              <c:idx val="5"/>
              <c:layout>
                <c:manualLayout>
                  <c:x val="0"/>
                  <c:y val="-2.039912685312146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B1E-6949-9E1A-903ABECC00C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Max
(n=20)</c:v>
                </c:pt>
                <c:pt idx="1">
                  <c:v>4500 
Series
(n=52)</c:v>
                </c:pt>
                <c:pt idx="2">
                  <c:v>1600 
Series
(n=71)</c:v>
                </c:pt>
                <c:pt idx="3">
                  <c:v>eMax
(n=40)</c:v>
                </c:pt>
                <c:pt idx="4">
                  <c:v>2600 
Series 
(n=52)</c:v>
                </c:pt>
                <c:pt idx="5">
                  <c:v>6000 
Series
(n=30)</c:v>
                </c:pt>
                <c:pt idx="6">
                  <c:v>5100 Series 
(n=30)</c:v>
                </c:pt>
                <c:pt idx="7">
                  <c:v>3600 Series
(n=4)</c:v>
                </c:pt>
              </c:strCache>
            </c:strRef>
          </c:cat>
          <c:val>
            <c:numRef>
              <c:f>Sheet1!$C$2:$C$9</c:f>
              <c:numCache>
                <c:formatCode>0%</c:formatCode>
                <c:ptCount val="8"/>
                <c:pt idx="0">
                  <c:v>1</c:v>
                </c:pt>
                <c:pt idx="1">
                  <c:v>0.94</c:v>
                </c:pt>
                <c:pt idx="2">
                  <c:v>0.96</c:v>
                </c:pt>
                <c:pt idx="3">
                  <c:v>0.82</c:v>
                </c:pt>
                <c:pt idx="4">
                  <c:v>0.94</c:v>
                </c:pt>
                <c:pt idx="5">
                  <c:v>0.81</c:v>
                </c:pt>
                <c:pt idx="6">
                  <c:v>0.9</c:v>
                </c:pt>
                <c:pt idx="7">
                  <c:v>0.5</c:v>
                </c:pt>
              </c:numCache>
            </c:numRef>
          </c:val>
          <c:extLst>
            <c:ext xmlns:c16="http://schemas.microsoft.com/office/drawing/2014/chart" uri="{C3380CC4-5D6E-409C-BE32-E72D297353CC}">
              <c16:uniqueId val="{00000000-CAF5-4593-B899-80E82D61F2D9}"/>
            </c:ext>
          </c:extLst>
        </c:ser>
        <c:ser>
          <c:idx val="1"/>
          <c:order val="2"/>
          <c:tx>
            <c:strRef>
              <c:f>Sheet1!$D$1</c:f>
              <c:strCache>
                <c:ptCount val="1"/>
                <c:pt idx="0">
                  <c:v>Apr - Jun 2022
(N=300)</c:v>
                </c:pt>
              </c:strCache>
            </c:strRef>
          </c:tx>
          <c:spPr>
            <a:solidFill>
              <a:schemeClr val="tx1"/>
            </a:solidFill>
            <a:ln>
              <a:noFill/>
            </a:ln>
            <a:effectLst/>
          </c:spPr>
          <c:invertIfNegative val="0"/>
          <c:dLbls>
            <c:dLbl>
              <c:idx val="2"/>
              <c:layout>
                <c:manualLayout>
                  <c:x val="1.5161885360149097E-3"/>
                  <c:y val="-1.01995634265607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B1E-6949-9E1A-903ABECC00C4}"/>
                </c:ext>
              </c:extLst>
            </c:dLbl>
            <c:dLbl>
              <c:idx val="3"/>
              <c:layout>
                <c:manualLayout>
                  <c:x val="1.5161885360149097E-3"/>
                  <c:y val="1.01995634265607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2B9-4108-BBA2-405ACD9FED87}"/>
                </c:ext>
              </c:extLst>
            </c:dLbl>
            <c:dLbl>
              <c:idx val="5"/>
              <c:layout>
                <c:manualLayout>
                  <c:x val="-1.1118587487904558E-16"/>
                  <c:y val="-1.01995634265607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B1E-6949-9E1A-903ABECC00C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Max
(n=20)</c:v>
                </c:pt>
                <c:pt idx="1">
                  <c:v>4500 
Series
(n=52)</c:v>
                </c:pt>
                <c:pt idx="2">
                  <c:v>1600 
Series
(n=71)</c:v>
                </c:pt>
                <c:pt idx="3">
                  <c:v>eMax
(n=40)</c:v>
                </c:pt>
                <c:pt idx="4">
                  <c:v>2600 
Series 
(n=52)</c:v>
                </c:pt>
                <c:pt idx="5">
                  <c:v>6000 
Series
(n=30)</c:v>
                </c:pt>
                <c:pt idx="6">
                  <c:v>5100 Series 
(n=30)</c:v>
                </c:pt>
                <c:pt idx="7">
                  <c:v>3600 Series
(n=4)</c:v>
                </c:pt>
              </c:strCache>
            </c:strRef>
          </c:cat>
          <c:val>
            <c:numRef>
              <c:f>Sheet1!$D$2:$D$9</c:f>
              <c:numCache>
                <c:formatCode>0%</c:formatCode>
                <c:ptCount val="8"/>
                <c:pt idx="0">
                  <c:v>0.95</c:v>
                </c:pt>
                <c:pt idx="1">
                  <c:v>0.9</c:v>
                </c:pt>
                <c:pt idx="2">
                  <c:v>0.82</c:v>
                </c:pt>
                <c:pt idx="3">
                  <c:v>0.8</c:v>
                </c:pt>
                <c:pt idx="4">
                  <c:v>0.9</c:v>
                </c:pt>
                <c:pt idx="5">
                  <c:v>0.77</c:v>
                </c:pt>
                <c:pt idx="6">
                  <c:v>0.8</c:v>
                </c:pt>
              </c:numCache>
            </c:numRef>
          </c:val>
          <c:extLst>
            <c:ext xmlns:c16="http://schemas.microsoft.com/office/drawing/2014/chart" uri="{C3380CC4-5D6E-409C-BE32-E72D297353CC}">
              <c16:uniqueId val="{00000001-CAF5-4593-B899-80E82D61F2D9}"/>
            </c:ext>
          </c:extLst>
        </c:ser>
        <c:ser>
          <c:idx val="2"/>
          <c:order val="3"/>
          <c:tx>
            <c:strRef>
              <c:f>Sheet1!$E$1</c:f>
              <c:strCache>
                <c:ptCount val="1"/>
                <c:pt idx="0">
                  <c:v>Jan - Mar 2022
(N = 302)</c:v>
                </c:pt>
              </c:strCache>
            </c:strRef>
          </c:tx>
          <c:spPr>
            <a:solidFill>
              <a:srgbClr val="F71837"/>
            </a:solidFill>
            <a:ln>
              <a:noFill/>
            </a:ln>
            <a:effectLst/>
          </c:spPr>
          <c:invertIfNegative val="0"/>
          <c:dLbls>
            <c:dLbl>
              <c:idx val="0"/>
              <c:layout>
                <c:manualLayout>
                  <c:x val="9.0971312160894584E-3"/>
                  <c:y val="-3.11649726718451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2B9-4108-BBA2-405ACD9FED87}"/>
                </c:ext>
              </c:extLst>
            </c:dLbl>
            <c:dLbl>
              <c:idx val="1"/>
              <c:layout>
                <c:manualLayout>
                  <c:x val="6.0647541440596387E-3"/>
                  <c:y val="-3.11649726718451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B1E-6949-9E1A-903ABECC00C4}"/>
                </c:ext>
              </c:extLst>
            </c:dLbl>
            <c:dLbl>
              <c:idx val="4"/>
              <c:layout>
                <c:manualLayout>
                  <c:x val="3.0323770720297638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2B9-4108-BBA2-405ACD9FED87}"/>
                </c:ext>
              </c:extLst>
            </c:dLbl>
            <c:dLbl>
              <c:idx val="5"/>
              <c:layout>
                <c:manualLayout>
                  <c:x val="0"/>
                  <c:y val="1.01995634265607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B1E-6949-9E1A-903ABECC00C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Max
(n=20)</c:v>
                </c:pt>
                <c:pt idx="1">
                  <c:v>4500 
Series
(n=52)</c:v>
                </c:pt>
                <c:pt idx="2">
                  <c:v>1600 
Series
(n=71)</c:v>
                </c:pt>
                <c:pt idx="3">
                  <c:v>eMax
(n=40)</c:v>
                </c:pt>
                <c:pt idx="4">
                  <c:v>2600 
Series 
(n=52)</c:v>
                </c:pt>
                <c:pt idx="5">
                  <c:v>6000 
Series
(n=30)</c:v>
                </c:pt>
                <c:pt idx="6">
                  <c:v>5100 Series 
(n=30)</c:v>
                </c:pt>
                <c:pt idx="7">
                  <c:v>3600 Series
(n=4)</c:v>
                </c:pt>
              </c:strCache>
            </c:strRef>
          </c:cat>
          <c:val>
            <c:numRef>
              <c:f>Sheet1!$E$2:$E$9</c:f>
              <c:numCache>
                <c:formatCode>0%</c:formatCode>
                <c:ptCount val="8"/>
                <c:pt idx="0">
                  <c:v>0.75</c:v>
                </c:pt>
                <c:pt idx="1">
                  <c:v>0.83</c:v>
                </c:pt>
                <c:pt idx="2">
                  <c:v>0.8</c:v>
                </c:pt>
                <c:pt idx="3">
                  <c:v>0.92</c:v>
                </c:pt>
                <c:pt idx="4">
                  <c:v>0.8</c:v>
                </c:pt>
                <c:pt idx="5">
                  <c:v>0.75</c:v>
                </c:pt>
                <c:pt idx="6">
                  <c:v>0.89</c:v>
                </c:pt>
              </c:numCache>
            </c:numRef>
          </c:val>
          <c:extLst>
            <c:ext xmlns:c16="http://schemas.microsoft.com/office/drawing/2014/chart" uri="{C3380CC4-5D6E-409C-BE32-E72D297353CC}">
              <c16:uniqueId val="{00000000-5C53-4EF3-9C87-F4DBDA1C56E7}"/>
            </c:ext>
          </c:extLst>
        </c:ser>
        <c:dLbls>
          <c:dLblPos val="outEnd"/>
          <c:showLegendKey val="0"/>
          <c:showVal val="1"/>
          <c:showCatName val="0"/>
          <c:showSerName val="0"/>
          <c:showPercent val="0"/>
          <c:showBubbleSize val="0"/>
        </c:dLbls>
        <c:gapWidth val="185"/>
        <c:overlap val="-28"/>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legend>
      <c:legendPos val="b"/>
      <c:layout>
        <c:manualLayout>
          <c:xMode val="edge"/>
          <c:yMode val="edge"/>
          <c:x val="0.31628963110260588"/>
          <c:y val="0.8721003937007874"/>
          <c:w val="0.50746245314290961"/>
          <c:h val="0.1025594211573747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5100 Series</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29456271869598205"/>
          <c:y val="0.12198471868309357"/>
          <c:w val="0.68063641242738337"/>
          <c:h val="0.84431784521660436"/>
        </c:manualLayout>
      </c:layout>
      <c:barChart>
        <c:barDir val="bar"/>
        <c:grouping val="clustered"/>
        <c:varyColors val="0"/>
        <c:ser>
          <c:idx val="0"/>
          <c:order val="0"/>
          <c:tx>
            <c:strRef>
              <c:f>Sheet1!$F$1</c:f>
              <c:strCache>
                <c:ptCount val="1"/>
                <c:pt idx="0">
                  <c:v>5100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Harvesting</c:v>
                </c:pt>
                <c:pt idx="1">
                  <c:v>Snow plowing</c:v>
                </c:pt>
                <c:pt idx="2">
                  <c:v>Fence building</c:v>
                </c:pt>
                <c:pt idx="3">
                  <c:v>Plowing</c:v>
                </c:pt>
                <c:pt idx="4">
                  <c:v>Planting</c:v>
                </c:pt>
                <c:pt idx="5">
                  <c:v>Mowing</c:v>
                </c:pt>
                <c:pt idx="6">
                  <c:v>Road clearing</c:v>
                </c:pt>
                <c:pt idx="7">
                  <c:v>Landscaping</c:v>
                </c:pt>
                <c:pt idx="8">
                  <c:v>Dirt plowing</c:v>
                </c:pt>
                <c:pt idx="9">
                  <c:v>Tilling</c:v>
                </c:pt>
                <c:pt idx="10">
                  <c:v>Moving soil</c:v>
                </c:pt>
                <c:pt idx="11">
                  <c:v>Hay</c:v>
                </c:pt>
                <c:pt idx="12">
                  <c:v>Grounds maintenance</c:v>
                </c:pt>
                <c:pt idx="13">
                  <c:v>Bush hogging</c:v>
                </c:pt>
                <c:pt idx="14">
                  <c:v>Loading materials</c:v>
                </c:pt>
                <c:pt idx="15">
                  <c:v>Moving materials</c:v>
                </c:pt>
              </c:strCache>
            </c:strRef>
          </c:cat>
          <c:val>
            <c:numRef>
              <c:f>Sheet1!$F$2:$F$17</c:f>
              <c:numCache>
                <c:formatCode>0%</c:formatCode>
                <c:ptCount val="16"/>
                <c:pt idx="0">
                  <c:v>3.3000000000000002E-2</c:v>
                </c:pt>
                <c:pt idx="1">
                  <c:v>0.1</c:v>
                </c:pt>
                <c:pt idx="2">
                  <c:v>0.13300000000000001</c:v>
                </c:pt>
                <c:pt idx="3">
                  <c:v>0.13300000000000001</c:v>
                </c:pt>
                <c:pt idx="4">
                  <c:v>0.16700000000000001</c:v>
                </c:pt>
                <c:pt idx="5">
                  <c:v>0.2</c:v>
                </c:pt>
                <c:pt idx="6">
                  <c:v>0.23300000000000001</c:v>
                </c:pt>
                <c:pt idx="7">
                  <c:v>0.26700000000000002</c:v>
                </c:pt>
                <c:pt idx="8">
                  <c:v>0.3</c:v>
                </c:pt>
                <c:pt idx="9">
                  <c:v>0.33300000000000002</c:v>
                </c:pt>
                <c:pt idx="10">
                  <c:v>0.36699999999999999</c:v>
                </c:pt>
                <c:pt idx="11">
                  <c:v>0.4</c:v>
                </c:pt>
                <c:pt idx="12">
                  <c:v>0.4</c:v>
                </c:pt>
                <c:pt idx="13">
                  <c:v>0.433</c:v>
                </c:pt>
                <c:pt idx="14">
                  <c:v>0.5</c:v>
                </c:pt>
                <c:pt idx="15">
                  <c:v>0.56699999999999995</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t>5100 Series</a:t>
            </a:r>
          </a:p>
          <a:p>
            <a:pPr algn="ctr" rtl="0">
              <a:defRPr/>
            </a:pPr>
            <a:r>
              <a:rPr lang="en-US" sz="1600"/>
              <a:t>(n=30)</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5100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Sheet1!$B$2:$B$11</c:f>
              <c:numCache>
                <c:formatCode>0%</c:formatCode>
                <c:ptCount val="10"/>
                <c:pt idx="0">
                  <c:v>0.16700000000000001</c:v>
                </c:pt>
                <c:pt idx="1">
                  <c:v>0.23300000000000001</c:v>
                </c:pt>
                <c:pt idx="2">
                  <c:v>0.36699999999999999</c:v>
                </c:pt>
                <c:pt idx="3">
                  <c:v>6.7000000000000004E-2</c:v>
                </c:pt>
                <c:pt idx="4">
                  <c:v>3.3000000000000002E-2</c:v>
                </c:pt>
                <c:pt idx="5">
                  <c:v>3.3000000000000002E-2</c:v>
                </c:pt>
                <c:pt idx="6">
                  <c:v>0</c:v>
                </c:pt>
                <c:pt idx="7">
                  <c:v>0</c:v>
                </c:pt>
                <c:pt idx="8">
                  <c:v>3.3000000000000002E-2</c:v>
                </c:pt>
                <c:pt idx="9">
                  <c:v>6.7000000000000004E-2</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5100 Series
(n=30)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Sheet1!$B$1</c:f>
              <c:strCache>
                <c:ptCount val="1"/>
                <c:pt idx="0">
                  <c:v>5100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Sheet1!$B$2:$B$4</c:f>
              <c:numCache>
                <c:formatCode>0%</c:formatCode>
                <c:ptCount val="3"/>
                <c:pt idx="0">
                  <c:v>0.36699999999999999</c:v>
                </c:pt>
                <c:pt idx="1">
                  <c:v>3.3000000000000002E-2</c:v>
                </c:pt>
                <c:pt idx="2">
                  <c:v>0.6</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5100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5100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Special offers and promotions</c:v>
                </c:pt>
                <c:pt idx="1">
                  <c:v>Recommendation</c:v>
                </c:pt>
                <c:pt idx="2">
                  <c:v>Current Mahindra owner</c:v>
                </c:pt>
                <c:pt idx="3">
                  <c:v>Financing</c:v>
                </c:pt>
                <c:pt idx="4">
                  <c:v>Online research</c:v>
                </c:pt>
                <c:pt idx="5">
                  <c:v>Availability of services and parts</c:v>
                </c:pt>
                <c:pt idx="6">
                  <c:v>Brand reputation</c:v>
                </c:pt>
                <c:pt idx="7">
                  <c:v>Dealer reputation</c:v>
                </c:pt>
                <c:pt idx="8">
                  <c:v>Easy to operate and maintain</c:v>
                </c:pt>
                <c:pt idx="9">
                  <c:v>Good value</c:v>
                </c:pt>
                <c:pt idx="10">
                  <c:v>Product features</c:v>
                </c:pt>
                <c:pt idx="11">
                  <c:v>Warranty offered</c:v>
                </c:pt>
                <c:pt idx="12">
                  <c:v>Performance</c:v>
                </c:pt>
                <c:pt idx="13">
                  <c:v>Price</c:v>
                </c:pt>
              </c:strCache>
            </c:strRef>
          </c:cat>
          <c:val>
            <c:numRef>
              <c:f>Sheet1!$B$2:$B$15</c:f>
              <c:numCache>
                <c:formatCode>0%</c:formatCode>
                <c:ptCount val="14"/>
                <c:pt idx="0">
                  <c:v>3.3000000000000002E-2</c:v>
                </c:pt>
                <c:pt idx="1">
                  <c:v>3.3000000000000002E-2</c:v>
                </c:pt>
                <c:pt idx="2">
                  <c:v>6.7000000000000004E-2</c:v>
                </c:pt>
                <c:pt idx="3">
                  <c:v>6.7000000000000004E-2</c:v>
                </c:pt>
                <c:pt idx="4">
                  <c:v>0.1</c:v>
                </c:pt>
                <c:pt idx="5">
                  <c:v>0.1</c:v>
                </c:pt>
                <c:pt idx="6">
                  <c:v>0.13300000000000001</c:v>
                </c:pt>
                <c:pt idx="7">
                  <c:v>0.16700000000000001</c:v>
                </c:pt>
                <c:pt idx="8">
                  <c:v>0.16700000000000001</c:v>
                </c:pt>
                <c:pt idx="9">
                  <c:v>0.2</c:v>
                </c:pt>
                <c:pt idx="10">
                  <c:v>0.26700000000000002</c:v>
                </c:pt>
                <c:pt idx="11">
                  <c:v>0.26700000000000002</c:v>
                </c:pt>
                <c:pt idx="12">
                  <c:v>0.3</c:v>
                </c:pt>
                <c:pt idx="13">
                  <c:v>0.5</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5100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5100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Sheet1!$B$2:$B$9</c:f>
              <c:numCache>
                <c:formatCode>0%</c:formatCode>
                <c:ptCount val="8"/>
                <c:pt idx="0">
                  <c:v>0.1</c:v>
                </c:pt>
                <c:pt idx="1">
                  <c:v>0.16700000000000001</c:v>
                </c:pt>
                <c:pt idx="2">
                  <c:v>0</c:v>
                </c:pt>
                <c:pt idx="3">
                  <c:v>0.1</c:v>
                </c:pt>
                <c:pt idx="4">
                  <c:v>6.7000000000000004E-2</c:v>
                </c:pt>
                <c:pt idx="5">
                  <c:v>0.3</c:v>
                </c:pt>
                <c:pt idx="6">
                  <c:v>0.1</c:v>
                </c:pt>
                <c:pt idx="7">
                  <c:v>0.16700000000000001</c:v>
                </c:pt>
              </c:numCache>
            </c:numRef>
          </c:val>
          <c:extLst>
            <c:ext xmlns:c16="http://schemas.microsoft.com/office/drawing/2014/chart" uri="{C3380CC4-5D6E-409C-BE32-E72D297353CC}">
              <c16:uniqueId val="{00000000-69A4-45A8-B8C0-B25447C55D1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4"/>
            <c:invertIfNegative val="0"/>
            <c:bubble3D val="0"/>
            <c:spPr>
              <a:solidFill>
                <a:srgbClr val="FF0000"/>
              </a:solidFill>
              <a:ln>
                <a:noFill/>
              </a:ln>
              <a:effectLst/>
            </c:spPr>
            <c:extLst>
              <c:ext xmlns:c16="http://schemas.microsoft.com/office/drawing/2014/chart" uri="{C3380CC4-5D6E-409C-BE32-E72D297353CC}">
                <c16:uniqueId val="{00000000-591E-402D-BC3F-7673C03CE912}"/>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5"/>
            <c:invertIfNegative val="0"/>
            <c:bubble3D val="0"/>
            <c:spPr>
              <a:solidFill>
                <a:srgbClr val="FF0000"/>
              </a:solidFill>
              <a:ln>
                <a:noFill/>
              </a:ln>
              <a:effectLst/>
            </c:spPr>
            <c:extLst>
              <c:ext xmlns:c16="http://schemas.microsoft.com/office/drawing/2014/chart" uri="{C3380CC4-5D6E-409C-BE32-E72D297353CC}">
                <c16:uniqueId val="{00000000-880B-4D46-A011-4CC60F4AD5C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5"/>
            <c:invertIfNegative val="0"/>
            <c:bubble3D val="0"/>
            <c:spPr>
              <a:solidFill>
                <a:srgbClr val="FF0000"/>
              </a:solidFill>
              <a:ln>
                <a:noFill/>
              </a:ln>
              <a:effectLst/>
            </c:spPr>
            <c:extLst>
              <c:ext xmlns:c16="http://schemas.microsoft.com/office/drawing/2014/chart" uri="{C3380CC4-5D6E-409C-BE32-E72D297353CC}">
                <c16:uniqueId val="{00000000-67CD-4A7D-8108-6558910C3386}"/>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6000 Series</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30489641406124646"/>
          <c:y val="0.12198471868309357"/>
          <c:w val="0.68063641242738337"/>
          <c:h val="0.84431784521660436"/>
        </c:manualLayout>
      </c:layout>
      <c:barChart>
        <c:barDir val="bar"/>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Harvesting</c:v>
                </c:pt>
                <c:pt idx="1">
                  <c:v>Snow plowing</c:v>
                </c:pt>
                <c:pt idx="2">
                  <c:v>Fence building</c:v>
                </c:pt>
                <c:pt idx="3">
                  <c:v>Landscaping</c:v>
                </c:pt>
                <c:pt idx="4">
                  <c:v>Road clearing</c:v>
                </c:pt>
                <c:pt idx="5">
                  <c:v>Plowing</c:v>
                </c:pt>
                <c:pt idx="6">
                  <c:v>Moving soil</c:v>
                </c:pt>
                <c:pt idx="7">
                  <c:v>Tilling</c:v>
                </c:pt>
                <c:pt idx="8">
                  <c:v>Moving materials</c:v>
                </c:pt>
                <c:pt idx="9">
                  <c:v>Planting</c:v>
                </c:pt>
                <c:pt idx="10">
                  <c:v>Loading materials</c:v>
                </c:pt>
                <c:pt idx="11">
                  <c:v>Mowing</c:v>
                </c:pt>
                <c:pt idx="12">
                  <c:v>Dirt plowing</c:v>
                </c:pt>
                <c:pt idx="13">
                  <c:v>Bush hogging</c:v>
                </c:pt>
                <c:pt idx="14">
                  <c:v>Grounds maintenance</c:v>
                </c:pt>
                <c:pt idx="15">
                  <c:v>Hay</c:v>
                </c:pt>
              </c:strCache>
            </c:strRef>
          </c:cat>
          <c:val>
            <c:numRef>
              <c:f>Sheet1!$G$2:$G$17</c:f>
              <c:numCache>
                <c:formatCode>0%</c:formatCode>
                <c:ptCount val="16"/>
                <c:pt idx="0">
                  <c:v>0.16700000000000001</c:v>
                </c:pt>
                <c:pt idx="1">
                  <c:v>0.16700000000000001</c:v>
                </c:pt>
                <c:pt idx="2">
                  <c:v>0.16700000000000001</c:v>
                </c:pt>
                <c:pt idx="3">
                  <c:v>0.16700000000000001</c:v>
                </c:pt>
                <c:pt idx="4">
                  <c:v>0.2</c:v>
                </c:pt>
                <c:pt idx="5">
                  <c:v>0.2</c:v>
                </c:pt>
                <c:pt idx="6">
                  <c:v>0.2</c:v>
                </c:pt>
                <c:pt idx="7">
                  <c:v>0.23300000000000001</c:v>
                </c:pt>
                <c:pt idx="8">
                  <c:v>0.23300000000000001</c:v>
                </c:pt>
                <c:pt idx="9">
                  <c:v>0.26700000000000002</c:v>
                </c:pt>
                <c:pt idx="10">
                  <c:v>0.26700000000000002</c:v>
                </c:pt>
                <c:pt idx="11">
                  <c:v>0.3</c:v>
                </c:pt>
                <c:pt idx="12">
                  <c:v>0.33300000000000002</c:v>
                </c:pt>
                <c:pt idx="13">
                  <c:v>0.4</c:v>
                </c:pt>
                <c:pt idx="14">
                  <c:v>0.46700000000000003</c:v>
                </c:pt>
                <c:pt idx="15">
                  <c:v>0.6</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dirty="0"/>
              <a:t>6000 Series</a:t>
            </a:r>
          </a:p>
          <a:p>
            <a:pPr algn="ctr" rtl="0">
              <a:defRPr/>
            </a:pPr>
            <a:r>
              <a:rPr lang="en-US" sz="1600" dirty="0"/>
              <a:t>(n=30)</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Sheet1!$G$2:$G$11</c:f>
              <c:numCache>
                <c:formatCode>0%</c:formatCode>
                <c:ptCount val="10"/>
                <c:pt idx="0">
                  <c:v>6.7000000000000004E-2</c:v>
                </c:pt>
                <c:pt idx="1">
                  <c:v>0.23300000000000001</c:v>
                </c:pt>
                <c:pt idx="2">
                  <c:v>0.26700000000000002</c:v>
                </c:pt>
                <c:pt idx="3">
                  <c:v>3.3000000000000002E-2</c:v>
                </c:pt>
                <c:pt idx="4">
                  <c:v>0.1</c:v>
                </c:pt>
                <c:pt idx="5">
                  <c:v>6.7000000000000004E-2</c:v>
                </c:pt>
                <c:pt idx="6">
                  <c:v>0</c:v>
                </c:pt>
                <c:pt idx="7">
                  <c:v>3.3000000000000002E-2</c:v>
                </c:pt>
                <c:pt idx="8">
                  <c:v>6.7000000000000004E-2</c:v>
                </c:pt>
                <c:pt idx="9">
                  <c:v>0.13300000000000001</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017543320067166E-2"/>
          <c:y val="0.13845324803149606"/>
          <c:w val="0.98798245667993279"/>
          <c:h val="0.57907923228346458"/>
        </c:manualLayout>
      </c:layout>
      <c:barChart>
        <c:barDir val="col"/>
        <c:grouping val="clustered"/>
        <c:varyColors val="0"/>
        <c:ser>
          <c:idx val="3"/>
          <c:order val="0"/>
          <c:tx>
            <c:strRef>
              <c:f>Sheet1!$B$1</c:f>
              <c:strCache>
                <c:ptCount val="1"/>
                <c:pt idx="0">
                  <c:v>Oct - Dec 2022
(N=300)</c:v>
                </c:pt>
              </c:strCache>
            </c:strRef>
          </c:tx>
          <c:spPr>
            <a:solidFill>
              <a:schemeClr val="accent4"/>
            </a:solidFill>
            <a:ln>
              <a:noFill/>
            </a:ln>
            <a:effectLst/>
          </c:spPr>
          <c:invertIfNegative val="0"/>
          <c:dLbls>
            <c:dLbl>
              <c:idx val="1"/>
              <c:layout>
                <c:manualLayout>
                  <c:x val="-2.9238588029446861E-3"/>
                  <c:y val="-1.35994179020810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CCC-8D46-B425-CB80DCAF0659}"/>
                </c:ext>
              </c:extLst>
            </c:dLbl>
            <c:dLbl>
              <c:idx val="3"/>
              <c:layout>
                <c:manualLayout>
                  <c:x val="-4.3857882044168687E-3"/>
                  <c:y val="-3.399854475520244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9D-4973-9B46-3E39A6B14BAF}"/>
                </c:ext>
              </c:extLst>
            </c:dLbl>
            <c:dLbl>
              <c:idx val="5"/>
              <c:layout>
                <c:manualLayout>
                  <c:x val="-1.4619294014722895E-3"/>
                  <c:y val="-2.039912685312146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CCC-8D46-B425-CB80DCAF0659}"/>
                </c:ext>
              </c:extLst>
            </c:dLbl>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C18-1545-AD36-41E60971D684}"/>
                </c:ext>
              </c:extLst>
            </c:dLbl>
            <c:dLbl>
              <c:idx val="7"/>
              <c:layout>
                <c:manualLayout>
                  <c:x val="-2.9238588029446059E-3"/>
                  <c:y val="-1.019956342656085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9D-4973-9B46-3E39A6B14BA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Sheet1!$B$2:$B$9</c:f>
              <c:numCache>
                <c:formatCode>0%</c:formatCode>
                <c:ptCount val="8"/>
                <c:pt idx="0">
                  <c:v>0.4</c:v>
                </c:pt>
                <c:pt idx="1">
                  <c:v>0.33</c:v>
                </c:pt>
                <c:pt idx="2">
                  <c:v>0.25</c:v>
                </c:pt>
                <c:pt idx="3">
                  <c:v>0.21</c:v>
                </c:pt>
                <c:pt idx="4">
                  <c:v>0.21</c:v>
                </c:pt>
                <c:pt idx="5">
                  <c:v>0.18</c:v>
                </c:pt>
                <c:pt idx="6">
                  <c:v>0.15</c:v>
                </c:pt>
                <c:pt idx="7">
                  <c:v>0.13</c:v>
                </c:pt>
              </c:numCache>
            </c:numRef>
          </c:val>
          <c:extLst>
            <c:ext xmlns:c16="http://schemas.microsoft.com/office/drawing/2014/chart" uri="{C3380CC4-5D6E-409C-BE32-E72D297353CC}">
              <c16:uniqueId val="{00000000-E4ED-EF43-9A0C-A1A4B03E9BF3}"/>
            </c:ext>
          </c:extLst>
        </c:ser>
        <c:ser>
          <c:idx val="0"/>
          <c:order val="1"/>
          <c:tx>
            <c:strRef>
              <c:f>Sheet1!$C$1</c:f>
              <c:strCache>
                <c:ptCount val="1"/>
                <c:pt idx="0">
                  <c:v>Jul - Sept 2022
(N=310)</c:v>
                </c:pt>
              </c:strCache>
            </c:strRef>
          </c:tx>
          <c:spPr>
            <a:solidFill>
              <a:schemeClr val="accent5"/>
            </a:solidFill>
            <a:ln>
              <a:noFill/>
            </a:ln>
            <a:effectLst/>
          </c:spPr>
          <c:invertIfNegative val="0"/>
          <c:dLbls>
            <c:dLbl>
              <c:idx val="3"/>
              <c:layout>
                <c:manualLayout>
                  <c:x val="-2.6801729411126738E-17"/>
                  <c:y val="6.799708951040364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49D-4973-9B46-3E39A6B14BAF}"/>
                </c:ext>
              </c:extLst>
            </c:dLbl>
            <c:dLbl>
              <c:idx val="6"/>
              <c:layout>
                <c:manualLayout>
                  <c:x val="-1.4619294014723968E-3"/>
                  <c:y val="-1.699927237760128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B2-4181-A03A-1987EA5243FC}"/>
                </c:ext>
              </c:extLst>
            </c:dLbl>
            <c:dLbl>
              <c:idx val="7"/>
              <c:layout>
                <c:manualLayout>
                  <c:x val="0"/>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49D-4973-9B46-3E39A6B14BA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5100 Series 
(n=30)</c:v>
                </c:pt>
                <c:pt idx="1">
                  <c:v>6000 
Series
(n=30)</c:v>
                </c:pt>
                <c:pt idx="2">
                  <c:v>3600 Series
(n=4)</c:v>
                </c:pt>
                <c:pt idx="3">
                  <c:v>4500 
Series
(n=52)</c:v>
                </c:pt>
                <c:pt idx="4">
                  <c:v>2600 
Series 
(n=52)</c:v>
                </c:pt>
                <c:pt idx="5">
                  <c:v>1600 
Series
(n=71)</c:v>
                </c:pt>
                <c:pt idx="6">
                  <c:v>Max
(n=20)</c:v>
                </c:pt>
                <c:pt idx="7">
                  <c:v>eMax
(n=40)</c:v>
                </c:pt>
              </c:strCache>
            </c:strRef>
          </c:cat>
          <c:val>
            <c:numRef>
              <c:f>Sheet1!$C$2:$C$9</c:f>
              <c:numCache>
                <c:formatCode>0%</c:formatCode>
                <c:ptCount val="8"/>
                <c:pt idx="0">
                  <c:v>0.23</c:v>
                </c:pt>
                <c:pt idx="1">
                  <c:v>0.28999999999999998</c:v>
                </c:pt>
                <c:pt idx="2">
                  <c:v>0.33</c:v>
                </c:pt>
                <c:pt idx="3">
                  <c:v>0.19</c:v>
                </c:pt>
                <c:pt idx="4">
                  <c:v>0.08</c:v>
                </c:pt>
                <c:pt idx="5">
                  <c:v>0.17</c:v>
                </c:pt>
                <c:pt idx="6">
                  <c:v>0.25</c:v>
                </c:pt>
                <c:pt idx="7">
                  <c:v>0.13</c:v>
                </c:pt>
              </c:numCache>
            </c:numRef>
          </c:val>
          <c:extLst>
            <c:ext xmlns:c16="http://schemas.microsoft.com/office/drawing/2014/chart" uri="{C3380CC4-5D6E-409C-BE32-E72D297353CC}">
              <c16:uniqueId val="{00000000-CAF5-4593-B899-80E82D61F2D9}"/>
            </c:ext>
          </c:extLst>
        </c:ser>
        <c:ser>
          <c:idx val="1"/>
          <c:order val="2"/>
          <c:tx>
            <c:strRef>
              <c:f>Sheet1!$D$1</c:f>
              <c:strCache>
                <c:ptCount val="1"/>
                <c:pt idx="0">
                  <c:v>Apr - Jun 2022
(N=300)</c:v>
                </c:pt>
              </c:strCache>
            </c:strRef>
          </c:tx>
          <c:spPr>
            <a:solidFill>
              <a:schemeClr val="tx1"/>
            </a:solidFill>
            <a:ln>
              <a:noFill/>
            </a:ln>
            <a:effectLst/>
          </c:spPr>
          <c:invertIfNegative val="0"/>
          <c:dLbls>
            <c:dLbl>
              <c:idx val="0"/>
              <c:layout>
                <c:manualLayout>
                  <c:x val="1.1489021070787102E-2"/>
                  <c:y val="3.399854475520244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49D-4973-9B46-3E39A6B14BAF}"/>
                </c:ext>
              </c:extLst>
            </c:dLbl>
            <c:dLbl>
              <c:idx val="6"/>
              <c:layout>
                <c:manualLayout>
                  <c:x val="0"/>
                  <c:y val="1.01995634265606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CCC-8D46-B425-CB80DCAF065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5100 Series 
(n=30)</c:v>
                </c:pt>
                <c:pt idx="1">
                  <c:v>6000 
Series
(n=30)</c:v>
                </c:pt>
                <c:pt idx="2">
                  <c:v>3600 Series
(n=4)</c:v>
                </c:pt>
                <c:pt idx="3">
                  <c:v>4500 
Series
(n=52)</c:v>
                </c:pt>
                <c:pt idx="4">
                  <c:v>2600 
Series 
(n=52)</c:v>
                </c:pt>
                <c:pt idx="5">
                  <c:v>1600 
Series
(n=71)</c:v>
                </c:pt>
                <c:pt idx="6">
                  <c:v>Max
(n=20)</c:v>
                </c:pt>
                <c:pt idx="7">
                  <c:v>eMax
(n=40)</c:v>
                </c:pt>
              </c:strCache>
            </c:strRef>
          </c:cat>
          <c:val>
            <c:numRef>
              <c:f>Sheet1!$D$2:$D$9</c:f>
              <c:numCache>
                <c:formatCode>0%</c:formatCode>
                <c:ptCount val="8"/>
                <c:pt idx="0">
                  <c:v>0.37</c:v>
                </c:pt>
                <c:pt idx="1">
                  <c:v>0.47</c:v>
                </c:pt>
                <c:pt idx="3">
                  <c:v>0.24</c:v>
                </c:pt>
                <c:pt idx="4">
                  <c:v>0.33</c:v>
                </c:pt>
                <c:pt idx="5">
                  <c:v>0.3</c:v>
                </c:pt>
                <c:pt idx="6">
                  <c:v>0.25</c:v>
                </c:pt>
                <c:pt idx="7">
                  <c:v>0.42</c:v>
                </c:pt>
              </c:numCache>
            </c:numRef>
          </c:val>
          <c:extLst>
            <c:ext xmlns:c16="http://schemas.microsoft.com/office/drawing/2014/chart" uri="{C3380CC4-5D6E-409C-BE32-E72D297353CC}">
              <c16:uniqueId val="{00000001-CAF5-4593-B899-80E82D61F2D9}"/>
            </c:ext>
          </c:extLst>
        </c:ser>
        <c:ser>
          <c:idx val="2"/>
          <c:order val="3"/>
          <c:tx>
            <c:strRef>
              <c:f>Sheet1!$E$1</c:f>
              <c:strCache>
                <c:ptCount val="1"/>
                <c:pt idx="0">
                  <c:v>Jan - Mar 2022
(N = 302)</c:v>
                </c:pt>
              </c:strCache>
            </c:strRef>
          </c:tx>
          <c:spPr>
            <a:solidFill>
              <a:srgbClr val="F71837"/>
            </a:solidFill>
            <a:ln>
              <a:noFill/>
            </a:ln>
            <a:effectLst/>
          </c:spPr>
          <c:invertIfNegative val="0"/>
          <c:dLbls>
            <c:dLbl>
              <c:idx val="5"/>
              <c:layout>
                <c:manualLayout>
                  <c:x val="4.3857882044168548E-3"/>
                  <c:y val="-1.01995634265606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49D-4973-9B46-3E39A6B14BAF}"/>
                </c:ext>
              </c:extLst>
            </c:dLbl>
            <c:dLbl>
              <c:idx val="7"/>
              <c:layout>
                <c:manualLayout>
                  <c:x val="4.3857882044168687E-3"/>
                  <c:y val="-1.246598906873807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49D-4973-9B46-3E39A6B14BA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5100 Series 
(n=30)</c:v>
                </c:pt>
                <c:pt idx="1">
                  <c:v>6000 
Series
(n=30)</c:v>
                </c:pt>
                <c:pt idx="2">
                  <c:v>3600 Series
(n=4)</c:v>
                </c:pt>
                <c:pt idx="3">
                  <c:v>4500 
Series
(n=52)</c:v>
                </c:pt>
                <c:pt idx="4">
                  <c:v>2600 
Series 
(n=52)</c:v>
                </c:pt>
                <c:pt idx="5">
                  <c:v>1600 
Series
(n=71)</c:v>
                </c:pt>
                <c:pt idx="6">
                  <c:v>Max
(n=20)</c:v>
                </c:pt>
                <c:pt idx="7">
                  <c:v>eMax
(n=40)</c:v>
                </c:pt>
              </c:strCache>
            </c:strRef>
          </c:cat>
          <c:val>
            <c:numRef>
              <c:f>Sheet1!$E$2:$E$9</c:f>
              <c:numCache>
                <c:formatCode>0%</c:formatCode>
                <c:ptCount val="8"/>
                <c:pt idx="0">
                  <c:v>0.31</c:v>
                </c:pt>
                <c:pt idx="1">
                  <c:v>0.25</c:v>
                </c:pt>
                <c:pt idx="3">
                  <c:v>0.3</c:v>
                </c:pt>
                <c:pt idx="4">
                  <c:v>0.24</c:v>
                </c:pt>
                <c:pt idx="5">
                  <c:v>0.2</c:v>
                </c:pt>
                <c:pt idx="6">
                  <c:v>0.38</c:v>
                </c:pt>
                <c:pt idx="7">
                  <c:v>0.31</c:v>
                </c:pt>
              </c:numCache>
            </c:numRef>
          </c:val>
          <c:extLst>
            <c:ext xmlns:c16="http://schemas.microsoft.com/office/drawing/2014/chart" uri="{C3380CC4-5D6E-409C-BE32-E72D297353CC}">
              <c16:uniqueId val="{00000000-BAB2-4181-A03A-1987EA5243FC}"/>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legend>
      <c:legendPos val="b"/>
      <c:layout>
        <c:manualLayout>
          <c:xMode val="edge"/>
          <c:yMode val="edge"/>
          <c:x val="0.31628963110260588"/>
          <c:y val="0.8721003937007874"/>
          <c:w val="0.49238081534220085"/>
          <c:h val="0.1025594211573747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6000 Series
(n=30)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Sheet1!$G$2:$G$4</c:f>
              <c:numCache>
                <c:formatCode>0%</c:formatCode>
                <c:ptCount val="3"/>
                <c:pt idx="0">
                  <c:v>0.63300000000000001</c:v>
                </c:pt>
                <c:pt idx="1">
                  <c:v>0</c:v>
                </c:pt>
                <c:pt idx="2">
                  <c:v>0.36699999999999999</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6000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Brand reputation</c:v>
                </c:pt>
                <c:pt idx="1">
                  <c:v>Special offers and promotions</c:v>
                </c:pt>
                <c:pt idx="2">
                  <c:v>Easy to operate and maintain</c:v>
                </c:pt>
                <c:pt idx="3">
                  <c:v>Warranty offered</c:v>
                </c:pt>
                <c:pt idx="4">
                  <c:v>Current Mahindra owner</c:v>
                </c:pt>
                <c:pt idx="5">
                  <c:v>Dealer reputation</c:v>
                </c:pt>
                <c:pt idx="6">
                  <c:v>Recommendation</c:v>
                </c:pt>
                <c:pt idx="7">
                  <c:v>Online research</c:v>
                </c:pt>
                <c:pt idx="8">
                  <c:v>Availability of services and parts</c:v>
                </c:pt>
                <c:pt idx="9">
                  <c:v>Good value</c:v>
                </c:pt>
                <c:pt idx="10">
                  <c:v>Product features</c:v>
                </c:pt>
                <c:pt idx="11">
                  <c:v>Financing</c:v>
                </c:pt>
                <c:pt idx="12">
                  <c:v>Price</c:v>
                </c:pt>
                <c:pt idx="13">
                  <c:v>Performance</c:v>
                </c:pt>
              </c:strCache>
            </c:strRef>
          </c:cat>
          <c:val>
            <c:numRef>
              <c:f>Sheet1!$G$2:$G$15</c:f>
              <c:numCache>
                <c:formatCode>0%</c:formatCode>
                <c:ptCount val="14"/>
                <c:pt idx="0">
                  <c:v>0</c:v>
                </c:pt>
                <c:pt idx="1">
                  <c:v>0</c:v>
                </c:pt>
                <c:pt idx="2">
                  <c:v>0</c:v>
                </c:pt>
                <c:pt idx="3">
                  <c:v>0</c:v>
                </c:pt>
                <c:pt idx="4">
                  <c:v>3.3000000000000002E-2</c:v>
                </c:pt>
                <c:pt idx="5">
                  <c:v>3.3000000000000002E-2</c:v>
                </c:pt>
                <c:pt idx="6">
                  <c:v>3.3000000000000002E-2</c:v>
                </c:pt>
                <c:pt idx="7">
                  <c:v>3.3000000000000002E-2</c:v>
                </c:pt>
                <c:pt idx="8">
                  <c:v>3.3000000000000002E-2</c:v>
                </c:pt>
                <c:pt idx="9">
                  <c:v>3.3000000000000002E-2</c:v>
                </c:pt>
                <c:pt idx="10">
                  <c:v>3.3000000000000002E-2</c:v>
                </c:pt>
                <c:pt idx="11">
                  <c:v>6.7000000000000004E-2</c:v>
                </c:pt>
                <c:pt idx="12">
                  <c:v>0.33300000000000002</c:v>
                </c:pt>
                <c:pt idx="13">
                  <c:v>0.46700000000000003</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6000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Sheet1!$G$2:$G$9</c:f>
              <c:numCache>
                <c:formatCode>0%</c:formatCode>
                <c:ptCount val="8"/>
                <c:pt idx="0">
                  <c:v>0</c:v>
                </c:pt>
                <c:pt idx="1">
                  <c:v>0.13300000000000001</c:v>
                </c:pt>
                <c:pt idx="2">
                  <c:v>0</c:v>
                </c:pt>
                <c:pt idx="3">
                  <c:v>0.16700000000000001</c:v>
                </c:pt>
                <c:pt idx="4">
                  <c:v>0.1</c:v>
                </c:pt>
                <c:pt idx="5">
                  <c:v>0.16700000000000001</c:v>
                </c:pt>
                <c:pt idx="6">
                  <c:v>0.23300000000000001</c:v>
                </c:pt>
                <c:pt idx="7">
                  <c:v>0.2</c:v>
                </c:pt>
              </c:numCache>
            </c:numRef>
          </c:val>
          <c:extLst>
            <c:ext xmlns:c16="http://schemas.microsoft.com/office/drawing/2014/chart" uri="{C3380CC4-5D6E-409C-BE32-E72D297353CC}">
              <c16:uniqueId val="{00000000-69A4-45A8-B8C0-B25447C55D1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5"/>
            <c:invertIfNegative val="0"/>
            <c:bubble3D val="0"/>
            <c:spPr>
              <a:solidFill>
                <a:srgbClr val="FF0000"/>
              </a:solidFill>
              <a:ln>
                <a:noFill/>
              </a:ln>
              <a:effectLst/>
            </c:spPr>
            <c:extLst>
              <c:ext xmlns:c16="http://schemas.microsoft.com/office/drawing/2014/chart" uri="{C3380CC4-5D6E-409C-BE32-E72D297353CC}">
                <c16:uniqueId val="{00000000-1422-4C0D-9235-E9E80568FFD0}"/>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6"/>
            <c:invertIfNegative val="0"/>
            <c:bubble3D val="0"/>
            <c:spPr>
              <a:solidFill>
                <a:srgbClr val="FF0000"/>
              </a:solidFill>
              <a:ln>
                <a:noFill/>
              </a:ln>
              <a:effectLst/>
            </c:spPr>
            <c:extLst>
              <c:ext xmlns:c16="http://schemas.microsoft.com/office/drawing/2014/chart" uri="{C3380CC4-5D6E-409C-BE32-E72D297353CC}">
                <c16:uniqueId val="{00000000-25B8-4468-B551-BBD3AEC7561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6"/>
            <c:invertIfNegative val="0"/>
            <c:bubble3D val="0"/>
            <c:spPr>
              <a:solidFill>
                <a:srgbClr val="FF0000"/>
              </a:solidFill>
              <a:ln>
                <a:noFill/>
              </a:ln>
              <a:effectLst/>
            </c:spPr>
            <c:extLst>
              <c:ext xmlns:c16="http://schemas.microsoft.com/office/drawing/2014/chart" uri="{C3380CC4-5D6E-409C-BE32-E72D297353CC}">
                <c16:uniqueId val="{00000004-134C-4A44-AC83-193A937F5F2E}"/>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Max</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30489641406124646"/>
          <c:y val="0.12198471868309357"/>
          <c:w val="0.68063641242738337"/>
          <c:h val="0.84431784521660436"/>
        </c:manualLayout>
      </c:layout>
      <c:barChart>
        <c:barDir val="bar"/>
        <c:grouping val="clustered"/>
        <c:varyColors val="0"/>
        <c:ser>
          <c:idx val="0"/>
          <c:order val="0"/>
          <c:tx>
            <c:strRef>
              <c:f>Sheet1!$H$1</c:f>
              <c:strCache>
                <c:ptCount val="1"/>
                <c:pt idx="0">
                  <c:v>Max
(n=20) </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Hay</c:v>
                </c:pt>
                <c:pt idx="1">
                  <c:v>Harvesting</c:v>
                </c:pt>
                <c:pt idx="2">
                  <c:v>Planting</c:v>
                </c:pt>
                <c:pt idx="3">
                  <c:v>Fence building</c:v>
                </c:pt>
                <c:pt idx="4">
                  <c:v>Plowing</c:v>
                </c:pt>
                <c:pt idx="5">
                  <c:v>Dirt plowing</c:v>
                </c:pt>
                <c:pt idx="6">
                  <c:v>Bush hogging</c:v>
                </c:pt>
                <c:pt idx="7">
                  <c:v>Tilling</c:v>
                </c:pt>
                <c:pt idx="8">
                  <c:v>Road clearing</c:v>
                </c:pt>
                <c:pt idx="9">
                  <c:v>Mowing</c:v>
                </c:pt>
                <c:pt idx="10">
                  <c:v>Snow plowing</c:v>
                </c:pt>
                <c:pt idx="11">
                  <c:v>Grounds maintenance</c:v>
                </c:pt>
                <c:pt idx="12">
                  <c:v>Moving soil</c:v>
                </c:pt>
                <c:pt idx="13">
                  <c:v>Landscaping</c:v>
                </c:pt>
                <c:pt idx="14">
                  <c:v>Loading materials</c:v>
                </c:pt>
                <c:pt idx="15">
                  <c:v>Moving materials</c:v>
                </c:pt>
              </c:strCache>
            </c:strRef>
          </c:cat>
          <c:val>
            <c:numRef>
              <c:f>Sheet1!$H$2:$H$17</c:f>
              <c:numCache>
                <c:formatCode>0%</c:formatCode>
                <c:ptCount val="16"/>
                <c:pt idx="0">
                  <c:v>0.1</c:v>
                </c:pt>
                <c:pt idx="1">
                  <c:v>0.15</c:v>
                </c:pt>
                <c:pt idx="2">
                  <c:v>0.25</c:v>
                </c:pt>
                <c:pt idx="3">
                  <c:v>0.25</c:v>
                </c:pt>
                <c:pt idx="4">
                  <c:v>0.25</c:v>
                </c:pt>
                <c:pt idx="5">
                  <c:v>0.25</c:v>
                </c:pt>
                <c:pt idx="6">
                  <c:v>0.25</c:v>
                </c:pt>
                <c:pt idx="7">
                  <c:v>0.35</c:v>
                </c:pt>
                <c:pt idx="8">
                  <c:v>0.35</c:v>
                </c:pt>
                <c:pt idx="9">
                  <c:v>0.4</c:v>
                </c:pt>
                <c:pt idx="10">
                  <c:v>0.45</c:v>
                </c:pt>
                <c:pt idx="11">
                  <c:v>0.45</c:v>
                </c:pt>
                <c:pt idx="12">
                  <c:v>0.45</c:v>
                </c:pt>
                <c:pt idx="13">
                  <c:v>0.55000000000000004</c:v>
                </c:pt>
                <c:pt idx="14">
                  <c:v>0.6</c:v>
                </c:pt>
                <c:pt idx="15">
                  <c:v>0.7</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t>Max</a:t>
            </a:r>
          </a:p>
          <a:p>
            <a:pPr algn="ctr" rtl="0">
              <a:defRPr/>
            </a:pPr>
            <a:r>
              <a:rPr lang="en-US" sz="1600"/>
              <a:t>(n=20)</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Sheet1!$J$1</c:f>
              <c:strCache>
                <c:ptCount val="1"/>
                <c:pt idx="0">
                  <c:v>Max
(n=20) </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Sheet1!$J$2:$J$11</c:f>
              <c:numCache>
                <c:formatCode>0%</c:formatCode>
                <c:ptCount val="10"/>
                <c:pt idx="0">
                  <c:v>0.65</c:v>
                </c:pt>
                <c:pt idx="1">
                  <c:v>0.15</c:v>
                </c:pt>
                <c:pt idx="2">
                  <c:v>0</c:v>
                </c:pt>
                <c:pt idx="3">
                  <c:v>0.1</c:v>
                </c:pt>
                <c:pt idx="4">
                  <c:v>0</c:v>
                </c:pt>
                <c:pt idx="5">
                  <c:v>0</c:v>
                </c:pt>
                <c:pt idx="6">
                  <c:v>0</c:v>
                </c:pt>
                <c:pt idx="7">
                  <c:v>0.05</c:v>
                </c:pt>
                <c:pt idx="8">
                  <c:v>0.05</c:v>
                </c:pt>
                <c:pt idx="9">
                  <c:v>0</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Max
(n=20)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Sheet1!$J$1</c:f>
              <c:strCache>
                <c:ptCount val="1"/>
                <c:pt idx="0">
                  <c:v>Max
(n=20) </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Sheet1!$J$2:$J$4</c:f>
              <c:numCache>
                <c:formatCode>0%</c:formatCode>
                <c:ptCount val="3"/>
                <c:pt idx="0">
                  <c:v>0</c:v>
                </c:pt>
                <c:pt idx="1">
                  <c:v>0.1</c:v>
                </c:pt>
                <c:pt idx="2">
                  <c:v>0.85</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Max</a:t>
            </a:r>
          </a:p>
        </c:rich>
      </c:tx>
      <c:layout>
        <c:manualLayout>
          <c:xMode val="edge"/>
          <c:yMode val="edge"/>
          <c:x val="0.4489686679790027"/>
          <c:y val="2.1874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Sheet1!$J$1</c:f>
              <c:strCache>
                <c:ptCount val="1"/>
                <c:pt idx="0">
                  <c:v>Max
(n=20) </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Online research</c:v>
                </c:pt>
                <c:pt idx="1">
                  <c:v>Performance</c:v>
                </c:pt>
                <c:pt idx="2">
                  <c:v>Special offers and promotions</c:v>
                </c:pt>
                <c:pt idx="3">
                  <c:v>Recommendation</c:v>
                </c:pt>
                <c:pt idx="4">
                  <c:v>Availability of services and parts</c:v>
                </c:pt>
                <c:pt idx="5">
                  <c:v>Easy to operate and maintain</c:v>
                </c:pt>
                <c:pt idx="6">
                  <c:v>Product features</c:v>
                </c:pt>
                <c:pt idx="7">
                  <c:v>Current Mahindra owner</c:v>
                </c:pt>
                <c:pt idx="8">
                  <c:v>Brand reputation</c:v>
                </c:pt>
                <c:pt idx="9">
                  <c:v>Dealer reputation</c:v>
                </c:pt>
                <c:pt idx="10">
                  <c:v>Warranty offered</c:v>
                </c:pt>
                <c:pt idx="11">
                  <c:v>Financing</c:v>
                </c:pt>
                <c:pt idx="12">
                  <c:v>Good value</c:v>
                </c:pt>
                <c:pt idx="13">
                  <c:v>Price</c:v>
                </c:pt>
              </c:strCache>
            </c:strRef>
          </c:cat>
          <c:val>
            <c:numRef>
              <c:f>Sheet1!$J$2:$J$15</c:f>
              <c:numCache>
                <c:formatCode>0%</c:formatCode>
                <c:ptCount val="14"/>
                <c:pt idx="0">
                  <c:v>0</c:v>
                </c:pt>
                <c:pt idx="1">
                  <c:v>0</c:v>
                </c:pt>
                <c:pt idx="2">
                  <c:v>0.05</c:v>
                </c:pt>
                <c:pt idx="3">
                  <c:v>0.05</c:v>
                </c:pt>
                <c:pt idx="4">
                  <c:v>0.05</c:v>
                </c:pt>
                <c:pt idx="5">
                  <c:v>0.05</c:v>
                </c:pt>
                <c:pt idx="6">
                  <c:v>0.05</c:v>
                </c:pt>
                <c:pt idx="7">
                  <c:v>0.1</c:v>
                </c:pt>
                <c:pt idx="8">
                  <c:v>0.1</c:v>
                </c:pt>
                <c:pt idx="9">
                  <c:v>0.1</c:v>
                </c:pt>
                <c:pt idx="10">
                  <c:v>0.1</c:v>
                </c:pt>
                <c:pt idx="11">
                  <c:v>0.15</c:v>
                </c:pt>
                <c:pt idx="12">
                  <c:v>0.2</c:v>
                </c:pt>
                <c:pt idx="13">
                  <c:v>0.35</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4-D679-4C50-8C9C-0A5B2DA611A4}"/>
              </c:ext>
            </c:extLst>
          </c:dPt>
          <c:dPt>
            <c:idx val="1"/>
            <c:invertIfNegative val="0"/>
            <c:bubble3D val="0"/>
            <c:spPr>
              <a:solidFill>
                <a:schemeClr val="tx1"/>
              </a:solidFill>
              <a:ln>
                <a:noFill/>
              </a:ln>
              <a:effectLst/>
            </c:spPr>
            <c:extLst>
              <c:ext xmlns:c16="http://schemas.microsoft.com/office/drawing/2014/chart" uri="{C3380CC4-5D6E-409C-BE32-E72D297353CC}">
                <c16:uniqueId val="{00000002-CFAA-4247-8F59-86AAD49119B7}"/>
              </c:ext>
            </c:extLst>
          </c:dPt>
          <c:dPt>
            <c:idx val="2"/>
            <c:invertIfNegative val="0"/>
            <c:bubble3D val="0"/>
            <c:spPr>
              <a:solidFill>
                <a:schemeClr val="tx1"/>
              </a:solidFill>
              <a:ln>
                <a:noFill/>
              </a:ln>
              <a:effectLst/>
            </c:spPr>
            <c:extLst>
              <c:ext xmlns:c16="http://schemas.microsoft.com/office/drawing/2014/chart" uri="{C3380CC4-5D6E-409C-BE32-E72D297353CC}">
                <c16:uniqueId val="{00000003-CFAA-4247-8F59-86AAD49119B7}"/>
              </c:ext>
            </c:extLst>
          </c:dPt>
          <c:dPt>
            <c:idx val="3"/>
            <c:invertIfNegative val="0"/>
            <c:bubble3D val="0"/>
            <c:spPr>
              <a:solidFill>
                <a:schemeClr val="tx1"/>
              </a:solidFill>
              <a:ln>
                <a:noFill/>
              </a:ln>
              <a:effectLst/>
            </c:spPr>
            <c:extLst>
              <c:ext xmlns:c16="http://schemas.microsoft.com/office/drawing/2014/chart" uri="{C3380CC4-5D6E-409C-BE32-E72D297353CC}">
                <c16:uniqueId val="{00000004-CFAA-4247-8F59-86AAD49119B7}"/>
              </c:ext>
            </c:extLst>
          </c:dPt>
          <c:dPt>
            <c:idx val="4"/>
            <c:invertIfNegative val="0"/>
            <c:bubble3D val="0"/>
            <c:spPr>
              <a:solidFill>
                <a:schemeClr val="tx1"/>
              </a:solidFill>
              <a:ln>
                <a:noFill/>
              </a:ln>
              <a:effectLst/>
            </c:spPr>
            <c:extLst>
              <c:ext xmlns:c16="http://schemas.microsoft.com/office/drawing/2014/chart" uri="{C3380CC4-5D6E-409C-BE32-E72D297353CC}">
                <c16:uniqueId val="{00000005-CFAA-4247-8F59-86AAD49119B7}"/>
              </c:ext>
            </c:extLst>
          </c:dPt>
          <c:dPt>
            <c:idx val="5"/>
            <c:invertIfNegative val="0"/>
            <c:bubble3D val="0"/>
            <c:spPr>
              <a:solidFill>
                <a:schemeClr val="tx1"/>
              </a:solidFill>
              <a:ln>
                <a:noFill/>
              </a:ln>
              <a:effectLst/>
            </c:spPr>
            <c:extLst>
              <c:ext xmlns:c16="http://schemas.microsoft.com/office/drawing/2014/chart" uri="{C3380CC4-5D6E-409C-BE32-E72D297353CC}">
                <c16:uniqueId val="{00000006-CFAA-4247-8F59-86AAD49119B7}"/>
              </c:ext>
            </c:extLst>
          </c:dPt>
          <c:dPt>
            <c:idx val="6"/>
            <c:invertIfNegative val="0"/>
            <c:bubble3D val="0"/>
            <c:spPr>
              <a:solidFill>
                <a:schemeClr val="tx1"/>
              </a:solidFill>
              <a:ln>
                <a:noFill/>
              </a:ln>
              <a:effectLst/>
            </c:spPr>
            <c:extLst>
              <c:ext xmlns:c16="http://schemas.microsoft.com/office/drawing/2014/chart" uri="{C3380CC4-5D6E-409C-BE32-E72D297353CC}">
                <c16:uniqueId val="{00000007-CFAA-4247-8F59-86AAD49119B7}"/>
              </c:ext>
            </c:extLst>
          </c:dPt>
          <c:dPt>
            <c:idx val="7"/>
            <c:invertIfNegative val="0"/>
            <c:bubble3D val="0"/>
            <c:spPr>
              <a:solidFill>
                <a:schemeClr val="tx1"/>
              </a:solidFill>
              <a:ln>
                <a:noFill/>
              </a:ln>
              <a:effectLst/>
            </c:spPr>
            <c:extLst>
              <c:ext xmlns:c16="http://schemas.microsoft.com/office/drawing/2014/chart" uri="{C3380CC4-5D6E-409C-BE32-E72D297353CC}">
                <c16:uniqueId val="{00000008-CFAA-4247-8F59-86AAD49119B7}"/>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0-D679-4C50-8C9C-0A5B2DA611A4}"/>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Max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Sheet1!$G$1</c:f>
              <c:strCache>
                <c:ptCount val="1"/>
                <c:pt idx="0">
                  <c:v>6000 Series
(n=30)</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Sheet1!$G$2:$G$9</c:f>
              <c:numCache>
                <c:formatCode>0%</c:formatCode>
                <c:ptCount val="8"/>
                <c:pt idx="0">
                  <c:v>0</c:v>
                </c:pt>
                <c:pt idx="1">
                  <c:v>0.13300000000000001</c:v>
                </c:pt>
                <c:pt idx="2">
                  <c:v>0</c:v>
                </c:pt>
                <c:pt idx="3">
                  <c:v>0.16700000000000001</c:v>
                </c:pt>
                <c:pt idx="4">
                  <c:v>0.1</c:v>
                </c:pt>
                <c:pt idx="5">
                  <c:v>0.16700000000000001</c:v>
                </c:pt>
                <c:pt idx="6">
                  <c:v>0.23300000000000001</c:v>
                </c:pt>
                <c:pt idx="7">
                  <c:v>0.2</c:v>
                </c:pt>
              </c:numCache>
            </c:numRef>
          </c:val>
          <c:extLst>
            <c:ext xmlns:c16="http://schemas.microsoft.com/office/drawing/2014/chart" uri="{C3380CC4-5D6E-409C-BE32-E72D297353CC}">
              <c16:uniqueId val="{00000000-69A4-45A8-B8C0-B25447C55D1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6"/>
            <c:invertIfNegative val="0"/>
            <c:bubble3D val="0"/>
            <c:spPr>
              <a:solidFill>
                <a:srgbClr val="FF0000"/>
              </a:solidFill>
              <a:ln>
                <a:noFill/>
              </a:ln>
              <a:effectLst/>
            </c:spPr>
            <c:extLst>
              <c:ext xmlns:c16="http://schemas.microsoft.com/office/drawing/2014/chart" uri="{C3380CC4-5D6E-409C-BE32-E72D297353CC}">
                <c16:uniqueId val="{00000000-DA93-4B3C-BD3C-6E124EDEA9C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F09-4BDB-AF0F-80FB2AF7D45A}"/>
              </c:ext>
            </c:extLst>
          </c:dPt>
          <c:dPt>
            <c:idx val="1"/>
            <c:invertIfNegative val="0"/>
            <c:bubble3D val="0"/>
            <c:spPr>
              <a:solidFill>
                <a:schemeClr val="tx1"/>
              </a:solidFill>
              <a:ln>
                <a:noFill/>
              </a:ln>
              <a:effectLst/>
            </c:spPr>
            <c:extLst>
              <c:ext xmlns:c16="http://schemas.microsoft.com/office/drawing/2014/chart" uri="{C3380CC4-5D6E-409C-BE32-E72D297353CC}">
                <c16:uniqueId val="{00000003-7F09-4BDB-AF0F-80FB2AF7D45A}"/>
              </c:ext>
            </c:extLst>
          </c:dPt>
          <c:dPt>
            <c:idx val="7"/>
            <c:invertIfNegative val="0"/>
            <c:bubble3D val="0"/>
            <c:spPr>
              <a:solidFill>
                <a:srgbClr val="FF0000"/>
              </a:solidFill>
              <a:ln>
                <a:noFill/>
              </a:ln>
              <a:effectLst/>
            </c:spPr>
            <c:extLst>
              <c:ext xmlns:c16="http://schemas.microsoft.com/office/drawing/2014/chart" uri="{C3380CC4-5D6E-409C-BE32-E72D297353CC}">
                <c16:uniqueId val="{00000000-00A7-4114-BBB8-B4B54E866DE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0.86</c:v>
                </c:pt>
                <c:pt idx="1">
                  <c:v>0.89</c:v>
                </c:pt>
                <c:pt idx="2">
                  <c:v>0.85</c:v>
                </c:pt>
                <c:pt idx="3">
                  <c:v>0.85</c:v>
                </c:pt>
                <c:pt idx="4">
                  <c:v>0.77</c:v>
                </c:pt>
                <c:pt idx="5">
                  <c:v>0.8</c:v>
                </c:pt>
                <c:pt idx="6">
                  <c:v>0.9</c:v>
                </c:pt>
                <c:pt idx="7">
                  <c:v>0.75</c:v>
                </c:pt>
              </c:numCache>
            </c:numRef>
          </c:val>
          <c:extLst>
            <c:ext xmlns:c16="http://schemas.microsoft.com/office/drawing/2014/chart" uri="{C3380CC4-5D6E-409C-BE32-E72D297353CC}">
              <c16:uniqueId val="{00000004-7F09-4BDB-AF0F-80FB2AF7D45A}"/>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34C-4A44-AC83-193A937F5F2E}"/>
              </c:ext>
            </c:extLst>
          </c:dPt>
          <c:dPt>
            <c:idx val="1"/>
            <c:invertIfNegative val="0"/>
            <c:bubble3D val="0"/>
            <c:spPr>
              <a:solidFill>
                <a:schemeClr val="tx1"/>
              </a:solidFill>
              <a:ln>
                <a:noFill/>
              </a:ln>
              <a:effectLst/>
            </c:spPr>
            <c:extLst>
              <c:ext xmlns:c16="http://schemas.microsoft.com/office/drawing/2014/chart" uri="{C3380CC4-5D6E-409C-BE32-E72D297353CC}">
                <c16:uniqueId val="{00000003-134C-4A44-AC83-193A937F5F2E}"/>
              </c:ext>
            </c:extLst>
          </c:dPt>
          <c:dPt>
            <c:idx val="7"/>
            <c:invertIfNegative val="0"/>
            <c:bubble3D val="0"/>
            <c:spPr>
              <a:solidFill>
                <a:srgbClr val="FF0000"/>
              </a:solidFill>
              <a:ln>
                <a:noFill/>
              </a:ln>
              <a:effectLst/>
            </c:spPr>
            <c:extLst>
              <c:ext xmlns:c16="http://schemas.microsoft.com/office/drawing/2014/chart" uri="{C3380CC4-5D6E-409C-BE32-E72D297353CC}">
                <c16:uniqueId val="{00000000-3028-4FD8-9F06-34D1A2AD1D8A}"/>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4C-4A44-AC83-193A937F5F2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5-134C-4A44-AC83-193A937F5F2E}"/>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3600 Series</a:t>
            </a:r>
          </a:p>
        </c:rich>
      </c:tx>
      <c:layout>
        <c:manualLayout>
          <c:xMode val="edge"/>
          <c:yMode val="edge"/>
          <c:x val="0.40163867998189079"/>
          <c:y val="2.14438229729195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30489641406124646"/>
          <c:y val="0.12198471868309357"/>
          <c:w val="0.68063641242738337"/>
          <c:h val="0.84431784521660436"/>
        </c:manualLayout>
      </c:layout>
      <c:barChart>
        <c:barDir val="bar"/>
        <c:grouping val="clustered"/>
        <c:varyColors val="0"/>
        <c:ser>
          <c:idx val="0"/>
          <c:order val="0"/>
          <c:tx>
            <c:strRef>
              <c:f>Sheet1!$I$1</c:f>
              <c:strCache>
                <c:ptCount val="1"/>
                <c:pt idx="0">
                  <c:v>3600 Series
(n=6)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Harvesting</c:v>
                </c:pt>
                <c:pt idx="1">
                  <c:v>Planting</c:v>
                </c:pt>
                <c:pt idx="2">
                  <c:v>Fence building</c:v>
                </c:pt>
                <c:pt idx="3">
                  <c:v>Moving materials</c:v>
                </c:pt>
                <c:pt idx="4">
                  <c:v>Landscaping</c:v>
                </c:pt>
                <c:pt idx="5">
                  <c:v>Tilling</c:v>
                </c:pt>
                <c:pt idx="6">
                  <c:v>Road clearing</c:v>
                </c:pt>
                <c:pt idx="7">
                  <c:v>Plowing</c:v>
                </c:pt>
                <c:pt idx="8">
                  <c:v>Dirt plowing</c:v>
                </c:pt>
                <c:pt idx="9">
                  <c:v>Loading materials</c:v>
                </c:pt>
                <c:pt idx="10">
                  <c:v>Hay</c:v>
                </c:pt>
                <c:pt idx="11">
                  <c:v>Snow plowing</c:v>
                </c:pt>
                <c:pt idx="12">
                  <c:v>Mowing</c:v>
                </c:pt>
                <c:pt idx="13">
                  <c:v>Moving soil</c:v>
                </c:pt>
                <c:pt idx="14">
                  <c:v>Bush hogging</c:v>
                </c:pt>
                <c:pt idx="15">
                  <c:v>Grounds maintenance</c:v>
                </c:pt>
              </c:strCache>
            </c:strRef>
          </c:cat>
          <c:val>
            <c:numRef>
              <c:f>Sheet1!$I$2:$I$17</c:f>
              <c:numCache>
                <c:formatCode>0%</c:formatCode>
                <c:ptCount val="16"/>
                <c:pt idx="0">
                  <c:v>0</c:v>
                </c:pt>
                <c:pt idx="1">
                  <c:v>0</c:v>
                </c:pt>
                <c:pt idx="2">
                  <c:v>0</c:v>
                </c:pt>
                <c:pt idx="3">
                  <c:v>0</c:v>
                </c:pt>
                <c:pt idx="4">
                  <c:v>0</c:v>
                </c:pt>
                <c:pt idx="5">
                  <c:v>0.25</c:v>
                </c:pt>
                <c:pt idx="6">
                  <c:v>0.25</c:v>
                </c:pt>
                <c:pt idx="7">
                  <c:v>0.25</c:v>
                </c:pt>
                <c:pt idx="8">
                  <c:v>0.25</c:v>
                </c:pt>
                <c:pt idx="9">
                  <c:v>0.25</c:v>
                </c:pt>
                <c:pt idx="10">
                  <c:v>0.5</c:v>
                </c:pt>
                <c:pt idx="11">
                  <c:v>0.5</c:v>
                </c:pt>
                <c:pt idx="12">
                  <c:v>0.5</c:v>
                </c:pt>
                <c:pt idx="13">
                  <c:v>0.5</c:v>
                </c:pt>
                <c:pt idx="14">
                  <c:v>0.75</c:v>
                </c:pt>
                <c:pt idx="15">
                  <c:v>1</c:v>
                </c:pt>
              </c:numCache>
            </c:numRef>
          </c:val>
          <c:extLst>
            <c:ext xmlns:c16="http://schemas.microsoft.com/office/drawing/2014/chart" uri="{C3380CC4-5D6E-409C-BE32-E72D297353CC}">
              <c16:uniqueId val="{00000000-E982-4055-AD75-8706AADE80D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dirty="0"/>
              <a:t>3600 Series</a:t>
            </a:r>
          </a:p>
          <a:p>
            <a:pPr algn="ctr" rtl="0">
              <a:defRPr/>
            </a:pPr>
            <a:r>
              <a:rPr lang="en-US" sz="1600" dirty="0"/>
              <a:t>(n=4)</a:t>
            </a:r>
          </a:p>
        </c:rich>
      </c:tx>
      <c:overlay val="0"/>
      <c:spPr>
        <a:noFill/>
        <a:ln>
          <a:noFill/>
        </a:ln>
        <a:effectLst/>
      </c:spPr>
      <c:txPr>
        <a:bodyPr rot="0" spcFirstLastPara="1" vertOverflow="ellipsis" vert="horz" wrap="square" anchor="ctr" anchorCtr="1"/>
        <a:lstStyle/>
        <a:p>
          <a:pPr algn="ctr" rtl="0">
            <a:defRPr sz="1436"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Sheet1!$E$1</c:f>
              <c:strCache>
                <c:ptCount val="1"/>
                <c:pt idx="0">
                  <c:v>3600 Series
(n=6)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Sheet1!$E$2:$E$11</c:f>
              <c:numCache>
                <c:formatCode>0%</c:formatCode>
                <c:ptCount val="10"/>
                <c:pt idx="0">
                  <c:v>0.25</c:v>
                </c:pt>
                <c:pt idx="1">
                  <c:v>0.75</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0-BBFE-425B-B227-4FB8B3719BD9}"/>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97" baseline="0">
          <a:latin typeface="Univers" panose="020B0503020202020204" pitchFamily="34" charset="0"/>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3600 Series
(n=4)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571723372998459"/>
          <c:y val="0.22737621162724547"/>
          <c:w val="0.5789728249968159"/>
          <c:h val="0.73441513686191273"/>
        </c:manualLayout>
      </c:layout>
      <c:barChart>
        <c:barDir val="bar"/>
        <c:grouping val="clustered"/>
        <c:varyColors val="0"/>
        <c:ser>
          <c:idx val="0"/>
          <c:order val="0"/>
          <c:tx>
            <c:strRef>
              <c:f>Sheet1!$E$1</c:f>
              <c:strCache>
                <c:ptCount val="1"/>
                <c:pt idx="0">
                  <c:v>3600 Series
(n=6)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Income producing agricultural use</c:v>
                </c:pt>
                <c:pt idx="1">
                  <c:v>Commercial use</c:v>
                </c:pt>
                <c:pt idx="2">
                  <c:v>Rural lifestyle</c:v>
                </c:pt>
              </c:strCache>
            </c:strRef>
          </c:cat>
          <c:val>
            <c:numRef>
              <c:f>Sheet1!$E$2:$E$4</c:f>
              <c:numCache>
                <c:formatCode>0%</c:formatCode>
                <c:ptCount val="3"/>
                <c:pt idx="0">
                  <c:v>0.5</c:v>
                </c:pt>
                <c:pt idx="1">
                  <c:v>0</c:v>
                </c:pt>
                <c:pt idx="2">
                  <c:v>0.5</c:v>
                </c:pt>
              </c:numCache>
            </c:numRef>
          </c:val>
          <c:extLst>
            <c:ext xmlns:c16="http://schemas.microsoft.com/office/drawing/2014/chart" uri="{C3380CC4-5D6E-409C-BE32-E72D297353CC}">
              <c16:uniqueId val="{00000000-312B-43FC-A067-3624D3DA5941}"/>
            </c:ext>
          </c:extLst>
        </c:ser>
        <c:dLbls>
          <c:dLblPos val="outEnd"/>
          <c:showLegendKey val="0"/>
          <c:showVal val="1"/>
          <c:showCatName val="0"/>
          <c:showSerName val="0"/>
          <c:showPercent val="0"/>
          <c:showBubbleSize val="0"/>
        </c:dLbls>
        <c:gapWidth val="182"/>
        <c:axId val="1978989424"/>
        <c:axId val="1978989840"/>
      </c:barChart>
      <c:catAx>
        <c:axId val="1978989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78989840"/>
        <c:crosses val="autoZero"/>
        <c:auto val="1"/>
        <c:lblAlgn val="ctr"/>
        <c:lblOffset val="100"/>
        <c:noMultiLvlLbl val="0"/>
      </c:catAx>
      <c:valAx>
        <c:axId val="1978989840"/>
        <c:scaling>
          <c:orientation val="minMax"/>
        </c:scaling>
        <c:delete val="1"/>
        <c:axPos val="b"/>
        <c:numFmt formatCode="0%" sourceLinked="1"/>
        <c:majorTickMark val="none"/>
        <c:minorTickMark val="none"/>
        <c:tickLblPos val="nextTo"/>
        <c:crossAx val="197898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3600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Sheet1!$E$1</c:f>
              <c:strCache>
                <c:ptCount val="1"/>
                <c:pt idx="0">
                  <c:v>3600 Series
(n=6)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Current Mahindra owner</c:v>
                </c:pt>
                <c:pt idx="1">
                  <c:v>Brand reputation</c:v>
                </c:pt>
                <c:pt idx="2">
                  <c:v>Special offers and promotions</c:v>
                </c:pt>
                <c:pt idx="3">
                  <c:v>Dealer reputation</c:v>
                </c:pt>
                <c:pt idx="4">
                  <c:v>Online research</c:v>
                </c:pt>
                <c:pt idx="5">
                  <c:v>Availability of services and parts</c:v>
                </c:pt>
                <c:pt idx="6">
                  <c:v>Easy to operate and maintain</c:v>
                </c:pt>
                <c:pt idx="7">
                  <c:v>Good value</c:v>
                </c:pt>
                <c:pt idx="8">
                  <c:v>Product features</c:v>
                </c:pt>
                <c:pt idx="9">
                  <c:v>Warranty offered</c:v>
                </c:pt>
                <c:pt idx="10">
                  <c:v>Financing</c:v>
                </c:pt>
                <c:pt idx="11">
                  <c:v>Performance</c:v>
                </c:pt>
                <c:pt idx="12">
                  <c:v>Recommendation</c:v>
                </c:pt>
                <c:pt idx="13">
                  <c:v>Price</c:v>
                </c:pt>
              </c:strCache>
            </c:strRef>
          </c:cat>
          <c:val>
            <c:numRef>
              <c:f>Sheet1!$E$2:$E$15</c:f>
              <c:numCache>
                <c:formatCode>0%</c:formatCode>
                <c:ptCount val="14"/>
                <c:pt idx="0">
                  <c:v>0</c:v>
                </c:pt>
                <c:pt idx="1">
                  <c:v>0</c:v>
                </c:pt>
                <c:pt idx="2">
                  <c:v>0</c:v>
                </c:pt>
                <c:pt idx="3">
                  <c:v>0</c:v>
                </c:pt>
                <c:pt idx="4">
                  <c:v>0</c:v>
                </c:pt>
                <c:pt idx="5">
                  <c:v>0</c:v>
                </c:pt>
                <c:pt idx="6">
                  <c:v>0</c:v>
                </c:pt>
                <c:pt idx="7">
                  <c:v>0</c:v>
                </c:pt>
                <c:pt idx="8">
                  <c:v>0</c:v>
                </c:pt>
                <c:pt idx="9">
                  <c:v>0</c:v>
                </c:pt>
                <c:pt idx="10">
                  <c:v>0.25</c:v>
                </c:pt>
                <c:pt idx="11">
                  <c:v>0.25</c:v>
                </c:pt>
                <c:pt idx="12">
                  <c:v>0.5</c:v>
                </c:pt>
                <c:pt idx="13">
                  <c:v>0.75</c:v>
                </c:pt>
              </c:numCache>
            </c:numRef>
          </c:val>
          <c:extLst>
            <c:ext xmlns:c16="http://schemas.microsoft.com/office/drawing/2014/chart" uri="{C3380CC4-5D6E-409C-BE32-E72D297353CC}">
              <c16:uniqueId val="{00000001-AC69-4E3B-A24A-E48C0AE1B783}"/>
            </c:ext>
          </c:extLst>
        </c:ser>
        <c:dLbls>
          <c:dLblPos val="outEnd"/>
          <c:showLegendKey val="0"/>
          <c:showVal val="1"/>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800">
                <a:latin typeface="Univers" panose="020B0503020202020204" pitchFamily="34" charset="0"/>
              </a:rPr>
              <a:t>3600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barChart>
        <c:barDir val="bar"/>
        <c:grouping val="clustered"/>
        <c:varyColors val="0"/>
        <c:ser>
          <c:idx val="0"/>
          <c:order val="0"/>
          <c:tx>
            <c:strRef>
              <c:f>Sheet1!$E$1</c:f>
              <c:strCache>
                <c:ptCount val="1"/>
                <c:pt idx="0">
                  <c:v>3600 Series
(n=6)</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Don't know</c:v>
                </c:pt>
                <c:pt idx="1">
                  <c:v>More than 60</c:v>
                </c:pt>
                <c:pt idx="2">
                  <c:v>51 - 60</c:v>
                </c:pt>
                <c:pt idx="3">
                  <c:v>41 - 50</c:v>
                </c:pt>
                <c:pt idx="4">
                  <c:v>31 - 40</c:v>
                </c:pt>
                <c:pt idx="5">
                  <c:v>21 - 30</c:v>
                </c:pt>
                <c:pt idx="6">
                  <c:v>11 - 20</c:v>
                </c:pt>
                <c:pt idx="7">
                  <c:v>0 - 10</c:v>
                </c:pt>
              </c:strCache>
            </c:strRef>
          </c:cat>
          <c:val>
            <c:numRef>
              <c:f>Sheet1!$E$2:$E$9</c:f>
              <c:numCache>
                <c:formatCode>0%</c:formatCode>
                <c:ptCount val="8"/>
                <c:pt idx="0">
                  <c:v>0</c:v>
                </c:pt>
                <c:pt idx="1">
                  <c:v>0.25</c:v>
                </c:pt>
                <c:pt idx="2">
                  <c:v>0.25</c:v>
                </c:pt>
                <c:pt idx="3">
                  <c:v>0</c:v>
                </c:pt>
                <c:pt idx="4">
                  <c:v>0</c:v>
                </c:pt>
                <c:pt idx="5">
                  <c:v>0</c:v>
                </c:pt>
                <c:pt idx="6">
                  <c:v>0.25</c:v>
                </c:pt>
                <c:pt idx="7">
                  <c:v>0.25</c:v>
                </c:pt>
              </c:numCache>
            </c:numRef>
          </c:val>
          <c:extLst>
            <c:ext xmlns:c16="http://schemas.microsoft.com/office/drawing/2014/chart" uri="{C3380CC4-5D6E-409C-BE32-E72D297353CC}">
              <c16:uniqueId val="{00000000-69A4-45A8-B8C0-B25447C55D16}"/>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682596989184E-2"/>
          <c:y val="0.13845331785641049"/>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F4CE-4A4C-9D83-7D34F0449A15}"/>
              </c:ext>
            </c:extLst>
          </c:dPt>
          <c:dPt>
            <c:idx val="1"/>
            <c:invertIfNegative val="0"/>
            <c:bubble3D val="0"/>
            <c:spPr>
              <a:solidFill>
                <a:schemeClr val="tx1"/>
              </a:solidFill>
              <a:ln>
                <a:noFill/>
              </a:ln>
              <a:effectLst/>
            </c:spPr>
            <c:extLst>
              <c:ext xmlns:c16="http://schemas.microsoft.com/office/drawing/2014/chart" uri="{C3380CC4-5D6E-409C-BE32-E72D297353CC}">
                <c16:uniqueId val="{00000003-F4CE-4A4C-9D83-7D34F0449A15}"/>
              </c:ext>
            </c:extLst>
          </c:dPt>
          <c:dPt>
            <c:idx val="7"/>
            <c:invertIfNegative val="0"/>
            <c:bubble3D val="0"/>
            <c:spPr>
              <a:solidFill>
                <a:srgbClr val="FF0000"/>
              </a:solidFill>
              <a:ln>
                <a:noFill/>
              </a:ln>
              <a:effectLst/>
            </c:spPr>
            <c:extLst>
              <c:ext xmlns:c16="http://schemas.microsoft.com/office/drawing/2014/chart" uri="{C3380CC4-5D6E-409C-BE32-E72D297353CC}">
                <c16:uniqueId val="{00000000-8CC1-4B4A-88C5-D3A60D79C143}"/>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1600 
Series
(n=71)</c:v>
                </c:pt>
                <c:pt idx="1">
                  <c:v>4500 
Series
(n=52)</c:v>
                </c:pt>
                <c:pt idx="2">
                  <c:v>2600 
Series 
(n=52)</c:v>
                </c:pt>
                <c:pt idx="3">
                  <c:v>eMax
(n=40)</c:v>
                </c:pt>
                <c:pt idx="4">
                  <c:v>5100 Series 
(n=30)</c:v>
                </c:pt>
                <c:pt idx="5">
                  <c:v>6000 
Series
(n=30)</c:v>
                </c:pt>
                <c:pt idx="6">
                  <c:v>Max
(n=20)</c:v>
                </c:pt>
                <c:pt idx="7">
                  <c:v>3600 Series
(n=4)</c:v>
                </c:pt>
                <c:pt idx="8">
                  <c:v>Overall 
(N = 300)</c:v>
                </c:pt>
              </c:strCache>
            </c:strRef>
          </c:cat>
          <c:val>
            <c:numRef>
              <c:f>Sheet1!$B$2:$B$10</c:f>
              <c:numCache>
                <c:formatCode>0.0</c:formatCode>
                <c:ptCount val="9"/>
                <c:pt idx="0">
                  <c:v>9.3000000000000007</c:v>
                </c:pt>
                <c:pt idx="1">
                  <c:v>8.9</c:v>
                </c:pt>
                <c:pt idx="2">
                  <c:v>9.1</c:v>
                </c:pt>
                <c:pt idx="3">
                  <c:v>9.3000000000000007</c:v>
                </c:pt>
                <c:pt idx="4">
                  <c:v>8.6999999999999993</c:v>
                </c:pt>
                <c:pt idx="5">
                  <c:v>8.5</c:v>
                </c:pt>
                <c:pt idx="6">
                  <c:v>9.4</c:v>
                </c:pt>
                <c:pt idx="7">
                  <c:v>9</c:v>
                </c:pt>
                <c:pt idx="8">
                  <c:v>9</c:v>
                </c:pt>
              </c:numCache>
            </c:numRef>
          </c:val>
          <c:extLst>
            <c:ext xmlns:c16="http://schemas.microsoft.com/office/drawing/2014/chart" uri="{C3380CC4-5D6E-409C-BE32-E72D297353CC}">
              <c16:uniqueId val="{00000004-F4CE-4A4C-9D83-7D34F0449A15}"/>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763737714066058E-2"/>
          <c:y val="0.13845324803149606"/>
          <c:w val="0.91923626228593391"/>
          <c:h val="0.57907923228346458"/>
        </c:manualLayout>
      </c:layout>
      <c:barChart>
        <c:barDir val="col"/>
        <c:grouping val="clustered"/>
        <c:varyColors val="0"/>
        <c:ser>
          <c:idx val="0"/>
          <c:order val="0"/>
          <c:tx>
            <c:strRef>
              <c:f>Sheet1!$B$1</c:f>
              <c:strCache>
                <c:ptCount val="1"/>
                <c:pt idx="0">
                  <c:v>Oct - Dec 2022
(N=300)</c:v>
                </c:pt>
              </c:strCache>
            </c:strRef>
          </c:tx>
          <c:spPr>
            <a:solidFill>
              <a:schemeClr val="tx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6-D3FC-4DA1-A1B3-7F7453D6686B}"/>
              </c:ext>
            </c:extLst>
          </c:dPt>
          <c:dLbls>
            <c:dLbl>
              <c:idx val="6"/>
              <c:layout>
                <c:manualLayout>
                  <c:x val="-6.5651548975926297E-3"/>
                  <c:y val="-6.7997089510404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3FC-4DA1-A1B3-7F7453D6686B}"/>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1600 
Series
(n=71)</c:v>
                </c:pt>
                <c:pt idx="1">
                  <c:v>4500 
Series
(n=52)</c:v>
                </c:pt>
                <c:pt idx="2">
                  <c:v>eMax
(n=40)</c:v>
                </c:pt>
                <c:pt idx="3">
                  <c:v>2600 
Series 
(n=52)</c:v>
                </c:pt>
                <c:pt idx="4">
                  <c:v>5100 Series 
(n=30)</c:v>
                </c:pt>
                <c:pt idx="5">
                  <c:v>6000 
Series
(n=30)</c:v>
                </c:pt>
                <c:pt idx="6">
                  <c:v>Max
(n=20)</c:v>
                </c:pt>
                <c:pt idx="7">
                  <c:v>3600 Series
(n=4)</c:v>
                </c:pt>
              </c:strCache>
            </c:strRef>
          </c:cat>
          <c:val>
            <c:numRef>
              <c:f>Sheet1!$B$2:$B$9</c:f>
              <c:numCache>
                <c:formatCode>0%</c:formatCode>
                <c:ptCount val="8"/>
                <c:pt idx="0">
                  <c:v>0.18</c:v>
                </c:pt>
                <c:pt idx="1">
                  <c:v>0.21</c:v>
                </c:pt>
                <c:pt idx="2">
                  <c:v>0.13</c:v>
                </c:pt>
                <c:pt idx="3">
                  <c:v>0.21</c:v>
                </c:pt>
                <c:pt idx="4">
                  <c:v>0.4</c:v>
                </c:pt>
                <c:pt idx="5">
                  <c:v>0.33</c:v>
                </c:pt>
                <c:pt idx="6">
                  <c:v>0.15</c:v>
                </c:pt>
                <c:pt idx="7">
                  <c:v>0.25</c:v>
                </c:pt>
              </c:numCache>
            </c:numRef>
          </c:val>
          <c:extLst>
            <c:ext xmlns:c16="http://schemas.microsoft.com/office/drawing/2014/chart" uri="{C3380CC4-5D6E-409C-BE32-E72D297353CC}">
              <c16:uniqueId val="{00000001-D3FC-4DA1-A1B3-7F7453D6686B}"/>
            </c:ext>
          </c:extLst>
        </c:ser>
        <c:dLbls>
          <c:dLblPos val="outEnd"/>
          <c:showLegendKey val="0"/>
          <c:showVal val="1"/>
          <c:showCatName val="0"/>
          <c:showSerName val="0"/>
          <c:showPercent val="0"/>
          <c:showBubbleSize val="0"/>
        </c:dLbls>
        <c:gapWidth val="219"/>
        <c:overlap val="-27"/>
        <c:axId val="1782570816"/>
        <c:axId val="1782586624"/>
      </c:barChart>
      <c:catAx>
        <c:axId val="17825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82586624"/>
        <c:crosses val="autoZero"/>
        <c:auto val="1"/>
        <c:lblAlgn val="ctr"/>
        <c:lblOffset val="100"/>
        <c:noMultiLvlLbl val="0"/>
      </c:catAx>
      <c:valAx>
        <c:axId val="1782586624"/>
        <c:scaling>
          <c:orientation val="minMax"/>
        </c:scaling>
        <c:delete val="1"/>
        <c:axPos val="l"/>
        <c:numFmt formatCode="0%" sourceLinked="1"/>
        <c:majorTickMark val="none"/>
        <c:minorTickMark val="none"/>
        <c:tickLblPos val="nextTo"/>
        <c:crossAx val="17825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879997211953998E-2"/>
          <c:y val="0.16861450259315"/>
          <c:w val="0.93792692663227595"/>
          <c:h val="0.63149084363799601"/>
        </c:manualLayout>
      </c:layout>
      <c:barChart>
        <c:barDir val="col"/>
        <c:grouping val="stacked"/>
        <c:varyColors val="0"/>
        <c:ser>
          <c:idx val="0"/>
          <c:order val="0"/>
          <c:tx>
            <c:strRef>
              <c:f>Sheet1!$C$1</c:f>
              <c:strCache>
                <c:ptCount val="1"/>
                <c:pt idx="0">
                  <c:v>8</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(N=347)</c:v>
                </c:pt>
                <c:pt idx="1">
                  <c:v>Jul - Sept
2021
(N=344)</c:v>
                </c:pt>
                <c:pt idx="2">
                  <c:v>Oct - Dec
2021
(N=303)</c:v>
                </c:pt>
                <c:pt idx="3">
                  <c:v>Jan - Mar
2022
(N=302)</c:v>
                </c:pt>
                <c:pt idx="4">
                  <c:v>Apr - Jun
 2022
(N=298)</c:v>
                </c:pt>
                <c:pt idx="5">
                  <c:v>Jul - Sept 
2022
(N=308)</c:v>
                </c:pt>
                <c:pt idx="6">
                  <c:v>Oct - Dec 2022
(N=300)</c:v>
                </c:pt>
              </c:strCache>
            </c:strRef>
          </c:cat>
          <c:val>
            <c:numRef>
              <c:f>Sheet1!$C$6:$C$12</c:f>
              <c:numCache>
                <c:formatCode>0%</c:formatCode>
                <c:ptCount val="7"/>
                <c:pt idx="0">
                  <c:v>0.14000000000000001</c:v>
                </c:pt>
                <c:pt idx="1">
                  <c:v>0.09</c:v>
                </c:pt>
                <c:pt idx="2">
                  <c:v>0.09</c:v>
                </c:pt>
                <c:pt idx="3">
                  <c:v>0.1</c:v>
                </c:pt>
                <c:pt idx="4">
                  <c:v>0.15</c:v>
                </c:pt>
                <c:pt idx="5">
                  <c:v>0.08</c:v>
                </c:pt>
                <c:pt idx="6">
                  <c:v>0.13</c:v>
                </c:pt>
              </c:numCache>
            </c:numRef>
          </c:val>
          <c:extLst>
            <c:ext xmlns:c16="http://schemas.microsoft.com/office/drawing/2014/chart" uri="{C3380CC4-5D6E-409C-BE32-E72D297353CC}">
              <c16:uniqueId val="{00000000-750B-4256-A12E-6D4F33B6797D}"/>
            </c:ext>
          </c:extLst>
        </c:ser>
        <c:ser>
          <c:idx val="1"/>
          <c:order val="1"/>
          <c:tx>
            <c:strRef>
              <c:f>Sheet1!$D$1</c:f>
              <c:strCache>
                <c:ptCount val="1"/>
                <c:pt idx="0">
                  <c:v>9</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(N=347)</c:v>
                </c:pt>
                <c:pt idx="1">
                  <c:v>Jul - Sept
2021
(N=344)</c:v>
                </c:pt>
                <c:pt idx="2">
                  <c:v>Oct - Dec
2021
(N=303)</c:v>
                </c:pt>
                <c:pt idx="3">
                  <c:v>Jan - Mar
2022
(N=302)</c:v>
                </c:pt>
                <c:pt idx="4">
                  <c:v>Apr - Jun
 2022
(N=298)</c:v>
                </c:pt>
                <c:pt idx="5">
                  <c:v>Jul - Sept 
2022
(N=308)</c:v>
                </c:pt>
                <c:pt idx="6">
                  <c:v>Oct - Dec 2022
(N=300)</c:v>
                </c:pt>
              </c:strCache>
            </c:strRef>
          </c:cat>
          <c:val>
            <c:numRef>
              <c:f>Sheet1!$D$6:$D$12</c:f>
              <c:numCache>
                <c:formatCode>0%</c:formatCode>
                <c:ptCount val="7"/>
                <c:pt idx="0">
                  <c:v>0.12</c:v>
                </c:pt>
                <c:pt idx="1">
                  <c:v>0.11</c:v>
                </c:pt>
                <c:pt idx="2">
                  <c:v>0.09</c:v>
                </c:pt>
                <c:pt idx="3">
                  <c:v>0.09</c:v>
                </c:pt>
                <c:pt idx="4">
                  <c:v>0.1</c:v>
                </c:pt>
                <c:pt idx="5">
                  <c:v>0.1</c:v>
                </c:pt>
                <c:pt idx="6">
                  <c:v>0.12</c:v>
                </c:pt>
              </c:numCache>
            </c:numRef>
          </c:val>
          <c:extLst>
            <c:ext xmlns:c16="http://schemas.microsoft.com/office/drawing/2014/chart" uri="{C3380CC4-5D6E-409C-BE32-E72D297353CC}">
              <c16:uniqueId val="{00000001-750B-4256-A12E-6D4F33B6797D}"/>
            </c:ext>
          </c:extLst>
        </c:ser>
        <c:ser>
          <c:idx val="2"/>
          <c:order val="2"/>
          <c:tx>
            <c:strRef>
              <c:f>Sheet1!$E$1</c:f>
              <c:strCache>
                <c:ptCount val="1"/>
                <c:pt idx="0">
                  <c:v>10</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(N=347)</c:v>
                </c:pt>
                <c:pt idx="1">
                  <c:v>Jul - Sept
2021
(N=344)</c:v>
                </c:pt>
                <c:pt idx="2">
                  <c:v>Oct - Dec
2021
(N=303)</c:v>
                </c:pt>
                <c:pt idx="3">
                  <c:v>Jan - Mar
2022
(N=302)</c:v>
                </c:pt>
                <c:pt idx="4">
                  <c:v>Apr - Jun
 2022
(N=298)</c:v>
                </c:pt>
                <c:pt idx="5">
                  <c:v>Jul - Sept 
2022
(N=308)</c:v>
                </c:pt>
                <c:pt idx="6">
                  <c:v>Oct - Dec 2022
(N=300)</c:v>
                </c:pt>
              </c:strCache>
            </c:strRef>
          </c:cat>
          <c:val>
            <c:numRef>
              <c:f>Sheet1!$E$6:$E$12</c:f>
              <c:numCache>
                <c:formatCode>0%</c:formatCode>
                <c:ptCount val="7"/>
                <c:pt idx="0">
                  <c:v>0.56999999999999995</c:v>
                </c:pt>
                <c:pt idx="1">
                  <c:v>0.71</c:v>
                </c:pt>
                <c:pt idx="2">
                  <c:v>0.69</c:v>
                </c:pt>
                <c:pt idx="3">
                  <c:v>0.69</c:v>
                </c:pt>
                <c:pt idx="4">
                  <c:v>0.63</c:v>
                </c:pt>
                <c:pt idx="5">
                  <c:v>0.73</c:v>
                </c:pt>
                <c:pt idx="6">
                  <c:v>0.64</c:v>
                </c:pt>
              </c:numCache>
            </c:numRef>
          </c:val>
          <c:extLst>
            <c:ext xmlns:c16="http://schemas.microsoft.com/office/drawing/2014/chart" uri="{C3380CC4-5D6E-409C-BE32-E72D297353CC}">
              <c16:uniqueId val="{00000002-750B-4256-A12E-6D4F33B6797D}"/>
            </c:ext>
          </c:extLst>
        </c:ser>
        <c:ser>
          <c:idx val="3"/>
          <c:order val="3"/>
          <c:tx>
            <c:strRef>
              <c:f>Sheet1!$F$1</c:f>
              <c:strCache>
                <c:ptCount val="1"/>
                <c:pt idx="0">
                  <c:v>Top Box</c:v>
                </c:pt>
              </c:strCache>
            </c:strRef>
          </c:tx>
          <c:spPr>
            <a:no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(N=347)</c:v>
                </c:pt>
                <c:pt idx="1">
                  <c:v>Jul - Sept
2021
(N=344)</c:v>
                </c:pt>
                <c:pt idx="2">
                  <c:v>Oct - Dec
2021
(N=303)</c:v>
                </c:pt>
                <c:pt idx="3">
                  <c:v>Jan - Mar
2022
(N=302)</c:v>
                </c:pt>
                <c:pt idx="4">
                  <c:v>Apr - Jun
 2022
(N=298)</c:v>
                </c:pt>
                <c:pt idx="5">
                  <c:v>Jul - Sept 
2022
(N=308)</c:v>
                </c:pt>
                <c:pt idx="6">
                  <c:v>Oct - Dec 2022
(N=300)</c:v>
                </c:pt>
              </c:strCache>
            </c:strRef>
          </c:cat>
          <c:val>
            <c:numRef>
              <c:f>Sheet1!$F$6:$F$12</c:f>
              <c:numCache>
                <c:formatCode>0%</c:formatCode>
                <c:ptCount val="7"/>
                <c:pt idx="0">
                  <c:v>0.83</c:v>
                </c:pt>
                <c:pt idx="1">
                  <c:v>0.91</c:v>
                </c:pt>
                <c:pt idx="2">
                  <c:v>0.87</c:v>
                </c:pt>
                <c:pt idx="3">
                  <c:v>0.88</c:v>
                </c:pt>
                <c:pt idx="4">
                  <c:v>0.88</c:v>
                </c:pt>
                <c:pt idx="5">
                  <c:v>0.91</c:v>
                </c:pt>
                <c:pt idx="6">
                  <c:v>0.89</c:v>
                </c:pt>
              </c:numCache>
            </c:numRef>
          </c:val>
          <c:extLst>
            <c:ext xmlns:c16="http://schemas.microsoft.com/office/drawing/2014/chart" uri="{C3380CC4-5D6E-409C-BE32-E72D297353CC}">
              <c16:uniqueId val="{00000003-750B-4256-A12E-6D4F33B6797D}"/>
            </c:ext>
          </c:extLst>
        </c:ser>
        <c:dLbls>
          <c:showLegendKey val="0"/>
          <c:showVal val="0"/>
          <c:showCatName val="0"/>
          <c:showSerName val="0"/>
          <c:showPercent val="0"/>
          <c:showBubbleSize val="0"/>
        </c:dLbls>
        <c:gapWidth val="75"/>
        <c:overlap val="100"/>
        <c:axId val="297979176"/>
        <c:axId val="240339320"/>
      </c:barChart>
      <c:catAx>
        <c:axId val="2979791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240339320"/>
        <c:crosses val="autoZero"/>
        <c:auto val="1"/>
        <c:lblAlgn val="ctr"/>
        <c:lblOffset val="100"/>
        <c:noMultiLvlLbl val="0"/>
      </c:catAx>
      <c:valAx>
        <c:axId val="240339320"/>
        <c:scaling>
          <c:orientation val="minMax"/>
          <c:max val="1"/>
        </c:scaling>
        <c:delete val="0"/>
        <c:axPos val="l"/>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297979176"/>
        <c:crosses val="autoZero"/>
        <c:crossBetween val="between"/>
      </c:valAx>
      <c:spPr>
        <a:noFill/>
        <a:ln>
          <a:noFill/>
        </a:ln>
        <a:effectLst/>
      </c:spPr>
    </c:plotArea>
    <c:legend>
      <c:legendPos val="t"/>
      <c:legendEntry>
        <c:idx val="3"/>
        <c:delete val="1"/>
      </c:legendEntry>
      <c:layout>
        <c:manualLayout>
          <c:xMode val="edge"/>
          <c:yMode val="edge"/>
          <c:x val="0.43374812976681387"/>
          <c:y val="0.10637012484877208"/>
          <c:w val="0.12892782718474199"/>
          <c:h val="6.121929607410819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Calibri" panose="020F0502020204030204" pitchFamily="34" charset="0"/>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Importance</c:v>
                </c:pt>
              </c:strCache>
            </c:strRef>
          </c:tx>
          <c:spPr>
            <a:solidFill>
              <a:srgbClr val="F7183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Salesperson's ability to answer your questions</c:v>
                </c:pt>
                <c:pt idx="1">
                  <c:v>Salesperson's knowledge about your tractor and its features</c:v>
                </c:pt>
                <c:pt idx="2">
                  <c:v>Availability and responsiveness of dealer</c:v>
                </c:pt>
                <c:pt idx="3">
                  <c:v>Tractor is delivered in a timely manner</c:v>
                </c:pt>
                <c:pt idx="4">
                  <c:v>Overall reputation of the dealer</c:v>
                </c:pt>
                <c:pt idx="5">
                  <c:v>Dealer service and support capability</c:v>
                </c:pt>
                <c:pt idx="6">
                  <c:v>Dealer has a variety of models to view prior to purchase</c:v>
                </c:pt>
                <c:pt idx="7">
                  <c:v>Dealer is conveniently located</c:v>
                </c:pt>
                <c:pt idx="8">
                  <c:v>Cleanliness and layout of dealership</c:v>
                </c:pt>
              </c:strCache>
            </c:strRef>
          </c:cat>
          <c:val>
            <c:numRef>
              <c:f>Sheet1!$B$2:$B$10</c:f>
              <c:numCache>
                <c:formatCode>0%</c:formatCode>
                <c:ptCount val="9"/>
                <c:pt idx="0">
                  <c:v>0.91</c:v>
                </c:pt>
                <c:pt idx="1">
                  <c:v>0.91</c:v>
                </c:pt>
                <c:pt idx="2">
                  <c:v>0.9</c:v>
                </c:pt>
                <c:pt idx="3">
                  <c:v>0.87</c:v>
                </c:pt>
                <c:pt idx="4">
                  <c:v>0.84</c:v>
                </c:pt>
                <c:pt idx="5">
                  <c:v>0.83</c:v>
                </c:pt>
                <c:pt idx="6">
                  <c:v>0.81</c:v>
                </c:pt>
                <c:pt idx="7">
                  <c:v>0.74</c:v>
                </c:pt>
                <c:pt idx="8">
                  <c:v>0.71</c:v>
                </c:pt>
              </c:numCache>
            </c:numRef>
          </c:val>
          <c:extLst>
            <c:ext xmlns:c16="http://schemas.microsoft.com/office/drawing/2014/chart" uri="{C3380CC4-5D6E-409C-BE32-E72D297353CC}">
              <c16:uniqueId val="{00000000-8B3E-49AA-ABC7-93AEEB3522BE}"/>
            </c:ext>
          </c:extLst>
        </c:ser>
        <c:ser>
          <c:idx val="1"/>
          <c:order val="1"/>
          <c:tx>
            <c:strRef>
              <c:f>Sheet1!$C$1</c:f>
              <c:strCache>
                <c:ptCount val="1"/>
                <c:pt idx="0">
                  <c:v>Performance</c:v>
                </c:pt>
              </c:strCache>
            </c:strRef>
          </c:tx>
          <c:spPr>
            <a:solidFill>
              <a:schemeClr val="tx1"/>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Salesperson's ability to answer your questions</c:v>
                </c:pt>
                <c:pt idx="1">
                  <c:v>Salesperson's knowledge about your tractor and its features</c:v>
                </c:pt>
                <c:pt idx="2">
                  <c:v>Availability and responsiveness of dealer</c:v>
                </c:pt>
                <c:pt idx="3">
                  <c:v>Tractor is delivered in a timely manner</c:v>
                </c:pt>
                <c:pt idx="4">
                  <c:v>Overall reputation of the dealer</c:v>
                </c:pt>
                <c:pt idx="5">
                  <c:v>Dealer service and support capability</c:v>
                </c:pt>
                <c:pt idx="6">
                  <c:v>Dealer has a variety of models to view prior to purchase</c:v>
                </c:pt>
                <c:pt idx="7">
                  <c:v>Dealer is conveniently located</c:v>
                </c:pt>
                <c:pt idx="8">
                  <c:v>Cleanliness and layout of dealership</c:v>
                </c:pt>
              </c:strCache>
            </c:strRef>
          </c:cat>
          <c:val>
            <c:numRef>
              <c:f>Sheet1!$C$2:$C$10</c:f>
              <c:numCache>
                <c:formatCode>0%</c:formatCode>
                <c:ptCount val="9"/>
                <c:pt idx="0">
                  <c:v>0.88</c:v>
                </c:pt>
                <c:pt idx="1">
                  <c:v>0.87</c:v>
                </c:pt>
                <c:pt idx="2">
                  <c:v>0.85</c:v>
                </c:pt>
                <c:pt idx="3">
                  <c:v>0.84</c:v>
                </c:pt>
                <c:pt idx="4">
                  <c:v>0.81</c:v>
                </c:pt>
                <c:pt idx="5">
                  <c:v>0.62</c:v>
                </c:pt>
                <c:pt idx="6">
                  <c:v>0.8</c:v>
                </c:pt>
                <c:pt idx="7">
                  <c:v>0.73</c:v>
                </c:pt>
                <c:pt idx="8">
                  <c:v>0.83</c:v>
                </c:pt>
              </c:numCache>
            </c:numRef>
          </c:val>
          <c:extLst>
            <c:ext xmlns:c16="http://schemas.microsoft.com/office/drawing/2014/chart" uri="{C3380CC4-5D6E-409C-BE32-E72D297353CC}">
              <c16:uniqueId val="{00000001-D4E9-46A5-9FAF-5B70E12BDFC7}"/>
            </c:ext>
          </c:extLst>
        </c:ser>
        <c:dLbls>
          <c:dLblPos val="outEnd"/>
          <c:showLegendKey val="0"/>
          <c:showVal val="1"/>
          <c:showCatName val="0"/>
          <c:showSerName val="0"/>
          <c:showPercent val="0"/>
          <c:showBubbleSize val="0"/>
        </c:dLbls>
        <c:gapWidth val="150"/>
        <c:axId val="2113567824"/>
        <c:axId val="2113564912"/>
      </c:barChart>
      <c:catAx>
        <c:axId val="211356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crossAx val="2113564912"/>
        <c:crosses val="autoZero"/>
        <c:auto val="1"/>
        <c:lblAlgn val="ctr"/>
        <c:lblOffset val="100"/>
        <c:noMultiLvlLbl val="0"/>
      </c:catAx>
      <c:valAx>
        <c:axId val="2113564912"/>
        <c:scaling>
          <c:orientation val="minMax"/>
        </c:scaling>
        <c:delete val="1"/>
        <c:axPos val="l"/>
        <c:numFmt formatCode="0%" sourceLinked="1"/>
        <c:majorTickMark val="none"/>
        <c:minorTickMark val="none"/>
        <c:tickLblPos val="nextTo"/>
        <c:crossAx val="2113567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7523577045748"/>
          <c:y val="4.3703094254153668E-2"/>
          <c:w val="0.76208188160860413"/>
          <c:h val="0.95629684884976973"/>
        </c:manualLayout>
      </c:layout>
      <c:barChart>
        <c:barDir val="bar"/>
        <c:grouping val="clustered"/>
        <c:varyColors val="0"/>
        <c:ser>
          <c:idx val="0"/>
          <c:order val="0"/>
          <c:tx>
            <c:strRef>
              <c:f>Sheet1!$B$1</c:f>
              <c:strCache>
                <c:ptCount val="1"/>
                <c:pt idx="0">
                  <c:v>Jan - Mar
2022
(N=302)</c:v>
                </c:pt>
              </c:strCache>
            </c:strRef>
          </c:tx>
          <c:spPr>
            <a:solidFill>
              <a:srgbClr val="F71837"/>
            </a:solidFill>
            <a:ln>
              <a:noFill/>
            </a:ln>
            <a:effectLst/>
          </c:spPr>
          <c:invertIfNegative val="0"/>
          <c:dLbls>
            <c:dLbl>
              <c:idx val="3"/>
              <c:layout>
                <c:manualLayout>
                  <c:x val="0"/>
                  <c:y val="1.51334333887629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D53-B14B-A9B1-B0B22A7B63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5 or less</c:v>
                </c:pt>
                <c:pt idx="1">
                  <c:v>6</c:v>
                </c:pt>
                <c:pt idx="2">
                  <c:v>7</c:v>
                </c:pt>
                <c:pt idx="3">
                  <c:v>8</c:v>
                </c:pt>
                <c:pt idx="4">
                  <c:v>9</c:v>
                </c:pt>
                <c:pt idx="5">
                  <c:v>10 - Very Satisfied</c:v>
                </c:pt>
              </c:strCache>
            </c:strRef>
          </c:cat>
          <c:val>
            <c:numRef>
              <c:f>Sheet1!$B$2:$B$7</c:f>
              <c:numCache>
                <c:formatCode>0%</c:formatCode>
                <c:ptCount val="6"/>
                <c:pt idx="0">
                  <c:v>0.1</c:v>
                </c:pt>
                <c:pt idx="1">
                  <c:v>0.01</c:v>
                </c:pt>
                <c:pt idx="2">
                  <c:v>0.03</c:v>
                </c:pt>
                <c:pt idx="3">
                  <c:v>0.09</c:v>
                </c:pt>
                <c:pt idx="4">
                  <c:v>0.12</c:v>
                </c:pt>
                <c:pt idx="5">
                  <c:v>0.66</c:v>
                </c:pt>
              </c:numCache>
            </c:numRef>
          </c:val>
          <c:extLst>
            <c:ext xmlns:c16="http://schemas.microsoft.com/office/drawing/2014/chart" uri="{C3380CC4-5D6E-409C-BE32-E72D297353CC}">
              <c16:uniqueId val="{00000000-8B3E-49AA-ABC7-93AEEB3522BE}"/>
            </c:ext>
          </c:extLst>
        </c:ser>
        <c:ser>
          <c:idx val="1"/>
          <c:order val="1"/>
          <c:tx>
            <c:strRef>
              <c:f>Sheet1!$C$1</c:f>
              <c:strCache>
                <c:ptCount val="1"/>
                <c:pt idx="0">
                  <c:v>Apr - Jun
 2022
(N=299)</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5 or less</c:v>
                </c:pt>
                <c:pt idx="1">
                  <c:v>6</c:v>
                </c:pt>
                <c:pt idx="2">
                  <c:v>7</c:v>
                </c:pt>
                <c:pt idx="3">
                  <c:v>8</c:v>
                </c:pt>
                <c:pt idx="4">
                  <c:v>9</c:v>
                </c:pt>
                <c:pt idx="5">
                  <c:v>10 - Very Satisfied</c:v>
                </c:pt>
              </c:strCache>
            </c:strRef>
          </c:cat>
          <c:val>
            <c:numRef>
              <c:f>Sheet1!$C$2:$C$7</c:f>
              <c:numCache>
                <c:formatCode>0%</c:formatCode>
                <c:ptCount val="6"/>
                <c:pt idx="0">
                  <c:v>0.11</c:v>
                </c:pt>
                <c:pt idx="1">
                  <c:v>0.01</c:v>
                </c:pt>
                <c:pt idx="2">
                  <c:v>0.02</c:v>
                </c:pt>
                <c:pt idx="3">
                  <c:v>7.0000000000000007E-2</c:v>
                </c:pt>
                <c:pt idx="4">
                  <c:v>0.15</c:v>
                </c:pt>
                <c:pt idx="5">
                  <c:v>0.65</c:v>
                </c:pt>
              </c:numCache>
            </c:numRef>
          </c:val>
          <c:extLst>
            <c:ext xmlns:c16="http://schemas.microsoft.com/office/drawing/2014/chart" uri="{C3380CC4-5D6E-409C-BE32-E72D297353CC}">
              <c16:uniqueId val="{00000000-3594-4CBA-ACBC-2F14824AB1A7}"/>
            </c:ext>
          </c:extLst>
        </c:ser>
        <c:ser>
          <c:idx val="2"/>
          <c:order val="2"/>
          <c:tx>
            <c:strRef>
              <c:f>Sheet1!$D$1</c:f>
              <c:strCache>
                <c:ptCount val="1"/>
                <c:pt idx="0">
                  <c:v>Jul - Sep
 2022
(N=309)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5 or less</c:v>
                </c:pt>
                <c:pt idx="1">
                  <c:v>6</c:v>
                </c:pt>
                <c:pt idx="2">
                  <c:v>7</c:v>
                </c:pt>
                <c:pt idx="3">
                  <c:v>8</c:v>
                </c:pt>
                <c:pt idx="4">
                  <c:v>9</c:v>
                </c:pt>
                <c:pt idx="5">
                  <c:v>10 - Very Satisfied</c:v>
                </c:pt>
              </c:strCache>
            </c:strRef>
          </c:cat>
          <c:val>
            <c:numRef>
              <c:f>Sheet1!$D$2:$D$7</c:f>
              <c:numCache>
                <c:formatCode>0%</c:formatCode>
                <c:ptCount val="6"/>
                <c:pt idx="0">
                  <c:v>0.06</c:v>
                </c:pt>
                <c:pt idx="1">
                  <c:v>0.02</c:v>
                </c:pt>
                <c:pt idx="2">
                  <c:v>0.03</c:v>
                </c:pt>
                <c:pt idx="3">
                  <c:v>7.0000000000000007E-2</c:v>
                </c:pt>
                <c:pt idx="4">
                  <c:v>0.1</c:v>
                </c:pt>
                <c:pt idx="5">
                  <c:v>0.72</c:v>
                </c:pt>
              </c:numCache>
            </c:numRef>
          </c:val>
          <c:extLst>
            <c:ext xmlns:c16="http://schemas.microsoft.com/office/drawing/2014/chart" uri="{C3380CC4-5D6E-409C-BE32-E72D297353CC}">
              <c16:uniqueId val="{00000000-B7C0-4F2B-B989-C52C50428DA3}"/>
            </c:ext>
          </c:extLst>
        </c:ser>
        <c:ser>
          <c:idx val="3"/>
          <c:order val="3"/>
          <c:tx>
            <c:strRef>
              <c:f>Sheet1!$E$1</c:f>
              <c:strCache>
                <c:ptCount val="1"/>
                <c:pt idx="0">
                  <c:v>Oct - Dec
2022
(N=300)</c:v>
                </c:pt>
              </c:strCache>
            </c:strRef>
          </c:tx>
          <c:spPr>
            <a:solidFill>
              <a:schemeClr val="accent4"/>
            </a:solidFill>
            <a:ln>
              <a:noFill/>
            </a:ln>
            <a:effectLst/>
          </c:spPr>
          <c:invertIfNegative val="0"/>
          <c:dLbls>
            <c:dLbl>
              <c:idx val="4"/>
              <c:layout>
                <c:manualLayout>
                  <c:x val="1.8979398535388138E-2"/>
                  <c:y val="-1.51334333887630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D53-B14B-A9B1-B0B22A7B63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5 or less</c:v>
                </c:pt>
                <c:pt idx="1">
                  <c:v>6</c:v>
                </c:pt>
                <c:pt idx="2">
                  <c:v>7</c:v>
                </c:pt>
                <c:pt idx="3">
                  <c:v>8</c:v>
                </c:pt>
                <c:pt idx="4">
                  <c:v>9</c:v>
                </c:pt>
                <c:pt idx="5">
                  <c:v>10 - Very Satisfied</c:v>
                </c:pt>
              </c:strCache>
            </c:strRef>
          </c:cat>
          <c:val>
            <c:numRef>
              <c:f>Sheet1!$E$2:$E$7</c:f>
              <c:numCache>
                <c:formatCode>0%</c:formatCode>
                <c:ptCount val="6"/>
                <c:pt idx="0">
                  <c:v>0.05</c:v>
                </c:pt>
                <c:pt idx="1">
                  <c:v>0.01</c:v>
                </c:pt>
                <c:pt idx="2">
                  <c:v>0.04</c:v>
                </c:pt>
                <c:pt idx="3">
                  <c:v>0.11</c:v>
                </c:pt>
                <c:pt idx="4">
                  <c:v>0.11</c:v>
                </c:pt>
                <c:pt idx="5">
                  <c:v>0.67</c:v>
                </c:pt>
              </c:numCache>
            </c:numRef>
          </c:val>
          <c:extLst>
            <c:ext xmlns:c16="http://schemas.microsoft.com/office/drawing/2014/chart" uri="{C3380CC4-5D6E-409C-BE32-E72D297353CC}">
              <c16:uniqueId val="{00000001-0D53-B14B-A9B1-B0B22A7B6366}"/>
            </c:ext>
          </c:extLst>
        </c:ser>
        <c:dLbls>
          <c:dLblPos val="outEnd"/>
          <c:showLegendKey val="0"/>
          <c:showVal val="1"/>
          <c:showCatName val="0"/>
          <c:showSerName val="0"/>
          <c:showPercent val="0"/>
          <c:showBubbleSize val="0"/>
        </c:dLbls>
        <c:gapWidth val="150"/>
        <c:axId val="2113567824"/>
        <c:axId val="2113564912"/>
      </c:barChart>
      <c:catAx>
        <c:axId val="21135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2113564912"/>
        <c:crosses val="autoZero"/>
        <c:auto val="1"/>
        <c:lblAlgn val="ctr"/>
        <c:lblOffset val="100"/>
        <c:noMultiLvlLbl val="0"/>
      </c:catAx>
      <c:valAx>
        <c:axId val="2113564912"/>
        <c:scaling>
          <c:orientation val="minMax"/>
        </c:scaling>
        <c:delete val="1"/>
        <c:axPos val="b"/>
        <c:numFmt formatCode="0%" sourceLinked="1"/>
        <c:majorTickMark val="none"/>
        <c:minorTickMark val="none"/>
        <c:tickLblPos val="nextTo"/>
        <c:crossAx val="2113567824"/>
        <c:crosses val="autoZero"/>
        <c:crossBetween val="between"/>
      </c:valAx>
      <c:spPr>
        <a:noFill/>
        <a:ln>
          <a:noFill/>
        </a:ln>
        <a:effectLst/>
      </c:spPr>
    </c:plotArea>
    <c:legend>
      <c:legendPos val="b"/>
      <c:layout>
        <c:manualLayout>
          <c:xMode val="edge"/>
          <c:yMode val="edge"/>
          <c:x val="0.44382157811158279"/>
          <c:y val="0.71476635825841583"/>
          <c:w val="0.53340314364595143"/>
          <c:h val="0.161865475693263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033073370782039"/>
          <c:y val="2.5730112193419127E-2"/>
          <c:w val="0.60192189195738199"/>
          <c:h val="0.94339375317447793"/>
        </c:manualLayout>
      </c:layout>
      <c:barChart>
        <c:barDir val="bar"/>
        <c:grouping val="clustered"/>
        <c:varyColors val="0"/>
        <c:ser>
          <c:idx val="0"/>
          <c:order val="0"/>
          <c:tx>
            <c:strRef>
              <c:f>Sheet1!$B$1</c:f>
              <c:strCache>
                <c:ptCount val="1"/>
                <c:pt idx="0">
                  <c:v>Series 1</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Other</c:v>
                </c:pt>
                <c:pt idx="1">
                  <c:v>Better pricing</c:v>
                </c:pt>
                <c:pt idx="2">
                  <c:v>Better quality products</c:v>
                </c:pt>
                <c:pt idx="3">
                  <c:v>Be honest/truthful</c:v>
                </c:pt>
                <c:pt idx="4">
                  <c:v>Friendly/more helpful staff</c:v>
                </c:pt>
                <c:pt idx="5">
                  <c:v>Faster/on-time delivery</c:v>
                </c:pt>
                <c:pt idx="6">
                  <c:v>Faster/on-time repairs</c:v>
                </c:pt>
                <c:pt idx="7">
                  <c:v>Better customer service</c:v>
                </c:pt>
                <c:pt idx="8">
                  <c:v>Improve availability of stock/parts/implements</c:v>
                </c:pt>
                <c:pt idx="9">
                  <c:v>Fix the problems</c:v>
                </c:pt>
                <c:pt idx="10">
                  <c:v>Improve communication</c:v>
                </c:pt>
              </c:strCache>
            </c:strRef>
          </c:cat>
          <c:val>
            <c:numRef>
              <c:f>Sheet1!$B$2:$B$12</c:f>
              <c:numCache>
                <c:formatCode>0%</c:formatCode>
                <c:ptCount val="11"/>
                <c:pt idx="0">
                  <c:v>0.25</c:v>
                </c:pt>
                <c:pt idx="1">
                  <c:v>3.125E-2</c:v>
                </c:pt>
                <c:pt idx="2">
                  <c:v>6.25E-2</c:v>
                </c:pt>
                <c:pt idx="3">
                  <c:v>6.25E-2</c:v>
                </c:pt>
                <c:pt idx="4">
                  <c:v>9.375E-2</c:v>
                </c:pt>
                <c:pt idx="5">
                  <c:v>9.375E-2</c:v>
                </c:pt>
                <c:pt idx="6">
                  <c:v>9.375E-2</c:v>
                </c:pt>
                <c:pt idx="7">
                  <c:v>9.375E-2</c:v>
                </c:pt>
                <c:pt idx="8">
                  <c:v>0.125</c:v>
                </c:pt>
                <c:pt idx="9">
                  <c:v>0.125</c:v>
                </c:pt>
                <c:pt idx="10">
                  <c:v>0.15625</c:v>
                </c:pt>
              </c:numCache>
            </c:numRef>
          </c:val>
          <c:extLst>
            <c:ext xmlns:c16="http://schemas.microsoft.com/office/drawing/2014/chart" uri="{C3380CC4-5D6E-409C-BE32-E72D297353CC}">
              <c16:uniqueId val="{00000000-8B3E-49AA-ABC7-93AEEB3522BE}"/>
            </c:ext>
          </c:extLst>
        </c:ser>
        <c:dLbls>
          <c:dLblPos val="outEnd"/>
          <c:showLegendKey val="0"/>
          <c:showVal val="1"/>
          <c:showCatName val="0"/>
          <c:showSerName val="0"/>
          <c:showPercent val="0"/>
          <c:showBubbleSize val="0"/>
        </c:dLbls>
        <c:gapWidth val="150"/>
        <c:axId val="2113567824"/>
        <c:axId val="2113564912"/>
      </c:barChart>
      <c:catAx>
        <c:axId val="21135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crossAx val="2113564912"/>
        <c:crosses val="autoZero"/>
        <c:auto val="1"/>
        <c:lblAlgn val="ctr"/>
        <c:lblOffset val="100"/>
        <c:noMultiLvlLbl val="0"/>
      </c:catAx>
      <c:valAx>
        <c:axId val="2113564912"/>
        <c:scaling>
          <c:orientation val="minMax"/>
        </c:scaling>
        <c:delete val="1"/>
        <c:axPos val="b"/>
        <c:numFmt formatCode="0%" sourceLinked="1"/>
        <c:majorTickMark val="none"/>
        <c:minorTickMark val="none"/>
        <c:tickLblPos val="nextTo"/>
        <c:crossAx val="211356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Univers" panose="020B0503020202020204" pitchFamily="34" charset="0"/>
          <a:ea typeface="Tahoma" panose="020B0604030504040204" pitchFamily="34" charset="0"/>
          <a:cs typeface="Tahoma" panose="020B0604030504040204" pitchFamily="34" charset="0"/>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7722719702165181"/>
          <c:y val="5.739095970850794E-6"/>
          <c:w val="0.58536004702655042"/>
          <c:h val="0.90480662791313993"/>
        </c:manualLayout>
      </c:layout>
      <c:barChart>
        <c:barDir val="bar"/>
        <c:grouping val="clustered"/>
        <c:varyColors val="0"/>
        <c:ser>
          <c:idx val="0"/>
          <c:order val="0"/>
          <c:tx>
            <c:strRef>
              <c:f>Sheet1!$B$1</c:f>
              <c:strCache>
                <c:ptCount val="1"/>
                <c:pt idx="0">
                  <c:v>Series 1</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I have not visited the dealer</c:v>
                </c:pt>
                <c:pt idx="1">
                  <c:v>Other</c:v>
                </c:pt>
                <c:pt idx="2">
                  <c:v>Merchandise and wearables</c:v>
                </c:pt>
                <c:pt idx="3">
                  <c:v>Tractor operational question</c:v>
                </c:pt>
                <c:pt idx="4">
                  <c:v>Warranty issue</c:v>
                </c:pt>
                <c:pt idx="5">
                  <c:v>Tractor implement</c:v>
                </c:pt>
                <c:pt idx="6">
                  <c:v>Routine maintenance/service</c:v>
                </c:pt>
                <c:pt idx="7">
                  <c:v>Parts</c:v>
                </c:pt>
              </c:strCache>
            </c:strRef>
          </c:cat>
          <c:val>
            <c:numRef>
              <c:f>Sheet1!$B$2:$B$9</c:f>
              <c:numCache>
                <c:formatCode>0%</c:formatCode>
                <c:ptCount val="8"/>
                <c:pt idx="0">
                  <c:v>0.62</c:v>
                </c:pt>
                <c:pt idx="1">
                  <c:v>0.01</c:v>
                </c:pt>
                <c:pt idx="2">
                  <c:v>0.03</c:v>
                </c:pt>
                <c:pt idx="3">
                  <c:v>0.06</c:v>
                </c:pt>
                <c:pt idx="4">
                  <c:v>7.0000000000000007E-2</c:v>
                </c:pt>
                <c:pt idx="5">
                  <c:v>0.08</c:v>
                </c:pt>
                <c:pt idx="6">
                  <c:v>0.1</c:v>
                </c:pt>
                <c:pt idx="7">
                  <c:v>0.19</c:v>
                </c:pt>
              </c:numCache>
            </c:numRef>
          </c:val>
          <c:extLst>
            <c:ext xmlns:c16="http://schemas.microsoft.com/office/drawing/2014/chart" uri="{C3380CC4-5D6E-409C-BE32-E72D297353CC}">
              <c16:uniqueId val="{00000000-8B3E-49AA-ABC7-93AEEB3522BE}"/>
            </c:ext>
          </c:extLst>
        </c:ser>
        <c:dLbls>
          <c:dLblPos val="outEnd"/>
          <c:showLegendKey val="0"/>
          <c:showVal val="1"/>
          <c:showCatName val="0"/>
          <c:showSerName val="0"/>
          <c:showPercent val="0"/>
          <c:showBubbleSize val="0"/>
        </c:dLbls>
        <c:gapWidth val="150"/>
        <c:axId val="2113567824"/>
        <c:axId val="2113564912"/>
      </c:barChart>
      <c:catAx>
        <c:axId val="21135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crossAx val="2113564912"/>
        <c:crosses val="autoZero"/>
        <c:auto val="1"/>
        <c:lblAlgn val="ctr"/>
        <c:lblOffset val="100"/>
        <c:noMultiLvlLbl val="0"/>
      </c:catAx>
      <c:valAx>
        <c:axId val="2113564912"/>
        <c:scaling>
          <c:orientation val="minMax"/>
        </c:scaling>
        <c:delete val="1"/>
        <c:axPos val="b"/>
        <c:numFmt formatCode="0%" sourceLinked="1"/>
        <c:majorTickMark val="none"/>
        <c:minorTickMark val="none"/>
        <c:tickLblPos val="nextTo"/>
        <c:crossAx val="211356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879997211954039E-2"/>
          <c:y val="0.17609833107537537"/>
          <c:w val="0.93792692663227595"/>
          <c:h val="0.5730841781278414"/>
        </c:manualLayout>
      </c:layout>
      <c:barChart>
        <c:barDir val="col"/>
        <c:grouping val="stacked"/>
        <c:varyColors val="0"/>
        <c:ser>
          <c:idx val="0"/>
          <c:order val="0"/>
          <c:tx>
            <c:strRef>
              <c:f>Sheet1!$C$1</c:f>
              <c:strCache>
                <c:ptCount val="1"/>
                <c:pt idx="0">
                  <c:v>Good</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(n=152)</c:v>
                </c:pt>
                <c:pt idx="1">
                  <c:v>Jul - Sept 
2021
(n=155)</c:v>
                </c:pt>
                <c:pt idx="2">
                  <c:v>Oct - Dec
2021
(n=115)</c:v>
                </c:pt>
                <c:pt idx="3">
                  <c:v>Jan - Mar
2022
(n=107)</c:v>
                </c:pt>
                <c:pt idx="4">
                  <c:v>Apr - Jun
2022
(n=119)</c:v>
                </c:pt>
                <c:pt idx="5">
                  <c:v>Jul - Sept
2022
(n=101)</c:v>
                </c:pt>
                <c:pt idx="6">
                  <c:v>Oct - Dec
2022
(n=114)</c:v>
                </c:pt>
              </c:strCache>
            </c:strRef>
          </c:cat>
          <c:val>
            <c:numRef>
              <c:f>Sheet1!$C$6:$C$12</c:f>
              <c:numCache>
                <c:formatCode>0%</c:formatCode>
                <c:ptCount val="7"/>
                <c:pt idx="0">
                  <c:v>0.39</c:v>
                </c:pt>
                <c:pt idx="1">
                  <c:v>0.28000000000000003</c:v>
                </c:pt>
                <c:pt idx="2">
                  <c:v>0.24</c:v>
                </c:pt>
                <c:pt idx="3">
                  <c:v>0.2</c:v>
                </c:pt>
                <c:pt idx="4">
                  <c:v>0.28000000000000003</c:v>
                </c:pt>
                <c:pt idx="5">
                  <c:v>0.22</c:v>
                </c:pt>
                <c:pt idx="6">
                  <c:v>0.26</c:v>
                </c:pt>
              </c:numCache>
            </c:numRef>
          </c:val>
          <c:extLst>
            <c:ext xmlns:c16="http://schemas.microsoft.com/office/drawing/2014/chart" uri="{C3380CC4-5D6E-409C-BE32-E72D297353CC}">
              <c16:uniqueId val="{00000000-E38A-4FF5-8468-C801AA2AA0F2}"/>
            </c:ext>
          </c:extLst>
        </c:ser>
        <c:ser>
          <c:idx val="1"/>
          <c:order val="1"/>
          <c:tx>
            <c:strRef>
              <c:f>Sheet1!$D$1</c:f>
              <c:strCache>
                <c:ptCount val="1"/>
                <c:pt idx="0">
                  <c:v>Excellent</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(n=152)</c:v>
                </c:pt>
                <c:pt idx="1">
                  <c:v>Jul - Sept 
2021
(n=155)</c:v>
                </c:pt>
                <c:pt idx="2">
                  <c:v>Oct - Dec
2021
(n=115)</c:v>
                </c:pt>
                <c:pt idx="3">
                  <c:v>Jan - Mar
2022
(n=107)</c:v>
                </c:pt>
                <c:pt idx="4">
                  <c:v>Apr - Jun
2022
(n=119)</c:v>
                </c:pt>
                <c:pt idx="5">
                  <c:v>Jul - Sept
2022
(n=101)</c:v>
                </c:pt>
                <c:pt idx="6">
                  <c:v>Oct - Dec
2022
(n=114)</c:v>
                </c:pt>
              </c:strCache>
            </c:strRef>
          </c:cat>
          <c:val>
            <c:numRef>
              <c:f>Sheet1!$D$6:$D$12</c:f>
              <c:numCache>
                <c:formatCode>0%</c:formatCode>
                <c:ptCount val="7"/>
                <c:pt idx="0">
                  <c:v>0.37</c:v>
                </c:pt>
                <c:pt idx="1">
                  <c:v>0.56000000000000005</c:v>
                </c:pt>
                <c:pt idx="2">
                  <c:v>0.55000000000000004</c:v>
                </c:pt>
                <c:pt idx="3">
                  <c:v>0.64</c:v>
                </c:pt>
                <c:pt idx="4">
                  <c:v>0.59</c:v>
                </c:pt>
                <c:pt idx="5">
                  <c:v>0.57999999999999996</c:v>
                </c:pt>
                <c:pt idx="6">
                  <c:v>0.56000000000000005</c:v>
                </c:pt>
              </c:numCache>
            </c:numRef>
          </c:val>
          <c:extLst>
            <c:ext xmlns:c16="http://schemas.microsoft.com/office/drawing/2014/chart" uri="{C3380CC4-5D6E-409C-BE32-E72D297353CC}">
              <c16:uniqueId val="{00000001-E38A-4FF5-8468-C801AA2AA0F2}"/>
            </c:ext>
          </c:extLst>
        </c:ser>
        <c:ser>
          <c:idx val="2"/>
          <c:order val="2"/>
          <c:tx>
            <c:strRef>
              <c:f>Sheet1!$E$1</c:f>
              <c:strCache>
                <c:ptCount val="1"/>
              </c:strCache>
            </c:strRef>
          </c:tx>
          <c:spPr>
            <a:no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Sheet1!$B$6:$B$12</c:f>
              <c:strCache>
                <c:ptCount val="7"/>
                <c:pt idx="0">
                  <c:v>Apr - Jun 
2021
(n=152)</c:v>
                </c:pt>
                <c:pt idx="1">
                  <c:v>Jul - Sept 
2021
(n=155)</c:v>
                </c:pt>
                <c:pt idx="2">
                  <c:v>Oct - Dec
2021
(n=115)</c:v>
                </c:pt>
                <c:pt idx="3">
                  <c:v>Jan - Mar
2022
(n=107)</c:v>
                </c:pt>
                <c:pt idx="4">
                  <c:v>Apr - Jun
2022
(n=119)</c:v>
                </c:pt>
                <c:pt idx="5">
                  <c:v>Jul - Sept
2022
(n=101)</c:v>
                </c:pt>
                <c:pt idx="6">
                  <c:v>Oct - Dec
2022
(n=114)</c:v>
                </c:pt>
              </c:strCache>
            </c:strRef>
          </c:cat>
          <c:val>
            <c:numRef>
              <c:f>Sheet1!$E$6:$E$12</c:f>
              <c:numCache>
                <c:formatCode>0%</c:formatCode>
                <c:ptCount val="7"/>
                <c:pt idx="0">
                  <c:v>0.76</c:v>
                </c:pt>
                <c:pt idx="1">
                  <c:v>0.84</c:v>
                </c:pt>
                <c:pt idx="2">
                  <c:v>0.79</c:v>
                </c:pt>
                <c:pt idx="3">
                  <c:v>0.84</c:v>
                </c:pt>
                <c:pt idx="4">
                  <c:v>0.87</c:v>
                </c:pt>
                <c:pt idx="5">
                  <c:v>0.8</c:v>
                </c:pt>
                <c:pt idx="6">
                  <c:v>0.82</c:v>
                </c:pt>
              </c:numCache>
            </c:numRef>
          </c:val>
          <c:extLst>
            <c:ext xmlns:c16="http://schemas.microsoft.com/office/drawing/2014/chart" uri="{C3380CC4-5D6E-409C-BE32-E72D297353CC}">
              <c16:uniqueId val="{00000002-E38A-4FF5-8468-C801AA2AA0F2}"/>
            </c:ext>
          </c:extLst>
        </c:ser>
        <c:dLbls>
          <c:showLegendKey val="0"/>
          <c:showVal val="0"/>
          <c:showCatName val="0"/>
          <c:showSerName val="0"/>
          <c:showPercent val="0"/>
          <c:showBubbleSize val="0"/>
        </c:dLbls>
        <c:gapWidth val="75"/>
        <c:overlap val="100"/>
        <c:axId val="298693584"/>
        <c:axId val="298693976"/>
      </c:barChart>
      <c:catAx>
        <c:axId val="2986935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crossAx val="298693976"/>
        <c:crosses val="autoZero"/>
        <c:auto val="1"/>
        <c:lblAlgn val="ctr"/>
        <c:lblOffset val="100"/>
        <c:noMultiLvlLbl val="0"/>
      </c:catAx>
      <c:valAx>
        <c:axId val="298693976"/>
        <c:scaling>
          <c:orientation val="minMax"/>
          <c:max val="1"/>
        </c:scaling>
        <c:delete val="0"/>
        <c:axPos val="l"/>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298693584"/>
        <c:crosses val="autoZero"/>
        <c:crossBetween val="between"/>
      </c:valAx>
      <c:spPr>
        <a:noFill/>
        <a:ln>
          <a:noFill/>
        </a:ln>
        <a:effectLst/>
      </c:spPr>
    </c:plotArea>
    <c:legend>
      <c:legendPos val="t"/>
      <c:layout>
        <c:manualLayout>
          <c:xMode val="edge"/>
          <c:yMode val="edge"/>
          <c:x val="0.40203066464586301"/>
          <c:y val="6.3470155229182396E-2"/>
          <c:w val="0.225521813564865"/>
          <c:h val="6.1219296074108198E-2"/>
        </c:manualLayout>
      </c:layout>
      <c:overlay val="0"/>
      <c:spPr>
        <a:noFill/>
        <a:ln>
          <a:noFill/>
        </a:ln>
        <a:effectLst/>
      </c:spPr>
      <c:txPr>
        <a:bodyPr rot="0" spcFirstLastPara="1" vertOverflow="ellipsis" vert="horz" wrap="square" anchor="ctr" anchorCtr="1"/>
        <a:lstStyle/>
        <a:p>
          <a:pPr algn="just">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Calibri" panose="020F0502020204030204" pitchFamily="34" charset="0"/>
        </a:defRPr>
      </a:pPr>
      <a:endParaRPr lang="en-US"/>
    </a:p>
  </c:txPr>
  <c:externalData r:id="rId3">
    <c:autoUpdate val="0"/>
  </c:externalData>
  <c:userShapes r:id="rId4"/>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698995668942926"/>
          <c:y val="3.1471194782956187E-2"/>
          <c:w val="0.71220576300909577"/>
          <c:h val="0.94339375317447793"/>
        </c:manualLayout>
      </c:layout>
      <c:barChart>
        <c:barDir val="bar"/>
        <c:grouping val="clustered"/>
        <c:varyColors val="0"/>
        <c:ser>
          <c:idx val="0"/>
          <c:order val="0"/>
          <c:tx>
            <c:strRef>
              <c:f>Sheet1!$B$1</c:f>
              <c:strCache>
                <c:ptCount val="1"/>
                <c:pt idx="0">
                  <c:v>Series 1</c:v>
                </c:pt>
              </c:strCache>
            </c:strRef>
          </c:tx>
          <c:spPr>
            <a:solidFill>
              <a:srgbClr val="F71837"/>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Other</c:v>
                </c:pt>
                <c:pt idx="1">
                  <c:v>Hours of availability</c:v>
                </c:pt>
                <c:pt idx="2">
                  <c:v>Did what I wanted</c:v>
                </c:pt>
                <c:pt idx="3">
                  <c:v>Honest, did what they said</c:v>
                </c:pt>
                <c:pt idx="4">
                  <c:v>Convenient location</c:v>
                </c:pt>
                <c:pt idx="5">
                  <c:v>Had item in stock</c:v>
                </c:pt>
                <c:pt idx="6">
                  <c:v>Good experience</c:v>
                </c:pt>
                <c:pt idx="7">
                  <c:v>Prompt service</c:v>
                </c:pt>
                <c:pt idx="8">
                  <c:v>Knowledgeable/Capable</c:v>
                </c:pt>
                <c:pt idx="9">
                  <c:v>Helpful/Friendly/Courteous</c:v>
                </c:pt>
              </c:strCache>
            </c:strRef>
          </c:cat>
          <c:val>
            <c:numRef>
              <c:f>Sheet1!$B$2:$B$11</c:f>
              <c:numCache>
                <c:formatCode>0%</c:formatCode>
                <c:ptCount val="10"/>
                <c:pt idx="0">
                  <c:v>3.125E-2</c:v>
                </c:pt>
                <c:pt idx="1">
                  <c:v>1.5625E-2</c:v>
                </c:pt>
                <c:pt idx="2">
                  <c:v>1.5625E-2</c:v>
                </c:pt>
                <c:pt idx="3">
                  <c:v>1.5625E-2</c:v>
                </c:pt>
                <c:pt idx="4">
                  <c:v>3.125E-2</c:v>
                </c:pt>
                <c:pt idx="5">
                  <c:v>7.8125E-2</c:v>
                </c:pt>
                <c:pt idx="6">
                  <c:v>9.375E-2</c:v>
                </c:pt>
                <c:pt idx="7">
                  <c:v>0.234375</c:v>
                </c:pt>
                <c:pt idx="8">
                  <c:v>0.359375</c:v>
                </c:pt>
                <c:pt idx="9">
                  <c:v>0.59375</c:v>
                </c:pt>
              </c:numCache>
            </c:numRef>
          </c:val>
          <c:extLst>
            <c:ext xmlns:c16="http://schemas.microsoft.com/office/drawing/2014/chart" uri="{C3380CC4-5D6E-409C-BE32-E72D297353CC}">
              <c16:uniqueId val="{00000000-CD76-4480-99FF-A2FEE55CDE50}"/>
            </c:ext>
          </c:extLst>
        </c:ser>
        <c:dLbls>
          <c:dLblPos val="outEnd"/>
          <c:showLegendKey val="0"/>
          <c:showVal val="1"/>
          <c:showCatName val="0"/>
          <c:showSerName val="0"/>
          <c:showPercent val="0"/>
          <c:showBubbleSize val="0"/>
        </c:dLbls>
        <c:gapWidth val="150"/>
        <c:axId val="2113567824"/>
        <c:axId val="2113564912"/>
      </c:barChart>
      <c:catAx>
        <c:axId val="21135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Tahoma" panose="020B0604030504040204" pitchFamily="34" charset="0"/>
                <a:cs typeface="Tahoma" panose="020B0604030504040204" pitchFamily="34" charset="0"/>
              </a:defRPr>
            </a:pPr>
            <a:endParaRPr lang="en-US"/>
          </a:p>
        </c:txPr>
        <c:crossAx val="2113564912"/>
        <c:crosses val="autoZero"/>
        <c:auto val="1"/>
        <c:lblAlgn val="ctr"/>
        <c:lblOffset val="100"/>
        <c:noMultiLvlLbl val="0"/>
      </c:catAx>
      <c:valAx>
        <c:axId val="2113564912"/>
        <c:scaling>
          <c:orientation val="minMax"/>
        </c:scaling>
        <c:delete val="1"/>
        <c:axPos val="b"/>
        <c:numFmt formatCode="0%" sourceLinked="1"/>
        <c:majorTickMark val="none"/>
        <c:minorTickMark val="none"/>
        <c:tickLblPos val="nextTo"/>
        <c:crossAx val="211356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r>
              <a:rPr lang="en-US" sz="1600">
                <a:latin typeface="Univers" panose="020B0503020202020204" pitchFamily="34" charset="0"/>
              </a:rPr>
              <a:t>1600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Univers" panose="020B0503020202020204" pitchFamily="34" charset="0"/>
              <a:ea typeface="+mn-ea"/>
              <a:cs typeface="+mn-cs"/>
            </a:defRPr>
          </a:pPr>
          <a:endParaRPr lang="en-US"/>
        </a:p>
      </c:txPr>
    </c:title>
    <c:autoTitleDeleted val="0"/>
    <c:plotArea>
      <c:layout>
        <c:manualLayout>
          <c:layoutTarget val="inner"/>
          <c:xMode val="edge"/>
          <c:yMode val="edge"/>
          <c:x val="0.29249597962292917"/>
          <c:y val="0.12198471868309357"/>
          <c:w val="0.68063641242738337"/>
          <c:h val="0.84431784521660436"/>
        </c:manualLayout>
      </c:layout>
      <c:barChart>
        <c:barDir val="bar"/>
        <c:grouping val="clustered"/>
        <c:varyColors val="0"/>
        <c:ser>
          <c:idx val="0"/>
          <c:order val="0"/>
          <c:tx>
            <c:strRef>
              <c:f>Sheet1!$B$1</c:f>
              <c:strCache>
                <c:ptCount val="1"/>
                <c:pt idx="0">
                  <c:v>1600 Series
(n=71)</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Univers"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Harvesting</c:v>
                </c:pt>
                <c:pt idx="1">
                  <c:v>Hay</c:v>
                </c:pt>
                <c:pt idx="2">
                  <c:v>Snow plowing</c:v>
                </c:pt>
                <c:pt idx="3">
                  <c:v>Planting</c:v>
                </c:pt>
                <c:pt idx="4">
                  <c:v>Tilling</c:v>
                </c:pt>
                <c:pt idx="5">
                  <c:v>Road clearing</c:v>
                </c:pt>
                <c:pt idx="6">
                  <c:v>Fence building</c:v>
                </c:pt>
                <c:pt idx="7">
                  <c:v>Plowing</c:v>
                </c:pt>
                <c:pt idx="8">
                  <c:v>Mowing</c:v>
                </c:pt>
                <c:pt idx="9">
                  <c:v>Dirt plowing</c:v>
                </c:pt>
                <c:pt idx="10">
                  <c:v>Loading materials</c:v>
                </c:pt>
                <c:pt idx="11">
                  <c:v>Grounds maintenance</c:v>
                </c:pt>
                <c:pt idx="12">
                  <c:v>Bush hogging</c:v>
                </c:pt>
                <c:pt idx="13">
                  <c:v>Moving soil</c:v>
                </c:pt>
                <c:pt idx="14">
                  <c:v>Moving materials</c:v>
                </c:pt>
                <c:pt idx="15">
                  <c:v>Landscaping</c:v>
                </c:pt>
              </c:strCache>
            </c:strRef>
          </c:cat>
          <c:val>
            <c:numRef>
              <c:f>Sheet1!$B$2:$B$17</c:f>
              <c:numCache>
                <c:formatCode>0%</c:formatCode>
                <c:ptCount val="16"/>
                <c:pt idx="0">
                  <c:v>0.16900000000000001</c:v>
                </c:pt>
                <c:pt idx="1">
                  <c:v>0.19700000000000001</c:v>
                </c:pt>
                <c:pt idx="2">
                  <c:v>0.23899999999999999</c:v>
                </c:pt>
                <c:pt idx="3">
                  <c:v>0.28199999999999997</c:v>
                </c:pt>
                <c:pt idx="4">
                  <c:v>0.28199999999999997</c:v>
                </c:pt>
                <c:pt idx="5">
                  <c:v>0.28199999999999997</c:v>
                </c:pt>
                <c:pt idx="6">
                  <c:v>0.32400000000000001</c:v>
                </c:pt>
                <c:pt idx="7">
                  <c:v>0.32400000000000001</c:v>
                </c:pt>
                <c:pt idx="8">
                  <c:v>0.33800000000000002</c:v>
                </c:pt>
                <c:pt idx="9">
                  <c:v>0.33800000000000002</c:v>
                </c:pt>
                <c:pt idx="10">
                  <c:v>0.40799999999999997</c:v>
                </c:pt>
                <c:pt idx="11">
                  <c:v>0.46500000000000002</c:v>
                </c:pt>
                <c:pt idx="12">
                  <c:v>0.49299999999999999</c:v>
                </c:pt>
                <c:pt idx="13">
                  <c:v>0.50700000000000001</c:v>
                </c:pt>
                <c:pt idx="14">
                  <c:v>0.52100000000000002</c:v>
                </c:pt>
                <c:pt idx="15">
                  <c:v>0.54900000000000004</c:v>
                </c:pt>
              </c:numCache>
            </c:numRef>
          </c:val>
          <c:extLst>
            <c:ext xmlns:c16="http://schemas.microsoft.com/office/drawing/2014/chart" uri="{C3380CC4-5D6E-409C-BE32-E72D297353CC}">
              <c16:uniqueId val="{00000000-048D-4FDA-A416-EDE84F05A20A}"/>
            </c:ext>
          </c:extLst>
        </c:ser>
        <c:dLbls>
          <c:showLegendKey val="0"/>
          <c:showVal val="0"/>
          <c:showCatName val="0"/>
          <c:showSerName val="0"/>
          <c:showPercent val="0"/>
          <c:showBubbleSize val="0"/>
        </c:dLbls>
        <c:gapWidth val="182"/>
        <c:axId val="338483183"/>
        <c:axId val="338506479"/>
      </c:barChart>
      <c:catAx>
        <c:axId val="3384831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338506479"/>
        <c:crosses val="autoZero"/>
        <c:auto val="1"/>
        <c:lblAlgn val="ctr"/>
        <c:lblOffset val="100"/>
        <c:noMultiLvlLbl val="0"/>
      </c:catAx>
      <c:valAx>
        <c:axId val="338506479"/>
        <c:scaling>
          <c:orientation val="minMax"/>
        </c:scaling>
        <c:delete val="1"/>
        <c:axPos val="b"/>
        <c:numFmt formatCode="0%" sourceLinked="1"/>
        <c:majorTickMark val="none"/>
        <c:minorTickMark val="none"/>
        <c:tickLblPos val="nextTo"/>
        <c:crossAx val="33848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Univers" panose="020B0503020202020204" pitchFamily="34" charset="0"/>
              </a:rPr>
              <a:t>1600 Series</a:t>
            </a:r>
          </a:p>
          <a:p>
            <a:pPr>
              <a:defRPr/>
            </a:pPr>
            <a:r>
              <a:rPr lang="en-US" sz="1600" dirty="0">
                <a:latin typeface="Univers" panose="020B0503020202020204" pitchFamily="34" charset="0"/>
              </a:rPr>
              <a:t>(n=71)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1600 Series
(n=71)</c:v>
                </c:pt>
              </c:strCache>
            </c:strRef>
          </c:tx>
          <c:spPr>
            <a:solidFill>
              <a:srgbClr val="F7183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0 - 10 </c:v>
                </c:pt>
                <c:pt idx="1">
                  <c:v>11 - 50</c:v>
                </c:pt>
                <c:pt idx="2">
                  <c:v>51 - 100</c:v>
                </c:pt>
                <c:pt idx="3">
                  <c:v>101 - 150</c:v>
                </c:pt>
                <c:pt idx="4">
                  <c:v>151 - 200</c:v>
                </c:pt>
                <c:pt idx="5">
                  <c:v>201 - 250</c:v>
                </c:pt>
                <c:pt idx="6">
                  <c:v>251 - 300</c:v>
                </c:pt>
                <c:pt idx="7">
                  <c:v>301 - 350</c:v>
                </c:pt>
                <c:pt idx="8">
                  <c:v>351 - 400</c:v>
                </c:pt>
                <c:pt idx="9">
                  <c:v>401+</c:v>
                </c:pt>
              </c:strCache>
            </c:strRef>
          </c:cat>
          <c:val>
            <c:numRef>
              <c:f>Sheet1!$C$2:$C$11</c:f>
              <c:numCache>
                <c:formatCode>0%</c:formatCode>
                <c:ptCount val="10"/>
                <c:pt idx="0">
                  <c:v>0.49299999999999999</c:v>
                </c:pt>
                <c:pt idx="1">
                  <c:v>0.36599999999999999</c:v>
                </c:pt>
                <c:pt idx="2">
                  <c:v>7.0000000000000007E-2</c:v>
                </c:pt>
                <c:pt idx="3">
                  <c:v>2.8000000000000001E-2</c:v>
                </c:pt>
                <c:pt idx="4">
                  <c:v>2.8000000000000001E-2</c:v>
                </c:pt>
                <c:pt idx="5">
                  <c:v>1.4E-2</c:v>
                </c:pt>
                <c:pt idx="6">
                  <c:v>0</c:v>
                </c:pt>
                <c:pt idx="7">
                  <c:v>0</c:v>
                </c:pt>
                <c:pt idx="8">
                  <c:v>0</c:v>
                </c:pt>
                <c:pt idx="9">
                  <c:v>0</c:v>
                </c:pt>
              </c:numCache>
            </c:numRef>
          </c:val>
          <c:extLst>
            <c:ext xmlns:c16="http://schemas.microsoft.com/office/drawing/2014/chart" uri="{C3380CC4-5D6E-409C-BE32-E72D297353CC}">
              <c16:uniqueId val="{00000000-206C-485A-B403-DCD832DC8FC7}"/>
            </c:ext>
          </c:extLst>
        </c:ser>
        <c:dLbls>
          <c:showLegendKey val="0"/>
          <c:showVal val="0"/>
          <c:showCatName val="0"/>
          <c:showSerName val="0"/>
          <c:showPercent val="0"/>
          <c:showBubbleSize val="0"/>
        </c:dLbls>
        <c:gapWidth val="219"/>
        <c:overlap val="-27"/>
        <c:axId val="191278319"/>
        <c:axId val="191271663"/>
      </c:barChart>
      <c:catAx>
        <c:axId val="1912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91271663"/>
        <c:crosses val="autoZero"/>
        <c:auto val="1"/>
        <c:lblAlgn val="ctr"/>
        <c:lblOffset val="100"/>
        <c:noMultiLvlLbl val="0"/>
      </c:catAx>
      <c:valAx>
        <c:axId val="191271663"/>
        <c:scaling>
          <c:orientation val="minMax"/>
        </c:scaling>
        <c:delete val="1"/>
        <c:axPos val="l"/>
        <c:numFmt formatCode="0%" sourceLinked="1"/>
        <c:majorTickMark val="none"/>
        <c:minorTickMark val="none"/>
        <c:tickLblPos val="nextTo"/>
        <c:crossAx val="19127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7_8EC347A9.xml><?xml version="1.0" encoding="utf-8"?>
<p188:cmLst xmlns:a="http://schemas.openxmlformats.org/drawingml/2006/main" xmlns:r="http://schemas.openxmlformats.org/officeDocument/2006/relationships" xmlns:p188="http://schemas.microsoft.com/office/powerpoint/2018/8/main">
  <p188:cm id="{3BE45210-DA0E-4D60-BBFF-5460465E06A4}" authorId="{E209CBF4-8CE6-F61F-F546-2BE5FEB729BB}" created="2023-03-30T21:46:22.767">
    <ac:deMkLst xmlns:ac="http://schemas.microsoft.com/office/drawing/2013/main/command">
      <pc:docMk xmlns:pc="http://schemas.microsoft.com/office/powerpoint/2013/main/command"/>
      <pc:sldMk xmlns:pc="http://schemas.microsoft.com/office/powerpoint/2013/main/command" cId="2395162537" sldId="263"/>
      <ac:spMk id="2" creationId="{D689E7F8-4C82-7246-B0B9-8FE8E60BDBBD}"/>
    </ac:deMkLst>
    <p188:replyLst>
      <p188:reply id="{9A17E26A-F3DD-1341-B2D0-DADE4374AA48}" authorId="{67A16604-D201-06CE-DBDB-10CEC180544C}" created="2023-03-31T12:30:40.525">
        <p188:txBody>
          <a:bodyPr/>
          <a:lstStyle/>
          <a:p>
            <a:r>
              <a:rPr lang="en-US"/>
              <a:t>Yes. Corrected this slide and 9 others with the same data point to show 86%.</a:t>
            </a:r>
          </a:p>
        </p188:txBody>
      </p188:reply>
    </p188:replyLst>
    <p188:txBody>
      <a:bodyPr/>
      <a:lstStyle/>
      <a:p>
        <a:r>
          <a:rPr lang="en-US"/>
          <a:t>Is this 84% or 86%? (50+17+19=86%</a:t>
        </a:r>
      </a:p>
    </p188:txBody>
  </p188:cm>
</p188:cmLst>
</file>

<file path=ppt/comments/modernComment_1C6_771895C4.xml><?xml version="1.0" encoding="utf-8"?>
<p188:cmLst xmlns:a="http://schemas.openxmlformats.org/drawingml/2006/main" xmlns:r="http://schemas.openxmlformats.org/officeDocument/2006/relationships" xmlns:p188="http://schemas.microsoft.com/office/powerpoint/2018/8/main">
  <p188:cm id="{ECE094A8-412C-4CB1-8DF2-64FC5F6D04D9}" authorId="{E209CBF4-8CE6-F61F-F546-2BE5FEB729BB}" created="2023-03-30T21:49:51.803">
    <ac:deMkLst xmlns:ac="http://schemas.microsoft.com/office/drawing/2013/main/command">
      <pc:docMk xmlns:pc="http://schemas.microsoft.com/office/powerpoint/2013/main/command"/>
      <pc:sldMk xmlns:pc="http://schemas.microsoft.com/office/powerpoint/2013/main/command" cId="1998099908" sldId="454"/>
      <ac:graphicFrameMk id="4" creationId="{D7CB3CFC-ABC0-19B4-C997-0E52C6298A1F}"/>
    </ac:deMkLst>
    <p188:replyLst>
      <p188:reply id="{CF837D13-D2D0-7141-8372-EDB6C8FDD17A}" authorId="{67A16604-D201-06CE-DBDB-10CEC180544C}" created="2023-03-31T12:49:09.217">
        <p188:txBody>
          <a:bodyPr/>
          <a:lstStyle/>
          <a:p>
            <a:r>
              <a:rPr lang="en-US"/>
              <a:t>Removed Others in all slides</a:t>
            </a:r>
          </a:p>
        </p188:txBody>
      </p188:reply>
    </p188:replyLst>
    <p188:txBody>
      <a:bodyPr/>
      <a:lstStyle/>
      <a:p>
        <a:r>
          <a:rPr lang="en-US"/>
          <a:t>Kill Others where N = 1</a:t>
        </a:r>
      </a:p>
    </p188:txBody>
  </p188:cm>
</p188:cmLst>
</file>

<file path=ppt/comments/modernComment_21C_10D74366.xml><?xml version="1.0" encoding="utf-8"?>
<p188:cmLst xmlns:a="http://schemas.openxmlformats.org/drawingml/2006/main" xmlns:r="http://schemas.openxmlformats.org/officeDocument/2006/relationships" xmlns:p188="http://schemas.microsoft.com/office/powerpoint/2018/8/main">
  <p188:cm id="{8E480579-EB04-478B-840D-30BB32EDF9B7}" authorId="{E209CBF4-8CE6-F61F-F546-2BE5FEB729BB}" created="2023-03-30T21:50:31.150">
    <ac:deMkLst xmlns:ac="http://schemas.microsoft.com/office/drawing/2013/main/command">
      <pc:docMk xmlns:pc="http://schemas.microsoft.com/office/powerpoint/2013/main/command"/>
      <pc:sldMk xmlns:pc="http://schemas.microsoft.com/office/powerpoint/2013/main/command" cId="282542950" sldId="540"/>
      <ac:graphicFrameMk id="5" creationId="{AD7EA876-8B0F-B719-9F8D-FD4E4AB5E6AD}"/>
    </ac:deMkLst>
    <p188:replyLst>
      <p188:reply id="{81F21FCD-E38C-6549-AEA7-9A90DFEC6CFF}" authorId="{67A16604-D201-06CE-DBDB-10CEC180544C}" created="2023-03-31T13:17:44.624">
        <p188:txBody>
          <a:bodyPr/>
          <a:lstStyle/>
          <a:p>
            <a:r>
              <a:rPr lang="en-US"/>
              <a:t>Removed Others from all slides</a:t>
            </a:r>
          </a:p>
        </p188:txBody>
      </p188:reply>
    </p188:replyLst>
    <p188:txBody>
      <a:bodyPr/>
      <a:lstStyle/>
      <a:p>
        <a:r>
          <a:rPr lang="en-US"/>
          <a:t>Kill Others</a:t>
        </a:r>
      </a:p>
    </p188:txBody>
  </p188:cm>
</p188:cmLst>
</file>

<file path=ppt/comments/modernComment_22E_347EB786.xml><?xml version="1.0" encoding="utf-8"?>
<p188:cmLst xmlns:a="http://schemas.openxmlformats.org/drawingml/2006/main" xmlns:r="http://schemas.openxmlformats.org/officeDocument/2006/relationships" xmlns:p188="http://schemas.microsoft.com/office/powerpoint/2018/8/main">
  <p188:cm id="{B43BC8A8-28D3-415F-816D-C3A5457C7632}" authorId="{E209CBF4-8CE6-F61F-F546-2BE5FEB729BB}" created="2023-03-30T21:49:23.668">
    <ac:deMkLst xmlns:ac="http://schemas.microsoft.com/office/drawing/2013/main/command">
      <pc:docMk xmlns:pc="http://schemas.microsoft.com/office/powerpoint/2013/main/command"/>
      <pc:sldMk xmlns:pc="http://schemas.microsoft.com/office/powerpoint/2013/main/command" cId="880719750" sldId="558"/>
      <ac:graphicFrameMk id="5" creationId="{08D35B60-97D2-DF42-68F1-8E53C71B932D}"/>
    </ac:deMkLst>
    <p188:replyLst>
      <p188:reply id="{3CB0407D-65C9-FC4F-BE48-B25DE7AA1DC4}" authorId="{67A16604-D201-06CE-DBDB-10CEC180544C}" created="2023-03-31T12:48:39.991">
        <p188:txBody>
          <a:bodyPr/>
          <a:lstStyle/>
          <a:p>
            <a:r>
              <a:rPr lang="en-US"/>
              <a:t>Removed Others from all charts.</a:t>
            </a:r>
          </a:p>
        </p188:txBody>
      </p188:reply>
    </p188:replyLst>
    <p188:txBody>
      <a:bodyPr/>
      <a:lstStyle/>
      <a:p>
        <a:r>
          <a:rPr lang="en-US"/>
          <a:t>Kill other from this chart and the others like this one.</a:t>
        </a:r>
      </a:p>
    </p188:txBody>
  </p188:cm>
</p188:cmLst>
</file>

<file path=ppt/comments/modernComment_25C_9CB86DEA.xml><?xml version="1.0" encoding="utf-8"?>
<p188:cmLst xmlns:a="http://schemas.openxmlformats.org/drawingml/2006/main" xmlns:r="http://schemas.openxmlformats.org/officeDocument/2006/relationships" xmlns:p188="http://schemas.microsoft.com/office/powerpoint/2018/8/main">
  <p188:cm id="{0180F45F-DE56-4301-98C7-56F0FFC56D7B}" authorId="{3E1D3E4A-0AAD-B7AD-F19B-DEF14FB7D019}" created="2023-01-12T21:38:09.316">
    <pc:sldMkLst xmlns:pc="http://schemas.microsoft.com/office/powerpoint/2013/main/command">
      <pc:docMk/>
      <pc:sldMk cId="2629332458" sldId="604"/>
    </pc:sldMkLst>
    <p188:txBody>
      <a:bodyPr/>
      <a:lstStyle/>
      <a:p>
        <a:r>
          <a:rPr lang="en-US"/>
          <a:t>N base note</a:t>
        </a:r>
      </a:p>
    </p188:txBody>
  </p188:cm>
</p188:cmLst>
</file>

<file path=ppt/comments/modernComment_260_FE4D00B3.xml><?xml version="1.0" encoding="utf-8"?>
<p188:cmLst xmlns:a="http://schemas.openxmlformats.org/drawingml/2006/main" xmlns:r="http://schemas.openxmlformats.org/officeDocument/2006/relationships" xmlns:p188="http://schemas.microsoft.com/office/powerpoint/2018/8/main">
  <p188:cm id="{3F720EC5-114B-4630-93C0-E00659B43CC6}" authorId="{3E1D3E4A-0AAD-B7AD-F19B-DEF14FB7D019}" created="2023-01-12T21:43:44.828">
    <pc:sldMkLst xmlns:pc="http://schemas.microsoft.com/office/powerpoint/2013/main/command">
      <pc:docMk/>
      <pc:sldMk cId="4266459315" sldId="608"/>
    </pc:sldMkLst>
    <p188:txBody>
      <a:bodyPr/>
      <a:lstStyle/>
      <a:p>
        <a:r>
          <a:rPr lang="en-US"/>
          <a:t>Does this slide need question at bottom?</a:t>
        </a:r>
      </a:p>
    </p188:txBody>
  </p188:cm>
</p188:cmLst>
</file>

<file path=ppt/comments/modernComment_280_F8347F1B.xml><?xml version="1.0" encoding="utf-8"?>
<p188:cmLst xmlns:a="http://schemas.openxmlformats.org/drawingml/2006/main" xmlns:r="http://schemas.openxmlformats.org/officeDocument/2006/relationships" xmlns:p188="http://schemas.microsoft.com/office/powerpoint/2018/8/main">
  <p188:cm id="{663A38B5-07CF-4F62-85E6-100BF61A434D}" authorId="{3E1D3E4A-0AAD-B7AD-F19B-DEF14FB7D019}" created="2023-01-12T21:56:03.668">
    <pc:sldMkLst xmlns:pc="http://schemas.microsoft.com/office/powerpoint/2013/main/command">
      <pc:docMk/>
      <pc:sldMk cId="4164189979" sldId="640"/>
    </pc:sldMkLst>
    <p188:txBody>
      <a:bodyPr/>
      <a:lstStyle/>
      <a:p>
        <a:r>
          <a:rPr lang="en-US"/>
          <a:t>Need question at bottom?</a:t>
        </a:r>
      </a:p>
    </p188:txBody>
  </p188:cm>
</p188:cmLst>
</file>

<file path=ppt/comments/modernComment_285_1A3B4604.xml><?xml version="1.0" encoding="utf-8"?>
<p188:cmLst xmlns:a="http://schemas.openxmlformats.org/drawingml/2006/main" xmlns:r="http://schemas.openxmlformats.org/officeDocument/2006/relationships" xmlns:p188="http://schemas.microsoft.com/office/powerpoint/2018/8/main">
  <p188:cm id="{5636F9FF-F0FD-4838-97CB-B7E51BFDBD3A}" authorId="{E209CBF4-8CE6-F61F-F546-2BE5FEB729BB}" created="2023-03-30T21:53:17.525">
    <ac:deMkLst xmlns:ac="http://schemas.microsoft.com/office/drawing/2013/main/command">
      <pc:docMk xmlns:pc="http://schemas.microsoft.com/office/powerpoint/2013/main/command"/>
      <pc:sldMk xmlns:pc="http://schemas.microsoft.com/office/powerpoint/2013/main/command" cId="440092164" sldId="645"/>
      <ac:graphicFrameMk id="2" creationId="{BF612191-96AD-BE3E-26BA-86FE65128AF1}"/>
    </ac:deMkLst>
    <p188:replyLst>
      <p188:reply id="{429A3E54-9D1A-144B-8926-EB40392247B5}" authorId="{67A16604-D201-06CE-DBDB-10CEC180544C}" created="2023-03-31T13:19:08.634">
        <p188:txBody>
          <a:bodyPr/>
          <a:lstStyle/>
          <a:p>
            <a:r>
              <a:rPr lang="en-US"/>
              <a:t>Should be n=4. Reviewed all slides and made corrections to indicate n=4. Reviewed all other slides to verify n values. No other discrepancies were identified.</a:t>
            </a:r>
          </a:p>
        </p188:txBody>
      </p188:reply>
    </p188:replyLst>
    <p188:txBody>
      <a:bodyPr/>
      <a:lstStyle/>
      <a:p>
        <a:r>
          <a:rPr lang="en-US"/>
          <a:t>How is n=6 here, but n=4 in previous slides for this model?</a:t>
        </a:r>
      </a:p>
    </p188:txBody>
  </p188:cm>
</p188:cmLst>
</file>

<file path=ppt/comments/modernComment_28B_31F950AA.xml><?xml version="1.0" encoding="utf-8"?>
<p188:cmLst xmlns:a="http://schemas.openxmlformats.org/drawingml/2006/main" xmlns:r="http://schemas.openxmlformats.org/officeDocument/2006/relationships" xmlns:p188="http://schemas.microsoft.com/office/powerpoint/2018/8/main">
  <p188:cm id="{73323209-581F-48E3-8210-CBE92676A900}" authorId="{E209CBF4-8CE6-F61F-F546-2BE5FEB729BB}" created="2023-03-30T21:47:17.940">
    <ac:deMkLst xmlns:ac="http://schemas.microsoft.com/office/drawing/2013/main/command">
      <pc:docMk xmlns:pc="http://schemas.microsoft.com/office/powerpoint/2013/main/command"/>
      <pc:sldMk xmlns:pc="http://schemas.microsoft.com/office/powerpoint/2013/main/command" cId="838422698" sldId="651"/>
      <ac:graphicFrameMk id="6" creationId="{4C0CE69B-5107-8FE1-AD7E-C90998CE6637}"/>
    </ac:deMkLst>
    <p188:replyLst>
      <p188:reply id="{6F847BFE-F960-0645-9135-BCC2BFD5E1B8}" authorId="{67A16604-D201-06CE-DBDB-10CEC180544C}" created="2023-03-31T12:30:54.645">
        <p188:txBody>
          <a:bodyPr/>
          <a:lstStyle/>
          <a:p>
            <a:r>
              <a:rPr lang="en-US"/>
              <a:t>Corrected to 86%</a:t>
            </a:r>
          </a:p>
        </p188:txBody>
      </p188:reply>
    </p188:replyLst>
    <p188:txBody>
      <a:bodyPr/>
      <a:lstStyle/>
      <a:p>
        <a:r>
          <a:rPr lang="en-US"/>
          <a:t>Shouldn't this be 86%?</a:t>
        </a:r>
      </a:p>
    </p188:txBody>
  </p188:cm>
</p188:cmLst>
</file>

<file path=ppt/comments/modernComment_28C_3168038E.xml><?xml version="1.0" encoding="utf-8"?>
<p188:cmLst xmlns:a="http://schemas.openxmlformats.org/drawingml/2006/main" xmlns:r="http://schemas.openxmlformats.org/officeDocument/2006/relationships" xmlns:p188="http://schemas.microsoft.com/office/powerpoint/2018/8/main">
  <p188:cm id="{48F3FE45-567C-4AFF-BB84-C4D34CD39561}" authorId="{E209CBF4-8CE6-F61F-F546-2BE5FEB729BB}" created="2023-03-30T21:48:31.852">
    <ac:deMkLst xmlns:ac="http://schemas.microsoft.com/office/drawing/2013/main/command">
      <pc:docMk xmlns:pc="http://schemas.microsoft.com/office/powerpoint/2013/main/command"/>
      <pc:sldMk xmlns:pc="http://schemas.microsoft.com/office/powerpoint/2013/main/command" cId="828900238" sldId="652"/>
      <ac:graphicFrameMk id="8" creationId="{5B29E116-588A-3814-9D8F-C217BBE483C7}"/>
    </ac:deMkLst>
    <p188:replyLst>
      <p188:reply id="{76182FCC-E76E-5949-8730-AF5406ACE90B}" authorId="{67A16604-D201-06CE-DBDB-10CEC180544C}" created="2023-03-31T12:33:06.421">
        <p188:txBody>
          <a:bodyPr/>
          <a:lstStyle/>
          <a:p>
            <a:r>
              <a:rPr lang="en-US"/>
              <a:t>Removed other</a:t>
            </a:r>
          </a:p>
        </p188:txBody>
      </p188:reply>
    </p188:replyLst>
    <p188:txBody>
      <a:bodyPr/>
      <a:lstStyle/>
      <a:p>
        <a:r>
          <a:rPr lang="en-US"/>
          <a:t>Kill Other from this chart.</a:t>
        </a:r>
      </a:p>
    </p188:txBody>
  </p188:cm>
</p188:cmLst>
</file>

<file path=ppt/comments/modernComment_28D_658453B6.xml><?xml version="1.0" encoding="utf-8"?>
<p188:cmLst xmlns:a="http://schemas.openxmlformats.org/drawingml/2006/main" xmlns:r="http://schemas.openxmlformats.org/officeDocument/2006/relationships" xmlns:p188="http://schemas.microsoft.com/office/powerpoint/2018/8/main">
  <p188:cm id="{05E65556-106B-4C4C-A169-42C5BC1A013E}" authorId="{E209CBF4-8CE6-F61F-F546-2BE5FEB729BB}" created="2023-03-30T21:48:52.627">
    <ac:deMkLst xmlns:ac="http://schemas.microsoft.com/office/drawing/2013/main/command">
      <pc:docMk xmlns:pc="http://schemas.microsoft.com/office/powerpoint/2013/main/command"/>
      <pc:sldMk xmlns:pc="http://schemas.microsoft.com/office/powerpoint/2013/main/command" cId="1703170998" sldId="653"/>
      <ac:graphicFrameMk id="8" creationId="{5B29E116-588A-3814-9D8F-C217BBE483C7}"/>
    </ac:deMkLst>
    <p188:replyLst>
      <p188:reply id="{F89BAD11-807A-6E46-A991-76094F5C751B}" authorId="{67A16604-D201-06CE-DBDB-10CEC180544C}" created="2023-03-31T12:33:59.872">
        <p188:txBody>
          <a:bodyPr/>
          <a:lstStyle/>
          <a:p>
            <a:r>
              <a:rPr lang="en-US"/>
              <a:t>Removed Others.</a:t>
            </a:r>
          </a:p>
        </p188:txBody>
      </p188:reply>
    </p188:replyLst>
    <p188:txBody>
      <a:bodyPr/>
      <a:lstStyle/>
      <a:p>
        <a:r>
          <a:rPr lang="en-US"/>
          <a:t>Kill Others from this chart</a:t>
        </a:r>
      </a:p>
    </p188:txBody>
  </p188:cm>
</p188:cmLst>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drawing1.xml><?xml version="1.0" encoding="utf-8"?>
<c:userShapes xmlns:c="http://schemas.openxmlformats.org/drawingml/2006/chart">
  <cdr:relSizeAnchor xmlns:cdr="http://schemas.openxmlformats.org/drawingml/2006/chartDrawing">
    <cdr:from>
      <cdr:x>0</cdr:x>
      <cdr:y>0</cdr:y>
    </cdr:from>
    <cdr:to>
      <cdr:x>0.91839</cdr:x>
      <cdr:y>0.10643</cdr:y>
    </cdr:to>
    <cdr:pic>
      <cdr:nvPicPr>
        <cdr:cNvPr id="2" name="chart">
          <a:extLst xmlns:a="http://schemas.openxmlformats.org/drawingml/2006/main">
            <a:ext uri="{FF2B5EF4-FFF2-40B4-BE49-F238E27FC236}">
              <a16:creationId xmlns:a16="http://schemas.microsoft.com/office/drawing/2014/main" id="{9DB1B260-12F9-46D5-A20E-405D1675DD2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090093" cy="506012"/>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20F57-8E79-604D-9FB9-B40DD1809D16}" type="datetimeFigureOut">
              <a:rPr lang="en-US" smtClean="0"/>
              <a:t>4/15/23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D5AF7-E25C-054B-A0B2-14A68B8647D6}" type="slidenum">
              <a:rPr lang="en-US" smtClean="0"/>
              <a:t>‹#›</a:t>
            </a:fld>
            <a:endParaRPr lang="en-US"/>
          </a:p>
        </p:txBody>
      </p:sp>
    </p:spTree>
    <p:extLst>
      <p:ext uri="{BB962C8B-B14F-4D97-AF65-F5344CB8AC3E}">
        <p14:creationId xmlns:p14="http://schemas.microsoft.com/office/powerpoint/2010/main" val="382221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1D5AF7-E25C-054B-A0B2-14A68B8647D6}" type="slidenum">
              <a:rPr lang="en-US" smtClean="0"/>
              <a:t>1</a:t>
            </a:fld>
            <a:endParaRPr lang="en-US"/>
          </a:p>
        </p:txBody>
      </p:sp>
    </p:spTree>
    <p:extLst>
      <p:ext uri="{BB962C8B-B14F-4D97-AF65-F5344CB8AC3E}">
        <p14:creationId xmlns:p14="http://schemas.microsoft.com/office/powerpoint/2010/main" val="235541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1D5AF7-E25C-054B-A0B2-14A68B8647D6}" type="slidenum">
              <a:rPr lang="en-US" smtClean="0"/>
              <a:t>4</a:t>
            </a:fld>
            <a:endParaRPr lang="en-US"/>
          </a:p>
        </p:txBody>
      </p:sp>
    </p:spTree>
    <p:extLst>
      <p:ext uri="{BB962C8B-B14F-4D97-AF65-F5344CB8AC3E}">
        <p14:creationId xmlns:p14="http://schemas.microsoft.com/office/powerpoint/2010/main" val="283501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1D5AF7-E25C-054B-A0B2-14A68B8647D6}" type="slidenum">
              <a:rPr lang="en-US" smtClean="0"/>
              <a:t>96</a:t>
            </a:fld>
            <a:endParaRPr lang="en-US"/>
          </a:p>
        </p:txBody>
      </p:sp>
    </p:spTree>
    <p:extLst>
      <p:ext uri="{BB962C8B-B14F-4D97-AF65-F5344CB8AC3E}">
        <p14:creationId xmlns:p14="http://schemas.microsoft.com/office/powerpoint/2010/main" val="229918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1D5AF7-E25C-054B-A0B2-14A68B8647D6}" type="slidenum">
              <a:rPr lang="en-US" smtClean="0"/>
              <a:t>113</a:t>
            </a:fld>
            <a:endParaRPr lang="en-US"/>
          </a:p>
        </p:txBody>
      </p:sp>
    </p:spTree>
    <p:extLst>
      <p:ext uri="{BB962C8B-B14F-4D97-AF65-F5344CB8AC3E}">
        <p14:creationId xmlns:p14="http://schemas.microsoft.com/office/powerpoint/2010/main" val="208746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F5A-B08E-408B-B100-8E292B5D5AD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452CC80-9BED-410F-B6DB-CFC15944B98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5A4B884-FB06-4B20-8A3A-CBAF49B0E6A5}"/>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5" name="Footer Placeholder 4">
            <a:extLst>
              <a:ext uri="{FF2B5EF4-FFF2-40B4-BE49-F238E27FC236}">
                <a16:creationId xmlns:a16="http://schemas.microsoft.com/office/drawing/2014/main" id="{A5D73C09-218B-4B57-94F0-A8F723465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3B8E2-1916-4EB3-853E-8B94C5DF169B}"/>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9541457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0CE7-7B81-4E37-909E-33538E247F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9BDF81-1FE7-4DD8-85D6-10A5B9EEE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D28ED-3910-40FC-959C-093462A1E177}"/>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5" name="Footer Placeholder 4">
            <a:extLst>
              <a:ext uri="{FF2B5EF4-FFF2-40B4-BE49-F238E27FC236}">
                <a16:creationId xmlns:a16="http://schemas.microsoft.com/office/drawing/2014/main" id="{CAB5171C-2350-4568-8F11-DDE374BCF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80C90-D739-4B4E-A785-859A958216B9}"/>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4190356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3D729-EA1C-4B76-B162-C15A7936DF8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E16B6-732A-48E8-B771-B67C8898FC9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B9137-189C-4C83-9CF0-D126BDF72053}"/>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5" name="Footer Placeholder 4">
            <a:extLst>
              <a:ext uri="{FF2B5EF4-FFF2-40B4-BE49-F238E27FC236}">
                <a16:creationId xmlns:a16="http://schemas.microsoft.com/office/drawing/2014/main" id="{5B54CD18-3B48-444B-AFD8-8C96FEA28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0713B-FC4C-4DE8-AC06-86794AEEF5C8}"/>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34579309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ransi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D84BA-FB01-D244-BB12-016DF083E448}"/>
              </a:ext>
            </a:extLst>
          </p:cNvPr>
          <p:cNvPicPr>
            <a:picLocks noChangeAspect="1"/>
          </p:cNvPicPr>
          <p:nvPr userDrawn="1"/>
        </p:nvPicPr>
        <p:blipFill>
          <a:blip r:embed="rId2"/>
          <a:srcRect/>
          <a:stretch/>
        </p:blipFill>
        <p:spPr>
          <a:xfrm>
            <a:off x="0" y="0"/>
            <a:ext cx="9144000" cy="5143500"/>
          </a:xfrm>
          <a:prstGeom prst="rect">
            <a:avLst/>
          </a:prstGeom>
        </p:spPr>
      </p:pic>
    </p:spTree>
    <p:extLst>
      <p:ext uri="{BB962C8B-B14F-4D97-AF65-F5344CB8AC3E}">
        <p14:creationId xmlns:p14="http://schemas.microsoft.com/office/powerpoint/2010/main" val="3754757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304CE-A61F-C846-B906-3443DAF52B3C}"/>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title"/>
          </p:nvPr>
        </p:nvSpPr>
        <p:spPr>
          <a:xfrm>
            <a:off x="457200" y="510776"/>
            <a:ext cx="8128450" cy="525005"/>
          </a:xfrm>
        </p:spPr>
        <p:txBody>
          <a:bodyPr>
            <a:normAutofit/>
          </a:bodyPr>
          <a:lstStyle>
            <a:lvl1pPr>
              <a:defRPr sz="3200" spc="0" baseline="0">
                <a:latin typeface="Univers" panose="020B0503020202020204" pitchFamily="34" charset="0"/>
              </a:defRPr>
            </a:lvl1pPr>
          </a:lstStyle>
          <a:p>
            <a:r>
              <a:rPr lang="en-US"/>
              <a:t>Click to edit Master title style</a:t>
            </a:r>
          </a:p>
        </p:txBody>
      </p:sp>
      <p:sp>
        <p:nvSpPr>
          <p:cNvPr id="12" name="Slide Number Placeholder 5">
            <a:extLst>
              <a:ext uri="{FF2B5EF4-FFF2-40B4-BE49-F238E27FC236}">
                <a16:creationId xmlns:a16="http://schemas.microsoft.com/office/drawing/2014/main" id="{9A22F953-5D78-1D49-B0E0-915DB1E38E74}"/>
              </a:ext>
            </a:extLst>
          </p:cNvPr>
          <p:cNvSpPr>
            <a:spLocks noGrp="1"/>
          </p:cNvSpPr>
          <p:nvPr>
            <p:ph type="sldNum" sz="quarter" idx="4"/>
          </p:nvPr>
        </p:nvSpPr>
        <p:spPr>
          <a:xfrm>
            <a:off x="457200" y="4815086"/>
            <a:ext cx="685800" cy="228600"/>
          </a:xfrm>
          <a:prstGeom prst="rect">
            <a:avLst/>
          </a:prstGeom>
        </p:spPr>
        <p:txBody>
          <a:bodyPr vert="horz" lIns="0" tIns="0" rIns="0" bIns="0" rtlCol="0" anchor="ctr"/>
          <a:lstStyle>
            <a:lvl1pPr algn="l">
              <a:defRPr sz="900" b="1">
                <a:solidFill>
                  <a:srgbClr val="414141"/>
                </a:solidFill>
                <a:latin typeface="Univers" panose="020B0503020202020204" pitchFamily="34" charset="0"/>
              </a:defRPr>
            </a:lvl1pPr>
          </a:lstStyle>
          <a:p>
            <a:fld id="{68A9E717-90E2-D048-8262-DCD8284ADD1B}" type="slidenum">
              <a:rPr lang="en-US" smtClean="0"/>
              <a:pPr/>
              <a:t>‹#›</a:t>
            </a:fld>
            <a:endParaRPr lang="en-US"/>
          </a:p>
        </p:txBody>
      </p:sp>
    </p:spTree>
    <p:extLst>
      <p:ext uri="{BB962C8B-B14F-4D97-AF65-F5344CB8AC3E}">
        <p14:creationId xmlns:p14="http://schemas.microsoft.com/office/powerpoint/2010/main" val="42179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17C3-18B3-45AA-BDE7-FD9A341F8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C213-A5E8-4BEC-A279-5788AFB28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2801-2A59-4A16-9033-F6964CDE55C3}"/>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5" name="Footer Placeholder 4">
            <a:extLst>
              <a:ext uri="{FF2B5EF4-FFF2-40B4-BE49-F238E27FC236}">
                <a16:creationId xmlns:a16="http://schemas.microsoft.com/office/drawing/2014/main" id="{E3710371-CB55-4B31-A390-0CF17E416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91D48-BE5F-4AA6-B000-8B5930FA5CDB}"/>
              </a:ext>
            </a:extLst>
          </p:cNvPr>
          <p:cNvSpPr>
            <a:spLocks noGrp="1"/>
          </p:cNvSpPr>
          <p:nvPr>
            <p:ph type="sldNum" sz="quarter" idx="12"/>
          </p:nvPr>
        </p:nvSpPr>
        <p:spPr/>
        <p:txBody>
          <a:bodyPr/>
          <a:lstStyle/>
          <a:p>
            <a:fld id="{68A9E717-90E2-D048-8262-DCD8284ADD1B}" type="slidenum">
              <a:rPr lang="en-US" smtClean="0"/>
              <a:pPr/>
              <a:t>‹#›</a:t>
            </a:fld>
            <a:endParaRPr lang="en-US"/>
          </a:p>
        </p:txBody>
      </p:sp>
      <p:pic>
        <p:nvPicPr>
          <p:cNvPr id="7" name="Picture 6">
            <a:extLst>
              <a:ext uri="{FF2B5EF4-FFF2-40B4-BE49-F238E27FC236}">
                <a16:creationId xmlns:a16="http://schemas.microsoft.com/office/drawing/2014/main" id="{93CF55F9-1385-4EB5-A46D-C0B3C42D6A77}"/>
              </a:ext>
            </a:extLst>
          </p:cNvPr>
          <p:cNvPicPr>
            <a:picLocks noChangeAspect="1"/>
          </p:cNvPicPr>
          <p:nvPr userDrawn="1"/>
        </p:nvPicPr>
        <p:blipFill>
          <a:blip r:embed="rId2"/>
          <a:srcRect/>
          <a:stretch/>
        </p:blipFill>
        <p:spPr>
          <a:xfrm>
            <a:off x="0" y="0"/>
            <a:ext cx="9144000" cy="5143500"/>
          </a:xfrm>
          <a:prstGeom prst="rect">
            <a:avLst/>
          </a:prstGeom>
        </p:spPr>
      </p:pic>
    </p:spTree>
    <p:extLst>
      <p:ext uri="{BB962C8B-B14F-4D97-AF65-F5344CB8AC3E}">
        <p14:creationId xmlns:p14="http://schemas.microsoft.com/office/powerpoint/2010/main" val="38934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CB4A-3CE0-40A4-AFB4-16853BB3131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F291490-2833-4971-8A4D-C3F8B38F884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068FF-A6FD-4201-A69E-3B777A2C89BB}"/>
              </a:ext>
            </a:extLst>
          </p:cNvPr>
          <p:cNvSpPr>
            <a:spLocks noGrp="1"/>
          </p:cNvSpPr>
          <p:nvPr>
            <p:ph type="dt" sz="half" idx="10"/>
          </p:nvPr>
        </p:nvSpPr>
        <p:spPr/>
        <p:txBody>
          <a:bodyPr/>
          <a:lstStyle/>
          <a:p>
            <a:fld id="{0351A713-9B29-48A0-947A-4D3166996C02}" type="datetime1">
              <a:rPr lang="en-US" smtClean="0"/>
              <a:t>4/15/23</a:t>
            </a:fld>
            <a:endParaRPr lang="en-US"/>
          </a:p>
        </p:txBody>
      </p:sp>
      <p:sp>
        <p:nvSpPr>
          <p:cNvPr id="5" name="Footer Placeholder 4">
            <a:extLst>
              <a:ext uri="{FF2B5EF4-FFF2-40B4-BE49-F238E27FC236}">
                <a16:creationId xmlns:a16="http://schemas.microsoft.com/office/drawing/2014/main" id="{BB594DDF-81BA-46B6-9A28-86BB0E9B8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4924E-0334-45F0-B7A1-092C52368817}"/>
              </a:ext>
            </a:extLst>
          </p:cNvPr>
          <p:cNvSpPr>
            <a:spLocks noGrp="1"/>
          </p:cNvSpPr>
          <p:nvPr>
            <p:ph type="sldNum" sz="quarter" idx="12"/>
          </p:nvPr>
        </p:nvSpPr>
        <p:spPr/>
        <p:txBody>
          <a:bodyPr/>
          <a:lstStyle/>
          <a:p>
            <a:fld id="{427FACF2-4C92-4913-AFC7-2D79D420C5D3}" type="slidenum">
              <a:rPr lang="en-US" smtClean="0"/>
              <a:t>‹#›</a:t>
            </a:fld>
            <a:endParaRPr lang="en-US"/>
          </a:p>
        </p:txBody>
      </p:sp>
    </p:spTree>
    <p:extLst>
      <p:ext uri="{BB962C8B-B14F-4D97-AF65-F5344CB8AC3E}">
        <p14:creationId xmlns:p14="http://schemas.microsoft.com/office/powerpoint/2010/main" val="89212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6746-FCB5-4F86-81C0-2B739CD35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6B3A1-A1AD-4224-B720-E5F0570456C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0BCFE-A190-4DB3-8B95-C581C212FA7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67A198-9F82-4F13-91A9-3F5049EEAE3C}"/>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6" name="Footer Placeholder 5">
            <a:extLst>
              <a:ext uri="{FF2B5EF4-FFF2-40B4-BE49-F238E27FC236}">
                <a16:creationId xmlns:a16="http://schemas.microsoft.com/office/drawing/2014/main" id="{02CE3FF1-5F52-4A48-A7E4-F86A73E7D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F39B5-9314-4BD1-8894-EC2CF1FDF4FC}"/>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29186769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4578-100D-459A-A68F-47EC6F79ECF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FACAD-508B-4B52-B5F0-995EDEE7E09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E3787-5DE7-45A8-A248-8048922142D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70034-0044-4D5E-8A6E-EFC4B9FBF0E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EECFF-5AFB-499C-9456-01D639DEBEB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52388-C790-42DB-988E-AD949093045A}"/>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8" name="Footer Placeholder 7">
            <a:extLst>
              <a:ext uri="{FF2B5EF4-FFF2-40B4-BE49-F238E27FC236}">
                <a16:creationId xmlns:a16="http://schemas.microsoft.com/office/drawing/2014/main" id="{ABE58425-ED72-46A1-ABA8-78A9AC8BE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695731-8223-4DDE-A674-D9C019D88BC4}"/>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16928143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6D8C-42FF-40E3-8474-A13E30278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FE62D8-1DE4-488C-BC0D-BF6CF7256267}"/>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4" name="Footer Placeholder 3">
            <a:extLst>
              <a:ext uri="{FF2B5EF4-FFF2-40B4-BE49-F238E27FC236}">
                <a16:creationId xmlns:a16="http://schemas.microsoft.com/office/drawing/2014/main" id="{04BACE91-5C47-42DD-85A2-3683120EE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70229-C98A-4614-81FB-8B2FD8327BE5}"/>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31503097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C6068-E110-4CF4-BBF5-9A54E7929187}"/>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3" name="Footer Placeholder 2">
            <a:extLst>
              <a:ext uri="{FF2B5EF4-FFF2-40B4-BE49-F238E27FC236}">
                <a16:creationId xmlns:a16="http://schemas.microsoft.com/office/drawing/2014/main" id="{B19D193D-729F-4C80-8841-5A36D8CE8B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9D1AB-C4C9-4690-A34A-68D17DA323CF}"/>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184582984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89B4-6CC2-498B-B022-F6D0BF2F132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75E81D7-AF5C-4711-A317-8BFDF0DDD0A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4E7C0-EE95-46C1-858A-1456C8E373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E5D9F2-BB92-470F-BE4E-79D5A3D8D7A1}"/>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6" name="Footer Placeholder 5">
            <a:extLst>
              <a:ext uri="{FF2B5EF4-FFF2-40B4-BE49-F238E27FC236}">
                <a16:creationId xmlns:a16="http://schemas.microsoft.com/office/drawing/2014/main" id="{68E436AF-0BCE-40C7-960F-08BF2911F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DFEBA-1C28-4544-BE28-5AED82F3973C}"/>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31530156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41DA-1830-4D3A-853C-0CE71592B2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8D7185-AFC0-448B-A9AF-A853F58E902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E70F1B-EE4E-41C6-97CC-C3A9B2593FC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CD9F699-69AF-407A-9655-50D2B1538B4D}"/>
              </a:ext>
            </a:extLst>
          </p:cNvPr>
          <p:cNvSpPr>
            <a:spLocks noGrp="1"/>
          </p:cNvSpPr>
          <p:nvPr>
            <p:ph type="dt" sz="half" idx="10"/>
          </p:nvPr>
        </p:nvSpPr>
        <p:spPr/>
        <p:txBody>
          <a:bodyPr/>
          <a:lstStyle/>
          <a:p>
            <a:fld id="{B3C6C99B-04D8-4AF1-9E70-48396BC37D1F}" type="datetimeFigureOut">
              <a:rPr lang="en-US" smtClean="0"/>
              <a:t>4/15/23</a:t>
            </a:fld>
            <a:endParaRPr lang="en-US"/>
          </a:p>
        </p:txBody>
      </p:sp>
      <p:sp>
        <p:nvSpPr>
          <p:cNvPr id="6" name="Footer Placeholder 5">
            <a:extLst>
              <a:ext uri="{FF2B5EF4-FFF2-40B4-BE49-F238E27FC236}">
                <a16:creationId xmlns:a16="http://schemas.microsoft.com/office/drawing/2014/main" id="{416AD055-1153-49B2-9F4B-075998F31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73DBF-BD2E-403F-A21E-6068AA84F93D}"/>
              </a:ext>
            </a:extLst>
          </p:cNvPr>
          <p:cNvSpPr>
            <a:spLocks noGrp="1"/>
          </p:cNvSpPr>
          <p:nvPr>
            <p:ph type="sldNum" sz="quarter" idx="12"/>
          </p:nvPr>
        </p:nvSpPr>
        <p:spPr/>
        <p:txBody>
          <a:bodyPr/>
          <a:lstStyle/>
          <a:p>
            <a:fld id="{68A9E717-90E2-D048-8262-DCD8284ADD1B}" type="slidenum">
              <a:rPr lang="en-US" smtClean="0"/>
              <a:pPr/>
              <a:t>‹#›</a:t>
            </a:fld>
            <a:endParaRPr lang="en-US"/>
          </a:p>
        </p:txBody>
      </p:sp>
    </p:spTree>
    <p:extLst>
      <p:ext uri="{BB962C8B-B14F-4D97-AF65-F5344CB8AC3E}">
        <p14:creationId xmlns:p14="http://schemas.microsoft.com/office/powerpoint/2010/main" val="3712634425"/>
      </p:ext>
    </p:extLst>
  </p:cSld>
  <p:clrMapOvr>
    <a:masterClrMapping/>
  </p:clrMapOvr>
  <p:hf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51CA4-FA4F-4BE5-A54E-5C5D27EAB5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E1AC0-83A8-4C83-BBB3-7F08B0E22BA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FBD1B-2E3E-4260-AB66-F2826DF0E72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3C6C99B-04D8-4AF1-9E70-48396BC37D1F}" type="datetimeFigureOut">
              <a:rPr lang="en-US" smtClean="0"/>
              <a:t>4/15/23</a:t>
            </a:fld>
            <a:endParaRPr lang="en-US"/>
          </a:p>
        </p:txBody>
      </p:sp>
      <p:sp>
        <p:nvSpPr>
          <p:cNvPr id="5" name="Footer Placeholder 4">
            <a:extLst>
              <a:ext uri="{FF2B5EF4-FFF2-40B4-BE49-F238E27FC236}">
                <a16:creationId xmlns:a16="http://schemas.microsoft.com/office/drawing/2014/main" id="{7537BB23-DD7F-4219-B56D-45E1DE4FFAA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B87A3-9DAE-41DB-9E31-3ABF6E7673B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8A9E717-90E2-D048-8262-DCD8284ADD1B}" type="slidenum">
              <a:rPr lang="en-US" smtClean="0"/>
              <a:pPr/>
              <a:t>‹#›</a:t>
            </a:fld>
            <a:endParaRPr lang="en-US"/>
          </a:p>
        </p:txBody>
      </p:sp>
    </p:spTree>
    <p:extLst>
      <p:ext uri="{BB962C8B-B14F-4D97-AF65-F5344CB8AC3E}">
        <p14:creationId xmlns:p14="http://schemas.microsoft.com/office/powerpoint/2010/main" val="35465060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32" userDrawn="1">
          <p15:clr>
            <a:srgbClr val="F26B43"/>
          </p15:clr>
        </p15:guide>
        <p15:guide id="2"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2E_347EB786.xml"/><Relationship Id="rId3" Type="http://schemas.openxmlformats.org/officeDocument/2006/relationships/chart" Target="../charts/char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1C6_771895C4.xml"/><Relationship Id="rId3"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9.xml"/><Relationship Id="rId3"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1C_10D74366.xml"/><Relationship Id="rId3" Type="http://schemas.openxmlformats.org/officeDocument/2006/relationships/chart" Target="../charts/char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7.xml"/><Relationship Id="rId3" Type="http://schemas.openxmlformats.org/officeDocument/2006/relationships/chart" Target="../charts/char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5.xml"/><Relationship Id="rId3" Type="http://schemas.openxmlformats.org/officeDocument/2006/relationships/chart" Target="../charts/char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5C_9CB86DEA.xml"/><Relationship Id="rId3" Type="http://schemas.openxmlformats.org/officeDocument/2006/relationships/chart" Target="../charts/char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3.xml"/><Relationship Id="rId3" Type="http://schemas.openxmlformats.org/officeDocument/2006/relationships/chart" Target="../charts/char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60_FE4D00B3.xml"/><Relationship Id="rId3" Type="http://schemas.openxmlformats.org/officeDocument/2006/relationships/chart" Target="../charts/char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107_8EC347A9.xml"/><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1.xml"/><Relationship Id="rId3" Type="http://schemas.openxmlformats.org/officeDocument/2006/relationships/chart" Target="../charts/char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8B_31F950AA.xml"/><Relationship Id="rId3"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9.xml"/><Relationship Id="rId3" Type="http://schemas.openxmlformats.org/officeDocument/2006/relationships/chart" Target="../charts/chart5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8C_3168038E.xml"/><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7.xml"/><Relationship Id="rId3" Type="http://schemas.openxmlformats.org/officeDocument/2006/relationships/chart" Target="../charts/chart5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80_F8347F1B.xml"/><Relationship Id="rId3" Type="http://schemas.openxmlformats.org/officeDocument/2006/relationships/chart" Target="../charts/char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8D_658453B6.xml"/><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microsoft.com/office/2018/10/relationships/comments" Target="../comments/modernComment_285_1A3B4604.xml"/><Relationship Id="rId3" Type="http://schemas.openxmlformats.org/officeDocument/2006/relationships/chart" Target="../charts/chart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5.xml"/><Relationship Id="rId3" Type="http://schemas.openxmlformats.org/officeDocument/2006/relationships/chart" Target="../charts/chart6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EA977-7EA0-491C-BE98-D4081DD7C81C}"/>
              </a:ext>
            </a:extLst>
          </p:cNvPr>
          <p:cNvSpPr txBox="1"/>
          <p:nvPr/>
        </p:nvSpPr>
        <p:spPr>
          <a:xfrm>
            <a:off x="96607" y="4067615"/>
            <a:ext cx="1457873" cy="369332"/>
          </a:xfrm>
          <a:prstGeom prst="rect">
            <a:avLst/>
          </a:prstGeom>
          <a:noFill/>
        </p:spPr>
        <p:txBody>
          <a:bodyPr wrap="square" rtlCol="0">
            <a:spAutoFit/>
          </a:bodyPr>
          <a:lstStyle/>
          <a:p>
            <a:r>
              <a:rPr lang="en-US">
                <a:latin typeface="Calibri" panose="020F0502020204030204" pitchFamily="34" charset="0"/>
              </a:rPr>
              <a:t>Prepared by </a:t>
            </a:r>
          </a:p>
        </p:txBody>
      </p:sp>
      <p:sp>
        <p:nvSpPr>
          <p:cNvPr id="7" name="TextBox 6">
            <a:extLst>
              <a:ext uri="{FF2B5EF4-FFF2-40B4-BE49-F238E27FC236}">
                <a16:creationId xmlns:a16="http://schemas.microsoft.com/office/drawing/2014/main" id="{FD91C38C-BB31-4AE6-9AE3-E73C6C7246B3}"/>
              </a:ext>
            </a:extLst>
          </p:cNvPr>
          <p:cNvSpPr txBox="1"/>
          <p:nvPr/>
        </p:nvSpPr>
        <p:spPr>
          <a:xfrm>
            <a:off x="2072277" y="2899730"/>
            <a:ext cx="4572000" cy="646331"/>
          </a:xfrm>
          <a:prstGeom prst="rect">
            <a:avLst/>
          </a:prstGeom>
          <a:noFill/>
        </p:spPr>
        <p:txBody>
          <a:bodyPr wrap="square">
            <a:spAutoFit/>
          </a:bodyPr>
          <a:lstStyle/>
          <a:p>
            <a:pPr algn="ctr"/>
            <a:r>
              <a:rPr lang="en-US" sz="1800" u="sng" dirty="0">
                <a:latin typeface="Univers" panose="020B0503020202020204" pitchFamily="34" charset="0"/>
              </a:rPr>
              <a:t>Customer Satisfaction – 60 Day</a:t>
            </a:r>
          </a:p>
          <a:p>
            <a:pPr algn="ctr"/>
            <a:r>
              <a:rPr lang="en-US" u="sng" dirty="0">
                <a:latin typeface="Univers" panose="020B0503020202020204" pitchFamily="34" charset="0"/>
              </a:rPr>
              <a:t>October, November, December 2022</a:t>
            </a:r>
          </a:p>
        </p:txBody>
      </p:sp>
      <p:sp>
        <p:nvSpPr>
          <p:cNvPr id="8" name="Title 2">
            <a:extLst>
              <a:ext uri="{FF2B5EF4-FFF2-40B4-BE49-F238E27FC236}">
                <a16:creationId xmlns:a16="http://schemas.microsoft.com/office/drawing/2014/main" id="{3611CDEE-A4D7-43AC-901F-3AE1C67F1F57}"/>
              </a:ext>
            </a:extLst>
          </p:cNvPr>
          <p:cNvSpPr txBox="1">
            <a:spLocks/>
          </p:cNvSpPr>
          <p:nvPr/>
        </p:nvSpPr>
        <p:spPr>
          <a:xfrm>
            <a:off x="1066437" y="1451042"/>
            <a:ext cx="6583680" cy="1846659"/>
          </a:xfrm>
          <a:prstGeom prst="rect">
            <a:avLst/>
          </a:prstGeom>
        </p:spPr>
        <p:txBody>
          <a:bodyPr/>
          <a:lstStyle>
            <a:lvl1pPr algn="l" defTabSz="685800" rtl="0" eaLnBrk="1" latinLnBrk="0" hangingPunct="1">
              <a:lnSpc>
                <a:spcPts val="3200"/>
              </a:lnSpc>
              <a:spcBef>
                <a:spcPct val="0"/>
              </a:spcBef>
              <a:buNone/>
              <a:defRPr sz="3200" b="1" kern="1200">
                <a:solidFill>
                  <a:schemeClr val="tx1"/>
                </a:solidFill>
                <a:latin typeface="Univers" panose="020B0503020202020204" pitchFamily="34" charset="0"/>
                <a:ea typeface="+mj-ea"/>
                <a:cs typeface="+mj-cs"/>
              </a:defRPr>
            </a:lvl1pPr>
          </a:lstStyle>
          <a:p>
            <a:pPr algn="ctr"/>
            <a:r>
              <a:rPr lang="en-US"/>
              <a:t>Mahindra Tractor</a:t>
            </a:r>
            <a:br>
              <a:rPr lang="en-US"/>
            </a:br>
            <a:r>
              <a:rPr lang="en-US"/>
              <a:t>Customer Touch-Point </a:t>
            </a:r>
            <a:br>
              <a:rPr lang="en-US"/>
            </a:br>
            <a:r>
              <a:rPr lang="en-US"/>
              <a:t>Survey</a:t>
            </a:r>
            <a:endParaRPr lang="en-US">
              <a:cs typeface="Arial" panose="020B0604020202020204" pitchFamily="34" charset="0"/>
            </a:endParaRPr>
          </a:p>
        </p:txBody>
      </p:sp>
      <p:pic>
        <p:nvPicPr>
          <p:cNvPr id="5" name="Picture 4" descr="Shape&#10;&#10;Description automatically generated with medium confidence">
            <a:extLst>
              <a:ext uri="{FF2B5EF4-FFF2-40B4-BE49-F238E27FC236}">
                <a16:creationId xmlns:a16="http://schemas.microsoft.com/office/drawing/2014/main" id="{5FEEA436-3ED4-4183-821C-C782815606A5}"/>
              </a:ext>
            </a:extLst>
          </p:cNvPr>
          <p:cNvPicPr>
            <a:picLocks noChangeAspect="1"/>
          </p:cNvPicPr>
          <p:nvPr/>
        </p:nvPicPr>
        <p:blipFill>
          <a:blip r:embed="rId3"/>
          <a:stretch>
            <a:fillRect/>
          </a:stretch>
        </p:blipFill>
        <p:spPr>
          <a:xfrm>
            <a:off x="171450" y="4472677"/>
            <a:ext cx="1116330" cy="547949"/>
          </a:xfrm>
          <a:prstGeom prst="rect">
            <a:avLst/>
          </a:prstGeom>
        </p:spPr>
      </p:pic>
    </p:spTree>
    <p:extLst>
      <p:ext uri="{BB962C8B-B14F-4D97-AF65-F5344CB8AC3E}">
        <p14:creationId xmlns:p14="http://schemas.microsoft.com/office/powerpoint/2010/main" val="361889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C7915816-E64B-4F31-A04E-8E96EB1B4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894" r="-2" b="22560"/>
          <a:stretch/>
        </p:blipFill>
        <p:spPr bwMode="auto">
          <a:xfrm>
            <a:off x="20" y="976954"/>
            <a:ext cx="3310169" cy="3189235"/>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a:noFill/>
          <a:extLst>
            <a:ext uri="{909E8E84-426E-40DD-AFC4-6F175D3DCCD1}">
              <a14:hiddenFill xmlns:a14="http://schemas.microsoft.com/office/drawing/2010/main">
                <a:solidFill>
                  <a:srgbClr val="FFFFFF"/>
                </a:solidFill>
              </a14:hiddenFill>
            </a:ext>
          </a:extLst>
        </p:spPr>
      </p:pic>
      <p:sp>
        <p:nvSpPr>
          <p:cNvPr id="1029" name="Freeform: Shape 70">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24272" y="977312"/>
            <a:ext cx="6919728" cy="3188866"/>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3733941" y="1371600"/>
            <a:ext cx="4783695" cy="1520955"/>
          </a:xfrm>
        </p:spPr>
        <p:txBody>
          <a:bodyPr vert="horz" lIns="91440" tIns="45720" rIns="91440" bIns="45720" rtlCol="0" anchor="b">
            <a:normAutofit/>
          </a:bodyPr>
          <a:lstStyle/>
          <a:p>
            <a:pPr defTabSz="914400"/>
            <a:r>
              <a:rPr lang="en-US" sz="5100">
                <a:solidFill>
                  <a:srgbClr val="FFFFFF"/>
                </a:solidFill>
                <a:latin typeface="Univers"/>
              </a:rPr>
              <a:t>1600 Series</a:t>
            </a:r>
            <a:br>
              <a:rPr lang="en-US" sz="5100">
                <a:latin typeface="+mj-lt"/>
              </a:rPr>
            </a:br>
            <a:endParaRPr lang="en-US" sz="5100">
              <a:solidFill>
                <a:srgbClr val="FFFFFF"/>
              </a:solidFill>
              <a:latin typeface="+mj-lt"/>
            </a:endParaRPr>
          </a:p>
        </p:txBody>
      </p:sp>
    </p:spTree>
    <p:extLst>
      <p:ext uri="{BB962C8B-B14F-4D97-AF65-F5344CB8AC3E}">
        <p14:creationId xmlns:p14="http://schemas.microsoft.com/office/powerpoint/2010/main" val="7085060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46C2A53-9DDA-485F-86C9-D29261BD655C}"/>
              </a:ext>
            </a:extLst>
          </p:cNvPr>
          <p:cNvGraphicFramePr/>
          <p:nvPr>
            <p:extLst>
              <p:ext uri="{D42A27DB-BD31-4B8C-83A1-F6EECF244321}">
                <p14:modId xmlns:p14="http://schemas.microsoft.com/office/powerpoint/2010/main" val="2003027492"/>
              </p:ext>
            </p:extLst>
          </p:nvPr>
        </p:nvGraphicFramePr>
        <p:xfrm>
          <a:off x="339168" y="1281829"/>
          <a:ext cx="7981406" cy="323977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D719453-A6B7-44C2-BD71-F3C81FB53858}"/>
              </a:ext>
            </a:extLst>
          </p:cNvPr>
          <p:cNvSpPr txBox="1"/>
          <p:nvPr/>
        </p:nvSpPr>
        <p:spPr>
          <a:xfrm>
            <a:off x="641071" y="1014775"/>
            <a:ext cx="7377599"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could have been done to increase your satisfaction with your Mahindra dealer?</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236338" y="148866"/>
            <a:ext cx="7745068"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Fixing problems and being honest can help increase satisfaction with dealer.</a:t>
            </a:r>
          </a:p>
        </p:txBody>
      </p:sp>
      <p:sp>
        <p:nvSpPr>
          <p:cNvPr id="10" name="TextBox 9">
            <a:extLst>
              <a:ext uri="{FF2B5EF4-FFF2-40B4-BE49-F238E27FC236}">
                <a16:creationId xmlns:a16="http://schemas.microsoft.com/office/drawing/2014/main" id="{7712BF8F-54E8-4501-BB22-BE361586298C}"/>
              </a:ext>
            </a:extLst>
          </p:cNvPr>
          <p:cNvSpPr txBox="1"/>
          <p:nvPr/>
        </p:nvSpPr>
        <p:spPr>
          <a:xfrm>
            <a:off x="6428826" y="4429267"/>
            <a:ext cx="767798" cy="246221"/>
          </a:xfrm>
          <a:prstGeom prst="rect">
            <a:avLst/>
          </a:prstGeom>
          <a:noFill/>
        </p:spPr>
        <p:txBody>
          <a:bodyPr wrap="square" rtlCol="0">
            <a:spAutoFit/>
          </a:bodyPr>
          <a:lstStyle/>
          <a:p>
            <a:r>
              <a:rPr lang="en-US" sz="1000" dirty="0">
                <a:latin typeface="Univers" panose="020B0503020202020204" pitchFamily="34" charset="0"/>
                <a:ea typeface="Tahoma" panose="020B0604030504040204" pitchFamily="34" charset="0"/>
                <a:cs typeface="Tahoma" panose="020B0604030504040204" pitchFamily="34" charset="0"/>
              </a:rPr>
              <a:t>n = 32</a:t>
            </a:r>
          </a:p>
        </p:txBody>
      </p:sp>
      <p:sp>
        <p:nvSpPr>
          <p:cNvPr id="11" name="TextBox 10">
            <a:extLst>
              <a:ext uri="{FF2B5EF4-FFF2-40B4-BE49-F238E27FC236}">
                <a16:creationId xmlns:a16="http://schemas.microsoft.com/office/drawing/2014/main" id="{0BD65339-5308-4173-BFEA-621F1C502DFA}"/>
              </a:ext>
            </a:extLst>
          </p:cNvPr>
          <p:cNvSpPr txBox="1"/>
          <p:nvPr/>
        </p:nvSpPr>
        <p:spPr>
          <a:xfrm>
            <a:off x="6751011" y="2901714"/>
            <a:ext cx="1569563" cy="577338"/>
          </a:xfrm>
          <a:prstGeom prst="rect">
            <a:avLst/>
          </a:prstGeom>
          <a:solidFill>
            <a:schemeClr val="bg1">
              <a:lumMod val="85000"/>
            </a:schemeClr>
          </a:solidFill>
        </p:spPr>
        <p:txBody>
          <a:bodyPr wrap="square" rtlCol="0">
            <a:spAutoFit/>
          </a:bodyPr>
          <a:lstStyle/>
          <a:p>
            <a:pPr algn="ctr"/>
            <a:r>
              <a:rPr lang="en-US" sz="788">
                <a:latin typeface="Univers" panose="020B0503020202020204" pitchFamily="34" charset="0"/>
                <a:ea typeface="Tahoma" panose="020B0604030504040204" pitchFamily="34" charset="0"/>
                <a:cs typeface="Tahoma" panose="020B0604030504040204" pitchFamily="34" charset="0"/>
              </a:rPr>
              <a:t>Only asked to those who rated their overall satisfaction with the dealer experience a 7 or lower.</a:t>
            </a:r>
          </a:p>
        </p:txBody>
      </p:sp>
      <p:sp>
        <p:nvSpPr>
          <p:cNvPr id="9" name="Slide Number Placeholder 2">
            <a:extLst>
              <a:ext uri="{FF2B5EF4-FFF2-40B4-BE49-F238E27FC236}">
                <a16:creationId xmlns:a16="http://schemas.microsoft.com/office/drawing/2014/main" id="{E1D84DCC-D06F-496F-BCDD-7E5A286458BB}"/>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100</a:t>
            </a:fld>
            <a:endParaRPr lang="en-US" sz="900"/>
          </a:p>
        </p:txBody>
      </p:sp>
    </p:spTree>
    <p:extLst>
      <p:ext uri="{BB962C8B-B14F-4D97-AF65-F5344CB8AC3E}">
        <p14:creationId xmlns:p14="http://schemas.microsoft.com/office/powerpoint/2010/main" val="37932673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46C2A53-9DDA-485F-86C9-D29261BD655C}"/>
              </a:ext>
            </a:extLst>
          </p:cNvPr>
          <p:cNvGraphicFramePr/>
          <p:nvPr>
            <p:extLst>
              <p:ext uri="{D42A27DB-BD31-4B8C-83A1-F6EECF244321}">
                <p14:modId xmlns:p14="http://schemas.microsoft.com/office/powerpoint/2010/main" val="1635533151"/>
              </p:ext>
            </p:extLst>
          </p:nvPr>
        </p:nvGraphicFramePr>
        <p:xfrm>
          <a:off x="132623" y="1680603"/>
          <a:ext cx="5479420" cy="296213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D719453-A6B7-44C2-BD71-F3C81FB53858}"/>
              </a:ext>
            </a:extLst>
          </p:cNvPr>
          <p:cNvSpPr txBox="1"/>
          <p:nvPr/>
        </p:nvSpPr>
        <p:spPr>
          <a:xfrm>
            <a:off x="236338" y="988947"/>
            <a:ext cx="7898012" cy="523220"/>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Since purchasing your Mahindra tractor, have you visited the dealer for any of the following reasons?</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236338" y="148866"/>
            <a:ext cx="7745068"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Parts and routine service dominate the reasons that customers have visited the dealer since purchasing a tractor.</a:t>
            </a:r>
          </a:p>
        </p:txBody>
      </p:sp>
      <p:sp>
        <p:nvSpPr>
          <p:cNvPr id="10" name="TextBox 9">
            <a:extLst>
              <a:ext uri="{FF2B5EF4-FFF2-40B4-BE49-F238E27FC236}">
                <a16:creationId xmlns:a16="http://schemas.microsoft.com/office/drawing/2014/main" id="{7712BF8F-54E8-4501-BB22-BE361586298C}"/>
              </a:ext>
            </a:extLst>
          </p:cNvPr>
          <p:cNvSpPr txBox="1"/>
          <p:nvPr/>
        </p:nvSpPr>
        <p:spPr>
          <a:xfrm>
            <a:off x="4950076" y="4442442"/>
            <a:ext cx="767798" cy="246221"/>
          </a:xfrm>
          <a:prstGeom prst="rect">
            <a:avLst/>
          </a:prstGeom>
          <a:noFill/>
        </p:spPr>
        <p:txBody>
          <a:bodyPr wrap="square" rtlCol="0">
            <a:spAutoFit/>
          </a:bodyPr>
          <a:lstStyle/>
          <a:p>
            <a:r>
              <a:rPr lang="en-US" sz="1000" dirty="0">
                <a:latin typeface="Univers" panose="020B0503020202020204" pitchFamily="34" charset="0"/>
                <a:ea typeface="Tahoma" panose="020B0604030504040204" pitchFamily="34" charset="0"/>
                <a:cs typeface="Tahoma" panose="020B0604030504040204" pitchFamily="34" charset="0"/>
              </a:rPr>
              <a:t>N = 300</a:t>
            </a:r>
          </a:p>
        </p:txBody>
      </p:sp>
      <p:sp>
        <p:nvSpPr>
          <p:cNvPr id="11" name="TextBox 10">
            <a:extLst>
              <a:ext uri="{FF2B5EF4-FFF2-40B4-BE49-F238E27FC236}">
                <a16:creationId xmlns:a16="http://schemas.microsoft.com/office/drawing/2014/main" id="{0BD65339-5308-4173-BFEA-621F1C502DFA}"/>
              </a:ext>
            </a:extLst>
          </p:cNvPr>
          <p:cNvSpPr txBox="1"/>
          <p:nvPr/>
        </p:nvSpPr>
        <p:spPr>
          <a:xfrm>
            <a:off x="70436" y="4433842"/>
            <a:ext cx="1569563" cy="213585"/>
          </a:xfrm>
          <a:prstGeom prst="rect">
            <a:avLst/>
          </a:prstGeom>
          <a:solidFill>
            <a:schemeClr val="bg1">
              <a:lumMod val="85000"/>
            </a:schemeClr>
          </a:solidFill>
        </p:spPr>
        <p:txBody>
          <a:bodyPr wrap="square" rtlCol="0">
            <a:spAutoFit/>
          </a:bodyPr>
          <a:lstStyle/>
          <a:p>
            <a:pPr algn="ctr"/>
            <a:r>
              <a:rPr lang="en-US" sz="788">
                <a:latin typeface="Univers" panose="020B0503020202020204" pitchFamily="34" charset="0"/>
                <a:ea typeface="Tahoma" panose="020B0604030504040204" pitchFamily="34" charset="0"/>
                <a:cs typeface="Tahoma" panose="020B0604030504040204" pitchFamily="34" charset="0"/>
              </a:rPr>
              <a:t>Multiple responses allowed</a:t>
            </a:r>
          </a:p>
        </p:txBody>
      </p:sp>
      <p:sp>
        <p:nvSpPr>
          <p:cNvPr id="2" name="TextBox 1">
            <a:extLst>
              <a:ext uri="{FF2B5EF4-FFF2-40B4-BE49-F238E27FC236}">
                <a16:creationId xmlns:a16="http://schemas.microsoft.com/office/drawing/2014/main" id="{D2B2EA9C-F2E6-4903-ABF7-1030A1E618C3}"/>
              </a:ext>
            </a:extLst>
          </p:cNvPr>
          <p:cNvSpPr txBox="1"/>
          <p:nvPr/>
        </p:nvSpPr>
        <p:spPr>
          <a:xfrm>
            <a:off x="6270703" y="1680603"/>
            <a:ext cx="2121251" cy="1708160"/>
          </a:xfrm>
          <a:prstGeom prst="rect">
            <a:avLst/>
          </a:prstGeom>
          <a:noFill/>
        </p:spPr>
        <p:txBody>
          <a:bodyPr wrap="square" rtlCol="0">
            <a:spAutoFit/>
          </a:bodyPr>
          <a:lstStyle/>
          <a:p>
            <a:pPr algn="ctr"/>
            <a:r>
              <a:rPr lang="en-US" sz="1050" b="1" dirty="0">
                <a:latin typeface="Univers" panose="020B0503020202020204" pitchFamily="34" charset="0"/>
                <a:ea typeface="Tahoma" panose="020B0604030504040204" pitchFamily="34" charset="0"/>
                <a:cs typeface="Tahoma" panose="020B0604030504040204" pitchFamily="34" charset="0"/>
              </a:rPr>
              <a:t>Other Mentions</a:t>
            </a:r>
          </a:p>
          <a:p>
            <a:pPr algn="ctr"/>
            <a:endParaRPr lang="en-US" sz="1050" b="1" dirty="0">
              <a:latin typeface="Univers" panose="020B0503020202020204" pitchFamily="34" charset="0"/>
              <a:ea typeface="Tahoma" panose="020B0604030504040204" pitchFamily="34" charset="0"/>
              <a:cs typeface="Tahoma" panose="020B0604030504040204" pitchFamily="34" charset="0"/>
            </a:endParaRPr>
          </a:p>
          <a:p>
            <a:pPr marL="214313" indent="-214313">
              <a:buFont typeface="Arial" panose="020B0604020202020204" pitchFamily="34" charset="0"/>
              <a:buChar char="•"/>
            </a:pPr>
            <a:r>
              <a:rPr lang="en-US" sz="1050" dirty="0">
                <a:latin typeface="Univers" panose="020B0503020202020204" pitchFamily="34" charset="0"/>
                <a:ea typeface="Tahoma" panose="020B0604030504040204" pitchFamily="34" charset="0"/>
                <a:cs typeface="Tahoma" panose="020B0604030504040204" pitchFamily="34" charset="0"/>
              </a:rPr>
              <a:t>Auger fault</a:t>
            </a:r>
          </a:p>
          <a:p>
            <a:pPr marL="214313" indent="-214313">
              <a:buFont typeface="Arial" panose="020B0604020202020204" pitchFamily="34" charset="0"/>
              <a:buChar char="•"/>
            </a:pPr>
            <a:r>
              <a:rPr lang="en-US" sz="1050" dirty="0">
                <a:latin typeface="Univers" panose="020B0503020202020204" pitchFamily="34" charset="0"/>
                <a:ea typeface="Tahoma" panose="020B0604030504040204" pitchFamily="34" charset="0"/>
                <a:cs typeface="Tahoma" panose="020B0604030504040204" pitchFamily="34" charset="0"/>
              </a:rPr>
              <a:t>Nothing for the tractor, but I had to go to sign paperwork</a:t>
            </a:r>
          </a:p>
          <a:p>
            <a:pPr marL="214313" indent="-214313">
              <a:buFont typeface="Arial" panose="020B0604020202020204" pitchFamily="34" charset="0"/>
              <a:buChar char="•"/>
            </a:pPr>
            <a:r>
              <a:rPr lang="en-US" sz="1050" dirty="0">
                <a:latin typeface="Univers" panose="020B0503020202020204" pitchFamily="34" charset="0"/>
                <a:ea typeface="Tahoma" panose="020B0604030504040204" pitchFamily="34" charset="0"/>
                <a:cs typeface="Tahoma" panose="020B0604030504040204" pitchFamily="34" charset="0"/>
              </a:rPr>
              <a:t>Sensor blowing up more smoke initially after purchase</a:t>
            </a:r>
          </a:p>
          <a:p>
            <a:pPr marL="214313" indent="-214313">
              <a:buFont typeface="Arial" panose="020B0604020202020204" pitchFamily="34" charset="0"/>
              <a:buChar char="•"/>
            </a:pPr>
            <a:endParaRPr lang="en-US" sz="1050" dirty="0">
              <a:latin typeface="Univers" panose="020B0503020202020204" pitchFamily="34" charset="0"/>
              <a:ea typeface="Tahoma" panose="020B0604030504040204" pitchFamily="34" charset="0"/>
              <a:cs typeface="Tahoma" panose="020B0604030504040204" pitchFamily="34" charset="0"/>
            </a:endParaRPr>
          </a:p>
        </p:txBody>
      </p:sp>
      <p:sp>
        <p:nvSpPr>
          <p:cNvPr id="13" name="Slide Number Placeholder 2">
            <a:extLst>
              <a:ext uri="{FF2B5EF4-FFF2-40B4-BE49-F238E27FC236}">
                <a16:creationId xmlns:a16="http://schemas.microsoft.com/office/drawing/2014/main" id="{5DA575F4-576E-41D6-A8F3-2A130C08ABC7}"/>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101</a:t>
            </a:fld>
            <a:endParaRPr lang="en-US" sz="900"/>
          </a:p>
        </p:txBody>
      </p:sp>
    </p:spTree>
    <p:extLst>
      <p:ext uri="{BB962C8B-B14F-4D97-AF65-F5344CB8AC3E}">
        <p14:creationId xmlns:p14="http://schemas.microsoft.com/office/powerpoint/2010/main" val="3079877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719453-A6B7-44C2-BD71-F3C81FB53858}"/>
              </a:ext>
            </a:extLst>
          </p:cNvPr>
          <p:cNvSpPr txBox="1"/>
          <p:nvPr/>
        </p:nvSpPr>
        <p:spPr>
          <a:xfrm>
            <a:off x="533401" y="997343"/>
            <a:ext cx="7448006"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type of routine maintenance and/or warranty issue/repair was required? </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178437" y="181688"/>
            <a:ext cx="8113984"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Types of routine maintenance and/or warranty issue/repair – Hydraulic Repair</a:t>
            </a:r>
          </a:p>
        </p:txBody>
      </p:sp>
      <p:sp>
        <p:nvSpPr>
          <p:cNvPr id="14" name="TextBox 13">
            <a:extLst>
              <a:ext uri="{FF2B5EF4-FFF2-40B4-BE49-F238E27FC236}">
                <a16:creationId xmlns:a16="http://schemas.microsoft.com/office/drawing/2014/main" id="{A6AC1E6C-17E5-4C5E-8540-BAC50990D0BB}"/>
              </a:ext>
            </a:extLst>
          </p:cNvPr>
          <p:cNvSpPr txBox="1"/>
          <p:nvPr/>
        </p:nvSpPr>
        <p:spPr>
          <a:xfrm>
            <a:off x="2808817" y="1405255"/>
            <a:ext cx="3649133" cy="300082"/>
          </a:xfrm>
          <a:prstGeom prst="rect">
            <a:avLst/>
          </a:prstGeom>
          <a:solidFill>
            <a:srgbClr val="F71837"/>
          </a:solidFill>
        </p:spPr>
        <p:txBody>
          <a:bodyPr wrap="square" rtlCol="0">
            <a:spAutoFit/>
          </a:bodyPr>
          <a:lstStyle/>
          <a:p>
            <a:pPr algn="ctr"/>
            <a:r>
              <a:rPr lang="en-US" sz="1350" b="1">
                <a:latin typeface="Univers" panose="020B0503020202020204" pitchFamily="34" charset="0"/>
                <a:ea typeface="Tahoma" panose="020B0604030504040204" pitchFamily="34" charset="0"/>
                <a:cs typeface="Tahoma" panose="020B0604030504040204" pitchFamily="34" charset="0"/>
              </a:rPr>
              <a:t>Warranty Repair</a:t>
            </a:r>
          </a:p>
        </p:txBody>
      </p:sp>
      <p:graphicFrame>
        <p:nvGraphicFramePr>
          <p:cNvPr id="4" name="Table 4">
            <a:extLst>
              <a:ext uri="{FF2B5EF4-FFF2-40B4-BE49-F238E27FC236}">
                <a16:creationId xmlns:a16="http://schemas.microsoft.com/office/drawing/2014/main" id="{F198A51C-B818-4D2E-84E5-B3CB2D216481}"/>
              </a:ext>
            </a:extLst>
          </p:cNvPr>
          <p:cNvGraphicFramePr>
            <a:graphicFrameLocks noGrp="1"/>
          </p:cNvGraphicFramePr>
          <p:nvPr>
            <p:extLst>
              <p:ext uri="{D42A27DB-BD31-4B8C-83A1-F6EECF244321}">
                <p14:modId xmlns:p14="http://schemas.microsoft.com/office/powerpoint/2010/main" val="860342446"/>
              </p:ext>
            </p:extLst>
          </p:nvPr>
        </p:nvGraphicFramePr>
        <p:xfrm>
          <a:off x="915098" y="1405255"/>
          <a:ext cx="6582284" cy="1611010"/>
        </p:xfrm>
        <a:graphic>
          <a:graphicData uri="http://schemas.openxmlformats.org/drawingml/2006/table">
            <a:tbl>
              <a:tblPr firstRow="1" bandRow="1">
                <a:tableStyleId>{F5AB1C69-6EDB-4FF4-983F-18BD219EF322}</a:tableStyleId>
              </a:tblPr>
              <a:tblGrid>
                <a:gridCol w="5316653">
                  <a:extLst>
                    <a:ext uri="{9D8B030D-6E8A-4147-A177-3AD203B41FA5}">
                      <a16:colId xmlns:a16="http://schemas.microsoft.com/office/drawing/2014/main" val="2023756187"/>
                    </a:ext>
                  </a:extLst>
                </a:gridCol>
                <a:gridCol w="1265631">
                  <a:extLst>
                    <a:ext uri="{9D8B030D-6E8A-4147-A177-3AD203B41FA5}">
                      <a16:colId xmlns:a16="http://schemas.microsoft.com/office/drawing/2014/main" val="2500209287"/>
                    </a:ext>
                  </a:extLst>
                </a:gridCol>
              </a:tblGrid>
              <a:tr h="302119">
                <a:tc>
                  <a:txBody>
                    <a:bodyPr/>
                    <a:lstStyle/>
                    <a:p>
                      <a:r>
                        <a:rPr lang="en-US" baseline="0">
                          <a:latin typeface="Univers" panose="020B0503020202020204" pitchFamily="34" charset="0"/>
                        </a:rPr>
                        <a:t>Type of Issue/Repair</a:t>
                      </a:r>
                    </a:p>
                  </a:txBody>
                  <a:tcPr>
                    <a:solidFill>
                      <a:srgbClr val="F71837"/>
                    </a:solidFill>
                  </a:tcPr>
                </a:tc>
                <a:tc>
                  <a:txBody>
                    <a:bodyPr/>
                    <a:lstStyle/>
                    <a:p>
                      <a:r>
                        <a:rPr lang="en-US" baseline="0">
                          <a:latin typeface="Univers" panose="020B0503020202020204" pitchFamily="34" charset="0"/>
                        </a:rPr>
                        <a:t>Series</a:t>
                      </a:r>
                    </a:p>
                  </a:txBody>
                  <a:tcPr>
                    <a:solidFill>
                      <a:srgbClr val="F71837"/>
                    </a:solidFill>
                  </a:tcPr>
                </a:tc>
                <a:extLst>
                  <a:ext uri="{0D108BD9-81ED-4DB2-BD59-A6C34878D82A}">
                    <a16:rowId xmlns:a16="http://schemas.microsoft.com/office/drawing/2014/main" val="2775869106"/>
                  </a:ext>
                </a:extLst>
              </a:tr>
              <a:tr h="302119">
                <a:tc>
                  <a:txBody>
                    <a:bodyPr/>
                    <a:lstStyle/>
                    <a:p>
                      <a:pPr algn="l" fontAlgn="b"/>
                      <a:r>
                        <a:rPr lang="en-US" sz="1100" b="0" i="0" u="none" strike="noStrike" dirty="0">
                          <a:solidFill>
                            <a:srgbClr val="000000"/>
                          </a:solidFill>
                          <a:effectLst/>
                          <a:latin typeface="Univers" panose="020B0503020202020204" pitchFamily="34" charset="0"/>
                        </a:rPr>
                        <a:t>I went in because I had a leak in my hydraulic line, and they came right out and fixed it.</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EMAX</a:t>
                      </a:r>
                    </a:p>
                  </a:txBody>
                  <a:tcPr marL="7620" marR="7620" marT="7620" marB="0" anchor="ctr"/>
                </a:tc>
                <a:extLst>
                  <a:ext uri="{0D108BD9-81ED-4DB2-BD59-A6C34878D82A}">
                    <a16:rowId xmlns:a16="http://schemas.microsoft.com/office/drawing/2014/main" val="1990390954"/>
                  </a:ext>
                </a:extLst>
              </a:tr>
              <a:tr h="218242">
                <a:tc>
                  <a:txBody>
                    <a:bodyPr/>
                    <a:lstStyle/>
                    <a:p>
                      <a:pPr algn="l" fontAlgn="b"/>
                      <a:r>
                        <a:rPr lang="en-US" sz="1100" b="0" i="0" u="none" strike="noStrike" dirty="0">
                          <a:solidFill>
                            <a:srgbClr val="000000"/>
                          </a:solidFill>
                          <a:effectLst/>
                          <a:latin typeface="Univers" panose="020B0503020202020204" pitchFamily="34" charset="0"/>
                        </a:rPr>
                        <a:t>Loose and leaky hydraulic hose for the backhoe.</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2849269442"/>
                  </a:ext>
                </a:extLst>
              </a:tr>
              <a:tr h="181484">
                <a:tc>
                  <a:txBody>
                    <a:bodyPr/>
                    <a:lstStyle/>
                    <a:p>
                      <a:pPr algn="l" fontAlgn="b"/>
                      <a:r>
                        <a:rPr lang="en-US" sz="1100" b="0" i="0" u="none" strike="noStrike" dirty="0">
                          <a:solidFill>
                            <a:srgbClr val="000000"/>
                          </a:solidFill>
                          <a:effectLst/>
                          <a:latin typeface="Univers" panose="020B0503020202020204" pitchFamily="34" charset="0"/>
                        </a:rPr>
                        <a:t>The hydraulic thing.</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4091983670"/>
                  </a:ext>
                </a:extLst>
              </a:tr>
              <a:tr h="209404">
                <a:tc>
                  <a:txBody>
                    <a:bodyPr/>
                    <a:lstStyle/>
                    <a:p>
                      <a:pPr algn="l" fontAlgn="b"/>
                      <a:r>
                        <a:rPr lang="en-US" sz="1100" b="0" i="0" u="none" strike="noStrike" dirty="0">
                          <a:solidFill>
                            <a:srgbClr val="000000"/>
                          </a:solidFill>
                          <a:effectLst/>
                          <a:latin typeface="Univers" panose="020B0503020202020204" pitchFamily="34" charset="0"/>
                        </a:rPr>
                        <a:t>The hydraulics stopped working and got fixed under warranty on my front-end loader.</a:t>
                      </a:r>
                    </a:p>
                  </a:txBody>
                  <a:tcPr marL="7620" marR="7620" marT="7620" marB="0" anchor="ctr"/>
                </a:tc>
                <a:tc>
                  <a:txBody>
                    <a:bodyPr/>
                    <a:lstStyle/>
                    <a:p>
                      <a:pPr algn="ctr" fontAlgn="b"/>
                      <a:r>
                        <a:rPr lang="en-US" sz="1100" b="0" i="0" u="none" strike="noStrike">
                          <a:solidFill>
                            <a:srgbClr val="000000"/>
                          </a:solidFill>
                          <a:effectLst/>
                          <a:latin typeface="Univers" panose="020B0503020202020204" pitchFamily="34" charset="0"/>
                        </a:rPr>
                        <a:t>1600   </a:t>
                      </a:r>
                    </a:p>
                  </a:txBody>
                  <a:tcPr marL="7620" marR="7620" marT="7620" marB="0" anchor="ctr"/>
                </a:tc>
                <a:extLst>
                  <a:ext uri="{0D108BD9-81ED-4DB2-BD59-A6C34878D82A}">
                    <a16:rowId xmlns:a16="http://schemas.microsoft.com/office/drawing/2014/main" val="284360265"/>
                  </a:ext>
                </a:extLst>
              </a:tr>
              <a:tr h="223365">
                <a:tc>
                  <a:txBody>
                    <a:bodyPr/>
                    <a:lstStyle/>
                    <a:p>
                      <a:pPr algn="l" fontAlgn="b"/>
                      <a:r>
                        <a:rPr lang="en-US" sz="1100" b="0" i="0" u="none" strike="noStrike" dirty="0">
                          <a:solidFill>
                            <a:srgbClr val="000000"/>
                          </a:solidFill>
                          <a:effectLst/>
                          <a:latin typeface="Univers" panose="020B0503020202020204" pitchFamily="34" charset="0"/>
                        </a:rPr>
                        <a:t>To check the hydraulic pump capability.</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2600</a:t>
                      </a:r>
                    </a:p>
                  </a:txBody>
                  <a:tcPr marL="7620" marR="7620" marT="7620" marB="0" anchor="ctr"/>
                </a:tc>
                <a:extLst>
                  <a:ext uri="{0D108BD9-81ED-4DB2-BD59-A6C34878D82A}">
                    <a16:rowId xmlns:a16="http://schemas.microsoft.com/office/drawing/2014/main" val="2661403289"/>
                  </a:ext>
                </a:extLst>
              </a:tr>
            </a:tbl>
          </a:graphicData>
        </a:graphic>
      </p:graphicFrame>
      <p:sp>
        <p:nvSpPr>
          <p:cNvPr id="13" name="Slide Number Placeholder 2">
            <a:extLst>
              <a:ext uri="{FF2B5EF4-FFF2-40B4-BE49-F238E27FC236}">
                <a16:creationId xmlns:a16="http://schemas.microsoft.com/office/drawing/2014/main" id="{A38773B7-8D6A-418B-80C1-E3428D39048C}"/>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102</a:t>
            </a:fld>
            <a:endParaRPr lang="en-US" sz="900"/>
          </a:p>
        </p:txBody>
      </p:sp>
    </p:spTree>
    <p:extLst>
      <p:ext uri="{BB962C8B-B14F-4D97-AF65-F5344CB8AC3E}">
        <p14:creationId xmlns:p14="http://schemas.microsoft.com/office/powerpoint/2010/main" val="34494527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719453-A6B7-44C2-BD71-F3C81FB53858}"/>
              </a:ext>
            </a:extLst>
          </p:cNvPr>
          <p:cNvSpPr txBox="1"/>
          <p:nvPr/>
        </p:nvSpPr>
        <p:spPr>
          <a:xfrm>
            <a:off x="533401" y="997343"/>
            <a:ext cx="7448006"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type of routine maintenance and/or warranty issue/repair was required? </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178437" y="181688"/>
            <a:ext cx="8113984"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Types of routine maintenance and/or warranty issue/repair – Performance Failure</a:t>
            </a:r>
          </a:p>
        </p:txBody>
      </p:sp>
      <p:sp>
        <p:nvSpPr>
          <p:cNvPr id="14" name="TextBox 13">
            <a:extLst>
              <a:ext uri="{FF2B5EF4-FFF2-40B4-BE49-F238E27FC236}">
                <a16:creationId xmlns:a16="http://schemas.microsoft.com/office/drawing/2014/main" id="{A6AC1E6C-17E5-4C5E-8540-BAC50990D0BB}"/>
              </a:ext>
            </a:extLst>
          </p:cNvPr>
          <p:cNvSpPr txBox="1"/>
          <p:nvPr/>
        </p:nvSpPr>
        <p:spPr>
          <a:xfrm>
            <a:off x="2808817" y="1405255"/>
            <a:ext cx="3649133" cy="300082"/>
          </a:xfrm>
          <a:prstGeom prst="rect">
            <a:avLst/>
          </a:prstGeom>
          <a:solidFill>
            <a:srgbClr val="F71837"/>
          </a:solidFill>
        </p:spPr>
        <p:txBody>
          <a:bodyPr wrap="square" rtlCol="0">
            <a:spAutoFit/>
          </a:bodyPr>
          <a:lstStyle/>
          <a:p>
            <a:pPr algn="ctr"/>
            <a:r>
              <a:rPr lang="en-US" sz="1350" b="1">
                <a:latin typeface="Univers" panose="020B0503020202020204" pitchFamily="34" charset="0"/>
                <a:ea typeface="Tahoma" panose="020B0604030504040204" pitchFamily="34" charset="0"/>
                <a:cs typeface="Tahoma" panose="020B0604030504040204" pitchFamily="34" charset="0"/>
              </a:rPr>
              <a:t>Warranty Repair</a:t>
            </a:r>
          </a:p>
        </p:txBody>
      </p:sp>
      <p:graphicFrame>
        <p:nvGraphicFramePr>
          <p:cNvPr id="4" name="Table 4">
            <a:extLst>
              <a:ext uri="{FF2B5EF4-FFF2-40B4-BE49-F238E27FC236}">
                <a16:creationId xmlns:a16="http://schemas.microsoft.com/office/drawing/2014/main" id="{F198A51C-B818-4D2E-84E5-B3CB2D216481}"/>
              </a:ext>
            </a:extLst>
          </p:cNvPr>
          <p:cNvGraphicFramePr>
            <a:graphicFrameLocks noGrp="1"/>
          </p:cNvGraphicFramePr>
          <p:nvPr>
            <p:extLst>
              <p:ext uri="{D42A27DB-BD31-4B8C-83A1-F6EECF244321}">
                <p14:modId xmlns:p14="http://schemas.microsoft.com/office/powerpoint/2010/main" val="42586670"/>
              </p:ext>
            </p:extLst>
          </p:nvPr>
        </p:nvGraphicFramePr>
        <p:xfrm>
          <a:off x="915098" y="1405255"/>
          <a:ext cx="6582284" cy="1689764"/>
        </p:xfrm>
        <a:graphic>
          <a:graphicData uri="http://schemas.openxmlformats.org/drawingml/2006/table">
            <a:tbl>
              <a:tblPr firstRow="1" bandRow="1">
                <a:tableStyleId>{F5AB1C69-6EDB-4FF4-983F-18BD219EF322}</a:tableStyleId>
              </a:tblPr>
              <a:tblGrid>
                <a:gridCol w="5300990">
                  <a:extLst>
                    <a:ext uri="{9D8B030D-6E8A-4147-A177-3AD203B41FA5}">
                      <a16:colId xmlns:a16="http://schemas.microsoft.com/office/drawing/2014/main" val="2023756187"/>
                    </a:ext>
                  </a:extLst>
                </a:gridCol>
                <a:gridCol w="1281294">
                  <a:extLst>
                    <a:ext uri="{9D8B030D-6E8A-4147-A177-3AD203B41FA5}">
                      <a16:colId xmlns:a16="http://schemas.microsoft.com/office/drawing/2014/main" val="2500209287"/>
                    </a:ext>
                  </a:extLst>
                </a:gridCol>
              </a:tblGrid>
              <a:tr h="302119">
                <a:tc>
                  <a:txBody>
                    <a:bodyPr/>
                    <a:lstStyle/>
                    <a:p>
                      <a:r>
                        <a:rPr lang="en-US" baseline="0">
                          <a:latin typeface="Univers" panose="020B0503020202020204" pitchFamily="34" charset="0"/>
                        </a:rPr>
                        <a:t>Type of Issue/Repair</a:t>
                      </a:r>
                    </a:p>
                  </a:txBody>
                  <a:tcPr>
                    <a:solidFill>
                      <a:srgbClr val="F71837"/>
                    </a:solidFill>
                  </a:tcPr>
                </a:tc>
                <a:tc>
                  <a:txBody>
                    <a:bodyPr/>
                    <a:lstStyle/>
                    <a:p>
                      <a:r>
                        <a:rPr lang="en-US" baseline="0">
                          <a:latin typeface="Univers" panose="020B0503020202020204" pitchFamily="34" charset="0"/>
                        </a:rPr>
                        <a:t>Series</a:t>
                      </a:r>
                    </a:p>
                  </a:txBody>
                  <a:tcPr>
                    <a:solidFill>
                      <a:srgbClr val="F71837"/>
                    </a:solidFill>
                  </a:tcPr>
                </a:tc>
                <a:extLst>
                  <a:ext uri="{0D108BD9-81ED-4DB2-BD59-A6C34878D82A}">
                    <a16:rowId xmlns:a16="http://schemas.microsoft.com/office/drawing/2014/main" val="2775869106"/>
                  </a:ext>
                </a:extLst>
              </a:tr>
              <a:tr h="302119">
                <a:tc>
                  <a:txBody>
                    <a:bodyPr/>
                    <a:lstStyle/>
                    <a:p>
                      <a:pPr algn="l" fontAlgn="b"/>
                      <a:r>
                        <a:rPr lang="en-US" sz="1100" b="0" i="0" u="none" strike="noStrike" dirty="0">
                          <a:solidFill>
                            <a:srgbClr val="000000"/>
                          </a:solidFill>
                          <a:effectLst/>
                          <a:latin typeface="Univers" panose="020B0503020202020204" pitchFamily="34" charset="0"/>
                        </a:rPr>
                        <a:t>Front end loader is stuck.</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6000</a:t>
                      </a:r>
                    </a:p>
                  </a:txBody>
                  <a:tcPr marL="7620" marR="7620" marT="7620" marB="0" anchor="ctr"/>
                </a:tc>
                <a:extLst>
                  <a:ext uri="{0D108BD9-81ED-4DB2-BD59-A6C34878D82A}">
                    <a16:rowId xmlns:a16="http://schemas.microsoft.com/office/drawing/2014/main" val="1990390954"/>
                  </a:ext>
                </a:extLst>
              </a:tr>
              <a:tr h="218242">
                <a:tc>
                  <a:txBody>
                    <a:bodyPr/>
                    <a:lstStyle/>
                    <a:p>
                      <a:pPr algn="l" fontAlgn="b"/>
                      <a:r>
                        <a:rPr lang="en-US" sz="1100" b="0" i="0" u="none" strike="noStrike" dirty="0">
                          <a:solidFill>
                            <a:srgbClr val="000000"/>
                          </a:solidFill>
                          <a:effectLst/>
                          <a:latin typeface="Univers" panose="020B0503020202020204" pitchFamily="34" charset="0"/>
                        </a:rPr>
                        <a:t>Repair of faulty heater, bracket to control central station, etc.</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MAX</a:t>
                      </a:r>
                    </a:p>
                  </a:txBody>
                  <a:tcPr marL="7620" marR="7620" marT="7620" marB="0" anchor="ctr"/>
                </a:tc>
                <a:extLst>
                  <a:ext uri="{0D108BD9-81ED-4DB2-BD59-A6C34878D82A}">
                    <a16:rowId xmlns:a16="http://schemas.microsoft.com/office/drawing/2014/main" val="2849269442"/>
                  </a:ext>
                </a:extLst>
              </a:tr>
              <a:tr h="181484">
                <a:tc>
                  <a:txBody>
                    <a:bodyPr/>
                    <a:lstStyle/>
                    <a:p>
                      <a:pPr algn="l" fontAlgn="b"/>
                      <a:r>
                        <a:rPr lang="en-US" sz="1100" b="0" i="0" u="none" strike="noStrike" dirty="0">
                          <a:solidFill>
                            <a:srgbClr val="000000"/>
                          </a:solidFill>
                          <a:effectLst/>
                          <a:latin typeface="Univers" panose="020B0503020202020204" pitchFamily="34" charset="0"/>
                        </a:rPr>
                        <a:t>The shaft on the PTO was too long and they came and fixed that.  But they made it good.</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2600</a:t>
                      </a:r>
                    </a:p>
                  </a:txBody>
                  <a:tcPr marL="7620" marR="7620" marT="7620" marB="0" anchor="ctr"/>
                </a:tc>
                <a:extLst>
                  <a:ext uri="{0D108BD9-81ED-4DB2-BD59-A6C34878D82A}">
                    <a16:rowId xmlns:a16="http://schemas.microsoft.com/office/drawing/2014/main" val="4091983670"/>
                  </a:ext>
                </a:extLst>
              </a:tr>
              <a:tr h="181484">
                <a:tc>
                  <a:txBody>
                    <a:bodyPr/>
                    <a:lstStyle/>
                    <a:p>
                      <a:pPr algn="l" fontAlgn="b"/>
                      <a:r>
                        <a:rPr lang="en-US" sz="1100" b="0" i="0" u="none" strike="noStrike" dirty="0">
                          <a:solidFill>
                            <a:srgbClr val="000000"/>
                          </a:solidFill>
                          <a:effectLst/>
                          <a:latin typeface="Univers" panose="020B0503020202020204" pitchFamily="34" charset="0"/>
                        </a:rPr>
                        <a:t>The tractor wouldn't start so they had to go in and check all the programming for the tractor.  They had to change the main wiring harness on the tractor.</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4500</a:t>
                      </a:r>
                    </a:p>
                  </a:txBody>
                  <a:tcPr marL="7620" marR="7620" marT="7620" marB="0" anchor="ctr"/>
                </a:tc>
                <a:extLst>
                  <a:ext uri="{0D108BD9-81ED-4DB2-BD59-A6C34878D82A}">
                    <a16:rowId xmlns:a16="http://schemas.microsoft.com/office/drawing/2014/main" val="670355693"/>
                  </a:ext>
                </a:extLst>
              </a:tr>
              <a:tr h="181484">
                <a:tc>
                  <a:txBody>
                    <a:bodyPr/>
                    <a:lstStyle/>
                    <a:p>
                      <a:pPr algn="l" fontAlgn="b"/>
                      <a:r>
                        <a:rPr lang="en-US" sz="1100" b="0" i="0" u="none" strike="noStrike" dirty="0">
                          <a:solidFill>
                            <a:srgbClr val="000000"/>
                          </a:solidFill>
                          <a:effectLst/>
                          <a:latin typeface="Univers" panose="020B0503020202020204" pitchFamily="34" charset="0"/>
                        </a:rPr>
                        <a:t>Windshield wipers and the AC unit is not turning on.</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2600</a:t>
                      </a:r>
                    </a:p>
                  </a:txBody>
                  <a:tcPr marL="7620" marR="7620" marT="7620" marB="0" anchor="ctr"/>
                </a:tc>
                <a:extLst>
                  <a:ext uri="{0D108BD9-81ED-4DB2-BD59-A6C34878D82A}">
                    <a16:rowId xmlns:a16="http://schemas.microsoft.com/office/drawing/2014/main" val="3951861082"/>
                  </a:ext>
                </a:extLst>
              </a:tr>
            </a:tbl>
          </a:graphicData>
        </a:graphic>
      </p:graphicFrame>
      <p:sp>
        <p:nvSpPr>
          <p:cNvPr id="13" name="Slide Number Placeholder 2">
            <a:extLst>
              <a:ext uri="{FF2B5EF4-FFF2-40B4-BE49-F238E27FC236}">
                <a16:creationId xmlns:a16="http://schemas.microsoft.com/office/drawing/2014/main" id="{A38773B7-8D6A-418B-80C1-E3428D39048C}"/>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103</a:t>
            </a:fld>
            <a:endParaRPr lang="en-US" sz="900"/>
          </a:p>
        </p:txBody>
      </p:sp>
    </p:spTree>
    <p:extLst>
      <p:ext uri="{BB962C8B-B14F-4D97-AF65-F5344CB8AC3E}">
        <p14:creationId xmlns:p14="http://schemas.microsoft.com/office/powerpoint/2010/main" val="21472357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719453-A6B7-44C2-BD71-F3C81FB53858}"/>
              </a:ext>
            </a:extLst>
          </p:cNvPr>
          <p:cNvSpPr txBox="1"/>
          <p:nvPr/>
        </p:nvSpPr>
        <p:spPr>
          <a:xfrm>
            <a:off x="533401" y="997343"/>
            <a:ext cx="7448006"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type of routine maintenance and/or warranty issue/repair was required? </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178437" y="181688"/>
            <a:ext cx="8113984"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Types of routine maintenance and/or warranty issue/repair – Damage From Usage</a:t>
            </a:r>
          </a:p>
        </p:txBody>
      </p:sp>
      <p:sp>
        <p:nvSpPr>
          <p:cNvPr id="14" name="TextBox 13">
            <a:extLst>
              <a:ext uri="{FF2B5EF4-FFF2-40B4-BE49-F238E27FC236}">
                <a16:creationId xmlns:a16="http://schemas.microsoft.com/office/drawing/2014/main" id="{A6AC1E6C-17E5-4C5E-8540-BAC50990D0BB}"/>
              </a:ext>
            </a:extLst>
          </p:cNvPr>
          <p:cNvSpPr txBox="1"/>
          <p:nvPr/>
        </p:nvSpPr>
        <p:spPr>
          <a:xfrm>
            <a:off x="2808817" y="1405255"/>
            <a:ext cx="3649133" cy="300082"/>
          </a:xfrm>
          <a:prstGeom prst="rect">
            <a:avLst/>
          </a:prstGeom>
          <a:solidFill>
            <a:srgbClr val="F71837"/>
          </a:solidFill>
        </p:spPr>
        <p:txBody>
          <a:bodyPr wrap="square" rtlCol="0">
            <a:spAutoFit/>
          </a:bodyPr>
          <a:lstStyle/>
          <a:p>
            <a:pPr algn="ctr"/>
            <a:r>
              <a:rPr lang="en-US" sz="1350" b="1">
                <a:latin typeface="Univers" panose="020B0503020202020204" pitchFamily="34" charset="0"/>
                <a:ea typeface="Tahoma" panose="020B0604030504040204" pitchFamily="34" charset="0"/>
                <a:cs typeface="Tahoma" panose="020B0604030504040204" pitchFamily="34" charset="0"/>
              </a:rPr>
              <a:t>Warranty Repair</a:t>
            </a:r>
          </a:p>
        </p:txBody>
      </p:sp>
      <p:graphicFrame>
        <p:nvGraphicFramePr>
          <p:cNvPr id="4" name="Table 4">
            <a:extLst>
              <a:ext uri="{FF2B5EF4-FFF2-40B4-BE49-F238E27FC236}">
                <a16:creationId xmlns:a16="http://schemas.microsoft.com/office/drawing/2014/main" id="{F198A51C-B818-4D2E-84E5-B3CB2D216481}"/>
              </a:ext>
            </a:extLst>
          </p:cNvPr>
          <p:cNvGraphicFramePr>
            <a:graphicFrameLocks noGrp="1"/>
          </p:cNvGraphicFramePr>
          <p:nvPr>
            <p:extLst>
              <p:ext uri="{D42A27DB-BD31-4B8C-83A1-F6EECF244321}">
                <p14:modId xmlns:p14="http://schemas.microsoft.com/office/powerpoint/2010/main" val="4183713958"/>
              </p:ext>
            </p:extLst>
          </p:nvPr>
        </p:nvGraphicFramePr>
        <p:xfrm>
          <a:off x="915098" y="1405255"/>
          <a:ext cx="6582284" cy="604238"/>
        </p:xfrm>
        <a:graphic>
          <a:graphicData uri="http://schemas.openxmlformats.org/drawingml/2006/table">
            <a:tbl>
              <a:tblPr firstRow="1" bandRow="1">
                <a:tableStyleId>{F5AB1C69-6EDB-4FF4-983F-18BD219EF322}</a:tableStyleId>
              </a:tblPr>
              <a:tblGrid>
                <a:gridCol w="5300990">
                  <a:extLst>
                    <a:ext uri="{9D8B030D-6E8A-4147-A177-3AD203B41FA5}">
                      <a16:colId xmlns:a16="http://schemas.microsoft.com/office/drawing/2014/main" val="2023756187"/>
                    </a:ext>
                  </a:extLst>
                </a:gridCol>
                <a:gridCol w="1281294">
                  <a:extLst>
                    <a:ext uri="{9D8B030D-6E8A-4147-A177-3AD203B41FA5}">
                      <a16:colId xmlns:a16="http://schemas.microsoft.com/office/drawing/2014/main" val="2500209287"/>
                    </a:ext>
                  </a:extLst>
                </a:gridCol>
              </a:tblGrid>
              <a:tr h="302119">
                <a:tc>
                  <a:txBody>
                    <a:bodyPr/>
                    <a:lstStyle/>
                    <a:p>
                      <a:r>
                        <a:rPr lang="en-US" baseline="0">
                          <a:latin typeface="Univers" panose="020B0503020202020204" pitchFamily="34" charset="0"/>
                        </a:rPr>
                        <a:t>Type of Issue/Repair</a:t>
                      </a:r>
                    </a:p>
                  </a:txBody>
                  <a:tcPr>
                    <a:solidFill>
                      <a:srgbClr val="F71837"/>
                    </a:solidFill>
                  </a:tcPr>
                </a:tc>
                <a:tc>
                  <a:txBody>
                    <a:bodyPr/>
                    <a:lstStyle/>
                    <a:p>
                      <a:r>
                        <a:rPr lang="en-US" baseline="0">
                          <a:latin typeface="Univers" panose="020B0503020202020204" pitchFamily="34" charset="0"/>
                        </a:rPr>
                        <a:t>Series</a:t>
                      </a:r>
                    </a:p>
                  </a:txBody>
                  <a:tcPr>
                    <a:solidFill>
                      <a:srgbClr val="F71837"/>
                    </a:solidFill>
                  </a:tcPr>
                </a:tc>
                <a:extLst>
                  <a:ext uri="{0D108BD9-81ED-4DB2-BD59-A6C34878D82A}">
                    <a16:rowId xmlns:a16="http://schemas.microsoft.com/office/drawing/2014/main" val="2775869106"/>
                  </a:ext>
                </a:extLst>
              </a:tr>
              <a:tr h="302119">
                <a:tc>
                  <a:txBody>
                    <a:bodyPr/>
                    <a:lstStyle/>
                    <a:p>
                      <a:pPr algn="l" fontAlgn="b"/>
                      <a:r>
                        <a:rPr lang="en-US" sz="1100" b="0" i="0" u="none" strike="noStrike" dirty="0">
                          <a:solidFill>
                            <a:srgbClr val="000000"/>
                          </a:solidFill>
                          <a:effectLst/>
                          <a:latin typeface="Univers" panose="020B0503020202020204" pitchFamily="34" charset="0"/>
                        </a:rPr>
                        <a:t>They’re working on replacing the seat.</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4500</a:t>
                      </a:r>
                    </a:p>
                  </a:txBody>
                  <a:tcPr marL="7620" marR="7620" marT="7620" marB="0" anchor="ctr"/>
                </a:tc>
                <a:extLst>
                  <a:ext uri="{0D108BD9-81ED-4DB2-BD59-A6C34878D82A}">
                    <a16:rowId xmlns:a16="http://schemas.microsoft.com/office/drawing/2014/main" val="1990390954"/>
                  </a:ext>
                </a:extLst>
              </a:tr>
            </a:tbl>
          </a:graphicData>
        </a:graphic>
      </p:graphicFrame>
      <p:sp>
        <p:nvSpPr>
          <p:cNvPr id="13" name="Slide Number Placeholder 2">
            <a:extLst>
              <a:ext uri="{FF2B5EF4-FFF2-40B4-BE49-F238E27FC236}">
                <a16:creationId xmlns:a16="http://schemas.microsoft.com/office/drawing/2014/main" id="{A38773B7-8D6A-418B-80C1-E3428D39048C}"/>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104</a:t>
            </a:fld>
            <a:endParaRPr lang="en-US" sz="900"/>
          </a:p>
        </p:txBody>
      </p:sp>
    </p:spTree>
    <p:extLst>
      <p:ext uri="{BB962C8B-B14F-4D97-AF65-F5344CB8AC3E}">
        <p14:creationId xmlns:p14="http://schemas.microsoft.com/office/powerpoint/2010/main" val="1496947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719453-A6B7-44C2-BD71-F3C81FB53858}"/>
              </a:ext>
            </a:extLst>
          </p:cNvPr>
          <p:cNvSpPr txBox="1"/>
          <p:nvPr/>
        </p:nvSpPr>
        <p:spPr>
          <a:xfrm>
            <a:off x="533401" y="997343"/>
            <a:ext cx="7448006"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type of routine maintenance and/or warranty issue/repair was required? </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178437" y="181688"/>
            <a:ext cx="8113984"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Types of routine maintenance and/or warranty issue/repair – Leak or Fluid Replacement</a:t>
            </a:r>
          </a:p>
        </p:txBody>
      </p:sp>
      <p:sp>
        <p:nvSpPr>
          <p:cNvPr id="14" name="TextBox 13">
            <a:extLst>
              <a:ext uri="{FF2B5EF4-FFF2-40B4-BE49-F238E27FC236}">
                <a16:creationId xmlns:a16="http://schemas.microsoft.com/office/drawing/2014/main" id="{A6AC1E6C-17E5-4C5E-8540-BAC50990D0BB}"/>
              </a:ext>
            </a:extLst>
          </p:cNvPr>
          <p:cNvSpPr txBox="1"/>
          <p:nvPr/>
        </p:nvSpPr>
        <p:spPr>
          <a:xfrm>
            <a:off x="2808817" y="1405255"/>
            <a:ext cx="3649133" cy="300082"/>
          </a:xfrm>
          <a:prstGeom prst="rect">
            <a:avLst/>
          </a:prstGeom>
          <a:solidFill>
            <a:srgbClr val="F71837"/>
          </a:solidFill>
        </p:spPr>
        <p:txBody>
          <a:bodyPr wrap="square" rtlCol="0">
            <a:spAutoFit/>
          </a:bodyPr>
          <a:lstStyle/>
          <a:p>
            <a:pPr algn="ctr"/>
            <a:r>
              <a:rPr lang="en-US" sz="1350" b="1">
                <a:latin typeface="Univers" panose="020B0503020202020204" pitchFamily="34" charset="0"/>
                <a:ea typeface="Tahoma" panose="020B0604030504040204" pitchFamily="34" charset="0"/>
                <a:cs typeface="Tahoma" panose="020B0604030504040204" pitchFamily="34" charset="0"/>
              </a:rPr>
              <a:t>Warranty Repair</a:t>
            </a:r>
          </a:p>
        </p:txBody>
      </p:sp>
      <p:graphicFrame>
        <p:nvGraphicFramePr>
          <p:cNvPr id="4" name="Table 4">
            <a:extLst>
              <a:ext uri="{FF2B5EF4-FFF2-40B4-BE49-F238E27FC236}">
                <a16:creationId xmlns:a16="http://schemas.microsoft.com/office/drawing/2014/main" id="{F198A51C-B818-4D2E-84E5-B3CB2D216481}"/>
              </a:ext>
            </a:extLst>
          </p:cNvPr>
          <p:cNvGraphicFramePr>
            <a:graphicFrameLocks noGrp="1"/>
          </p:cNvGraphicFramePr>
          <p:nvPr>
            <p:extLst>
              <p:ext uri="{D42A27DB-BD31-4B8C-83A1-F6EECF244321}">
                <p14:modId xmlns:p14="http://schemas.microsoft.com/office/powerpoint/2010/main" val="2855110119"/>
              </p:ext>
            </p:extLst>
          </p:nvPr>
        </p:nvGraphicFramePr>
        <p:xfrm>
          <a:off x="915098" y="1405255"/>
          <a:ext cx="6582284" cy="1003964"/>
        </p:xfrm>
        <a:graphic>
          <a:graphicData uri="http://schemas.openxmlformats.org/drawingml/2006/table">
            <a:tbl>
              <a:tblPr firstRow="1" bandRow="1">
                <a:tableStyleId>{F5AB1C69-6EDB-4FF4-983F-18BD219EF322}</a:tableStyleId>
              </a:tblPr>
              <a:tblGrid>
                <a:gridCol w="5300990">
                  <a:extLst>
                    <a:ext uri="{9D8B030D-6E8A-4147-A177-3AD203B41FA5}">
                      <a16:colId xmlns:a16="http://schemas.microsoft.com/office/drawing/2014/main" val="2023756187"/>
                    </a:ext>
                  </a:extLst>
                </a:gridCol>
                <a:gridCol w="1281294">
                  <a:extLst>
                    <a:ext uri="{9D8B030D-6E8A-4147-A177-3AD203B41FA5}">
                      <a16:colId xmlns:a16="http://schemas.microsoft.com/office/drawing/2014/main" val="2500209287"/>
                    </a:ext>
                  </a:extLst>
                </a:gridCol>
              </a:tblGrid>
              <a:tr h="302119">
                <a:tc>
                  <a:txBody>
                    <a:bodyPr/>
                    <a:lstStyle/>
                    <a:p>
                      <a:r>
                        <a:rPr lang="en-US" baseline="0">
                          <a:latin typeface="Univers" panose="020B0503020202020204" pitchFamily="34" charset="0"/>
                        </a:rPr>
                        <a:t>Type of Issue/Repair</a:t>
                      </a:r>
                    </a:p>
                  </a:txBody>
                  <a:tcPr>
                    <a:solidFill>
                      <a:srgbClr val="F71837"/>
                    </a:solidFill>
                  </a:tcPr>
                </a:tc>
                <a:tc>
                  <a:txBody>
                    <a:bodyPr/>
                    <a:lstStyle/>
                    <a:p>
                      <a:r>
                        <a:rPr lang="en-US" baseline="0">
                          <a:latin typeface="Univers" panose="020B0503020202020204" pitchFamily="34" charset="0"/>
                        </a:rPr>
                        <a:t>Series</a:t>
                      </a:r>
                    </a:p>
                  </a:txBody>
                  <a:tcPr>
                    <a:solidFill>
                      <a:srgbClr val="F71837"/>
                    </a:solidFill>
                  </a:tcPr>
                </a:tc>
                <a:extLst>
                  <a:ext uri="{0D108BD9-81ED-4DB2-BD59-A6C34878D82A}">
                    <a16:rowId xmlns:a16="http://schemas.microsoft.com/office/drawing/2014/main" val="2775869106"/>
                  </a:ext>
                </a:extLst>
              </a:tr>
              <a:tr h="302119">
                <a:tc>
                  <a:txBody>
                    <a:bodyPr/>
                    <a:lstStyle/>
                    <a:p>
                      <a:pPr algn="l" fontAlgn="b"/>
                      <a:r>
                        <a:rPr lang="en-US" sz="1100" b="0" i="0" u="none" strike="noStrike" dirty="0">
                          <a:solidFill>
                            <a:srgbClr val="000000"/>
                          </a:solidFill>
                          <a:effectLst/>
                          <a:latin typeface="Univers" panose="020B0503020202020204" pitchFamily="34" charset="0"/>
                        </a:rPr>
                        <a:t>A leaky valve.</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1990390954"/>
                  </a:ext>
                </a:extLst>
              </a:tr>
              <a:tr h="218242">
                <a:tc>
                  <a:txBody>
                    <a:bodyPr/>
                    <a:lstStyle/>
                    <a:p>
                      <a:pPr algn="l" fontAlgn="b"/>
                      <a:r>
                        <a:rPr lang="en-US" sz="1100" b="0" i="0" u="none" strike="noStrike" dirty="0">
                          <a:solidFill>
                            <a:srgbClr val="000000"/>
                          </a:solidFill>
                          <a:effectLst/>
                          <a:latin typeface="Univers" panose="020B0503020202020204" pitchFamily="34" charset="0"/>
                        </a:rPr>
                        <a:t>The broken hose.</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6000</a:t>
                      </a:r>
                    </a:p>
                  </a:txBody>
                  <a:tcPr marL="7620" marR="7620" marT="7620" marB="0" anchor="ctr"/>
                </a:tc>
                <a:extLst>
                  <a:ext uri="{0D108BD9-81ED-4DB2-BD59-A6C34878D82A}">
                    <a16:rowId xmlns:a16="http://schemas.microsoft.com/office/drawing/2014/main" val="2849269442"/>
                  </a:ext>
                </a:extLst>
              </a:tr>
              <a:tr h="181484">
                <a:tc>
                  <a:txBody>
                    <a:bodyPr/>
                    <a:lstStyle/>
                    <a:p>
                      <a:pPr algn="l" fontAlgn="b"/>
                      <a:r>
                        <a:rPr lang="en-US" sz="1100" b="0" i="0" u="none" strike="noStrike" dirty="0">
                          <a:solidFill>
                            <a:srgbClr val="000000"/>
                          </a:solidFill>
                          <a:effectLst/>
                          <a:latin typeface="Univers" panose="020B0503020202020204" pitchFamily="34" charset="0"/>
                        </a:rPr>
                        <a:t>Leak</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3600</a:t>
                      </a:r>
                    </a:p>
                  </a:txBody>
                  <a:tcPr marL="7620" marR="7620" marT="7620" marB="0" anchor="ctr"/>
                </a:tc>
                <a:extLst>
                  <a:ext uri="{0D108BD9-81ED-4DB2-BD59-A6C34878D82A}">
                    <a16:rowId xmlns:a16="http://schemas.microsoft.com/office/drawing/2014/main" val="4091983670"/>
                  </a:ext>
                </a:extLst>
              </a:tr>
            </a:tbl>
          </a:graphicData>
        </a:graphic>
      </p:graphicFrame>
      <p:sp>
        <p:nvSpPr>
          <p:cNvPr id="13" name="Slide Number Placeholder 2">
            <a:extLst>
              <a:ext uri="{FF2B5EF4-FFF2-40B4-BE49-F238E27FC236}">
                <a16:creationId xmlns:a16="http://schemas.microsoft.com/office/drawing/2014/main" id="{A38773B7-8D6A-418B-80C1-E3428D39048C}"/>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105</a:t>
            </a:fld>
            <a:endParaRPr lang="en-US" sz="900"/>
          </a:p>
        </p:txBody>
      </p:sp>
    </p:spTree>
    <p:extLst>
      <p:ext uri="{BB962C8B-B14F-4D97-AF65-F5344CB8AC3E}">
        <p14:creationId xmlns:p14="http://schemas.microsoft.com/office/powerpoint/2010/main" val="2711306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719453-A6B7-44C2-BD71-F3C81FB53858}"/>
              </a:ext>
            </a:extLst>
          </p:cNvPr>
          <p:cNvSpPr txBox="1"/>
          <p:nvPr/>
        </p:nvSpPr>
        <p:spPr>
          <a:xfrm>
            <a:off x="533401" y="997343"/>
            <a:ext cx="7448006" cy="307777"/>
          </a:xfrm>
          <a:prstGeom prst="rect">
            <a:avLst/>
          </a:prstGeom>
          <a:noFill/>
        </p:spPr>
        <p:txBody>
          <a:bodyPr wrap="square" rtlCol="0">
            <a:spAutoFit/>
          </a:bodyPr>
          <a:lstStyle/>
          <a:p>
            <a:pPr algn="ctr"/>
            <a:r>
              <a:rPr lang="en-US" sz="1400" b="1">
                <a:latin typeface="Univers" panose="020B0503020202020204" pitchFamily="34" charset="0"/>
                <a:ea typeface="Tahoma" panose="020B0604030504040204" pitchFamily="34" charset="0"/>
                <a:cs typeface="Tahoma" panose="020B0604030504040204" pitchFamily="34" charset="0"/>
              </a:rPr>
              <a:t>What type of routine maintenance and/or warranty issue/repair was required? </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178437" y="181688"/>
            <a:ext cx="8113984" cy="369332"/>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Types of routine maintenance and/or warranty issue/repair – Other</a:t>
            </a:r>
          </a:p>
        </p:txBody>
      </p:sp>
      <p:sp>
        <p:nvSpPr>
          <p:cNvPr id="14" name="TextBox 13">
            <a:extLst>
              <a:ext uri="{FF2B5EF4-FFF2-40B4-BE49-F238E27FC236}">
                <a16:creationId xmlns:a16="http://schemas.microsoft.com/office/drawing/2014/main" id="{A6AC1E6C-17E5-4C5E-8540-BAC50990D0BB}"/>
              </a:ext>
            </a:extLst>
          </p:cNvPr>
          <p:cNvSpPr txBox="1"/>
          <p:nvPr/>
        </p:nvSpPr>
        <p:spPr>
          <a:xfrm>
            <a:off x="2808817" y="1405255"/>
            <a:ext cx="3649133" cy="300082"/>
          </a:xfrm>
          <a:prstGeom prst="rect">
            <a:avLst/>
          </a:prstGeom>
          <a:solidFill>
            <a:srgbClr val="F71837"/>
          </a:solidFill>
        </p:spPr>
        <p:txBody>
          <a:bodyPr wrap="square" rtlCol="0">
            <a:spAutoFit/>
          </a:bodyPr>
          <a:lstStyle/>
          <a:p>
            <a:pPr algn="ctr"/>
            <a:r>
              <a:rPr lang="en-US" sz="1350" b="1">
                <a:latin typeface="Univers" panose="020B0503020202020204" pitchFamily="34" charset="0"/>
                <a:ea typeface="Tahoma" panose="020B0604030504040204" pitchFamily="34" charset="0"/>
                <a:cs typeface="Tahoma" panose="020B0604030504040204" pitchFamily="34" charset="0"/>
              </a:rPr>
              <a:t>Warranty Repair</a:t>
            </a:r>
          </a:p>
        </p:txBody>
      </p:sp>
      <p:graphicFrame>
        <p:nvGraphicFramePr>
          <p:cNvPr id="4" name="Table 4">
            <a:extLst>
              <a:ext uri="{FF2B5EF4-FFF2-40B4-BE49-F238E27FC236}">
                <a16:creationId xmlns:a16="http://schemas.microsoft.com/office/drawing/2014/main" id="{F198A51C-B818-4D2E-84E5-B3CB2D216481}"/>
              </a:ext>
            </a:extLst>
          </p:cNvPr>
          <p:cNvGraphicFramePr>
            <a:graphicFrameLocks noGrp="1"/>
          </p:cNvGraphicFramePr>
          <p:nvPr>
            <p:extLst>
              <p:ext uri="{D42A27DB-BD31-4B8C-83A1-F6EECF244321}">
                <p14:modId xmlns:p14="http://schemas.microsoft.com/office/powerpoint/2010/main" val="1293658735"/>
              </p:ext>
            </p:extLst>
          </p:nvPr>
        </p:nvGraphicFramePr>
        <p:xfrm>
          <a:off x="915098" y="1405255"/>
          <a:ext cx="6582284" cy="1422772"/>
        </p:xfrm>
        <a:graphic>
          <a:graphicData uri="http://schemas.openxmlformats.org/drawingml/2006/table">
            <a:tbl>
              <a:tblPr firstRow="1" bandRow="1">
                <a:tableStyleId>{F5AB1C69-6EDB-4FF4-983F-18BD219EF322}</a:tableStyleId>
              </a:tblPr>
              <a:tblGrid>
                <a:gridCol w="5300990">
                  <a:extLst>
                    <a:ext uri="{9D8B030D-6E8A-4147-A177-3AD203B41FA5}">
                      <a16:colId xmlns:a16="http://schemas.microsoft.com/office/drawing/2014/main" val="2023756187"/>
                    </a:ext>
                  </a:extLst>
                </a:gridCol>
                <a:gridCol w="1281294">
                  <a:extLst>
                    <a:ext uri="{9D8B030D-6E8A-4147-A177-3AD203B41FA5}">
                      <a16:colId xmlns:a16="http://schemas.microsoft.com/office/drawing/2014/main" val="2500209287"/>
                    </a:ext>
                  </a:extLst>
                </a:gridCol>
              </a:tblGrid>
              <a:tr h="302119">
                <a:tc>
                  <a:txBody>
                    <a:bodyPr/>
                    <a:lstStyle/>
                    <a:p>
                      <a:r>
                        <a:rPr lang="en-US" baseline="0">
                          <a:latin typeface="Univers" panose="020B0503020202020204" pitchFamily="34" charset="0"/>
                        </a:rPr>
                        <a:t>Type of Issue/Repair</a:t>
                      </a:r>
                    </a:p>
                  </a:txBody>
                  <a:tcPr>
                    <a:solidFill>
                      <a:srgbClr val="F71837"/>
                    </a:solidFill>
                  </a:tcPr>
                </a:tc>
                <a:tc>
                  <a:txBody>
                    <a:bodyPr/>
                    <a:lstStyle/>
                    <a:p>
                      <a:r>
                        <a:rPr lang="en-US" baseline="0">
                          <a:latin typeface="Univers" panose="020B0503020202020204" pitchFamily="34" charset="0"/>
                        </a:rPr>
                        <a:t>Series</a:t>
                      </a:r>
                    </a:p>
                  </a:txBody>
                  <a:tcPr>
                    <a:solidFill>
                      <a:srgbClr val="F71837"/>
                    </a:solidFill>
                  </a:tcPr>
                </a:tc>
                <a:extLst>
                  <a:ext uri="{0D108BD9-81ED-4DB2-BD59-A6C34878D82A}">
                    <a16:rowId xmlns:a16="http://schemas.microsoft.com/office/drawing/2014/main" val="2775869106"/>
                  </a:ext>
                </a:extLst>
              </a:tr>
              <a:tr h="302119">
                <a:tc>
                  <a:txBody>
                    <a:bodyPr/>
                    <a:lstStyle/>
                    <a:p>
                      <a:pPr algn="l" fontAlgn="b"/>
                      <a:r>
                        <a:rPr lang="en-US" sz="1100" b="0" i="0" u="none" strike="noStrike" dirty="0">
                          <a:solidFill>
                            <a:srgbClr val="000000"/>
                          </a:solidFill>
                          <a:effectLst/>
                          <a:latin typeface="Univers" panose="020B0503020202020204" pitchFamily="34" charset="0"/>
                        </a:rPr>
                        <a:t>I was calling on behalf of the battery due to not getting the tractor started.</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2600</a:t>
                      </a:r>
                    </a:p>
                  </a:txBody>
                  <a:tcPr marL="7620" marR="7620" marT="7620" marB="0" anchor="ctr"/>
                </a:tc>
                <a:extLst>
                  <a:ext uri="{0D108BD9-81ED-4DB2-BD59-A6C34878D82A}">
                    <a16:rowId xmlns:a16="http://schemas.microsoft.com/office/drawing/2014/main" val="1990390954"/>
                  </a:ext>
                </a:extLst>
              </a:tr>
              <a:tr h="218242">
                <a:tc>
                  <a:txBody>
                    <a:bodyPr/>
                    <a:lstStyle/>
                    <a:p>
                      <a:pPr algn="l" fontAlgn="b"/>
                      <a:r>
                        <a:rPr lang="en-US" sz="1100" b="0" i="0" u="none" strike="noStrike" dirty="0">
                          <a:solidFill>
                            <a:srgbClr val="000000"/>
                          </a:solidFill>
                          <a:effectLst/>
                          <a:latin typeface="Univers" panose="020B0503020202020204" pitchFamily="34" charset="0"/>
                        </a:rPr>
                        <a:t>It didn't need repair but the hose needed a better installment.</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2849269442"/>
                  </a:ext>
                </a:extLst>
              </a:tr>
              <a:tr h="181484">
                <a:tc>
                  <a:txBody>
                    <a:bodyPr/>
                    <a:lstStyle/>
                    <a:p>
                      <a:pPr algn="l" fontAlgn="b"/>
                      <a:r>
                        <a:rPr lang="en-US" sz="1100" b="0" i="0" u="none" strike="noStrike" dirty="0">
                          <a:solidFill>
                            <a:srgbClr val="000000"/>
                          </a:solidFill>
                          <a:effectLst/>
                          <a:latin typeface="Univers" panose="020B0503020202020204" pitchFamily="34" charset="0"/>
                        </a:rPr>
                        <a:t>It was one of the lug nuts on the trailer had to be replaced.</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4091983670"/>
                  </a:ext>
                </a:extLst>
              </a:tr>
              <a:tr h="209404">
                <a:tc>
                  <a:txBody>
                    <a:bodyPr/>
                    <a:lstStyle/>
                    <a:p>
                      <a:pPr algn="l" fontAlgn="b"/>
                      <a:r>
                        <a:rPr lang="en-US" sz="1100" b="0" i="0" u="none" strike="noStrike" dirty="0">
                          <a:solidFill>
                            <a:srgbClr val="000000"/>
                          </a:solidFill>
                          <a:effectLst/>
                          <a:latin typeface="Univers" panose="020B0503020202020204" pitchFamily="34" charset="0"/>
                        </a:rPr>
                        <a:t>Quick connects were faulty.</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2600</a:t>
                      </a:r>
                    </a:p>
                  </a:txBody>
                  <a:tcPr marL="7620" marR="7620" marT="7620" marB="0" anchor="ctr"/>
                </a:tc>
                <a:extLst>
                  <a:ext uri="{0D108BD9-81ED-4DB2-BD59-A6C34878D82A}">
                    <a16:rowId xmlns:a16="http://schemas.microsoft.com/office/drawing/2014/main" val="284360265"/>
                  </a:ext>
                </a:extLst>
              </a:tr>
              <a:tr h="209404">
                <a:tc>
                  <a:txBody>
                    <a:bodyPr/>
                    <a:lstStyle/>
                    <a:p>
                      <a:pPr algn="l" fontAlgn="b"/>
                      <a:r>
                        <a:rPr lang="en-US" sz="1100" b="0" i="0" u="none" strike="noStrike" dirty="0">
                          <a:solidFill>
                            <a:srgbClr val="000000"/>
                          </a:solidFill>
                          <a:effectLst/>
                          <a:latin typeface="Univers" panose="020B0503020202020204" pitchFamily="34" charset="0"/>
                        </a:rPr>
                        <a:t>The clutch</a:t>
                      </a:r>
                    </a:p>
                  </a:txBody>
                  <a:tcPr marL="7620" marR="7620" marT="7620" marB="0" anchor="ctr"/>
                </a:tc>
                <a:tc>
                  <a:txBody>
                    <a:bodyPr/>
                    <a:lstStyle/>
                    <a:p>
                      <a:pPr algn="ctr" fontAlgn="b"/>
                      <a:r>
                        <a:rPr lang="en-US" sz="1100" b="0" i="0" u="none" strike="noStrike" dirty="0">
                          <a:solidFill>
                            <a:srgbClr val="000000"/>
                          </a:solidFill>
                          <a:effectLst/>
                          <a:latin typeface="Univers" panose="020B0503020202020204" pitchFamily="34" charset="0"/>
                        </a:rPr>
                        <a:t>1600</a:t>
                      </a:r>
                    </a:p>
                  </a:txBody>
                  <a:tcPr marL="7620" marR="7620" marT="7620" marB="0" anchor="ctr"/>
                </a:tc>
                <a:extLst>
                  <a:ext uri="{0D108BD9-81ED-4DB2-BD59-A6C34878D82A}">
                    <a16:rowId xmlns:a16="http://schemas.microsoft.com/office/drawing/2014/main" val="1336724577"/>
                  </a:ext>
                </a:extLst>
              </a:tr>
            </a:tbl>
          </a:graphicData>
        </a:graphic>
      </p:graphicFrame>
      <p:sp>
        <p:nvSpPr>
          <p:cNvPr id="13" name="Slide Number Placeholder 2">
            <a:extLst>
              <a:ext uri="{FF2B5EF4-FFF2-40B4-BE49-F238E27FC236}">
                <a16:creationId xmlns:a16="http://schemas.microsoft.com/office/drawing/2014/main" id="{A38773B7-8D6A-418B-80C1-E3428D39048C}"/>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106</a:t>
            </a:fld>
            <a:endParaRPr lang="en-US" sz="900"/>
          </a:p>
        </p:txBody>
      </p:sp>
    </p:spTree>
    <p:extLst>
      <p:ext uri="{BB962C8B-B14F-4D97-AF65-F5344CB8AC3E}">
        <p14:creationId xmlns:p14="http://schemas.microsoft.com/office/powerpoint/2010/main" val="1485388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B3474C1-46E8-4942-ACE5-EE0D7F311BBB}"/>
              </a:ext>
            </a:extLst>
          </p:cNvPr>
          <p:cNvSpPr txBox="1"/>
          <p:nvPr/>
        </p:nvSpPr>
        <p:spPr>
          <a:xfrm>
            <a:off x="236338" y="266025"/>
            <a:ext cx="7745068" cy="369332"/>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Rating Post Purchase Dealer Visit Comparison</a:t>
            </a:r>
          </a:p>
        </p:txBody>
      </p:sp>
      <p:graphicFrame>
        <p:nvGraphicFramePr>
          <p:cNvPr id="13" name="Content Placeholder 8">
            <a:extLst>
              <a:ext uri="{FF2B5EF4-FFF2-40B4-BE49-F238E27FC236}">
                <a16:creationId xmlns:a16="http://schemas.microsoft.com/office/drawing/2014/main" id="{89A39DEA-7DF6-491D-AAB8-18FFC9C9C62C}"/>
              </a:ext>
            </a:extLst>
          </p:cNvPr>
          <p:cNvGraphicFramePr>
            <a:graphicFrameLocks/>
          </p:cNvGraphicFramePr>
          <p:nvPr>
            <p:extLst>
              <p:ext uri="{D42A27DB-BD31-4B8C-83A1-F6EECF244321}">
                <p14:modId xmlns:p14="http://schemas.microsoft.com/office/powerpoint/2010/main" val="3259030839"/>
              </p:ext>
            </p:extLst>
          </p:nvPr>
        </p:nvGraphicFramePr>
        <p:xfrm>
          <a:off x="150355" y="1352582"/>
          <a:ext cx="8809037" cy="3393922"/>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C5A8B1BD-9F7E-4212-994C-7FF654A33E1A}"/>
              </a:ext>
            </a:extLst>
          </p:cNvPr>
          <p:cNvSpPr txBox="1"/>
          <p:nvPr/>
        </p:nvSpPr>
        <p:spPr>
          <a:xfrm>
            <a:off x="2599049" y="1014028"/>
            <a:ext cx="4464684" cy="338554"/>
          </a:xfrm>
          <a:prstGeom prst="rect">
            <a:avLst/>
          </a:prstGeom>
          <a:noFill/>
        </p:spPr>
        <p:txBody>
          <a:bodyPr wrap="none" rtlCol="0">
            <a:spAutoFit/>
          </a:bodyPr>
          <a:lstStyle/>
          <a:p>
            <a:r>
              <a:rPr lang="en-US" sz="1600">
                <a:latin typeface="Univers" panose="020B0503020202020204" pitchFamily="34" charset="0"/>
              </a:rPr>
              <a:t>Percent ‘Good’ or ‘Excellent’ Ratings Shown</a:t>
            </a:r>
          </a:p>
        </p:txBody>
      </p:sp>
      <p:sp>
        <p:nvSpPr>
          <p:cNvPr id="6" name="Slide Number Placeholder 2">
            <a:extLst>
              <a:ext uri="{FF2B5EF4-FFF2-40B4-BE49-F238E27FC236}">
                <a16:creationId xmlns:a16="http://schemas.microsoft.com/office/drawing/2014/main" id="{4EE92ECB-EF65-4859-AA92-748130DBC9E4}"/>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107</a:t>
            </a:fld>
            <a:endParaRPr lang="en-US" sz="900"/>
          </a:p>
        </p:txBody>
      </p:sp>
    </p:spTree>
    <p:extLst>
      <p:ext uri="{BB962C8B-B14F-4D97-AF65-F5344CB8AC3E}">
        <p14:creationId xmlns:p14="http://schemas.microsoft.com/office/powerpoint/2010/main" val="34627742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457200" y="248273"/>
            <a:ext cx="8233646" cy="525005"/>
          </a:xfrm>
        </p:spPr>
        <p:txBody>
          <a:bodyPr>
            <a:normAutofit/>
          </a:bodyPr>
          <a:lstStyle/>
          <a:p>
            <a:r>
              <a:rPr lang="en-US" sz="1800" b="0">
                <a:latin typeface="Univers" panose="020B0503020202020204" pitchFamily="34" charset="0"/>
                <a:ea typeface="Tahoma" panose="020B0604030504040204" pitchFamily="34" charset="0"/>
                <a:cs typeface="Tahoma" panose="020B0604030504040204" pitchFamily="34" charset="0"/>
              </a:rPr>
              <a:t>Reasons the dealer experience was </a:t>
            </a:r>
            <a:r>
              <a:rPr lang="en-US" sz="1800" b="0" u="sng">
                <a:latin typeface="Univers" panose="020B0503020202020204" pitchFamily="34" charset="0"/>
                <a:ea typeface="Tahoma" panose="020B0604030504040204" pitchFamily="34" charset="0"/>
                <a:cs typeface="Tahoma" panose="020B0604030504040204" pitchFamily="34" charset="0"/>
              </a:rPr>
              <a:t>excellent</a:t>
            </a:r>
            <a:r>
              <a:rPr lang="en-US" sz="1800" b="0">
                <a:latin typeface="Univers" panose="020B0503020202020204" pitchFamily="34" charset="0"/>
                <a:ea typeface="Tahoma" panose="020B0604030504040204" pitchFamily="34" charset="0"/>
                <a:cs typeface="Tahoma" panose="020B0604030504040204" pitchFamily="34" charset="0"/>
              </a:rPr>
              <a:t>.</a:t>
            </a:r>
          </a:p>
        </p:txBody>
      </p:sp>
      <p:graphicFrame>
        <p:nvGraphicFramePr>
          <p:cNvPr id="5" name="Chart 4">
            <a:extLst>
              <a:ext uri="{FF2B5EF4-FFF2-40B4-BE49-F238E27FC236}">
                <a16:creationId xmlns:a16="http://schemas.microsoft.com/office/drawing/2014/main" id="{6787EC32-A7C3-499F-AB06-51A0838BE732}"/>
              </a:ext>
            </a:extLst>
          </p:cNvPr>
          <p:cNvGraphicFramePr/>
          <p:nvPr>
            <p:extLst>
              <p:ext uri="{D42A27DB-BD31-4B8C-83A1-F6EECF244321}">
                <p14:modId xmlns:p14="http://schemas.microsoft.com/office/powerpoint/2010/main" val="1357579091"/>
              </p:ext>
            </p:extLst>
          </p:nvPr>
        </p:nvGraphicFramePr>
        <p:xfrm>
          <a:off x="656134" y="1326032"/>
          <a:ext cx="7880911" cy="30217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9875F1D-6E38-4127-9F9F-DF589E5B9620}"/>
              </a:ext>
            </a:extLst>
          </p:cNvPr>
          <p:cNvSpPr txBox="1"/>
          <p:nvPr/>
        </p:nvSpPr>
        <p:spPr>
          <a:xfrm>
            <a:off x="5895835" y="4347756"/>
            <a:ext cx="767798" cy="246221"/>
          </a:xfrm>
          <a:prstGeom prst="rect">
            <a:avLst/>
          </a:prstGeom>
          <a:noFill/>
        </p:spPr>
        <p:txBody>
          <a:bodyPr wrap="square" rtlCol="0">
            <a:spAutoFit/>
          </a:bodyPr>
          <a:lstStyle/>
          <a:p>
            <a:r>
              <a:rPr lang="en-US" sz="1000" b="1" dirty="0">
                <a:latin typeface="Univers" panose="020B0503020202020204" pitchFamily="34" charset="0"/>
                <a:ea typeface="Tahoma" panose="020B0604030504040204" pitchFamily="34" charset="0"/>
                <a:cs typeface="Tahoma" panose="020B0604030504040204" pitchFamily="34" charset="0"/>
              </a:rPr>
              <a:t>n = 64</a:t>
            </a:r>
          </a:p>
        </p:txBody>
      </p:sp>
      <p:sp>
        <p:nvSpPr>
          <p:cNvPr id="7" name="TextBox 6">
            <a:extLst>
              <a:ext uri="{FF2B5EF4-FFF2-40B4-BE49-F238E27FC236}">
                <a16:creationId xmlns:a16="http://schemas.microsoft.com/office/drawing/2014/main" id="{DB1FE26E-823A-47A1-8FFD-38D004DA7F72}"/>
              </a:ext>
            </a:extLst>
          </p:cNvPr>
          <p:cNvSpPr txBox="1"/>
          <p:nvPr/>
        </p:nvSpPr>
        <p:spPr>
          <a:xfrm>
            <a:off x="1456267" y="958226"/>
            <a:ext cx="6231467" cy="338554"/>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What about the dealer experience made you rate it that way?</a:t>
            </a:r>
          </a:p>
        </p:txBody>
      </p:sp>
      <p:sp>
        <p:nvSpPr>
          <p:cNvPr id="9" name="TextBox 8">
            <a:extLst>
              <a:ext uri="{FF2B5EF4-FFF2-40B4-BE49-F238E27FC236}">
                <a16:creationId xmlns:a16="http://schemas.microsoft.com/office/drawing/2014/main" id="{AA40A49E-9D94-41D7-8334-8B95C14739F8}"/>
              </a:ext>
            </a:extLst>
          </p:cNvPr>
          <p:cNvSpPr txBox="1"/>
          <p:nvPr/>
        </p:nvSpPr>
        <p:spPr>
          <a:xfrm>
            <a:off x="75631" y="4392560"/>
            <a:ext cx="1569563" cy="213585"/>
          </a:xfrm>
          <a:prstGeom prst="rect">
            <a:avLst/>
          </a:prstGeom>
          <a:solidFill>
            <a:schemeClr val="bg1">
              <a:lumMod val="85000"/>
            </a:schemeClr>
          </a:solidFill>
        </p:spPr>
        <p:txBody>
          <a:bodyPr wrap="square" rtlCol="0">
            <a:spAutoFit/>
          </a:bodyPr>
          <a:lstStyle/>
          <a:p>
            <a:pPr algn="ctr"/>
            <a:r>
              <a:rPr lang="en-US" sz="788">
                <a:latin typeface="Univers" panose="020B0503020202020204" pitchFamily="34" charset="0"/>
                <a:ea typeface="Tahoma" panose="020B0604030504040204" pitchFamily="34" charset="0"/>
                <a:cs typeface="Tahoma" panose="020B0604030504040204" pitchFamily="34" charset="0"/>
              </a:rPr>
              <a:t>Coded Open-End Responses</a:t>
            </a:r>
          </a:p>
        </p:txBody>
      </p:sp>
      <p:sp>
        <p:nvSpPr>
          <p:cNvPr id="10" name="Slide Number Placeholder 2">
            <a:extLst>
              <a:ext uri="{FF2B5EF4-FFF2-40B4-BE49-F238E27FC236}">
                <a16:creationId xmlns:a16="http://schemas.microsoft.com/office/drawing/2014/main" id="{57E34672-8C7C-4713-9D4C-0828B4B66664}"/>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108</a:t>
            </a:fld>
            <a:endParaRPr lang="en-US" sz="900"/>
          </a:p>
        </p:txBody>
      </p:sp>
    </p:spTree>
    <p:extLst>
      <p:ext uri="{BB962C8B-B14F-4D97-AF65-F5344CB8AC3E}">
        <p14:creationId xmlns:p14="http://schemas.microsoft.com/office/powerpoint/2010/main" val="4145931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334800" y="99814"/>
            <a:ext cx="8233646" cy="525005"/>
          </a:xfrm>
        </p:spPr>
        <p:txBody>
          <a:bodyPr>
            <a:normAutofit/>
          </a:bodyPr>
          <a:lstStyle/>
          <a:p>
            <a:r>
              <a:rPr lang="en-US" sz="1800" b="0">
                <a:latin typeface="Univers" panose="020B0503020202020204" pitchFamily="34" charset="0"/>
                <a:ea typeface="Tahoma" panose="020B0604030504040204" pitchFamily="34" charset="0"/>
                <a:cs typeface="Tahoma" panose="020B0604030504040204" pitchFamily="34" charset="0"/>
              </a:rPr>
              <a:t>Reasons the dealer experience was </a:t>
            </a:r>
            <a:r>
              <a:rPr lang="en-US" sz="1800" b="0" u="sng">
                <a:latin typeface="Univers" panose="020B0503020202020204" pitchFamily="34" charset="0"/>
                <a:ea typeface="Tahoma" panose="020B0604030504040204" pitchFamily="34" charset="0"/>
                <a:cs typeface="Tahoma" panose="020B0604030504040204" pitchFamily="34" charset="0"/>
              </a:rPr>
              <a:t>good</a:t>
            </a:r>
            <a:r>
              <a:rPr lang="en-US" sz="1800" b="0">
                <a:latin typeface="Univers" panose="020B050302020202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DB1FE26E-823A-47A1-8FFD-38D004DA7F72}"/>
              </a:ext>
            </a:extLst>
          </p:cNvPr>
          <p:cNvSpPr txBox="1"/>
          <p:nvPr/>
        </p:nvSpPr>
        <p:spPr>
          <a:xfrm>
            <a:off x="1456267" y="803565"/>
            <a:ext cx="6231467" cy="338554"/>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What about the dealer experience made you rate it that way?</a:t>
            </a:r>
          </a:p>
        </p:txBody>
      </p:sp>
      <p:sp>
        <p:nvSpPr>
          <p:cNvPr id="11" name="Slide Number Placeholder 2">
            <a:extLst>
              <a:ext uri="{FF2B5EF4-FFF2-40B4-BE49-F238E27FC236}">
                <a16:creationId xmlns:a16="http://schemas.microsoft.com/office/drawing/2014/main" id="{0E517DBA-9B70-4A56-BEB5-A74FD73DD7B7}"/>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109</a:t>
            </a:fld>
            <a:endParaRPr lang="en-US" sz="900"/>
          </a:p>
        </p:txBody>
      </p:sp>
      <p:sp>
        <p:nvSpPr>
          <p:cNvPr id="3" name="TextBox 2">
            <a:extLst>
              <a:ext uri="{FF2B5EF4-FFF2-40B4-BE49-F238E27FC236}">
                <a16:creationId xmlns:a16="http://schemas.microsoft.com/office/drawing/2014/main" id="{B696B496-F73F-D7EA-890F-6003FE7DD28A}"/>
              </a:ext>
            </a:extLst>
          </p:cNvPr>
          <p:cNvSpPr txBox="1"/>
          <p:nvPr/>
        </p:nvSpPr>
        <p:spPr>
          <a:xfrm>
            <a:off x="203570" y="1206231"/>
            <a:ext cx="3921242" cy="3139321"/>
          </a:xfrm>
          <a:prstGeom prst="rect">
            <a:avLst/>
          </a:prstGeom>
          <a:noFill/>
        </p:spPr>
        <p:txBody>
          <a:bodyPr wrap="square">
            <a:spAutoFit/>
          </a:bodyPr>
          <a:lstStyle/>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Because they were responsive to my issue, I had 10 bails of hay to be stacked and they came out to fix my issue immediately. Because they had the answers and took the time to find what I needed.</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For one the maintenance service part just jumped right on it and got me right in and it wasn't a problem at all.</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Friendly people.</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Good satisfaction and answered all my questions.</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I called them a couple of times then I took it over there and they took care of it.</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I think the salesman was very knowledgeable and friendly, he was very easy to work with.</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So when I called the dealer was very friendly.  When me and my wife came in to look at the tractor they spent a considerate amount of time for us and even stayed open late for us.</a:t>
            </a:r>
          </a:p>
        </p:txBody>
      </p:sp>
      <p:sp>
        <p:nvSpPr>
          <p:cNvPr id="4" name="TextBox 3">
            <a:extLst>
              <a:ext uri="{FF2B5EF4-FFF2-40B4-BE49-F238E27FC236}">
                <a16:creationId xmlns:a16="http://schemas.microsoft.com/office/drawing/2014/main" id="{EB3E9B9F-B89C-A476-271F-40F05BFC9FF7}"/>
              </a:ext>
            </a:extLst>
          </p:cNvPr>
          <p:cNvSpPr txBox="1"/>
          <p:nvPr/>
        </p:nvSpPr>
        <p:spPr>
          <a:xfrm>
            <a:off x="4457421" y="1209171"/>
            <a:ext cx="3921242" cy="3208571"/>
          </a:xfrm>
          <a:prstGeom prst="rect">
            <a:avLst/>
          </a:prstGeom>
          <a:noFill/>
        </p:spPr>
        <p:txBody>
          <a:bodyPr wrap="square">
            <a:spAutoFit/>
          </a:bodyPr>
          <a:lstStyle/>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are really good.</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got it taken care of: it took them about 5 days but once they got the parts, they had it fixed the next business day.</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had the parts I needed</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responded to my request and were friendly.</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treated us nice and didn’t have us wait for hours.</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were prompt in getting back to me and had a good recommendation.</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were very efficient.</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were very helpful as far as getting me good hoses and they are very friendly people.</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 dealer seemed to have a handle on the whole situation regarding my backhoe.</a:t>
            </a:r>
          </a:p>
          <a:p>
            <a:pPr marL="214313" indent="-214313">
              <a:spcAft>
                <a:spcPts val="600"/>
              </a:spcAft>
              <a:buFont typeface="Arial" panose="020B0604020202020204" pitchFamily="34" charset="0"/>
              <a:buChar char="•"/>
            </a:pPr>
            <a:endParaRPr lang="en-US" sz="1050" i="1" dirty="0">
              <a:latin typeface="Univers" panose="020B05030202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054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dirty="0">
                <a:ea typeface="Tahoma" panose="020B0604030504040204" pitchFamily="34" charset="0"/>
                <a:cs typeface="Tahoma" panose="020B0604030504040204" pitchFamily="34" charset="0"/>
              </a:rPr>
              <a:t>60-Day Satisfaction by Series</a:t>
            </a:r>
            <a:br>
              <a:rPr lang="en-US" sz="3200" dirty="0">
                <a:ea typeface="Tahoma" panose="020B0604030504040204" pitchFamily="34" charset="0"/>
                <a:cs typeface="Tahoma" panose="020B0604030504040204" pitchFamily="34" charset="0"/>
              </a:rPr>
            </a:br>
            <a:endParaRPr lang="en-US" dirty="0"/>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11</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08D35B60-97D2-DF42-68F1-8E53C71B932D}"/>
              </a:ext>
            </a:extLst>
          </p:cNvPr>
          <p:cNvGraphicFramePr/>
          <p:nvPr>
            <p:extLst>
              <p:ext uri="{D42A27DB-BD31-4B8C-83A1-F6EECF244321}">
                <p14:modId xmlns:p14="http://schemas.microsoft.com/office/powerpoint/2010/main" val="1454840269"/>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0719750"/>
      </p:ext>
    </p:extLst>
  </p:cSld>
  <p:clrMapOvr>
    <a:masterClrMapping/>
  </p:clrMapOvr>
  <p:extLst>
    <p:ext uri="{6950BFC3-D8DA-4A85-94F7-54DA5524770B}">
      <p188:commentRel xmlns:p188="http://schemas.microsoft.com/office/powerpoint/2018/8/main" r:id="rId2"/>
    </p:ext>
  </p:extLs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306000" y="99814"/>
            <a:ext cx="8233646" cy="525005"/>
          </a:xfrm>
        </p:spPr>
        <p:txBody>
          <a:bodyPr>
            <a:normAutofit/>
          </a:bodyPr>
          <a:lstStyle/>
          <a:p>
            <a:r>
              <a:rPr lang="en-US" sz="1800" b="0">
                <a:latin typeface="Univers" panose="020B0503020202020204" pitchFamily="34" charset="0"/>
                <a:ea typeface="Tahoma" panose="020B0604030504040204" pitchFamily="34" charset="0"/>
                <a:cs typeface="Tahoma" panose="020B0604030504040204" pitchFamily="34" charset="0"/>
              </a:rPr>
              <a:t>Reasons the dealer experience was </a:t>
            </a:r>
            <a:r>
              <a:rPr lang="en-US" sz="1800" b="0" u="sng">
                <a:latin typeface="Univers" panose="020B0503020202020204" pitchFamily="34" charset="0"/>
                <a:ea typeface="Tahoma" panose="020B0604030504040204" pitchFamily="34" charset="0"/>
                <a:cs typeface="Tahoma" panose="020B0604030504040204" pitchFamily="34" charset="0"/>
              </a:rPr>
              <a:t>neutral</a:t>
            </a:r>
            <a:r>
              <a:rPr lang="en-US" sz="1800" b="0">
                <a:latin typeface="Univers" panose="020B050302020202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DB1FE26E-823A-47A1-8FFD-38D004DA7F72}"/>
              </a:ext>
            </a:extLst>
          </p:cNvPr>
          <p:cNvSpPr txBox="1"/>
          <p:nvPr/>
        </p:nvSpPr>
        <p:spPr>
          <a:xfrm>
            <a:off x="1456266" y="833754"/>
            <a:ext cx="6231467" cy="338554"/>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What about the dealer experience made you rate it that way?</a:t>
            </a:r>
          </a:p>
        </p:txBody>
      </p:sp>
      <p:sp>
        <p:nvSpPr>
          <p:cNvPr id="8" name="Slide Number Placeholder 2">
            <a:extLst>
              <a:ext uri="{FF2B5EF4-FFF2-40B4-BE49-F238E27FC236}">
                <a16:creationId xmlns:a16="http://schemas.microsoft.com/office/drawing/2014/main" id="{72AAF129-5EEE-4619-A9C2-9050BDB176C0}"/>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110</a:t>
            </a:fld>
            <a:endParaRPr lang="en-US" sz="900"/>
          </a:p>
        </p:txBody>
      </p:sp>
      <p:sp>
        <p:nvSpPr>
          <p:cNvPr id="3" name="TextBox 2">
            <a:extLst>
              <a:ext uri="{FF2B5EF4-FFF2-40B4-BE49-F238E27FC236}">
                <a16:creationId xmlns:a16="http://schemas.microsoft.com/office/drawing/2014/main" id="{0C054B12-AFC9-E833-AAEE-D690C70075F7}"/>
              </a:ext>
            </a:extLst>
          </p:cNvPr>
          <p:cNvSpPr txBox="1"/>
          <p:nvPr/>
        </p:nvSpPr>
        <p:spPr>
          <a:xfrm>
            <a:off x="680741" y="1463589"/>
            <a:ext cx="7484163" cy="730969"/>
          </a:xfrm>
          <a:prstGeom prst="rect">
            <a:avLst/>
          </a:prstGeom>
          <a:noFill/>
        </p:spPr>
        <p:txBody>
          <a:bodyPr wrap="square">
            <a:spAutoFit/>
          </a:bodyPr>
          <a:lstStyle/>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I haven’t been there yet.</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I went back and forth from a little while. Had to drive for an hour so I can overpay.</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Because I didn't have between neutral and excellent.</a:t>
            </a:r>
          </a:p>
        </p:txBody>
      </p:sp>
    </p:spTree>
    <p:extLst>
      <p:ext uri="{BB962C8B-B14F-4D97-AF65-F5344CB8AC3E}">
        <p14:creationId xmlns:p14="http://schemas.microsoft.com/office/powerpoint/2010/main" val="1079443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248400" y="111567"/>
            <a:ext cx="8233646" cy="525005"/>
          </a:xfrm>
        </p:spPr>
        <p:txBody>
          <a:bodyPr>
            <a:normAutofit/>
          </a:bodyPr>
          <a:lstStyle/>
          <a:p>
            <a:r>
              <a:rPr lang="en-US" sz="1800" b="0">
                <a:latin typeface="Univers" panose="020B0503020202020204" pitchFamily="34" charset="0"/>
                <a:ea typeface="Tahoma" panose="020B0604030504040204" pitchFamily="34" charset="0"/>
                <a:cs typeface="Tahoma" panose="020B0604030504040204" pitchFamily="34" charset="0"/>
              </a:rPr>
              <a:t>Reasons the dealer experience was </a:t>
            </a:r>
            <a:r>
              <a:rPr lang="en-US" sz="1800" b="0" u="sng">
                <a:latin typeface="Univers" panose="020B0503020202020204" pitchFamily="34" charset="0"/>
                <a:ea typeface="Tahoma" panose="020B0604030504040204" pitchFamily="34" charset="0"/>
                <a:cs typeface="Tahoma" panose="020B0604030504040204" pitchFamily="34" charset="0"/>
              </a:rPr>
              <a:t>fair</a:t>
            </a:r>
            <a:r>
              <a:rPr lang="en-US" sz="1800" b="0">
                <a:latin typeface="Univers" panose="020B050302020202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DB1FE26E-823A-47A1-8FFD-38D004DA7F72}"/>
              </a:ext>
            </a:extLst>
          </p:cNvPr>
          <p:cNvSpPr txBox="1"/>
          <p:nvPr/>
        </p:nvSpPr>
        <p:spPr>
          <a:xfrm>
            <a:off x="1386828" y="699091"/>
            <a:ext cx="6231467" cy="338554"/>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What about the dealer experience made you rate it that way?</a:t>
            </a:r>
          </a:p>
        </p:txBody>
      </p:sp>
      <p:sp>
        <p:nvSpPr>
          <p:cNvPr id="8" name="Slide Number Placeholder 2">
            <a:extLst>
              <a:ext uri="{FF2B5EF4-FFF2-40B4-BE49-F238E27FC236}">
                <a16:creationId xmlns:a16="http://schemas.microsoft.com/office/drawing/2014/main" id="{80841D69-C33D-4F03-BD41-9E7F8C4CFBFE}"/>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111</a:t>
            </a:fld>
            <a:endParaRPr lang="en-US" sz="900"/>
          </a:p>
        </p:txBody>
      </p:sp>
      <p:sp>
        <p:nvSpPr>
          <p:cNvPr id="3" name="TextBox 2">
            <a:extLst>
              <a:ext uri="{FF2B5EF4-FFF2-40B4-BE49-F238E27FC236}">
                <a16:creationId xmlns:a16="http://schemas.microsoft.com/office/drawing/2014/main" id="{DB7292F8-10EE-FAF6-BCB3-5AA53262DA68}"/>
              </a:ext>
            </a:extLst>
          </p:cNvPr>
          <p:cNvSpPr txBox="1"/>
          <p:nvPr/>
        </p:nvSpPr>
        <p:spPr>
          <a:xfrm>
            <a:off x="680741" y="1463589"/>
            <a:ext cx="7484163" cy="1769715"/>
          </a:xfrm>
          <a:prstGeom prst="rect">
            <a:avLst/>
          </a:prstGeom>
          <a:noFill/>
        </p:spPr>
        <p:txBody>
          <a:bodyPr wrap="square">
            <a:spAutoFit/>
          </a:bodyPr>
          <a:lstStyle/>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Because the issue is not resolved (fuel gauge is not working); the hydraulic fluid is leaking.</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Bought something and wasn’t satisfied.</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People at the shop itself wasn't that good but the manger was very helpful.</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 parts I was looking for were not available in stock.</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 two or three issues I had when buying a brand-new tractor. If I could do it over I wouldn't even buy from the dealer. I had to go and fix my tractor which I shouldn't have to fix.</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They've had it for 2 weeks now, and there telling me my tractor should be ready this next week, so I didn't get a speedier response.</a:t>
            </a:r>
          </a:p>
        </p:txBody>
      </p:sp>
    </p:spTree>
    <p:extLst>
      <p:ext uri="{BB962C8B-B14F-4D97-AF65-F5344CB8AC3E}">
        <p14:creationId xmlns:p14="http://schemas.microsoft.com/office/powerpoint/2010/main" val="10829993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320400" y="132991"/>
            <a:ext cx="8233646" cy="525005"/>
          </a:xfrm>
        </p:spPr>
        <p:txBody>
          <a:bodyPr>
            <a:normAutofit/>
          </a:bodyPr>
          <a:lstStyle/>
          <a:p>
            <a:r>
              <a:rPr lang="en-US" sz="1800" b="0">
                <a:latin typeface="Univers" panose="020B0503020202020204" pitchFamily="34" charset="0"/>
                <a:ea typeface="Tahoma" panose="020B0604030504040204" pitchFamily="34" charset="0"/>
                <a:cs typeface="Tahoma" panose="020B0604030504040204" pitchFamily="34" charset="0"/>
              </a:rPr>
              <a:t>Reasons the dealer experience was </a:t>
            </a:r>
            <a:r>
              <a:rPr lang="en-US" sz="1800" b="0" u="sng">
                <a:latin typeface="Univers" panose="020B0503020202020204" pitchFamily="34" charset="0"/>
                <a:ea typeface="Tahoma" panose="020B0604030504040204" pitchFamily="34" charset="0"/>
                <a:cs typeface="Tahoma" panose="020B0604030504040204" pitchFamily="34" charset="0"/>
              </a:rPr>
              <a:t>poor</a:t>
            </a:r>
            <a:r>
              <a:rPr lang="en-US" sz="1800" b="0">
                <a:latin typeface="Univers" panose="020B050302020202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DB1FE26E-823A-47A1-8FFD-38D004DA7F72}"/>
              </a:ext>
            </a:extLst>
          </p:cNvPr>
          <p:cNvSpPr txBox="1"/>
          <p:nvPr/>
        </p:nvSpPr>
        <p:spPr>
          <a:xfrm>
            <a:off x="1377067" y="881467"/>
            <a:ext cx="6231467" cy="338554"/>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What about the dealer experience made you rate it that way?</a:t>
            </a:r>
          </a:p>
        </p:txBody>
      </p:sp>
      <p:sp>
        <p:nvSpPr>
          <p:cNvPr id="8" name="Slide Number Placeholder 2">
            <a:extLst>
              <a:ext uri="{FF2B5EF4-FFF2-40B4-BE49-F238E27FC236}">
                <a16:creationId xmlns:a16="http://schemas.microsoft.com/office/drawing/2014/main" id="{5B01B23E-F638-4849-9E26-1D6D24599A62}"/>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112</a:t>
            </a:fld>
            <a:endParaRPr lang="en-US" sz="900"/>
          </a:p>
        </p:txBody>
      </p:sp>
      <p:sp>
        <p:nvSpPr>
          <p:cNvPr id="3" name="TextBox 2">
            <a:extLst>
              <a:ext uri="{FF2B5EF4-FFF2-40B4-BE49-F238E27FC236}">
                <a16:creationId xmlns:a16="http://schemas.microsoft.com/office/drawing/2014/main" id="{435B2A6F-C3B4-D65A-5328-6DE65467C2A0}"/>
              </a:ext>
            </a:extLst>
          </p:cNvPr>
          <p:cNvSpPr txBox="1"/>
          <p:nvPr/>
        </p:nvSpPr>
        <p:spPr>
          <a:xfrm>
            <a:off x="680741" y="1463589"/>
            <a:ext cx="7484163" cy="1931298"/>
          </a:xfrm>
          <a:prstGeom prst="rect">
            <a:avLst/>
          </a:prstGeom>
          <a:noFill/>
        </p:spPr>
        <p:txBody>
          <a:bodyPr wrap="square">
            <a:spAutoFit/>
          </a:bodyPr>
          <a:lstStyle/>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Couldn’t help me. Couldn’t fix my tire.</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Lying to me and not telling the truth to me. I had 3 servicemen talk me out of turf tires, and I now have turf tires coming in through a friend in ct.</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Overall had to call numerous times to ensure that tractor was ready, once there had to wait 4-5 hours because tractor was not ready.</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fixed 2 out of the 3 things that needed fixing.</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They were very slow and were lying to me about stuff.</a:t>
            </a:r>
          </a:p>
          <a:p>
            <a:pPr marL="214313" indent="-214313">
              <a:spcAft>
                <a:spcPts val="600"/>
              </a:spcAft>
              <a:buFont typeface="Arial" panose="020B0604020202020204" pitchFamily="34" charset="0"/>
              <a:buChar char="•"/>
            </a:pPr>
            <a:r>
              <a:rPr lang="en-US" sz="1050" i="1" dirty="0">
                <a:latin typeface="Univers" panose="020B0503020202020204" pitchFamily="34" charset="0"/>
                <a:ea typeface="Tahoma" panose="020B0604030504040204" pitchFamily="34" charset="0"/>
                <a:cs typeface="Tahoma" panose="020B0604030504040204" pitchFamily="34" charset="0"/>
              </a:rPr>
              <a:t>Well because of the delays in service parts that they promised me for over a month to have done and hadn't done it.</a:t>
            </a:r>
          </a:p>
        </p:txBody>
      </p:sp>
    </p:spTree>
    <p:extLst>
      <p:ext uri="{BB962C8B-B14F-4D97-AF65-F5344CB8AC3E}">
        <p14:creationId xmlns:p14="http://schemas.microsoft.com/office/powerpoint/2010/main" val="302953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11CDEE-A4D7-43AC-901F-3AE1C67F1F57}"/>
              </a:ext>
            </a:extLst>
          </p:cNvPr>
          <p:cNvSpPr txBox="1">
            <a:spLocks/>
          </p:cNvSpPr>
          <p:nvPr/>
        </p:nvSpPr>
        <p:spPr>
          <a:xfrm>
            <a:off x="1066437" y="1451042"/>
            <a:ext cx="6583680" cy="1846659"/>
          </a:xfrm>
          <a:prstGeom prst="rect">
            <a:avLst/>
          </a:prstGeom>
        </p:spPr>
        <p:txBody>
          <a:bodyPr lIns="91440" tIns="45720" rIns="91440" bIns="45720" anchor="t"/>
          <a:lstStyle>
            <a:lvl1pPr algn="l" defTabSz="685800" rtl="0" eaLnBrk="1" latinLnBrk="0" hangingPunct="1">
              <a:lnSpc>
                <a:spcPts val="3200"/>
              </a:lnSpc>
              <a:spcBef>
                <a:spcPct val="0"/>
              </a:spcBef>
              <a:buNone/>
              <a:defRPr sz="3200" b="1" kern="1200">
                <a:solidFill>
                  <a:schemeClr val="tx1"/>
                </a:solidFill>
                <a:latin typeface="Univers" panose="020B0503020202020204" pitchFamily="34" charset="0"/>
                <a:ea typeface="+mj-ea"/>
                <a:cs typeface="+mj-cs"/>
              </a:defRPr>
            </a:lvl1pPr>
          </a:lstStyle>
          <a:p>
            <a:pPr algn="ctr"/>
            <a:r>
              <a:rPr lang="en-US">
                <a:latin typeface="Univers"/>
                <a:cs typeface="Arial"/>
              </a:rPr>
              <a:t>Demographic</a:t>
            </a:r>
            <a:r>
              <a:rPr lang="en-US">
                <a:latin typeface="Calibri"/>
                <a:cs typeface="Arial"/>
              </a:rPr>
              <a:t> </a:t>
            </a:r>
            <a:endParaRPr lang="en-US">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03356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7DE0-891E-43A6-8F76-313CFA36AAEF}"/>
              </a:ext>
            </a:extLst>
          </p:cNvPr>
          <p:cNvSpPr>
            <a:spLocks noGrp="1"/>
          </p:cNvSpPr>
          <p:nvPr>
            <p:ph type="title"/>
          </p:nvPr>
        </p:nvSpPr>
        <p:spPr>
          <a:xfrm>
            <a:off x="274320" y="157976"/>
            <a:ext cx="8233646" cy="525005"/>
          </a:xfrm>
        </p:spPr>
        <p:txBody>
          <a:bodyPr>
            <a:normAutofit/>
          </a:bodyPr>
          <a:lstStyle/>
          <a:p>
            <a:r>
              <a:rPr lang="en-US" sz="1800" b="0"/>
              <a:t>Demographics</a:t>
            </a:r>
          </a:p>
        </p:txBody>
      </p:sp>
      <p:graphicFrame>
        <p:nvGraphicFramePr>
          <p:cNvPr id="3" name="Table 7">
            <a:extLst>
              <a:ext uri="{FF2B5EF4-FFF2-40B4-BE49-F238E27FC236}">
                <a16:creationId xmlns:a16="http://schemas.microsoft.com/office/drawing/2014/main" id="{E0FA9C98-EC9C-410E-A080-112BC9E70133}"/>
              </a:ext>
            </a:extLst>
          </p:cNvPr>
          <p:cNvGraphicFramePr>
            <a:graphicFrameLocks noGrp="1"/>
          </p:cNvGraphicFramePr>
          <p:nvPr>
            <p:extLst>
              <p:ext uri="{D42A27DB-BD31-4B8C-83A1-F6EECF244321}">
                <p14:modId xmlns:p14="http://schemas.microsoft.com/office/powerpoint/2010/main" val="1670922037"/>
              </p:ext>
            </p:extLst>
          </p:nvPr>
        </p:nvGraphicFramePr>
        <p:xfrm>
          <a:off x="322217" y="791210"/>
          <a:ext cx="944880" cy="571500"/>
        </p:xfrm>
        <a:graphic>
          <a:graphicData uri="http://schemas.openxmlformats.org/drawingml/2006/table">
            <a:tbl>
              <a:tblPr firstRow="1" bandRow="1">
                <a:tableStyleId>{2D5ABB26-0587-4C30-8999-92F81FD0307C}</a:tableStyleId>
              </a:tblPr>
              <a:tblGrid>
                <a:gridCol w="560020">
                  <a:extLst>
                    <a:ext uri="{9D8B030D-6E8A-4147-A177-3AD203B41FA5}">
                      <a16:colId xmlns:a16="http://schemas.microsoft.com/office/drawing/2014/main" val="143060404"/>
                    </a:ext>
                  </a:extLst>
                </a:gridCol>
                <a:gridCol w="384860">
                  <a:extLst>
                    <a:ext uri="{9D8B030D-6E8A-4147-A177-3AD203B41FA5}">
                      <a16:colId xmlns:a16="http://schemas.microsoft.com/office/drawing/2014/main" val="1115275921"/>
                    </a:ext>
                  </a:extLst>
                </a:gridCol>
              </a:tblGrid>
              <a:tr h="185239">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Gender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Male</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96%</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Female</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696034"/>
                  </a:ext>
                </a:extLst>
              </a:tr>
            </a:tbl>
          </a:graphicData>
        </a:graphic>
      </p:graphicFrame>
      <p:graphicFrame>
        <p:nvGraphicFramePr>
          <p:cNvPr id="10" name="Table 7">
            <a:extLst>
              <a:ext uri="{FF2B5EF4-FFF2-40B4-BE49-F238E27FC236}">
                <a16:creationId xmlns:a16="http://schemas.microsoft.com/office/drawing/2014/main" id="{731D4C7D-0B0C-4562-A1D4-3D726080F4A5}"/>
              </a:ext>
            </a:extLst>
          </p:cNvPr>
          <p:cNvGraphicFramePr>
            <a:graphicFrameLocks noGrp="1"/>
          </p:cNvGraphicFramePr>
          <p:nvPr>
            <p:extLst>
              <p:ext uri="{D42A27DB-BD31-4B8C-83A1-F6EECF244321}">
                <p14:modId xmlns:p14="http://schemas.microsoft.com/office/powerpoint/2010/main" val="3536016396"/>
              </p:ext>
            </p:extLst>
          </p:nvPr>
        </p:nvGraphicFramePr>
        <p:xfrm>
          <a:off x="251285" y="1470939"/>
          <a:ext cx="1081924" cy="1714500"/>
        </p:xfrm>
        <a:graphic>
          <a:graphicData uri="http://schemas.openxmlformats.org/drawingml/2006/table">
            <a:tbl>
              <a:tblPr firstRow="1" bandRow="1">
                <a:tableStyleId>{2D5ABB26-0587-4C30-8999-92F81FD0307C}</a:tableStyleId>
              </a:tblPr>
              <a:tblGrid>
                <a:gridCol w="635194">
                  <a:extLst>
                    <a:ext uri="{9D8B030D-6E8A-4147-A177-3AD203B41FA5}">
                      <a16:colId xmlns:a16="http://schemas.microsoft.com/office/drawing/2014/main" val="143060404"/>
                    </a:ext>
                  </a:extLst>
                </a:gridCol>
                <a:gridCol w="446730">
                  <a:extLst>
                    <a:ext uri="{9D8B030D-6E8A-4147-A177-3AD203B41FA5}">
                      <a16:colId xmlns:a16="http://schemas.microsoft.com/office/drawing/2014/main" val="1115275921"/>
                    </a:ext>
                  </a:extLst>
                </a:gridCol>
              </a:tblGrid>
              <a:tr h="185239">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Age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18 – 24</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25 – 34</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696034"/>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35 – 44</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17%</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8105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45 – 54 </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23%</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386414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55 – 64 </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27%</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69452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65 – 74 </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18%</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124594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75+</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7%</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235191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380278"/>
                  </a:ext>
                </a:extLst>
              </a:tr>
            </a:tbl>
          </a:graphicData>
        </a:graphic>
      </p:graphicFrame>
      <p:graphicFrame>
        <p:nvGraphicFramePr>
          <p:cNvPr id="11" name="Table 7">
            <a:extLst>
              <a:ext uri="{FF2B5EF4-FFF2-40B4-BE49-F238E27FC236}">
                <a16:creationId xmlns:a16="http://schemas.microsoft.com/office/drawing/2014/main" id="{4ACB22B4-85E4-47BF-8968-E2C824B4FB07}"/>
              </a:ext>
            </a:extLst>
          </p:cNvPr>
          <p:cNvGraphicFramePr>
            <a:graphicFrameLocks noGrp="1"/>
          </p:cNvGraphicFramePr>
          <p:nvPr>
            <p:extLst>
              <p:ext uri="{D42A27DB-BD31-4B8C-83A1-F6EECF244321}">
                <p14:modId xmlns:p14="http://schemas.microsoft.com/office/powerpoint/2010/main" val="3387967739"/>
              </p:ext>
            </p:extLst>
          </p:nvPr>
        </p:nvGraphicFramePr>
        <p:xfrm>
          <a:off x="274320" y="3266750"/>
          <a:ext cx="1162594" cy="1333500"/>
        </p:xfrm>
        <a:graphic>
          <a:graphicData uri="http://schemas.openxmlformats.org/drawingml/2006/table">
            <a:tbl>
              <a:tblPr firstRow="1" bandRow="1">
                <a:tableStyleId>{2D5ABB26-0587-4C30-8999-92F81FD0307C}</a:tableStyleId>
              </a:tblPr>
              <a:tblGrid>
                <a:gridCol w="689057">
                  <a:extLst>
                    <a:ext uri="{9D8B030D-6E8A-4147-A177-3AD203B41FA5}">
                      <a16:colId xmlns:a16="http://schemas.microsoft.com/office/drawing/2014/main" val="143060404"/>
                    </a:ext>
                  </a:extLst>
                </a:gridCol>
                <a:gridCol w="473537">
                  <a:extLst>
                    <a:ext uri="{9D8B030D-6E8A-4147-A177-3AD203B41FA5}">
                      <a16:colId xmlns:a16="http://schemas.microsoft.com/office/drawing/2014/main" val="1115275921"/>
                    </a:ext>
                  </a:extLst>
                </a:gridCol>
              </a:tblGrid>
              <a:tr h="185239">
                <a:tc gridSpan="2">
                  <a:txBody>
                    <a:bodyPr/>
                    <a:lstStyle/>
                    <a:p>
                      <a:pPr algn="ctr"/>
                      <a:r>
                        <a:rPr lang="en-US" sz="800" b="1" baseline="0">
                          <a:latin typeface="Univers" panose="020B0503020202020204" pitchFamily="34" charset="0"/>
                          <a:ea typeface="Tahoma" panose="020B0604030504040204" pitchFamily="34" charset="0"/>
                          <a:cs typeface="Tahoma" panose="020B0604030504040204" pitchFamily="34" charset="0"/>
                        </a:rPr>
                        <a:t>Marital Status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630501729"/>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Married</a:t>
                      </a:r>
                    </a:p>
                  </a:txBody>
                  <a:tcPr marL="68580" marR="68580" marT="34290" marB="3429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71%</a:t>
                      </a:r>
                    </a:p>
                  </a:txBody>
                  <a:tcPr marL="68580" marR="68580" marT="34290" marB="3429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027882409"/>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Single</a:t>
                      </a:r>
                    </a:p>
                  </a:txBody>
                  <a:tcPr marL="68580" marR="68580" marT="34290" marB="3429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13%</a:t>
                      </a:r>
                    </a:p>
                  </a:txBody>
                  <a:tcPr marL="68580" marR="68580" marT="34290" marB="3429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4696034"/>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Separated</a:t>
                      </a:r>
                    </a:p>
                  </a:txBody>
                  <a:tcPr marL="68580" marR="68580" marT="34290" marB="3429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0%</a:t>
                      </a:r>
                    </a:p>
                  </a:txBody>
                  <a:tcPr marL="68580" marR="68580" marT="34290" marB="3429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03810500"/>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Divorced</a:t>
                      </a:r>
                    </a:p>
                  </a:txBody>
                  <a:tcPr marL="68580" marR="68580" marT="34290" marB="3429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38641400"/>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Widowed</a:t>
                      </a:r>
                    </a:p>
                  </a:txBody>
                  <a:tcPr marL="68580" marR="68580" marT="34290" marB="3429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96945200"/>
                  </a:ext>
                </a:extLst>
              </a:tr>
              <a:tr h="182880">
                <a:tc>
                  <a:txBody>
                    <a:bodyPr/>
                    <a:lstStyle/>
                    <a:p>
                      <a:r>
                        <a:rPr lang="en-US" sz="800" baseline="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aseline="0" dirty="0">
                          <a:latin typeface="Univers" panose="020B0503020202020204" pitchFamily="34" charset="0"/>
                          <a:ea typeface="Tahoma" panose="020B0604030504040204" pitchFamily="34" charset="0"/>
                          <a:cs typeface="Tahoma" panose="020B0604030504040204" pitchFamily="34" charset="0"/>
                        </a:rPr>
                        <a:t>7%</a:t>
                      </a:r>
                    </a:p>
                  </a:txBody>
                  <a:tcPr marL="68580" marR="68580" marT="34290" marB="3429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245940"/>
                  </a:ext>
                </a:extLst>
              </a:tr>
            </a:tbl>
          </a:graphicData>
        </a:graphic>
      </p:graphicFrame>
      <p:graphicFrame>
        <p:nvGraphicFramePr>
          <p:cNvPr id="12" name="Table 7">
            <a:extLst>
              <a:ext uri="{FF2B5EF4-FFF2-40B4-BE49-F238E27FC236}">
                <a16:creationId xmlns:a16="http://schemas.microsoft.com/office/drawing/2014/main" id="{3C4DD83B-AADD-42C6-B2E8-D8BB876F5BB0}"/>
              </a:ext>
            </a:extLst>
          </p:cNvPr>
          <p:cNvGraphicFramePr>
            <a:graphicFrameLocks noGrp="1"/>
          </p:cNvGraphicFramePr>
          <p:nvPr>
            <p:extLst>
              <p:ext uri="{D42A27DB-BD31-4B8C-83A1-F6EECF244321}">
                <p14:modId xmlns:p14="http://schemas.microsoft.com/office/powerpoint/2010/main" val="3897107834"/>
              </p:ext>
            </p:extLst>
          </p:nvPr>
        </p:nvGraphicFramePr>
        <p:xfrm>
          <a:off x="3004723" y="420478"/>
          <a:ext cx="1273574" cy="1887435"/>
        </p:xfrm>
        <a:graphic>
          <a:graphicData uri="http://schemas.openxmlformats.org/drawingml/2006/table">
            <a:tbl>
              <a:tblPr firstRow="1" bandRow="1">
                <a:tableStyleId>{2D5ABB26-0587-4C30-8999-92F81FD0307C}</a:tableStyleId>
              </a:tblPr>
              <a:tblGrid>
                <a:gridCol w="847479">
                  <a:extLst>
                    <a:ext uri="{9D8B030D-6E8A-4147-A177-3AD203B41FA5}">
                      <a16:colId xmlns:a16="http://schemas.microsoft.com/office/drawing/2014/main" val="143060404"/>
                    </a:ext>
                  </a:extLst>
                </a:gridCol>
                <a:gridCol w="426095">
                  <a:extLst>
                    <a:ext uri="{9D8B030D-6E8A-4147-A177-3AD203B41FA5}">
                      <a16:colId xmlns:a16="http://schemas.microsoft.com/office/drawing/2014/main" val="1115275921"/>
                    </a:ext>
                  </a:extLst>
                </a:gridCol>
              </a:tblGrid>
              <a:tr h="185239">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Ethnicity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393915">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White </a:t>
                      </a:r>
                    </a:p>
                    <a:p>
                      <a:r>
                        <a:rPr lang="en-US" sz="800" dirty="0">
                          <a:latin typeface="Univers" panose="020B0503020202020204" pitchFamily="34" charset="0"/>
                          <a:ea typeface="Tahoma" panose="020B0604030504040204" pitchFamily="34" charset="0"/>
                          <a:cs typeface="Tahoma" panose="020B0604030504040204" pitchFamily="34" charset="0"/>
                        </a:rPr>
                        <a:t>Non-Hispanic</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85%</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297180">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African American</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3%</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14618911"/>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Hispanic</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696034"/>
                  </a:ext>
                </a:extLst>
              </a:tr>
              <a:tr h="182880">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Native American</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810500"/>
                  </a:ext>
                </a:extLst>
              </a:tr>
              <a:tr h="182880">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Other</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0386414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6945200"/>
                  </a:ext>
                </a:extLst>
              </a:tr>
            </a:tbl>
          </a:graphicData>
        </a:graphic>
      </p:graphicFrame>
      <p:graphicFrame>
        <p:nvGraphicFramePr>
          <p:cNvPr id="13" name="Table 7">
            <a:extLst>
              <a:ext uri="{FF2B5EF4-FFF2-40B4-BE49-F238E27FC236}">
                <a16:creationId xmlns:a16="http://schemas.microsoft.com/office/drawing/2014/main" id="{8A6B4177-4A10-4B74-9111-24493D9DE2E7}"/>
              </a:ext>
            </a:extLst>
          </p:cNvPr>
          <p:cNvGraphicFramePr>
            <a:graphicFrameLocks noGrp="1"/>
          </p:cNvGraphicFramePr>
          <p:nvPr>
            <p:extLst>
              <p:ext uri="{D42A27DB-BD31-4B8C-83A1-F6EECF244321}">
                <p14:modId xmlns:p14="http://schemas.microsoft.com/office/powerpoint/2010/main" val="1416107226"/>
              </p:ext>
            </p:extLst>
          </p:nvPr>
        </p:nvGraphicFramePr>
        <p:xfrm>
          <a:off x="2835843" y="2467610"/>
          <a:ext cx="1611334" cy="2144990"/>
        </p:xfrm>
        <a:graphic>
          <a:graphicData uri="http://schemas.openxmlformats.org/drawingml/2006/table">
            <a:tbl>
              <a:tblPr firstRow="1" bandRow="1">
                <a:tableStyleId>{2D5ABB26-0587-4C30-8999-92F81FD0307C}</a:tableStyleId>
              </a:tblPr>
              <a:tblGrid>
                <a:gridCol w="1190949">
                  <a:extLst>
                    <a:ext uri="{9D8B030D-6E8A-4147-A177-3AD203B41FA5}">
                      <a16:colId xmlns:a16="http://schemas.microsoft.com/office/drawing/2014/main" val="143060404"/>
                    </a:ext>
                  </a:extLst>
                </a:gridCol>
                <a:gridCol w="420385">
                  <a:extLst>
                    <a:ext uri="{9D8B030D-6E8A-4147-A177-3AD203B41FA5}">
                      <a16:colId xmlns:a16="http://schemas.microsoft.com/office/drawing/2014/main" val="1115275921"/>
                    </a:ext>
                  </a:extLst>
                </a:gridCol>
              </a:tblGrid>
              <a:tr h="224750">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Total Household Income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Under $30,000</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3%</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$30,000 but less than $50,000</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696034"/>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$50,000 but less than $75,000</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11%</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810500"/>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$75,000 but less than $100,000</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13%</a:t>
                      </a:r>
                    </a:p>
                  </a:txBody>
                  <a:tcPr marL="68580" marR="68580" marT="34290" marB="3429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038641400"/>
                  </a:ext>
                </a:extLst>
              </a:tr>
              <a:tr h="411480">
                <a:tc>
                  <a:txBody>
                    <a:bodyPr/>
                    <a:lstStyle/>
                    <a:p>
                      <a:r>
                        <a:rPr lang="en-US" sz="800">
                          <a:latin typeface="Univers" panose="020B0503020202020204" pitchFamily="34" charset="0"/>
                          <a:ea typeface="Tahoma" panose="020B0604030504040204" pitchFamily="34" charset="0"/>
                          <a:cs typeface="Tahoma" panose="020B0604030504040204" pitchFamily="34" charset="0"/>
                        </a:rPr>
                        <a:t>$100,000 but less than $150,000</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14%</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69452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$150,000 +</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25%</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0362125"/>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28%</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569790"/>
                  </a:ext>
                </a:extLst>
              </a:tr>
            </a:tbl>
          </a:graphicData>
        </a:graphic>
      </p:graphicFrame>
      <p:graphicFrame>
        <p:nvGraphicFramePr>
          <p:cNvPr id="14" name="Table 7">
            <a:extLst>
              <a:ext uri="{FF2B5EF4-FFF2-40B4-BE49-F238E27FC236}">
                <a16:creationId xmlns:a16="http://schemas.microsoft.com/office/drawing/2014/main" id="{32A9ABD5-A258-45E2-8C68-614A9789C3DC}"/>
              </a:ext>
            </a:extLst>
          </p:cNvPr>
          <p:cNvGraphicFramePr>
            <a:graphicFrameLocks noGrp="1"/>
          </p:cNvGraphicFramePr>
          <p:nvPr>
            <p:extLst>
              <p:ext uri="{D42A27DB-BD31-4B8C-83A1-F6EECF244321}">
                <p14:modId xmlns:p14="http://schemas.microsoft.com/office/powerpoint/2010/main" val="2149074173"/>
              </p:ext>
            </p:extLst>
          </p:nvPr>
        </p:nvGraphicFramePr>
        <p:xfrm>
          <a:off x="6342338" y="752335"/>
          <a:ext cx="1229543" cy="1645920"/>
        </p:xfrm>
        <a:graphic>
          <a:graphicData uri="http://schemas.openxmlformats.org/drawingml/2006/table">
            <a:tbl>
              <a:tblPr firstRow="1" bandRow="1">
                <a:tableStyleId>{2D5ABB26-0587-4C30-8999-92F81FD0307C}</a:tableStyleId>
              </a:tblPr>
              <a:tblGrid>
                <a:gridCol w="728736">
                  <a:extLst>
                    <a:ext uri="{9D8B030D-6E8A-4147-A177-3AD203B41FA5}">
                      <a16:colId xmlns:a16="http://schemas.microsoft.com/office/drawing/2014/main" val="143060404"/>
                    </a:ext>
                  </a:extLst>
                </a:gridCol>
                <a:gridCol w="500807">
                  <a:extLst>
                    <a:ext uri="{9D8B030D-6E8A-4147-A177-3AD203B41FA5}">
                      <a16:colId xmlns:a16="http://schemas.microsoft.com/office/drawing/2014/main" val="1115275921"/>
                    </a:ext>
                  </a:extLst>
                </a:gridCol>
              </a:tblGrid>
              <a:tr h="297180">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How many people live in your household?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1</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11%</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2</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41%</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696034"/>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3</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14%</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8105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4</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14%</a:t>
                      </a:r>
                    </a:p>
                  </a:txBody>
                  <a:tcPr marL="68580" marR="68580" marT="34290" marB="3429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0386414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5</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69452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6 +</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057159"/>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8%</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732845"/>
                  </a:ext>
                </a:extLst>
              </a:tr>
            </a:tbl>
          </a:graphicData>
        </a:graphic>
      </p:graphicFrame>
      <p:graphicFrame>
        <p:nvGraphicFramePr>
          <p:cNvPr id="15" name="Table 7">
            <a:extLst>
              <a:ext uri="{FF2B5EF4-FFF2-40B4-BE49-F238E27FC236}">
                <a16:creationId xmlns:a16="http://schemas.microsoft.com/office/drawing/2014/main" id="{84AEEEEE-3C53-42F7-A7A1-713437A33D10}"/>
              </a:ext>
            </a:extLst>
          </p:cNvPr>
          <p:cNvGraphicFramePr>
            <a:graphicFrameLocks noGrp="1"/>
          </p:cNvGraphicFramePr>
          <p:nvPr>
            <p:extLst>
              <p:ext uri="{D42A27DB-BD31-4B8C-83A1-F6EECF244321}">
                <p14:modId xmlns:p14="http://schemas.microsoft.com/office/powerpoint/2010/main" val="1391099833"/>
              </p:ext>
            </p:extLst>
          </p:nvPr>
        </p:nvGraphicFramePr>
        <p:xfrm>
          <a:off x="5961050" y="2576175"/>
          <a:ext cx="1757350" cy="1888924"/>
        </p:xfrm>
        <a:graphic>
          <a:graphicData uri="http://schemas.openxmlformats.org/drawingml/2006/table">
            <a:tbl>
              <a:tblPr firstRow="1" bandRow="1">
                <a:tableStyleId>{2D5ABB26-0587-4C30-8999-92F81FD0307C}</a:tableStyleId>
              </a:tblPr>
              <a:tblGrid>
                <a:gridCol w="1137186">
                  <a:extLst>
                    <a:ext uri="{9D8B030D-6E8A-4147-A177-3AD203B41FA5}">
                      <a16:colId xmlns:a16="http://schemas.microsoft.com/office/drawing/2014/main" val="143060404"/>
                    </a:ext>
                  </a:extLst>
                </a:gridCol>
                <a:gridCol w="620164">
                  <a:extLst>
                    <a:ext uri="{9D8B030D-6E8A-4147-A177-3AD203B41FA5}">
                      <a16:colId xmlns:a16="http://schemas.microsoft.com/office/drawing/2014/main" val="1115275921"/>
                    </a:ext>
                  </a:extLst>
                </a:gridCol>
              </a:tblGrid>
              <a:tr h="410644">
                <a:tc gridSpan="2">
                  <a:txBody>
                    <a:bodyPr/>
                    <a:lstStyle/>
                    <a:p>
                      <a:pPr algn="ctr"/>
                      <a:r>
                        <a:rPr lang="en-US" sz="800" b="1">
                          <a:latin typeface="Univers" panose="020B0503020202020204" pitchFamily="34" charset="0"/>
                          <a:ea typeface="Tahoma" panose="020B0604030504040204" pitchFamily="34" charset="0"/>
                          <a:cs typeface="Tahoma" panose="020B0604030504040204" pitchFamily="34" charset="0"/>
                        </a:rPr>
                        <a:t>What is the highest level of education you have completed?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30501729"/>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Less than High School</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7882409"/>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Graduated H.S.</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33%</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696034"/>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Some College</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21%</a:t>
                      </a:r>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810500"/>
                  </a:ext>
                </a:extLst>
              </a:tr>
              <a:tr h="297180">
                <a:tc>
                  <a:txBody>
                    <a:bodyPr/>
                    <a:lstStyle/>
                    <a:p>
                      <a:r>
                        <a:rPr lang="en-US" sz="800">
                          <a:latin typeface="Univers" panose="020B0503020202020204" pitchFamily="34" charset="0"/>
                          <a:ea typeface="Tahoma" panose="020B0604030504040204" pitchFamily="34" charset="0"/>
                          <a:cs typeface="Tahoma" panose="020B0604030504040204" pitchFamily="34" charset="0"/>
                        </a:rPr>
                        <a:t>Graduated College</a:t>
                      </a:r>
                    </a:p>
                  </a:txBody>
                  <a:tcPr marL="68580" marR="68580" marT="34290" marB="34290">
                    <a:lnL w="12700" cap="flat" cmpd="sng" algn="ctr">
                      <a:solidFill>
                        <a:schemeClr val="tx1"/>
                      </a:solidFill>
                      <a:prstDash val="solid"/>
                      <a:round/>
                      <a:headEnd type="none" w="med" len="med"/>
                      <a:tailEnd type="none" w="med" len="med"/>
                    </a:lnL>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29%</a:t>
                      </a:r>
                    </a:p>
                  </a:txBody>
                  <a:tcPr marL="68580" marR="68580" marT="34290" marB="3429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0386414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Post-Grad</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6945200"/>
                  </a:ext>
                </a:extLst>
              </a:tr>
              <a:tr h="182880">
                <a:tc>
                  <a:txBody>
                    <a:bodyPr/>
                    <a:lstStyle/>
                    <a:p>
                      <a:r>
                        <a:rPr lang="en-US" sz="800">
                          <a:latin typeface="Univers" panose="020B0503020202020204" pitchFamily="34" charset="0"/>
                          <a:ea typeface="Tahoma" panose="020B0604030504040204" pitchFamily="34" charset="0"/>
                          <a:cs typeface="Tahoma" panose="020B0604030504040204" pitchFamily="34" charset="0"/>
                        </a:rPr>
                        <a:t>Refused</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800" dirty="0">
                          <a:latin typeface="Univers" panose="020B0503020202020204" pitchFamily="34" charset="0"/>
                          <a:ea typeface="Tahoma" panose="020B0604030504040204" pitchFamily="34" charset="0"/>
                          <a:cs typeface="Tahoma" panose="020B0604030504040204" pitchFamily="34" charset="0"/>
                        </a:rPr>
                        <a:t>6%</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057159"/>
                  </a:ext>
                </a:extLst>
              </a:tr>
            </a:tbl>
          </a:graphicData>
        </a:graphic>
      </p:graphicFrame>
      <p:sp>
        <p:nvSpPr>
          <p:cNvPr id="17" name="Slide Number Placeholder 2">
            <a:extLst>
              <a:ext uri="{FF2B5EF4-FFF2-40B4-BE49-F238E27FC236}">
                <a16:creationId xmlns:a16="http://schemas.microsoft.com/office/drawing/2014/main" id="{E96C501C-DE7E-4383-BEE9-F1ECEE069D47}"/>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114</a:t>
            </a:fld>
            <a:endParaRPr lang="en-US" sz="900"/>
          </a:p>
        </p:txBody>
      </p:sp>
    </p:spTree>
    <p:extLst>
      <p:ext uri="{BB962C8B-B14F-4D97-AF65-F5344CB8AC3E}">
        <p14:creationId xmlns:p14="http://schemas.microsoft.com/office/powerpoint/2010/main" val="192513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457200" y="986853"/>
            <a:ext cx="7646618" cy="3828233"/>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endParaRPr lang="en-US" sz="1400" b="1" i="1" dirty="0"/>
          </a:p>
          <a:p>
            <a:endParaRPr lang="en-US" sz="1400" b="1" dirty="0">
              <a:solidFill>
                <a:srgbClr val="000000"/>
              </a:solidFill>
            </a:endParaRPr>
          </a:p>
          <a:p>
            <a:pPr marL="171450" indent="-171450" algn="l">
              <a:buFont typeface="Arial" panose="020B0604020202020204" pitchFamily="34" charset="0"/>
              <a:buChar char="•"/>
            </a:pPr>
            <a:r>
              <a:rPr lang="en-US" sz="1400" i="1" dirty="0">
                <a:latin typeface="Univers"/>
              </a:rPr>
              <a:t>Hydraulics are too slow and fuel problem. It consumes too much fuel.</a:t>
            </a:r>
          </a:p>
          <a:p>
            <a:pPr marL="171450" indent="-171450" algn="l">
              <a:buFont typeface="Arial" panose="020B0604020202020204" pitchFamily="34" charset="0"/>
              <a:buChar char="•"/>
            </a:pPr>
            <a:endParaRPr lang="en-US" sz="1400" i="1" dirty="0">
              <a:latin typeface="Univers"/>
            </a:endParaRPr>
          </a:p>
          <a:p>
            <a:pPr marL="171450" indent="-171450" algn="l">
              <a:buFont typeface="Arial" panose="020B0604020202020204" pitchFamily="34" charset="0"/>
              <a:buChar char="•"/>
            </a:pPr>
            <a:r>
              <a:rPr lang="en-US" sz="1400" i="1" dirty="0">
                <a:latin typeface="Univers"/>
              </a:rPr>
              <a:t>I'd like to get my grapple fixed, and they sent me a grapple and it lasted for 20 hours and then it bent.  I'm still waiting under the warranty.</a:t>
            </a:r>
          </a:p>
          <a:p>
            <a:pPr marL="171450" indent="-171450" algn="l">
              <a:buFont typeface="Arial" panose="020B0604020202020204" pitchFamily="34" charset="0"/>
              <a:buChar char="•"/>
            </a:pPr>
            <a:endParaRPr lang="en-US" sz="1400" i="1" dirty="0">
              <a:latin typeface="Univers"/>
            </a:endParaRPr>
          </a:p>
          <a:p>
            <a:pPr marL="171450" indent="-171450" algn="l">
              <a:buFont typeface="Arial" panose="020B0604020202020204" pitchFamily="34" charset="0"/>
              <a:buChar char="•"/>
            </a:pPr>
            <a:r>
              <a:rPr lang="en-US" sz="1400" b="0" i="1" u="none" strike="noStrike" baseline="0" dirty="0">
                <a:latin typeface="Univers"/>
              </a:rPr>
              <a:t>There was a warranty issue right away, something didn't get tightened up correctly with the manufacturer.</a:t>
            </a:r>
          </a:p>
          <a:p>
            <a:pPr marL="171450" indent="-171450" algn="l">
              <a:buFont typeface="Arial" panose="020B0604020202020204" pitchFamily="34" charset="0"/>
              <a:buChar char="•"/>
            </a:pPr>
            <a:endParaRPr lang="en-US" sz="1400" b="0" i="1" u="none" strike="noStrike" baseline="0" dirty="0">
              <a:latin typeface="Univers"/>
            </a:endParaRPr>
          </a:p>
          <a:p>
            <a:pPr marL="171450" indent="-171450" algn="l">
              <a:buFont typeface="Arial" panose="020B0604020202020204" pitchFamily="34" charset="0"/>
              <a:buChar char="•"/>
            </a:pPr>
            <a:r>
              <a:rPr lang="en-US" sz="1400" b="0" i="1" u="none" strike="noStrike" baseline="0" dirty="0">
                <a:latin typeface="Univers"/>
              </a:rPr>
              <a:t>When I bought the tractor I was told that there was no problem getting the parts.  It’s a difficult time because it won't be until mid July until they could get the parts.  Has been a frustrating experience.</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br>
              <a:rPr lang="en-US" sz="1800" b="1">
                <a:ea typeface="Tahoma" panose="020B0604030504040204" pitchFamily="34" charset="0"/>
                <a:cs typeface="Tahoma" panose="020B0604030504040204" pitchFamily="34" charset="0"/>
              </a:rPr>
            </a:br>
            <a:r>
              <a:rPr lang="en-US" sz="1600" b="1">
                <a:ea typeface="Tahoma" panose="020B0604030504040204" pitchFamily="34" charset="0"/>
                <a:cs typeface="Tahoma" panose="020B0604030504040204" pitchFamily="34" charset="0"/>
              </a:rPr>
              <a:t>What could Mahindra do to increase your satisfaction to a “9” or “10” rating?</a:t>
            </a:r>
            <a:br>
              <a:rPr lang="en-US" sz="1600" b="1">
                <a:ea typeface="Tahoma" panose="020B0604030504040204" pitchFamily="34" charset="0"/>
                <a:cs typeface="Tahoma" panose="020B0604030504040204" pitchFamily="34" charset="0"/>
              </a:rPr>
            </a:b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12</a:t>
            </a:fld>
            <a:endParaRPr lang="en-US" b="0">
              <a:latin typeface="+mn-lt"/>
            </a:endParaRPr>
          </a:p>
        </p:txBody>
      </p:sp>
    </p:spTree>
    <p:extLst>
      <p:ext uri="{BB962C8B-B14F-4D97-AF65-F5344CB8AC3E}">
        <p14:creationId xmlns:p14="http://schemas.microsoft.com/office/powerpoint/2010/main" val="15795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13</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D7CB3CFC-ABC0-19B4-C997-0E52C6298A1F}"/>
              </a:ext>
            </a:extLst>
          </p:cNvPr>
          <p:cNvGraphicFramePr/>
          <p:nvPr>
            <p:extLst>
              <p:ext uri="{D42A27DB-BD31-4B8C-83A1-F6EECF244321}">
                <p14:modId xmlns:p14="http://schemas.microsoft.com/office/powerpoint/2010/main" val="2760327812"/>
              </p:ext>
            </p:extLst>
          </p:nvPr>
        </p:nvGraphicFramePr>
        <p:xfrm>
          <a:off x="331076" y="868296"/>
          <a:ext cx="8052205" cy="3735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809990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14</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569321866"/>
              </p:ext>
            </p:extLst>
          </p:nvPr>
        </p:nvGraphicFramePr>
        <p:xfrm>
          <a:off x="334255" y="741045"/>
          <a:ext cx="8475485" cy="3235325"/>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52499">
                  <a:extLst>
                    <a:ext uri="{9D8B030D-6E8A-4147-A177-3AD203B41FA5}">
                      <a16:colId xmlns:a16="http://schemas.microsoft.com/office/drawing/2014/main" val="4271139815"/>
                    </a:ext>
                  </a:extLst>
                </a:gridCol>
                <a:gridCol w="983875">
                  <a:extLst>
                    <a:ext uri="{9D8B030D-6E8A-4147-A177-3AD203B41FA5}">
                      <a16:colId xmlns:a16="http://schemas.microsoft.com/office/drawing/2014/main" val="2859593030"/>
                    </a:ext>
                  </a:extLst>
                </a:gridCol>
                <a:gridCol w="2497310">
                  <a:extLst>
                    <a:ext uri="{9D8B030D-6E8A-4147-A177-3AD203B41FA5}">
                      <a16:colId xmlns:a16="http://schemas.microsoft.com/office/drawing/2014/main" val="1271318715"/>
                    </a:ext>
                  </a:extLst>
                </a:gridCol>
              </a:tblGrid>
              <a:tr h="370840">
                <a:tc>
                  <a:txBody>
                    <a:bodyPr/>
                    <a:lstStyle/>
                    <a:p>
                      <a:r>
                        <a:rPr lang="en-US" sz="1200" dirty="0">
                          <a:latin typeface="Univers"/>
                        </a:rPr>
                        <a:t>Issue with 1600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dirty="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r>
                        <a:rPr lang="en-US" sz="1200" i="1" dirty="0">
                          <a:solidFill>
                            <a:schemeClr val="tx1"/>
                          </a:solidFill>
                          <a:effectLst/>
                          <a:latin typeface="Univers" panose="020B0503020202020204" pitchFamily="34" charset="0"/>
                        </a:rPr>
                        <a:t>Bought the tractor brand new and within the first week of having it, a nut came off the shuttle. Called dealer and they order the part but didn't offer to put it on.</a:t>
                      </a:r>
                    </a:p>
                  </a:txBody>
                  <a:tcPr marL="47625" marR="47625" marT="0" marB="0">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Called the dealer to order the part that was needed.</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Bucket doesn't tilt fast. It's too slow.</a:t>
                      </a:r>
                    </a:p>
                  </a:txBody>
                  <a:tcPr>
                    <a:solidFill>
                      <a:schemeClr val="bg1">
                        <a:lumMod val="85000"/>
                      </a:schemeClr>
                    </a:solidFill>
                  </a:tcPr>
                </a:tc>
                <a:tc>
                  <a:txBody>
                    <a:bodyPr/>
                    <a:lstStyle/>
                    <a:p>
                      <a:pPr algn="ctr"/>
                      <a:r>
                        <a:rPr lang="en-US" sz="1200">
                          <a:latin typeface="Univers"/>
                        </a:rPr>
                        <a:t>No</a:t>
                      </a:r>
                    </a:p>
                  </a:txBody>
                  <a:tcPr>
                    <a:solidFill>
                      <a:schemeClr val="bg1">
                        <a:lumMod val="85000"/>
                      </a:schemeClr>
                    </a:solidFill>
                  </a:tcPr>
                </a:tc>
                <a:tc>
                  <a:txBody>
                    <a:bodyPr/>
                    <a:lstStyle/>
                    <a:p>
                      <a:pPr algn="ctr"/>
                      <a:r>
                        <a:rPr lang="en-US" sz="120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solidFill>
                            <a:schemeClr val="tx1"/>
                          </a:solidFill>
                          <a:effectLst/>
                          <a:latin typeface="Univers" panose="020B0503020202020204" pitchFamily="34" charset="0"/>
                        </a:rPr>
                        <a:t>Hydraulic valve on the loader needed to be adjusted, loader was leaking down if you let set over night.</a:t>
                      </a:r>
                    </a:p>
                  </a:txBody>
                  <a:tcPr marL="47625" marR="47625" marT="0" marB="0">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solidFill>
                            <a:schemeClr val="tx1"/>
                          </a:solidFill>
                          <a:effectLst/>
                          <a:latin typeface="Univers" panose="020B0503020202020204" pitchFamily="34" charset="0"/>
                        </a:rPr>
                        <a:t>I thought it could be a little stronger but it works great.</a:t>
                      </a:r>
                    </a:p>
                  </a:txBody>
                  <a:tcPr marL="47625" marR="47625" marT="0" marB="0">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1428038592"/>
                  </a:ext>
                </a:extLst>
              </a:tr>
              <a:tr h="370840">
                <a:tc>
                  <a:txBody>
                    <a:bodyPr/>
                    <a:lstStyle/>
                    <a:p>
                      <a:r>
                        <a:rPr lang="en-US" sz="1200" i="1" dirty="0">
                          <a:solidFill>
                            <a:schemeClr val="tx1"/>
                          </a:solidFill>
                          <a:effectLst/>
                          <a:latin typeface="Univers" panose="020B0503020202020204" pitchFamily="34" charset="0"/>
                        </a:rPr>
                        <a:t>I've had some hydraulic fluid leakage.</a:t>
                      </a:r>
                    </a:p>
                  </a:txBody>
                  <a:tcPr marL="47625" marR="47625" marT="0" marB="0">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2129615952"/>
                  </a:ext>
                </a:extLst>
              </a:tr>
              <a:tr h="370840">
                <a:tc>
                  <a:txBody>
                    <a:bodyPr/>
                    <a:lstStyle/>
                    <a:p>
                      <a:r>
                        <a:rPr lang="en-US" sz="1200" i="1" dirty="0">
                          <a:solidFill>
                            <a:schemeClr val="tx1"/>
                          </a:solidFill>
                          <a:effectLst/>
                          <a:latin typeface="Univers" panose="020B0503020202020204" pitchFamily="34" charset="0"/>
                        </a:rPr>
                        <a:t>Isn't easy to access operate.</a:t>
                      </a:r>
                    </a:p>
                  </a:txBody>
                  <a:tcPr marL="47625" marR="47625" marT="0" marB="0">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455092978"/>
                  </a:ext>
                </a:extLst>
              </a:tr>
              <a:tr h="370840">
                <a:tc>
                  <a:txBody>
                    <a:bodyPr/>
                    <a:lstStyle/>
                    <a:p>
                      <a:r>
                        <a:rPr lang="en-US" sz="1200" i="1" dirty="0">
                          <a:solidFill>
                            <a:schemeClr val="tx1"/>
                          </a:solidFill>
                          <a:effectLst/>
                          <a:latin typeface="Univers" panose="020B0503020202020204" pitchFamily="34" charset="0"/>
                        </a:rPr>
                        <a:t>It does not tighten, have to tighten multiple things between usage.</a:t>
                      </a:r>
                    </a:p>
                  </a:txBody>
                  <a:tcPr marL="47625" marR="47625" marT="0" marB="0">
                    <a:solidFill>
                      <a:schemeClr val="bg1">
                        <a:lumMod val="95000"/>
                      </a:schemeClr>
                    </a:solidFill>
                  </a:tcPr>
                </a:tc>
                <a:tc>
                  <a:txBody>
                    <a:bodyPr/>
                    <a:lstStyle/>
                    <a:p>
                      <a:pPr algn="ctr"/>
                      <a:r>
                        <a:rPr lang="en-US" sz="1200">
                          <a:latin typeface="Univers"/>
                        </a:rPr>
                        <a:t>Yes</a:t>
                      </a:r>
                    </a:p>
                  </a:txBody>
                  <a:tcPr>
                    <a:solidFill>
                      <a:schemeClr val="bg1">
                        <a:lumMod val="95000"/>
                      </a:schemeClr>
                    </a:solidFill>
                  </a:tcPr>
                </a:tc>
                <a:tc>
                  <a:txBody>
                    <a:bodyPr/>
                    <a:lstStyle/>
                    <a:p>
                      <a:pPr algn="ctr"/>
                      <a:r>
                        <a:rPr lang="en-US" sz="1200">
                          <a:latin typeface="Univers"/>
                        </a:rPr>
                        <a:t>Yes</a:t>
                      </a:r>
                    </a:p>
                  </a:txBody>
                  <a:tcPr>
                    <a:solidFill>
                      <a:schemeClr val="bg1">
                        <a:lumMod val="95000"/>
                      </a:schemeClr>
                    </a:solidFill>
                  </a:tcPr>
                </a:tc>
                <a:tc>
                  <a:txBody>
                    <a:bodyPr/>
                    <a:lstStyle/>
                    <a:p>
                      <a:pPr algn="l" fontAlgn="b"/>
                      <a:r>
                        <a:rPr lang="en-US" sz="1200" b="0" i="1" u="none" strike="noStrike" dirty="0">
                          <a:solidFill>
                            <a:srgbClr val="000000"/>
                          </a:solidFill>
                          <a:effectLst/>
                          <a:latin typeface="Univers" panose="020B0503020202020204" pitchFamily="34" charset="0"/>
                        </a:rPr>
                        <a:t>Just went to the dealer and realized that is how the system is.</a:t>
                      </a:r>
                    </a:p>
                  </a:txBody>
                  <a:tcPr marL="9525" marR="9525" marT="9525" marB="0" anchor="b">
                    <a:solidFill>
                      <a:schemeClr val="bg1">
                        <a:lumMod val="95000"/>
                      </a:schemeClr>
                    </a:solidFill>
                  </a:tcPr>
                </a:tc>
                <a:extLst>
                  <a:ext uri="{0D108BD9-81ED-4DB2-BD59-A6C34878D82A}">
                    <a16:rowId xmlns:a16="http://schemas.microsoft.com/office/drawing/2014/main" val="2615761751"/>
                  </a:ext>
                </a:extLst>
              </a:tr>
            </a:tbl>
          </a:graphicData>
        </a:graphic>
      </p:graphicFrame>
    </p:spTree>
    <p:extLst>
      <p:ext uri="{BB962C8B-B14F-4D97-AF65-F5344CB8AC3E}">
        <p14:creationId xmlns:p14="http://schemas.microsoft.com/office/powerpoint/2010/main" val="249426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15</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855381459"/>
              </p:ext>
            </p:extLst>
          </p:nvPr>
        </p:nvGraphicFramePr>
        <p:xfrm>
          <a:off x="334255" y="741045"/>
          <a:ext cx="8475489" cy="342138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1600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algn="l" fontAlgn="b"/>
                      <a:r>
                        <a:rPr lang="en-US" sz="1200" b="0" i="1" u="none" strike="noStrike" dirty="0">
                          <a:solidFill>
                            <a:schemeClr val="tx1"/>
                          </a:solidFill>
                          <a:effectLst/>
                          <a:latin typeface="Univers" panose="020B0503020202020204" pitchFamily="34" charset="0"/>
                        </a:rPr>
                        <a:t>It was called a right b arm in the back that was bent, had to buy a new one.</a:t>
                      </a:r>
                    </a:p>
                  </a:txBody>
                  <a:tcPr marL="9525" marR="9525" marT="9525" marB="0" anchor="b">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2903356590"/>
                  </a:ext>
                </a:extLst>
              </a:tr>
              <a:tr h="370840">
                <a:tc>
                  <a:txBody>
                    <a:bodyPr/>
                    <a:lstStyle/>
                    <a:p>
                      <a:pPr algn="l" fontAlgn="b"/>
                      <a:r>
                        <a:rPr lang="en-US" sz="1200" b="0" i="1" u="none" strike="noStrike" dirty="0">
                          <a:solidFill>
                            <a:schemeClr val="tx1"/>
                          </a:solidFill>
                          <a:effectLst/>
                          <a:latin typeface="Univers" panose="020B0503020202020204" pitchFamily="34" charset="0"/>
                        </a:rPr>
                        <a:t>Some hydraulic issue.</a:t>
                      </a:r>
                    </a:p>
                  </a:txBody>
                  <a:tcPr marL="9525" marR="9525" marT="9525" marB="0" anchor="b">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I only used it 10-15 hours at this point, so I’m waiting to see how it's going to perform.</a:t>
                      </a:r>
                    </a:p>
                  </a:txBody>
                  <a:tcPr>
                    <a:solidFill>
                      <a:schemeClr val="bg1">
                        <a:lumMod val="95000"/>
                      </a:schemeClr>
                    </a:solidFill>
                  </a:tcPr>
                </a:tc>
                <a:extLst>
                  <a:ext uri="{0D108BD9-81ED-4DB2-BD59-A6C34878D82A}">
                    <a16:rowId xmlns:a16="http://schemas.microsoft.com/office/drawing/2014/main" val="2768901595"/>
                  </a:ext>
                </a:extLst>
              </a:tr>
              <a:tr h="370840">
                <a:tc>
                  <a:txBody>
                    <a:bodyPr/>
                    <a:lstStyle/>
                    <a:p>
                      <a:pPr algn="l" fontAlgn="b"/>
                      <a:r>
                        <a:rPr lang="en-US" sz="1200" b="0" i="1" u="none" strike="noStrike">
                          <a:solidFill>
                            <a:schemeClr val="tx1"/>
                          </a:solidFill>
                          <a:effectLst/>
                          <a:latin typeface="Univers" panose="020B0503020202020204" pitchFamily="34" charset="0"/>
                        </a:rPr>
                        <a:t>Some of the bolts weren’t tightened up and had rattled loose during transport on the loader.</a:t>
                      </a:r>
                    </a:p>
                  </a:txBody>
                  <a:tcPr marL="9525" marR="9525" marT="9525" marB="0" anchor="b">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I’m fine with it.</a:t>
                      </a: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pPr algn="l" fontAlgn="b"/>
                      <a:r>
                        <a:rPr lang="en-US" sz="1200" b="0" i="1" u="none" strike="noStrike">
                          <a:solidFill>
                            <a:schemeClr val="tx1"/>
                          </a:solidFill>
                          <a:effectLst/>
                          <a:latin typeface="Univers" panose="020B0503020202020204" pitchFamily="34" charset="0"/>
                        </a:rPr>
                        <a:t>The equipment wasn't aligned properly on the backside of the tractor, and when I called the dealer he didn't respond to my complaint.</a:t>
                      </a:r>
                    </a:p>
                  </a:txBody>
                  <a:tcPr marL="9525" marR="9525" marT="9525" marB="0" anchor="b">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pPr algn="l" fontAlgn="b"/>
                      <a:r>
                        <a:rPr lang="en-US" sz="1200" b="0" i="1" u="none" strike="noStrike" dirty="0">
                          <a:solidFill>
                            <a:schemeClr val="tx1"/>
                          </a:solidFill>
                          <a:effectLst/>
                          <a:latin typeface="Univers" panose="020B0503020202020204" pitchFamily="34" charset="0"/>
                        </a:rPr>
                        <a:t>The hydraulics stopped working and got fixed under warranty.</a:t>
                      </a:r>
                    </a:p>
                  </a:txBody>
                  <a:tcPr marL="9525" marR="9525" marT="9525" marB="0" anchor="b">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They did it as quick as they could possibly do it.  It's a little dealership.</a:t>
                      </a:r>
                    </a:p>
                  </a:txBody>
                  <a:tcPr>
                    <a:solidFill>
                      <a:schemeClr val="bg1">
                        <a:lumMod val="85000"/>
                      </a:schemeClr>
                    </a:solidFill>
                  </a:tcPr>
                </a:tc>
                <a:extLst>
                  <a:ext uri="{0D108BD9-81ED-4DB2-BD59-A6C34878D82A}">
                    <a16:rowId xmlns:a16="http://schemas.microsoft.com/office/drawing/2014/main" val="1428038592"/>
                  </a:ext>
                </a:extLst>
              </a:tr>
              <a:tr h="370840">
                <a:tc>
                  <a:txBody>
                    <a:bodyPr/>
                    <a:lstStyle/>
                    <a:p>
                      <a:pPr algn="l" fontAlgn="b"/>
                      <a:r>
                        <a:rPr lang="en-US" sz="1200" b="0" i="1" u="none" strike="noStrike" dirty="0">
                          <a:solidFill>
                            <a:schemeClr val="tx1"/>
                          </a:solidFill>
                          <a:effectLst/>
                          <a:latin typeface="Univers" panose="020B0503020202020204" pitchFamily="34" charset="0"/>
                        </a:rPr>
                        <a:t>The motor is great, but the bottom hook keeps snapping off. I switched them out.</a:t>
                      </a:r>
                    </a:p>
                  </a:txBody>
                  <a:tcPr marL="9525" marR="9525" marT="9525" marB="0" anchor="b">
                    <a:solidFill>
                      <a:schemeClr val="bg1">
                        <a:lumMod val="95000"/>
                      </a:schemeClr>
                    </a:solidFill>
                  </a:tcPr>
                </a:tc>
                <a:tc>
                  <a:txBody>
                    <a:bodyPr/>
                    <a:lstStyle/>
                    <a:p>
                      <a:pPr algn="ctr"/>
                      <a:r>
                        <a:rPr lang="en-US" sz="120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Fixed myself.</a:t>
                      </a:r>
                    </a:p>
                  </a:txBody>
                  <a:tcPr>
                    <a:solidFill>
                      <a:schemeClr val="bg1">
                        <a:lumMod val="95000"/>
                      </a:schemeClr>
                    </a:solidFill>
                  </a:tcPr>
                </a:tc>
                <a:extLst>
                  <a:ext uri="{0D108BD9-81ED-4DB2-BD59-A6C34878D82A}">
                    <a16:rowId xmlns:a16="http://schemas.microsoft.com/office/drawing/2014/main" val="2129615952"/>
                  </a:ext>
                </a:extLst>
              </a:tr>
            </a:tbl>
          </a:graphicData>
        </a:graphic>
      </p:graphicFrame>
    </p:spTree>
    <p:extLst>
      <p:ext uri="{BB962C8B-B14F-4D97-AF65-F5344CB8AC3E}">
        <p14:creationId xmlns:p14="http://schemas.microsoft.com/office/powerpoint/2010/main" val="16395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69332"/>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following items do you use your new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6667373" y="4214847"/>
            <a:ext cx="816428" cy="276999"/>
          </a:xfrm>
          <a:prstGeom prst="rect">
            <a:avLst/>
          </a:prstGeom>
          <a:noFill/>
        </p:spPr>
        <p:txBody>
          <a:bodyPr wrap="square" rtlCol="0">
            <a:spAutoFit/>
          </a:bodyPr>
          <a:lstStyle/>
          <a:p>
            <a:r>
              <a:rPr lang="en-US" sz="1200" dirty="0">
                <a:latin typeface="Univers" panose="020B0503020202020204" pitchFamily="34" charset="0"/>
              </a:rPr>
              <a:t>n = 71</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16</a:t>
            </a:fld>
            <a:endParaRPr lang="en-US" b="0">
              <a:latin typeface="+mn-lt"/>
            </a:endParaRPr>
          </a:p>
        </p:txBody>
      </p:sp>
      <p:graphicFrame>
        <p:nvGraphicFramePr>
          <p:cNvPr id="6" name="Chart 5">
            <a:extLst>
              <a:ext uri="{FF2B5EF4-FFF2-40B4-BE49-F238E27FC236}">
                <a16:creationId xmlns:a16="http://schemas.microsoft.com/office/drawing/2014/main" id="{5F54DF21-700B-6C26-9203-2ACFAF415901}"/>
              </a:ext>
            </a:extLst>
          </p:cNvPr>
          <p:cNvGraphicFramePr/>
          <p:nvPr>
            <p:extLst>
              <p:ext uri="{D42A27DB-BD31-4B8C-83A1-F6EECF244321}">
                <p14:modId xmlns:p14="http://schemas.microsoft.com/office/powerpoint/2010/main" val="1226242638"/>
              </p:ext>
            </p:extLst>
          </p:nvPr>
        </p:nvGraphicFramePr>
        <p:xfrm>
          <a:off x="683733" y="402837"/>
          <a:ext cx="6144946" cy="41457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63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graphicFrame>
        <p:nvGraphicFramePr>
          <p:cNvPr id="8" name="Chart 7">
            <a:extLst>
              <a:ext uri="{FF2B5EF4-FFF2-40B4-BE49-F238E27FC236}">
                <a16:creationId xmlns:a16="http://schemas.microsoft.com/office/drawing/2014/main" id="{098EC9EA-2594-4EBB-86E9-89058C21C0C1}"/>
              </a:ext>
            </a:extLst>
          </p:cNvPr>
          <p:cNvGraphicFramePr/>
          <p:nvPr>
            <p:extLst>
              <p:ext uri="{D42A27DB-BD31-4B8C-83A1-F6EECF244321}">
                <p14:modId xmlns:p14="http://schemas.microsoft.com/office/powerpoint/2010/main" val="4033046028"/>
              </p:ext>
            </p:extLst>
          </p:nvPr>
        </p:nvGraphicFramePr>
        <p:xfrm>
          <a:off x="4652380" y="1042201"/>
          <a:ext cx="4055467" cy="3390076"/>
        </p:xfrm>
        <a:graphic>
          <a:graphicData uri="http://schemas.openxmlformats.org/drawingml/2006/chart">
            <c:chart xmlns:c="http://schemas.openxmlformats.org/drawingml/2006/chart" xmlns:r="http://schemas.openxmlformats.org/officeDocument/2006/relationships" r:id="rId2"/>
          </a:graphicData>
        </a:graphic>
      </p:graphicFrame>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17</a:t>
            </a:fld>
            <a:endParaRPr lang="en-US" b="0">
              <a:latin typeface="+mn-lt"/>
            </a:endParaRPr>
          </a:p>
        </p:txBody>
      </p:sp>
      <p:graphicFrame>
        <p:nvGraphicFramePr>
          <p:cNvPr id="4" name="Chart 3">
            <a:extLst>
              <a:ext uri="{FF2B5EF4-FFF2-40B4-BE49-F238E27FC236}">
                <a16:creationId xmlns:a16="http://schemas.microsoft.com/office/drawing/2014/main" id="{8CC69CDA-DA41-40D8-9774-ACA54A722ADA}"/>
              </a:ext>
            </a:extLst>
          </p:cNvPr>
          <p:cNvGraphicFramePr/>
          <p:nvPr>
            <p:extLst>
              <p:ext uri="{D42A27DB-BD31-4B8C-83A1-F6EECF244321}">
                <p14:modId xmlns:p14="http://schemas.microsoft.com/office/powerpoint/2010/main" val="149627643"/>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815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38554"/>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71</a:t>
            </a:r>
          </a:p>
        </p:txBody>
      </p:sp>
      <p:graphicFrame>
        <p:nvGraphicFramePr>
          <p:cNvPr id="10" name="Chart 9">
            <a:extLst>
              <a:ext uri="{FF2B5EF4-FFF2-40B4-BE49-F238E27FC236}">
                <a16:creationId xmlns:a16="http://schemas.microsoft.com/office/drawing/2014/main" id="{B734C88F-F7E0-4867-9D80-5CD8FB2DC15D}"/>
              </a:ext>
            </a:extLst>
          </p:cNvPr>
          <p:cNvGraphicFramePr/>
          <p:nvPr>
            <p:extLst>
              <p:ext uri="{D42A27DB-BD31-4B8C-83A1-F6EECF244321}">
                <p14:modId xmlns:p14="http://schemas.microsoft.com/office/powerpoint/2010/main" val="2491228808"/>
              </p:ext>
            </p:extLst>
          </p:nvPr>
        </p:nvGraphicFramePr>
        <p:xfrm>
          <a:off x="133171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18</a:t>
            </a:fld>
            <a:endParaRPr lang="en-US" b="0">
              <a:latin typeface="+mn-lt"/>
            </a:endParaRPr>
          </a:p>
        </p:txBody>
      </p:sp>
      <p:sp>
        <p:nvSpPr>
          <p:cNvPr id="2" name="TextBox 1">
            <a:extLst>
              <a:ext uri="{FF2B5EF4-FFF2-40B4-BE49-F238E27FC236}">
                <a16:creationId xmlns:a16="http://schemas.microsoft.com/office/drawing/2014/main" id="{41534AC1-5051-D4EB-1939-EE76730F91C8}"/>
              </a:ext>
            </a:extLst>
          </p:cNvPr>
          <p:cNvSpPr txBox="1"/>
          <p:nvPr/>
        </p:nvSpPr>
        <p:spPr>
          <a:xfrm>
            <a:off x="6109389" y="2783879"/>
            <a:ext cx="2771852" cy="1569660"/>
          </a:xfrm>
          <a:prstGeom prst="rect">
            <a:avLst/>
          </a:prstGeom>
          <a:noFill/>
        </p:spPr>
        <p:txBody>
          <a:bodyPr wrap="square" rtlCol="0">
            <a:spAutoFit/>
          </a:bodyPr>
          <a:lstStyle/>
          <a:p>
            <a:pPr algn="ctr"/>
            <a:r>
              <a:rPr lang="en-US" sz="1200" b="1" dirty="0">
                <a:latin typeface="Univers" panose="020B0503020202020204" pitchFamily="34" charset="0"/>
              </a:rPr>
              <a:t>Other Mentions</a:t>
            </a:r>
          </a:p>
          <a:p>
            <a:pPr algn="ctr"/>
            <a:endParaRPr lang="en-US" sz="1200" b="1"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Durability</a:t>
            </a:r>
          </a:p>
          <a:p>
            <a:pPr marL="285750" indent="-285750">
              <a:buFont typeface="Arial" panose="020B0604020202020204" pitchFamily="34" charset="0"/>
              <a:buChar char="•"/>
            </a:pPr>
            <a:r>
              <a:rPr lang="en-US" sz="1200" dirty="0">
                <a:latin typeface="Univers" panose="020B0503020202020204" pitchFamily="34" charset="0"/>
              </a:rPr>
              <a:t>American made</a:t>
            </a:r>
          </a:p>
          <a:p>
            <a:pPr marL="285750" indent="-285750">
              <a:buFont typeface="Arial" panose="020B0604020202020204" pitchFamily="34" charset="0"/>
              <a:buChar char="•"/>
            </a:pPr>
            <a:r>
              <a:rPr lang="en-US" sz="1200" dirty="0">
                <a:latin typeface="Univers" panose="020B0503020202020204" pitchFamily="34" charset="0"/>
              </a:rPr>
              <a:t>Close location</a:t>
            </a:r>
          </a:p>
          <a:p>
            <a:pPr marL="285750" indent="-285750">
              <a:buFont typeface="Arial" panose="020B0604020202020204" pitchFamily="34" charset="0"/>
              <a:buChar char="•"/>
            </a:pPr>
            <a:r>
              <a:rPr lang="en-US" sz="1200" dirty="0">
                <a:latin typeface="Univers" panose="020B0503020202020204" pitchFamily="34" charset="0"/>
              </a:rPr>
              <a:t>No regen/DPF</a:t>
            </a:r>
          </a:p>
          <a:p>
            <a:pPr marL="285750" indent="-285750">
              <a:buFont typeface="Arial" panose="020B0604020202020204" pitchFamily="34" charset="0"/>
              <a:buChar char="•"/>
            </a:pPr>
            <a:r>
              <a:rPr lang="en-US" sz="1200" dirty="0">
                <a:latin typeface="Univers" panose="020B0503020202020204" pitchFamily="34" charset="0"/>
              </a:rPr>
              <a:t>Delivery time/availability</a:t>
            </a:r>
          </a:p>
          <a:p>
            <a:pPr marL="285750" indent="-285750">
              <a:buFont typeface="Arial" panose="020B0604020202020204" pitchFamily="34" charset="0"/>
              <a:buChar char="•"/>
            </a:pPr>
            <a:r>
              <a:rPr lang="en-US" sz="1200" dirty="0">
                <a:latin typeface="Univers" panose="020B0503020202020204" pitchFamily="34" charset="0"/>
              </a:rPr>
              <a:t>Dealership employees, service</a:t>
            </a:r>
          </a:p>
        </p:txBody>
      </p:sp>
    </p:spTree>
    <p:extLst>
      <p:ext uri="{BB962C8B-B14F-4D97-AF65-F5344CB8AC3E}">
        <p14:creationId xmlns:p14="http://schemas.microsoft.com/office/powerpoint/2010/main" val="193838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38554"/>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71</a:t>
            </a:r>
          </a:p>
        </p:txBody>
      </p:sp>
      <p:graphicFrame>
        <p:nvGraphicFramePr>
          <p:cNvPr id="10" name="Chart 9">
            <a:extLst>
              <a:ext uri="{FF2B5EF4-FFF2-40B4-BE49-F238E27FC236}">
                <a16:creationId xmlns:a16="http://schemas.microsoft.com/office/drawing/2014/main" id="{B734C88F-F7E0-4867-9D80-5CD8FB2DC15D}"/>
              </a:ext>
            </a:extLst>
          </p:cNvPr>
          <p:cNvGraphicFramePr/>
          <p:nvPr>
            <p:extLst>
              <p:ext uri="{D42A27DB-BD31-4B8C-83A1-F6EECF244321}">
                <p14:modId xmlns:p14="http://schemas.microsoft.com/office/powerpoint/2010/main" val="2078358071"/>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19</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182618" y="2711738"/>
            <a:ext cx="2931664"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9 of 12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5 did it themselves</a:t>
            </a:r>
          </a:p>
          <a:p>
            <a:pPr marL="742950" lvl="1" indent="-285750">
              <a:buFont typeface="Arial" panose="020B0604020202020204" pitchFamily="34" charset="0"/>
              <a:buChar char="•"/>
            </a:pPr>
            <a:r>
              <a:rPr lang="en-US" sz="1200" dirty="0">
                <a:latin typeface="Univers" panose="020B0503020202020204" pitchFamily="34" charset="0"/>
              </a:rPr>
              <a:t>3 Mahindra dealership</a:t>
            </a:r>
          </a:p>
          <a:p>
            <a:pPr marL="742950" lvl="1" indent="-285750">
              <a:buFont typeface="Arial" panose="020B0604020202020204" pitchFamily="34" charset="0"/>
              <a:buChar char="•"/>
            </a:pPr>
            <a:r>
              <a:rPr lang="en-US" sz="1200" dirty="0">
                <a:latin typeface="Univers" panose="020B0503020202020204" pitchFamily="34" charset="0"/>
              </a:rPr>
              <a:t>1 had a non-Mahindra mechanic or technician complete it</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36432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CBDC-5EF7-8D4F-A555-B225C8E3D199}"/>
              </a:ext>
            </a:extLst>
          </p:cNvPr>
          <p:cNvSpPr>
            <a:spLocks noGrp="1"/>
          </p:cNvSpPr>
          <p:nvPr>
            <p:ph type="title"/>
          </p:nvPr>
        </p:nvSpPr>
        <p:spPr/>
        <p:txBody>
          <a:bodyPr/>
          <a:lstStyle/>
          <a:p>
            <a:r>
              <a:rPr lang="en-US">
                <a:latin typeface="Univers" panose="020B0503020202020204" pitchFamily="34" charset="0"/>
              </a:rPr>
              <a:t>Purpose of the survey</a:t>
            </a:r>
          </a:p>
        </p:txBody>
      </p:sp>
      <p:sp>
        <p:nvSpPr>
          <p:cNvPr id="5" name="Content Placeholder 4">
            <a:extLst>
              <a:ext uri="{FF2B5EF4-FFF2-40B4-BE49-F238E27FC236}">
                <a16:creationId xmlns:a16="http://schemas.microsoft.com/office/drawing/2014/main" id="{888DB2E9-BDF5-4847-9331-75412B00DED8}"/>
              </a:ext>
            </a:extLst>
          </p:cNvPr>
          <p:cNvSpPr>
            <a:spLocks noGrp="1"/>
          </p:cNvSpPr>
          <p:nvPr>
            <p:ph idx="1"/>
          </p:nvPr>
        </p:nvSpPr>
        <p:spPr>
          <a:xfrm>
            <a:off x="457200" y="1370013"/>
            <a:ext cx="7667564" cy="1954381"/>
          </a:xfrm>
          <a:prstGeom prst="rect">
            <a:avLst/>
          </a:prstGeom>
        </p:spPr>
        <p:txBody>
          <a:bodyPr vert="horz" wrap="square" lIns="91440" tIns="45720" rIns="91440" bIns="45720" rtlCol="0" anchor="t">
            <a:spAutoFit/>
          </a:bodyPr>
          <a:lstStyle/>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a:latin typeface="Univers"/>
              </a:rPr>
              <a:t>Engage the customer</a:t>
            </a:r>
            <a:endParaRPr lang="en-US"/>
          </a:p>
          <a:p>
            <a:pPr marL="290513" indent="-290513"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endParaRPr lang="en-US" sz="1800">
              <a:latin typeface="Univers" panose="020B0503020202020204" pitchFamily="34" charset="0"/>
            </a:endParaRPr>
          </a:p>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a:latin typeface="Univers"/>
              </a:rPr>
              <a:t>Evaluate customer experience</a:t>
            </a:r>
          </a:p>
          <a:p>
            <a:pPr marL="290513" indent="-290513"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endParaRPr lang="en-US" sz="1800">
              <a:latin typeface="Univers" panose="020B0503020202020204" pitchFamily="34" charset="0"/>
            </a:endParaRPr>
          </a:p>
          <a:p>
            <a:pPr marL="290513" indent="-290513"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a:latin typeface="Univers" panose="020B0503020202020204" pitchFamily="34" charset="0"/>
              </a:rPr>
              <a:t>Identify areas of concern within the customer experience</a:t>
            </a:r>
            <a:endParaRPr lang="en-US" sz="1600">
              <a:effectLst/>
              <a:latin typeface="Swiss (scalable)"/>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CE46DA-1BCD-5249-B194-449F50C0FD21}"/>
              </a:ext>
            </a:extLst>
          </p:cNvPr>
          <p:cNvSpPr>
            <a:spLocks noGrp="1"/>
          </p:cNvSpPr>
          <p:nvPr>
            <p:ph type="sldNum" sz="quarter" idx="12"/>
          </p:nvPr>
        </p:nvSpPr>
        <p:spPr>
          <a:xfrm>
            <a:off x="217694" y="4767263"/>
            <a:ext cx="2057400" cy="273844"/>
          </a:xfrm>
        </p:spPr>
        <p:txBody>
          <a:bodyPr/>
          <a:lstStyle/>
          <a:p>
            <a:pPr algn="l"/>
            <a:fld id="{68A9E717-90E2-D048-8262-DCD8284ADD1B}" type="slidenum">
              <a:rPr lang="en-US" smtClean="0"/>
              <a:pPr algn="l"/>
              <a:t>2</a:t>
            </a:fld>
            <a:endParaRPr lang="en-US"/>
          </a:p>
        </p:txBody>
      </p:sp>
    </p:spTree>
    <p:extLst>
      <p:ext uri="{BB962C8B-B14F-4D97-AF65-F5344CB8AC3E}">
        <p14:creationId xmlns:p14="http://schemas.microsoft.com/office/powerpoint/2010/main" val="367359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20</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5" name="Chart 4">
            <a:extLst>
              <a:ext uri="{FF2B5EF4-FFF2-40B4-BE49-F238E27FC236}">
                <a16:creationId xmlns:a16="http://schemas.microsoft.com/office/drawing/2014/main" id="{AD7EA876-8B0F-B719-9F8D-FD4E4AB5E6AD}"/>
              </a:ext>
            </a:extLst>
          </p:cNvPr>
          <p:cNvGraphicFramePr/>
          <p:nvPr>
            <p:extLst>
              <p:ext uri="{D42A27DB-BD31-4B8C-83A1-F6EECF244321}">
                <p14:modId xmlns:p14="http://schemas.microsoft.com/office/powerpoint/2010/main" val="392564613"/>
              </p:ext>
            </p:extLst>
          </p:nvPr>
        </p:nvGraphicFramePr>
        <p:xfrm>
          <a:off x="652514" y="1415929"/>
          <a:ext cx="7737822" cy="3735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542950"/>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5EE573-3DDA-4497-829A-BF77CF9317E3}"/>
              </a:ext>
            </a:extLst>
          </p:cNvPr>
          <p:cNvPicPr>
            <a:picLocks noChangeAspect="1"/>
          </p:cNvPicPr>
          <p:nvPr/>
        </p:nvPicPr>
        <p:blipFill rotWithShape="1">
          <a:blip r:embed="rId2"/>
          <a:srcRect l="28289" t="9091"/>
          <a:stretch/>
        </p:blipFill>
        <p:spPr>
          <a:xfrm>
            <a:off x="20" y="976954"/>
            <a:ext cx="3310169" cy="3189235"/>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6" name="Freeform: Shape 8">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24272" y="977312"/>
            <a:ext cx="6919728" cy="3188866"/>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3733941" y="1371600"/>
            <a:ext cx="4783695" cy="1520955"/>
          </a:xfrm>
        </p:spPr>
        <p:txBody>
          <a:bodyPr vert="horz" lIns="91440" tIns="45720" rIns="91440" bIns="45720" rtlCol="0" anchor="b">
            <a:normAutofit/>
          </a:bodyPr>
          <a:lstStyle/>
          <a:p>
            <a:pPr defTabSz="914400"/>
            <a:r>
              <a:rPr lang="en-US" sz="5100">
                <a:solidFill>
                  <a:srgbClr val="FFFFFF"/>
                </a:solidFill>
                <a:latin typeface="Univers"/>
              </a:rPr>
              <a:t>4500 Series</a:t>
            </a:r>
            <a:br>
              <a:rPr lang="en-US" sz="5100">
                <a:latin typeface="+mj-lt"/>
              </a:rPr>
            </a:br>
            <a:endParaRPr lang="en-US" sz="5100">
              <a:solidFill>
                <a:srgbClr val="FFFFFF"/>
              </a:solidFill>
              <a:latin typeface="+mj-lt"/>
            </a:endParaRPr>
          </a:p>
        </p:txBody>
      </p:sp>
    </p:spTree>
    <p:extLst>
      <p:ext uri="{BB962C8B-B14F-4D97-AF65-F5344CB8AC3E}">
        <p14:creationId xmlns:p14="http://schemas.microsoft.com/office/powerpoint/2010/main" val="313358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22</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96489F72-0754-82D7-8693-4422E18BC37D}"/>
              </a:ext>
            </a:extLst>
          </p:cNvPr>
          <p:cNvGraphicFramePr/>
          <p:nvPr>
            <p:extLst>
              <p:ext uri="{D42A27DB-BD31-4B8C-83A1-F6EECF244321}">
                <p14:modId xmlns:p14="http://schemas.microsoft.com/office/powerpoint/2010/main" val="329542385"/>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885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53707"/>
            <a:ext cx="8592567" cy="3697806"/>
          </a:xfrm>
          <a:prstGeom prst="rect">
            <a:avLst/>
          </a:prstGeom>
        </p:spPr>
        <p:txBody>
          <a:bodyPr vert="horz" lIns="91440" tIns="45720" rIns="91440" bIns="45720" rtlCol="0">
            <a:noAutofit/>
          </a:bodyPr>
          <a:lstStyle/>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Better dealership service.  I had to have a third function valve put on it which was done at the dealership for an added amount of $1100-$1200.  A couple days later I noticed a leak up on the front, and both sides were loose, and I was losing hydraulic fluid.  Later on I see on a different location more hydraulic fluid on the ground, and then come to find out we have another leak on the main valve that we installed.  I didn't take that back to the dealer because of the previous problem and I took care of the problem myself.  They didn't seem to understand what I was talking about when I described the problem and asked the mechanics to get back with me, and nobody got back to me.</a:t>
            </a:r>
          </a:p>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Better quality control before shipping to dealership.</a:t>
            </a:r>
            <a:endParaRPr lang="en-US" sz="1300" i="1" dirty="0">
              <a:latin typeface="Univers" panose="020B0503020202020204" pitchFamily="34" charset="0"/>
            </a:endParaRPr>
          </a:p>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Get my tractor fixed.</a:t>
            </a:r>
          </a:p>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I should have bought an automatic, but I bought a stick shift instead.</a:t>
            </a:r>
            <a:endParaRPr lang="en-US" sz="1300" i="1" dirty="0">
              <a:latin typeface="Univers" panose="020B0503020202020204" pitchFamily="34" charset="0"/>
            </a:endParaRPr>
          </a:p>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Tractor that has six hours and cannot use. Says he is waiting on a check from Mahindra.</a:t>
            </a:r>
          </a:p>
          <a:p>
            <a:pPr marL="285750" marR="600" indent="-228600" defTabSz="914400">
              <a:lnSpc>
                <a:spcPct val="90000"/>
              </a:lnSpc>
              <a:spcAft>
                <a:spcPts val="600"/>
              </a:spcAft>
              <a:buFont typeface="Arial" panose="020B0604020202020204" pitchFamily="34" charset="0"/>
              <a:buChar char="•"/>
            </a:pPr>
            <a:r>
              <a:rPr lang="en-US" sz="1300" b="0" i="1" u="none" strike="noStrike" baseline="0" dirty="0">
                <a:latin typeface="Univers" panose="020B0503020202020204" pitchFamily="34" charset="0"/>
              </a:rPr>
              <a:t>When I bought the tractor I had issues with it.  It wouldn't crank, and from my understanding it wasn't programmed properly from the dealership that I bought it from.  I had other issues with hydraulic, but they have been resolved as well.  Issues that were inconvenient that were necessary for the daily functions that made it difficult.</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23</a:t>
            </a:fld>
            <a:endParaRPr lang="en-US" b="0">
              <a:latin typeface="+mn-lt"/>
            </a:endParaRPr>
          </a:p>
        </p:txBody>
      </p:sp>
    </p:spTree>
    <p:extLst>
      <p:ext uri="{BB962C8B-B14F-4D97-AF65-F5344CB8AC3E}">
        <p14:creationId xmlns:p14="http://schemas.microsoft.com/office/powerpoint/2010/main" val="153160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34310"/>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24</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AFA0CB4B-BE9F-B5AC-BD39-9C2C7C939EF7}"/>
              </a:ext>
            </a:extLst>
          </p:cNvPr>
          <p:cNvGraphicFramePr/>
          <p:nvPr>
            <p:extLst>
              <p:ext uri="{D42A27DB-BD31-4B8C-83A1-F6EECF244321}">
                <p14:modId xmlns:p14="http://schemas.microsoft.com/office/powerpoint/2010/main" val="3610093277"/>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485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25</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923724857"/>
              </p:ext>
            </p:extLst>
          </p:nvPr>
        </p:nvGraphicFramePr>
        <p:xfrm>
          <a:off x="192505" y="552163"/>
          <a:ext cx="8617235" cy="4286768"/>
        </p:xfrm>
        <a:graphic>
          <a:graphicData uri="http://schemas.openxmlformats.org/drawingml/2006/table">
            <a:tbl>
              <a:tblPr firstRow="1" bandRow="1">
                <a:tableStyleId>{5C22544A-7EE6-4342-B048-85BDC9FD1C3A}</a:tableStyleId>
              </a:tblPr>
              <a:tblGrid>
                <a:gridCol w="4109399">
                  <a:extLst>
                    <a:ext uri="{9D8B030D-6E8A-4147-A177-3AD203B41FA5}">
                      <a16:colId xmlns:a16="http://schemas.microsoft.com/office/drawing/2014/main" val="3410484268"/>
                    </a:ext>
                  </a:extLst>
                </a:gridCol>
                <a:gridCol w="968429">
                  <a:extLst>
                    <a:ext uri="{9D8B030D-6E8A-4147-A177-3AD203B41FA5}">
                      <a16:colId xmlns:a16="http://schemas.microsoft.com/office/drawing/2014/main" val="4271139815"/>
                    </a:ext>
                  </a:extLst>
                </a:gridCol>
                <a:gridCol w="1000330">
                  <a:extLst>
                    <a:ext uri="{9D8B030D-6E8A-4147-A177-3AD203B41FA5}">
                      <a16:colId xmlns:a16="http://schemas.microsoft.com/office/drawing/2014/main" val="2859593030"/>
                    </a:ext>
                  </a:extLst>
                </a:gridCol>
                <a:gridCol w="2539077">
                  <a:extLst>
                    <a:ext uri="{9D8B030D-6E8A-4147-A177-3AD203B41FA5}">
                      <a16:colId xmlns:a16="http://schemas.microsoft.com/office/drawing/2014/main" val="1271318715"/>
                    </a:ext>
                  </a:extLst>
                </a:gridCol>
              </a:tblGrid>
              <a:tr h="498859">
                <a:tc>
                  <a:txBody>
                    <a:bodyPr/>
                    <a:lstStyle/>
                    <a:p>
                      <a:r>
                        <a:rPr lang="en-US" sz="1200" dirty="0">
                          <a:latin typeface="Univers"/>
                        </a:rPr>
                        <a:t>Issue with 4500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dirty="0">
                          <a:latin typeface="Univers"/>
                        </a:rPr>
                        <a:t>Problem </a:t>
                      </a:r>
                    </a:p>
                    <a:p>
                      <a:r>
                        <a:rPr lang="en-US" sz="1200" dirty="0">
                          <a:latin typeface="Univers"/>
                        </a:rPr>
                        <a:t>Resolved?</a:t>
                      </a:r>
                    </a:p>
                  </a:txBody>
                  <a:tcPr>
                    <a:solidFill>
                      <a:srgbClr val="F71837"/>
                    </a:solidFill>
                  </a:tcPr>
                </a:tc>
                <a:tc>
                  <a:txBody>
                    <a:bodyPr/>
                    <a:lstStyle/>
                    <a:p>
                      <a:r>
                        <a:rPr lang="en-US" sz="1200" dirty="0">
                          <a:latin typeface="Univers"/>
                        </a:rPr>
                        <a:t>How Resolved?</a:t>
                      </a:r>
                    </a:p>
                  </a:txBody>
                  <a:tcPr>
                    <a:solidFill>
                      <a:srgbClr val="F71837"/>
                    </a:solidFill>
                  </a:tcPr>
                </a:tc>
                <a:extLst>
                  <a:ext uri="{0D108BD9-81ED-4DB2-BD59-A6C34878D82A}">
                    <a16:rowId xmlns:a16="http://schemas.microsoft.com/office/drawing/2014/main" val="1422884496"/>
                  </a:ext>
                </a:extLst>
              </a:tr>
              <a:tr h="435208">
                <a:tc>
                  <a:txBody>
                    <a:bodyPr/>
                    <a:lstStyle/>
                    <a:p>
                      <a:r>
                        <a:rPr lang="en-US" sz="1200" i="1" dirty="0">
                          <a:solidFill>
                            <a:schemeClr val="tx1"/>
                          </a:solidFill>
                          <a:effectLst/>
                          <a:latin typeface="Univers" panose="020B0503020202020204" pitchFamily="34" charset="0"/>
                        </a:rPr>
                        <a:t>It won’t drive, it won’t pull itself. Nothing. Received a broken tractor from the very beginning.</a:t>
                      </a:r>
                    </a:p>
                  </a:txBody>
                  <a:tcPr marL="47625" marR="47625" marT="0" marB="0">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Have no clue what’s going on with the tractor.</a:t>
                      </a:r>
                    </a:p>
                  </a:txBody>
                  <a:tcPr>
                    <a:solidFill>
                      <a:schemeClr val="bg1">
                        <a:lumMod val="85000"/>
                      </a:schemeClr>
                    </a:solidFill>
                  </a:tcPr>
                </a:tc>
                <a:extLst>
                  <a:ext uri="{0D108BD9-81ED-4DB2-BD59-A6C34878D82A}">
                    <a16:rowId xmlns:a16="http://schemas.microsoft.com/office/drawing/2014/main" val="498030984"/>
                  </a:ext>
                </a:extLst>
              </a:tr>
              <a:tr h="262813">
                <a:tc>
                  <a:txBody>
                    <a:bodyPr/>
                    <a:lstStyle/>
                    <a:p>
                      <a:r>
                        <a:rPr lang="en-US" sz="1200" i="1" dirty="0">
                          <a:solidFill>
                            <a:schemeClr val="tx1"/>
                          </a:solidFill>
                          <a:effectLst/>
                          <a:latin typeface="Univers" panose="020B0503020202020204" pitchFamily="34" charset="0"/>
                        </a:rPr>
                        <a:t>Oil leak.</a:t>
                      </a:r>
                    </a:p>
                  </a:txBody>
                  <a:tcPr marL="47625" marR="47625" marT="0" marB="0">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2903356590"/>
                  </a:ext>
                </a:extLst>
              </a:tr>
              <a:tr h="1305624">
                <a:tc>
                  <a:txBody>
                    <a:bodyPr/>
                    <a:lstStyle/>
                    <a:p>
                      <a:pPr marL="0" algn="l" defTabSz="685800" rtl="0" eaLnBrk="1" latinLnBrk="0" hangingPunct="1"/>
                      <a:r>
                        <a:rPr lang="en-US" sz="1200" i="1" kern="1200" dirty="0">
                          <a:solidFill>
                            <a:schemeClr val="dk1"/>
                          </a:solidFill>
                          <a:latin typeface="Univers"/>
                          <a:ea typeface="+mn-ea"/>
                          <a:cs typeface="+mn-cs"/>
                        </a:rPr>
                        <a:t>Some of the metal is kind of cheap.  They break.  Had a problem with the hood latch.</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I fixed the hood, and everything, we went through the insurance, and I ended up fixing it myself because it was much cheaper due to the deductible of $500 that they asked for as far as my insurance.</a:t>
                      </a:r>
                    </a:p>
                  </a:txBody>
                  <a:tcPr>
                    <a:solidFill>
                      <a:schemeClr val="bg1">
                        <a:lumMod val="85000"/>
                      </a:schemeClr>
                    </a:solidFill>
                  </a:tcPr>
                </a:tc>
                <a:extLst>
                  <a:ext uri="{0D108BD9-81ED-4DB2-BD59-A6C34878D82A}">
                    <a16:rowId xmlns:a16="http://schemas.microsoft.com/office/drawing/2014/main" val="3693947672"/>
                  </a:ext>
                </a:extLst>
              </a:tr>
              <a:tr h="261125">
                <a:tc>
                  <a:txBody>
                    <a:bodyPr/>
                    <a:lstStyle/>
                    <a:p>
                      <a:r>
                        <a:rPr lang="en-US" sz="1200" i="1" dirty="0">
                          <a:solidFill>
                            <a:schemeClr val="tx1"/>
                          </a:solidFill>
                          <a:effectLst/>
                          <a:latin typeface="Univers" panose="020B0503020202020204" pitchFamily="34" charset="0"/>
                        </a:rPr>
                        <a:t>The lift on the rear wouldn't go down.</a:t>
                      </a:r>
                    </a:p>
                  </a:txBody>
                  <a:tcPr marL="47625" marR="47625" marT="0" marB="0">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Warranty fixed it.</a:t>
                      </a:r>
                    </a:p>
                  </a:txBody>
                  <a:tcPr>
                    <a:solidFill>
                      <a:schemeClr val="bg1">
                        <a:lumMod val="95000"/>
                      </a:schemeClr>
                    </a:solidFill>
                  </a:tcPr>
                </a:tc>
                <a:extLst>
                  <a:ext uri="{0D108BD9-81ED-4DB2-BD59-A6C34878D82A}">
                    <a16:rowId xmlns:a16="http://schemas.microsoft.com/office/drawing/2014/main" val="1047676968"/>
                  </a:ext>
                </a:extLst>
              </a:tr>
              <a:tr h="404629">
                <a:tc>
                  <a:txBody>
                    <a:bodyPr/>
                    <a:lstStyle/>
                    <a:p>
                      <a:r>
                        <a:rPr lang="en-US" sz="1200" i="1" dirty="0">
                          <a:solidFill>
                            <a:schemeClr val="tx1"/>
                          </a:solidFill>
                          <a:effectLst/>
                          <a:latin typeface="Univers" panose="020B0503020202020204" pitchFamily="34" charset="0"/>
                        </a:rPr>
                        <a:t>The clutch situation. My foot is large and messes up the body work of the tractor.</a:t>
                      </a:r>
                    </a:p>
                  </a:txBody>
                  <a:tcPr marL="47625" marR="47625" marT="0" marB="0">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1428038592"/>
                  </a:ext>
                </a:extLst>
              </a:tr>
              <a:tr h="609291">
                <a:tc>
                  <a:txBody>
                    <a:bodyPr/>
                    <a:lstStyle/>
                    <a:p>
                      <a:r>
                        <a:rPr lang="en-US" sz="1200" i="1" dirty="0">
                          <a:solidFill>
                            <a:schemeClr val="tx1"/>
                          </a:solidFill>
                          <a:effectLst/>
                          <a:latin typeface="Univers" panose="020B0503020202020204" pitchFamily="34" charset="0"/>
                        </a:rPr>
                        <a:t>The differential lock wasn't engaging all the way, it kind of had to maneuver it back and forth to lock in.</a:t>
                      </a:r>
                    </a:p>
                  </a:txBody>
                  <a:tcPr marL="47625" marR="47625" marT="0" marB="0">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I just had to figure out what was going on, everything is resolved.</a:t>
                      </a:r>
                    </a:p>
                  </a:txBody>
                  <a:tcPr>
                    <a:solidFill>
                      <a:schemeClr val="bg1">
                        <a:lumMod val="95000"/>
                      </a:schemeClr>
                    </a:solidFill>
                  </a:tcPr>
                </a:tc>
                <a:extLst>
                  <a:ext uri="{0D108BD9-81ED-4DB2-BD59-A6C34878D82A}">
                    <a16:rowId xmlns:a16="http://schemas.microsoft.com/office/drawing/2014/main" val="2129615952"/>
                  </a:ext>
                </a:extLst>
              </a:tr>
              <a:tr h="348166">
                <a:tc>
                  <a:txBody>
                    <a:bodyPr/>
                    <a:lstStyle/>
                    <a:p>
                      <a:r>
                        <a:rPr lang="en-US" sz="1200" i="1" dirty="0">
                          <a:solidFill>
                            <a:schemeClr val="tx1"/>
                          </a:solidFill>
                          <a:effectLst/>
                          <a:latin typeface="Univers" panose="020B0503020202020204" pitchFamily="34" charset="0"/>
                        </a:rPr>
                        <a:t>The exhaust from the engine melted the protective cover for the hydraulic lines.</a:t>
                      </a:r>
                    </a:p>
                  </a:txBody>
                  <a:tcPr marL="47625" marR="47625" marT="0" marB="0">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455092978"/>
                  </a:ext>
                </a:extLst>
              </a:tr>
            </a:tbl>
          </a:graphicData>
        </a:graphic>
      </p:graphicFrame>
    </p:spTree>
    <p:extLst>
      <p:ext uri="{BB962C8B-B14F-4D97-AF65-F5344CB8AC3E}">
        <p14:creationId xmlns:p14="http://schemas.microsoft.com/office/powerpoint/2010/main" val="525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26</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3481257618"/>
              </p:ext>
            </p:extLst>
          </p:nvPr>
        </p:nvGraphicFramePr>
        <p:xfrm>
          <a:off x="334255" y="552162"/>
          <a:ext cx="8475489" cy="4183467"/>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548669">
                <a:tc>
                  <a:txBody>
                    <a:bodyPr/>
                    <a:lstStyle/>
                    <a:p>
                      <a:r>
                        <a:rPr lang="en-US" sz="1200" dirty="0">
                          <a:latin typeface="Univers"/>
                        </a:rPr>
                        <a:t>Issue with 4500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6271">
                <a:tc>
                  <a:txBody>
                    <a:bodyPr/>
                    <a:lstStyle/>
                    <a:p>
                      <a:r>
                        <a:rPr lang="en-US" sz="1200" i="1" dirty="0">
                          <a:solidFill>
                            <a:schemeClr val="tx1"/>
                          </a:solidFill>
                          <a:effectLst/>
                          <a:latin typeface="Univers" panose="020B0503020202020204" pitchFamily="34" charset="0"/>
                        </a:rPr>
                        <a:t>The exhaust from the engine melted the protective cover for the hydraulic lines.</a:t>
                      </a:r>
                    </a:p>
                  </a:txBody>
                  <a:tcPr marL="47625" marR="47625" marT="0" marB="0">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1472466383"/>
                  </a:ext>
                </a:extLst>
              </a:tr>
              <a:tr h="574204">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i="1" dirty="0">
                          <a:solidFill>
                            <a:schemeClr val="tx1"/>
                          </a:solidFill>
                          <a:effectLst/>
                          <a:latin typeface="Univers" panose="020B0503020202020204" pitchFamily="34" charset="0"/>
                        </a:rPr>
                        <a:t>The front bearings on the tractor and the wheels went out, and I had an oil cooler leak that was oil.</a:t>
                      </a:r>
                    </a:p>
                    <a:p>
                      <a:pPr algn="l" fontAlgn="b"/>
                      <a:endParaRPr lang="en-US" sz="1200" b="0" i="1" u="none" strike="noStrike" dirty="0">
                        <a:solidFill>
                          <a:schemeClr val="tx1"/>
                        </a:solidFill>
                        <a:effectLst/>
                        <a:latin typeface="Univers" panose="020B0503020202020204" pitchFamily="34" charset="0"/>
                      </a:endParaRPr>
                    </a:p>
                  </a:txBody>
                  <a:tcPr marL="9525" marR="9525" marT="9525" marB="0" anchor="b">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They picked it up and fixed it and brough it back.</a:t>
                      </a:r>
                    </a:p>
                  </a:txBody>
                  <a:tcPr>
                    <a:solidFill>
                      <a:schemeClr val="bg1">
                        <a:lumMod val="95000"/>
                      </a:schemeClr>
                    </a:solidFill>
                  </a:tcPr>
                </a:tc>
                <a:extLst>
                  <a:ext uri="{0D108BD9-81ED-4DB2-BD59-A6C34878D82A}">
                    <a16:rowId xmlns:a16="http://schemas.microsoft.com/office/drawing/2014/main" val="3606184042"/>
                  </a:ext>
                </a:extLst>
              </a:tr>
              <a:tr h="450367">
                <a:tc>
                  <a:txBody>
                    <a:bodyPr/>
                    <a:lstStyle/>
                    <a:p>
                      <a:pPr algn="l" fontAlgn="b"/>
                      <a:r>
                        <a:rPr lang="en-US" sz="1200" b="0" i="1" u="none" strike="noStrike" dirty="0">
                          <a:solidFill>
                            <a:schemeClr val="tx1"/>
                          </a:solidFill>
                          <a:effectLst/>
                          <a:latin typeface="Univers" panose="020B0503020202020204" pitchFamily="34" charset="0"/>
                        </a:rPr>
                        <a:t>The seat was broken and I’m waiting on a new one to come in and get it replaced.</a:t>
                      </a:r>
                    </a:p>
                  </a:txBody>
                  <a:tcPr marL="9525" marR="9525" marT="9525" marB="0" anchor="b">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2903356590"/>
                  </a:ext>
                </a:extLst>
              </a:tr>
              <a:tr h="1783589">
                <a:tc>
                  <a:txBody>
                    <a:bodyPr/>
                    <a:lstStyle/>
                    <a:p>
                      <a:pPr algn="l" fontAlgn="b"/>
                      <a:r>
                        <a:rPr lang="en-US" sz="1200" b="0" i="1" u="none" strike="noStrike" dirty="0">
                          <a:solidFill>
                            <a:schemeClr val="tx1"/>
                          </a:solidFill>
                          <a:effectLst/>
                          <a:latin typeface="Univers" panose="020B0503020202020204" pitchFamily="34" charset="0"/>
                        </a:rPr>
                        <a:t>There is a brace on the loader itself.  It's about an inch and a half in diameter.  I'm working on my loader nothing heavy duty, and I take it over to my burn pile and I went to open the grapple up to let the trash out and my loader wouldn't open up.  When I checked it what I noticed that the brace was bent about 4-5 inches up.  My friend had to weld that part, and I’ve seen other people with the same similar issue with the brace bending on the Mahindra site.</a:t>
                      </a:r>
                    </a:p>
                  </a:txBody>
                  <a:tcPr marL="9525" marR="9525" marT="9525" marB="0" anchor="b">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2768901595"/>
                  </a:ext>
                </a:extLst>
              </a:tr>
              <a:tr h="450367">
                <a:tc>
                  <a:txBody>
                    <a:bodyPr/>
                    <a:lstStyle/>
                    <a:p>
                      <a:pPr algn="l" fontAlgn="b"/>
                      <a:r>
                        <a:rPr lang="en-US" sz="1200" b="0" i="1" u="none" strike="noStrike" dirty="0">
                          <a:solidFill>
                            <a:schemeClr val="tx1"/>
                          </a:solidFill>
                          <a:effectLst/>
                          <a:latin typeface="Univers" panose="020B0503020202020204" pitchFamily="34" charset="0"/>
                        </a:rPr>
                        <a:t>They ran a wire in the wrong place at the exhaust melted it.</a:t>
                      </a:r>
                    </a:p>
                  </a:txBody>
                  <a:tcPr marL="9525" marR="9525" marT="9525" marB="0" anchor="b">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Fine.</a:t>
                      </a:r>
                    </a:p>
                  </a:txBody>
                  <a:tcPr>
                    <a:solidFill>
                      <a:schemeClr val="bg1">
                        <a:lumMod val="85000"/>
                      </a:schemeClr>
                    </a:solidFill>
                  </a:tcPr>
                </a:tc>
                <a:extLst>
                  <a:ext uri="{0D108BD9-81ED-4DB2-BD59-A6C34878D82A}">
                    <a16:rowId xmlns:a16="http://schemas.microsoft.com/office/drawing/2014/main" val="3693947672"/>
                  </a:ext>
                </a:extLst>
              </a:tr>
            </a:tbl>
          </a:graphicData>
        </a:graphic>
      </p:graphicFrame>
    </p:spTree>
    <p:extLst>
      <p:ext uri="{BB962C8B-B14F-4D97-AF65-F5344CB8AC3E}">
        <p14:creationId xmlns:p14="http://schemas.microsoft.com/office/powerpoint/2010/main" val="20382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27</a:t>
            </a:fld>
            <a:endParaRPr lang="en-US" b="0">
              <a:latin typeface="+mn-lt"/>
            </a:endParaRPr>
          </a:p>
        </p:txBody>
      </p:sp>
      <p:graphicFrame>
        <p:nvGraphicFramePr>
          <p:cNvPr id="9" name="Chart 8">
            <a:extLst>
              <a:ext uri="{FF2B5EF4-FFF2-40B4-BE49-F238E27FC236}">
                <a16:creationId xmlns:a16="http://schemas.microsoft.com/office/drawing/2014/main" id="{40015571-F72E-39AF-D0F3-BA8C0F8EB818}"/>
              </a:ext>
            </a:extLst>
          </p:cNvPr>
          <p:cNvGraphicFramePr/>
          <p:nvPr>
            <p:extLst>
              <p:ext uri="{D42A27DB-BD31-4B8C-83A1-F6EECF244321}">
                <p14:modId xmlns:p14="http://schemas.microsoft.com/office/powerpoint/2010/main" val="4110964057"/>
              </p:ext>
            </p:extLst>
          </p:nvPr>
        </p:nvGraphicFramePr>
        <p:xfrm>
          <a:off x="1384193" y="594947"/>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spTree>
    <p:extLst>
      <p:ext uri="{BB962C8B-B14F-4D97-AF65-F5344CB8AC3E}">
        <p14:creationId xmlns:p14="http://schemas.microsoft.com/office/powerpoint/2010/main" val="2684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graphicFrame>
        <p:nvGraphicFramePr>
          <p:cNvPr id="8" name="Chart 7">
            <a:extLst>
              <a:ext uri="{FF2B5EF4-FFF2-40B4-BE49-F238E27FC236}">
                <a16:creationId xmlns:a16="http://schemas.microsoft.com/office/drawing/2014/main" id="{098EC9EA-2594-4EBB-86E9-89058C21C0C1}"/>
              </a:ext>
            </a:extLst>
          </p:cNvPr>
          <p:cNvGraphicFramePr/>
          <p:nvPr>
            <p:extLst>
              <p:ext uri="{D42A27DB-BD31-4B8C-83A1-F6EECF244321}">
                <p14:modId xmlns:p14="http://schemas.microsoft.com/office/powerpoint/2010/main" val="4265156048"/>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28</a:t>
            </a:fld>
            <a:endParaRPr lang="en-US" b="0">
              <a:latin typeface="+mn-lt"/>
            </a:endParaRPr>
          </a:p>
        </p:txBody>
      </p:sp>
      <p:graphicFrame>
        <p:nvGraphicFramePr>
          <p:cNvPr id="4" name="Chart 3">
            <a:extLst>
              <a:ext uri="{FF2B5EF4-FFF2-40B4-BE49-F238E27FC236}">
                <a16:creationId xmlns:a16="http://schemas.microsoft.com/office/drawing/2014/main" id="{8CC69CDA-DA41-40D8-9774-ACA54A722ADA}"/>
              </a:ext>
            </a:extLst>
          </p:cNvPr>
          <p:cNvGraphicFramePr/>
          <p:nvPr>
            <p:extLst>
              <p:ext uri="{D42A27DB-BD31-4B8C-83A1-F6EECF244321}">
                <p14:modId xmlns:p14="http://schemas.microsoft.com/office/powerpoint/2010/main" val="1074320831"/>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9222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graphicFrame>
        <p:nvGraphicFramePr>
          <p:cNvPr id="10" name="Chart 9">
            <a:extLst>
              <a:ext uri="{FF2B5EF4-FFF2-40B4-BE49-F238E27FC236}">
                <a16:creationId xmlns:a16="http://schemas.microsoft.com/office/drawing/2014/main" id="{B734C88F-F7E0-4867-9D80-5CD8FB2DC15D}"/>
              </a:ext>
            </a:extLst>
          </p:cNvPr>
          <p:cNvGraphicFramePr/>
          <p:nvPr>
            <p:extLst>
              <p:ext uri="{D42A27DB-BD31-4B8C-83A1-F6EECF244321}">
                <p14:modId xmlns:p14="http://schemas.microsoft.com/office/powerpoint/2010/main" val="4053632881"/>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29</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3031589"/>
            <a:ext cx="2626397" cy="1384995"/>
          </a:xfrm>
          <a:prstGeom prst="rect">
            <a:avLst/>
          </a:prstGeom>
          <a:noFill/>
        </p:spPr>
        <p:txBody>
          <a:bodyPr wrap="square" rtlCol="0">
            <a:spAutoFit/>
          </a:bodyPr>
          <a:lstStyle/>
          <a:p>
            <a:pPr algn="ctr"/>
            <a:r>
              <a:rPr lang="en-US" sz="1200" b="1" dirty="0">
                <a:latin typeface="Univers" panose="020B0503020202020204" pitchFamily="34" charset="0"/>
              </a:rPr>
              <a:t>Other Mentions</a:t>
            </a:r>
          </a:p>
          <a:p>
            <a:pPr algn="ctr"/>
            <a:endParaRPr lang="en-US" sz="1200" b="1"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Quality, durability</a:t>
            </a:r>
          </a:p>
          <a:p>
            <a:pPr marL="285750" indent="-285750">
              <a:buFont typeface="Arial" panose="020B0604020202020204" pitchFamily="34" charset="0"/>
              <a:buChar char="•"/>
            </a:pPr>
            <a:r>
              <a:rPr lang="en-US" sz="1200" dirty="0">
                <a:latin typeface="Univers" panose="020B0503020202020204" pitchFamily="34" charset="0"/>
              </a:rPr>
              <a:t>No Regen, no DPF</a:t>
            </a:r>
          </a:p>
          <a:p>
            <a:pPr marL="285750" indent="-285750">
              <a:buFont typeface="Arial" panose="020B0604020202020204" pitchFamily="34" charset="0"/>
              <a:buChar char="•"/>
            </a:pPr>
            <a:r>
              <a:rPr lang="en-US" sz="1200" dirty="0">
                <a:latin typeface="Univers" panose="020B0503020202020204" pitchFamily="34" charset="0"/>
              </a:rPr>
              <a:t>Looks, style</a:t>
            </a:r>
          </a:p>
          <a:p>
            <a:pPr marL="285750" indent="-285750">
              <a:buFont typeface="Arial" panose="020B0604020202020204" pitchFamily="34" charset="0"/>
              <a:buChar char="•"/>
            </a:pPr>
            <a:r>
              <a:rPr lang="en-US" sz="1200" dirty="0">
                <a:latin typeface="Univers" panose="020B0503020202020204" pitchFamily="34" charset="0"/>
              </a:rPr>
              <a:t>Dealership employees, service</a:t>
            </a:r>
          </a:p>
        </p:txBody>
      </p:sp>
    </p:spTree>
    <p:extLst>
      <p:ext uri="{BB962C8B-B14F-4D97-AF65-F5344CB8AC3E}">
        <p14:creationId xmlns:p14="http://schemas.microsoft.com/office/powerpoint/2010/main" val="27374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CBDC-5EF7-8D4F-A555-B225C8E3D199}"/>
              </a:ext>
            </a:extLst>
          </p:cNvPr>
          <p:cNvSpPr>
            <a:spLocks noGrp="1"/>
          </p:cNvSpPr>
          <p:nvPr>
            <p:ph type="title"/>
          </p:nvPr>
        </p:nvSpPr>
        <p:spPr/>
        <p:txBody>
          <a:bodyPr/>
          <a:lstStyle/>
          <a:p>
            <a:r>
              <a:rPr lang="en-US">
                <a:latin typeface="Univers" panose="020B0503020202020204" pitchFamily="34" charset="0"/>
              </a:rPr>
              <a:t>Methodology</a:t>
            </a:r>
          </a:p>
        </p:txBody>
      </p:sp>
      <p:sp>
        <p:nvSpPr>
          <p:cNvPr id="5" name="Content Placeholder 4">
            <a:extLst>
              <a:ext uri="{FF2B5EF4-FFF2-40B4-BE49-F238E27FC236}">
                <a16:creationId xmlns:a16="http://schemas.microsoft.com/office/drawing/2014/main" id="{888DB2E9-BDF5-4847-9331-75412B00DED8}"/>
              </a:ext>
            </a:extLst>
          </p:cNvPr>
          <p:cNvSpPr>
            <a:spLocks noGrp="1"/>
          </p:cNvSpPr>
          <p:nvPr>
            <p:ph idx="1"/>
          </p:nvPr>
        </p:nvSpPr>
        <p:spPr>
          <a:xfrm>
            <a:off x="457200" y="1370013"/>
            <a:ext cx="8234363" cy="2702278"/>
          </a:xfrm>
          <a:prstGeom prst="rect">
            <a:avLst/>
          </a:prstGeom>
        </p:spPr>
        <p:txBody>
          <a:bodyPr vert="horz" wrap="square" lIns="91440" tIns="45720" rIns="91440" bIns="45720" rtlCol="0" anchor="t">
            <a:spAutoFit/>
          </a:bodyPr>
          <a:lstStyle/>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dirty="0">
                <a:latin typeface="Univers" panose="020B0503020202020204" pitchFamily="34" charset="0"/>
              </a:rPr>
              <a:t>CCR completed 300 surveys with respondents who purchased a Mahindra tractor within the past 60 days.</a:t>
            </a:r>
            <a:endParaRPr lang="en-US" dirty="0"/>
          </a:p>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dirty="0">
                <a:latin typeface="Univers" panose="020B0503020202020204" pitchFamily="34" charset="0"/>
              </a:rPr>
              <a:t>The average survey length was 13.1 minutes.</a:t>
            </a:r>
          </a:p>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dirty="0">
                <a:latin typeface="Univers" panose="020B0503020202020204" pitchFamily="34" charset="0"/>
              </a:rPr>
              <a:t>The data was collected from February 2023 – March 2023. </a:t>
            </a:r>
          </a:p>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dirty="0">
                <a:latin typeface="Univers"/>
              </a:rPr>
              <a:t>Calls were made from a list of Mahindra retail customers who accepted delivery of their tractor from October to December 2022. </a:t>
            </a:r>
            <a:endParaRPr lang="en-US" sz="1800" dirty="0">
              <a:latin typeface="Univers" panose="020B0503020202020204" pitchFamily="34" charset="0"/>
            </a:endParaRPr>
          </a:p>
          <a:p>
            <a:pPr marL="290195" indent="-290195" defTabSz="914400" fontAlgn="base">
              <a:spcBef>
                <a:spcPts val="0"/>
              </a:spcBef>
              <a:spcAft>
                <a:spcPts val="1200"/>
              </a:spcAft>
              <a:buClr>
                <a:srgbClr val="FF0000"/>
              </a:buClr>
              <a:buSzPct val="120000"/>
              <a:buFont typeface="Wingdings" pitchFamily="2" charset="2"/>
              <a:buChar char="§"/>
              <a:tabLst>
                <a:tab pos="228600" algn="l"/>
                <a:tab pos="457200" algn="l"/>
                <a:tab pos="685800" algn="l"/>
                <a:tab pos="914400" algn="l"/>
                <a:tab pos="1143000" algn="l"/>
                <a:tab pos="4114800" algn="l"/>
              </a:tabLst>
            </a:pPr>
            <a:r>
              <a:rPr lang="en-US" sz="1800" dirty="0">
                <a:effectLst/>
                <a:latin typeface="Univers" panose="020B0503020202020204" pitchFamily="34" charset="0"/>
                <a:ea typeface="Times New Roman" panose="02020603050405020304" pitchFamily="18" charset="0"/>
                <a:cs typeface="Times New Roman" panose="02020603050405020304" pitchFamily="18" charset="0"/>
              </a:rPr>
              <a:t>Individual analyses for product series with 3 or less data points were not conducted.</a:t>
            </a:r>
            <a:endParaRPr lang="en-US" sz="1600" dirty="0">
              <a:effectLst/>
              <a:latin typeface="Univers" panose="020B0503020202020204" pitchFamily="34" charset="0"/>
              <a:ea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831DF3EC-3054-48A4-9753-0752F6D94D59}"/>
              </a:ext>
            </a:extLst>
          </p:cNvPr>
          <p:cNvSpPr txBox="1">
            <a:spLocks/>
          </p:cNvSpPr>
          <p:nvPr/>
        </p:nvSpPr>
        <p:spPr>
          <a:xfrm>
            <a:off x="217694" y="4767263"/>
            <a:ext cx="2057400" cy="27384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8A9E717-90E2-D048-8262-DCD8284ADD1B}" type="slidenum">
              <a:rPr lang="en-US" smtClean="0"/>
              <a:pPr algn="l"/>
              <a:t>3</a:t>
            </a:fld>
            <a:endParaRPr lang="en-US"/>
          </a:p>
        </p:txBody>
      </p:sp>
    </p:spTree>
    <p:extLst>
      <p:ext uri="{BB962C8B-B14F-4D97-AF65-F5344CB8AC3E}">
        <p14:creationId xmlns:p14="http://schemas.microsoft.com/office/powerpoint/2010/main" val="36611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graphicFrame>
        <p:nvGraphicFramePr>
          <p:cNvPr id="10" name="Chart 9">
            <a:extLst>
              <a:ext uri="{FF2B5EF4-FFF2-40B4-BE49-F238E27FC236}">
                <a16:creationId xmlns:a16="http://schemas.microsoft.com/office/drawing/2014/main" id="{B734C88F-F7E0-4867-9D80-5CD8FB2DC15D}"/>
              </a:ext>
            </a:extLst>
          </p:cNvPr>
          <p:cNvGraphicFramePr/>
          <p:nvPr>
            <p:extLst>
              <p:ext uri="{D42A27DB-BD31-4B8C-83A1-F6EECF244321}">
                <p14:modId xmlns:p14="http://schemas.microsoft.com/office/powerpoint/2010/main" val="3938239508"/>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30</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154168" y="2952742"/>
            <a:ext cx="2931664"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1 of 7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1 did it themselves</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259805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dirty="0">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dirty="0">
                <a:latin typeface="Univers" panose="020B0503020202020204" pitchFamily="34" charset="0"/>
                <a:ea typeface="Tahoma" panose="020B0604030504040204" pitchFamily="34" charset="0"/>
                <a:cs typeface="Tahoma" panose="020B0604030504040204" pitchFamily="34" charset="0"/>
              </a:rPr>
            </a:br>
            <a:br>
              <a:rPr lang="en-US" sz="3200" dirty="0">
                <a:ea typeface="Tahoma" panose="020B0604030504040204" pitchFamily="34" charset="0"/>
                <a:cs typeface="Tahoma" panose="020B0604030504040204" pitchFamily="34" charset="0"/>
              </a:rPr>
            </a:br>
            <a:endParaRPr lang="en-US" dirty="0"/>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31</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E4714D1C-C232-8180-159C-260C8E6D15D7}"/>
              </a:ext>
            </a:extLst>
          </p:cNvPr>
          <p:cNvGraphicFramePr/>
          <p:nvPr>
            <p:extLst>
              <p:ext uri="{D42A27DB-BD31-4B8C-83A1-F6EECF244321}">
                <p14:modId xmlns:p14="http://schemas.microsoft.com/office/powerpoint/2010/main" val="1667010463"/>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9941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ed lawnmower on a white background&#10;&#10;Description automatically generated">
            <a:extLst>
              <a:ext uri="{FF2B5EF4-FFF2-40B4-BE49-F238E27FC236}">
                <a16:creationId xmlns:a16="http://schemas.microsoft.com/office/drawing/2014/main" id="{4D2BBB07-B419-4505-A43D-4B229D06FE0E}"/>
              </a:ext>
            </a:extLst>
          </p:cNvPr>
          <p:cNvPicPr>
            <a:picLocks noChangeAspect="1"/>
          </p:cNvPicPr>
          <p:nvPr/>
        </p:nvPicPr>
        <p:blipFill rotWithShape="1">
          <a:blip r:embed="rId2"/>
          <a:srcRect l="36798" t="9091" r="7531" b="-1"/>
          <a:stretch/>
        </p:blipFill>
        <p:spPr>
          <a:xfrm>
            <a:off x="20" y="976954"/>
            <a:ext cx="3310169" cy="3189235"/>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10" name="Freeform: Shape 9">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24272" y="977312"/>
            <a:ext cx="6919728" cy="3188866"/>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3733941" y="1371600"/>
            <a:ext cx="4783695" cy="1520955"/>
          </a:xfrm>
        </p:spPr>
        <p:txBody>
          <a:bodyPr vert="horz" lIns="91440" tIns="45720" rIns="91440" bIns="45720" rtlCol="0" anchor="b">
            <a:normAutofit/>
          </a:bodyPr>
          <a:lstStyle/>
          <a:p>
            <a:pPr defTabSz="914400"/>
            <a:r>
              <a:rPr lang="en-US" sz="5100" err="1">
                <a:solidFill>
                  <a:srgbClr val="FFFFFF"/>
                </a:solidFill>
                <a:latin typeface="Univers"/>
              </a:rPr>
              <a:t>eMax</a:t>
            </a:r>
            <a:r>
              <a:rPr lang="en-US" sz="5100">
                <a:solidFill>
                  <a:srgbClr val="FFFFFF"/>
                </a:solidFill>
                <a:latin typeface="Univers"/>
              </a:rPr>
              <a:t> Series</a:t>
            </a:r>
            <a:br>
              <a:rPr lang="en-US" sz="5100">
                <a:solidFill>
                  <a:srgbClr val="FFFFFF"/>
                </a:solidFill>
                <a:latin typeface="+mj-lt"/>
              </a:rPr>
            </a:br>
            <a:endParaRPr lang="en-US" sz="5100">
              <a:solidFill>
                <a:srgbClr val="FFFFFF"/>
              </a:solidFill>
              <a:latin typeface="+mj-lt"/>
            </a:endParaRPr>
          </a:p>
        </p:txBody>
      </p:sp>
    </p:spTree>
    <p:extLst>
      <p:ext uri="{BB962C8B-B14F-4D97-AF65-F5344CB8AC3E}">
        <p14:creationId xmlns:p14="http://schemas.microsoft.com/office/powerpoint/2010/main" val="1310506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33</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566062977"/>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630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53707"/>
            <a:ext cx="8592567" cy="1639991"/>
          </a:xfrm>
          <a:prstGeom prst="rect">
            <a:avLst/>
          </a:prstGeom>
        </p:spPr>
        <p:txBody>
          <a:bodyPr vert="horz" lIns="91440" tIns="45720" rIns="91440" bIns="45720" rtlCol="0" anchor="t">
            <a:noAutofit/>
          </a:bodyPr>
          <a:lstStyle/>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Make sure the fuel gauges work. I just found there's a hydraulic leak and maybe better service because my tractor was delivered where my fuel gauge was not working.</a:t>
            </a:r>
          </a:p>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a:rPr>
              <a:t>Nothing. Nope 7 is it right now.</a:t>
            </a:r>
            <a:endParaRPr lang="en-US" sz="1200" i="1" dirty="0">
              <a:latin typeface="Univers" panose="020B0503020202020204" pitchFamily="34" charset="0"/>
            </a:endParaRPr>
          </a:p>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a:rPr>
              <a:t>They need to redesign the cab of the tractor because it's too small.</a:t>
            </a:r>
            <a:endParaRPr lang="en-US" sz="1200" b="0" i="1" u="none" strike="noStrike" baseline="0" dirty="0">
              <a:latin typeface="Univers" panose="020B0503020202020204" pitchFamily="34" charset="0"/>
            </a:endParaRPr>
          </a:p>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a:rPr>
              <a:t>Well, give me a heavier unit with better traction. That's not Mahindra’s fault...it's mine. I underestimated the size tractor I got. I wanted a subcompact to get between the house and garage.</a:t>
            </a:r>
            <a:endParaRPr lang="en-US" sz="1200" i="1" dirty="0">
              <a:latin typeface="Univers" panose="020B0503020202020204" pitchFamily="34" charset="0"/>
            </a:endParaRPr>
          </a:p>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a:rPr>
              <a:t>Well, the tractor itself is okay but I’m problems with the windshield wiper motor that put me back 3 weeks  (having to bring it to them and it was always an excuse from them that the parts were in back order) and that's my second Mahindra that I’ve bought.</a:t>
            </a:r>
            <a:endParaRPr lang="en-US" sz="1200" b="0" i="1" u="none" strike="noStrike" baseline="0" dirty="0">
              <a:latin typeface="Univers" panose="020B0503020202020204" pitchFamily="34" charset="0"/>
            </a:endParaRPr>
          </a:p>
          <a:p>
            <a:pPr marL="285750" indent="-228600" defTabSz="914400">
              <a:lnSpc>
                <a:spcPct val="90000"/>
              </a:lnSpc>
              <a:spcAft>
                <a:spcPts val="300"/>
              </a:spcAft>
              <a:buFont typeface="Arial" panose="020B0604020202020204" pitchFamily="34" charset="0"/>
              <a:buChar char="•"/>
            </a:pPr>
            <a:r>
              <a:rPr lang="en-US" sz="1200" b="0" i="1" u="none" strike="noStrike" baseline="0" dirty="0">
                <a:latin typeface="Univers"/>
              </a:rPr>
              <a:t>Well, there's a couple of design issues: the PTO lines come into the cab on the model I have and for my hand to get in there to change out the ports is very difficult to reach. I could have extensions to the hoses but it will cost me $600.</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34</a:t>
            </a:fld>
            <a:endParaRPr lang="en-US" b="0">
              <a:latin typeface="+mn-lt"/>
            </a:endParaRPr>
          </a:p>
        </p:txBody>
      </p:sp>
    </p:spTree>
    <p:extLst>
      <p:ext uri="{BB962C8B-B14F-4D97-AF65-F5344CB8AC3E}">
        <p14:creationId xmlns:p14="http://schemas.microsoft.com/office/powerpoint/2010/main" val="261847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35</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3461530880"/>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5061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36</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996619935"/>
              </p:ext>
            </p:extLst>
          </p:nvPr>
        </p:nvGraphicFramePr>
        <p:xfrm>
          <a:off x="211311" y="817886"/>
          <a:ext cx="8475489" cy="256032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eMax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panose="020B0503020202020204" pitchFamily="34" charset="0"/>
                          <a:ea typeface="+mn-ea"/>
                          <a:cs typeface="+mn-cs"/>
                        </a:rPr>
                        <a:t>My tractor stalled out and didn't want to run in extreme temps (around 20 degrees).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I just did a fuel additive and never ran my tractor at such cold temps. (20 degrees).</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panose="020B0503020202020204" pitchFamily="34" charset="0"/>
                          <a:ea typeface="+mn-ea"/>
                          <a:cs typeface="+mn-cs"/>
                        </a:rPr>
                        <a:t>The 4-wheel drive went out twice because they (the dealer) tried to fix it and they ended up having to buy new parts; but once they got the parts everything has been good. And there was something that made the blades cause the electrics to go out.</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Dealer repaired once they got the parts.</a:t>
                      </a: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panose="020B0503020202020204" pitchFamily="34" charset="0"/>
                        </a:rPr>
                        <a:t>The part (turn buckle) that connects the 3 point hitch adjustment should be steel instead of aluminum.</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bl>
          </a:graphicData>
        </a:graphic>
      </p:graphicFrame>
    </p:spTree>
    <p:extLst>
      <p:ext uri="{BB962C8B-B14F-4D97-AF65-F5344CB8AC3E}">
        <p14:creationId xmlns:p14="http://schemas.microsoft.com/office/powerpoint/2010/main" val="2465948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37</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1685944118"/>
              </p:ext>
            </p:extLst>
          </p:nvPr>
        </p:nvGraphicFramePr>
        <p:xfrm>
          <a:off x="211311" y="817886"/>
          <a:ext cx="8475489" cy="246888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eMax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dirty="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The snow blower vibrates so bad when it's engaged, and they don't know if it's the drive shaft. It's supposed to be one of the smoothest and I’m getting trouble from Mahindra and the dealer and have requested a new drive shaft but I’m not hearing from anyone.</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There was some fluid leaks (hydraulic leak from under the tractor somewhere) and one of the controls (the front loader controls) was not working properly.</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They repaired the problems with my hydraulic fluid leaks and the control to my front end loader.</a:t>
                      </a:r>
                    </a:p>
                  </a:txBody>
                  <a:tcPr>
                    <a:solidFill>
                      <a:schemeClr val="bg1">
                        <a:lumMod val="85000"/>
                      </a:schemeClr>
                    </a:solidFill>
                  </a:tcPr>
                </a:tc>
                <a:extLst>
                  <a:ext uri="{0D108BD9-81ED-4DB2-BD59-A6C34878D82A}">
                    <a16:rowId xmlns:a16="http://schemas.microsoft.com/office/drawing/2014/main" val="3693947672"/>
                  </a:ext>
                </a:extLst>
              </a:tr>
            </a:tbl>
          </a:graphicData>
        </a:graphic>
      </p:graphicFrame>
    </p:spTree>
    <p:extLst>
      <p:ext uri="{BB962C8B-B14F-4D97-AF65-F5344CB8AC3E}">
        <p14:creationId xmlns:p14="http://schemas.microsoft.com/office/powerpoint/2010/main" val="544151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38</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1627174533"/>
              </p:ext>
            </p:extLst>
          </p:nvPr>
        </p:nvGraphicFramePr>
        <p:xfrm>
          <a:off x="1697665" y="669370"/>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40</a:t>
            </a:r>
          </a:p>
        </p:txBody>
      </p:sp>
    </p:spTree>
    <p:extLst>
      <p:ext uri="{BB962C8B-B14F-4D97-AF65-F5344CB8AC3E}">
        <p14:creationId xmlns:p14="http://schemas.microsoft.com/office/powerpoint/2010/main" val="17768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39</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1602979744"/>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2738966211"/>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268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11CDEE-A4D7-43AC-901F-3AE1C67F1F57}"/>
              </a:ext>
            </a:extLst>
          </p:cNvPr>
          <p:cNvSpPr txBox="1">
            <a:spLocks/>
          </p:cNvSpPr>
          <p:nvPr/>
        </p:nvSpPr>
        <p:spPr>
          <a:xfrm>
            <a:off x="1066437" y="2138298"/>
            <a:ext cx="6583680" cy="1846659"/>
          </a:xfrm>
          <a:prstGeom prst="rect">
            <a:avLst/>
          </a:prstGeom>
        </p:spPr>
        <p:txBody>
          <a:bodyPr/>
          <a:lstStyle>
            <a:lvl1pPr algn="l" defTabSz="685800" rtl="0" eaLnBrk="1" latinLnBrk="0" hangingPunct="1">
              <a:lnSpc>
                <a:spcPts val="3200"/>
              </a:lnSpc>
              <a:spcBef>
                <a:spcPct val="0"/>
              </a:spcBef>
              <a:buNone/>
              <a:defRPr sz="3200" b="1" kern="1200">
                <a:solidFill>
                  <a:schemeClr val="tx1"/>
                </a:solidFill>
                <a:latin typeface="Univers" panose="020B0503020202020204" pitchFamily="34" charset="0"/>
                <a:ea typeface="+mj-ea"/>
                <a:cs typeface="+mj-cs"/>
              </a:defRPr>
            </a:lvl1pPr>
          </a:lstStyle>
          <a:p>
            <a:pPr algn="ctr"/>
            <a:r>
              <a:rPr lang="en-US" sz="3300"/>
              <a:t>60 - Day</a:t>
            </a:r>
            <a:endParaRPr lang="en-US" sz="3300">
              <a:cs typeface="Arial" panose="020B0604020202020204" pitchFamily="34" charset="0"/>
            </a:endParaRPr>
          </a:p>
        </p:txBody>
      </p:sp>
    </p:spTree>
    <p:extLst>
      <p:ext uri="{BB962C8B-B14F-4D97-AF65-F5344CB8AC3E}">
        <p14:creationId xmlns:p14="http://schemas.microsoft.com/office/powerpoint/2010/main" val="247507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40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40</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3102841"/>
            <a:ext cx="2626397" cy="1384995"/>
          </a:xfrm>
          <a:prstGeom prst="rect">
            <a:avLst/>
          </a:prstGeom>
          <a:noFill/>
        </p:spPr>
        <p:txBody>
          <a:bodyPr wrap="square" rtlCol="0">
            <a:spAutoFit/>
          </a:bodyPr>
          <a:lstStyle/>
          <a:p>
            <a:pPr algn="ctr"/>
            <a:r>
              <a:rPr lang="en-US" sz="1200" b="1" dirty="0">
                <a:latin typeface="Univers" panose="020B0503020202020204" pitchFamily="34" charset="0"/>
              </a:rPr>
              <a:t>Other Mentions</a:t>
            </a:r>
            <a:endParaRPr lang="en-US" sz="1200" dirty="0">
              <a:latin typeface="Univers" panose="020B0503020202020204" pitchFamily="34" charset="0"/>
            </a:endParaRPr>
          </a:p>
          <a:p>
            <a:endParaRPr lang="en-US" sz="1200"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Familiarity</a:t>
            </a:r>
          </a:p>
          <a:p>
            <a:pPr marL="285750" indent="-285750">
              <a:buFont typeface="Arial" panose="020B0604020202020204" pitchFamily="34" charset="0"/>
              <a:buChar char="•"/>
            </a:pPr>
            <a:r>
              <a:rPr lang="en-US" sz="1200" dirty="0">
                <a:latin typeface="Univers" panose="020B0503020202020204" pitchFamily="34" charset="0"/>
              </a:rPr>
              <a:t>Only dealership around to get one.</a:t>
            </a:r>
          </a:p>
          <a:p>
            <a:pPr marL="285750" indent="-285750">
              <a:buFont typeface="Arial" panose="020B0604020202020204" pitchFamily="34" charset="0"/>
              <a:buChar char="•"/>
            </a:pPr>
            <a:r>
              <a:rPr lang="en-US" sz="1200" dirty="0">
                <a:latin typeface="Univers" panose="020B0503020202020204" pitchFamily="34" charset="0"/>
              </a:rPr>
              <a:t>Size</a:t>
            </a:r>
          </a:p>
          <a:p>
            <a:endParaRPr lang="en-US" sz="1200" dirty="0">
              <a:latin typeface="Univers" panose="020B0503020202020204" pitchFamily="34" charset="0"/>
            </a:endParaRP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3841842479"/>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9332458"/>
      </p:ext>
    </p:extLst>
  </p:cSld>
  <p:clrMapOvr>
    <a:masterClrMapping/>
  </p:clrMapOvr>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a:latin typeface="Univers" panose="020B0503020202020204" pitchFamily="34" charset="0"/>
              </a:rPr>
              <a:t>n = 40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41</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553737" y="2157761"/>
            <a:ext cx="2931664"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4 of 4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3 Mahindra dealership</a:t>
            </a:r>
          </a:p>
          <a:p>
            <a:pPr marL="742950" lvl="1" indent="-285750">
              <a:buFont typeface="Arial" panose="020B0604020202020204" pitchFamily="34" charset="0"/>
              <a:buChar char="•"/>
            </a:pPr>
            <a:r>
              <a:rPr lang="en-US" sz="1200" dirty="0">
                <a:latin typeface="Univers" panose="020B0503020202020204" pitchFamily="34" charset="0"/>
              </a:rPr>
              <a:t>1 did it themselves</a:t>
            </a:r>
          </a:p>
          <a:p>
            <a:pPr marL="285750" indent="-285750">
              <a:buFont typeface="Arial" panose="020B0604020202020204" pitchFamily="34" charset="0"/>
              <a:buChar char="•"/>
            </a:pPr>
            <a:endParaRPr lang="en-US" sz="1200" dirty="0"/>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4235486547"/>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9365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42</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1855780617"/>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4312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A84FD2-D57C-6D97-E77E-7C211085179D}"/>
              </a:ext>
            </a:extLst>
          </p:cNvPr>
          <p:cNvPicPr>
            <a:picLocks noChangeAspect="1"/>
          </p:cNvPicPr>
          <p:nvPr/>
        </p:nvPicPr>
        <p:blipFill rotWithShape="1">
          <a:blip r:embed="rId2"/>
          <a:srcRect l="7344" t="4421" r="-2" b="2828"/>
          <a:stretch/>
        </p:blipFill>
        <p:spPr>
          <a:xfrm>
            <a:off x="20" y="438681"/>
            <a:ext cx="4288957" cy="4132257"/>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5" name="Freeform: Shape 14">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1964" y="439144"/>
            <a:ext cx="6262036" cy="4131779"/>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255310" y="1056610"/>
            <a:ext cx="4262326" cy="1676458"/>
          </a:xfrm>
        </p:spPr>
        <p:txBody>
          <a:bodyPr vert="horz" lIns="91440" tIns="45720" rIns="91440" bIns="45720" rtlCol="0" anchor="b">
            <a:normAutofit/>
          </a:bodyPr>
          <a:lstStyle/>
          <a:p>
            <a:pPr defTabSz="914400"/>
            <a:r>
              <a:rPr lang="en-US" sz="4100">
                <a:solidFill>
                  <a:srgbClr val="FFFFFF"/>
                </a:solidFill>
                <a:latin typeface="Univers"/>
              </a:rPr>
              <a:t>2600 Series</a:t>
            </a:r>
            <a:br>
              <a:rPr lang="en-US" sz="4100">
                <a:solidFill>
                  <a:srgbClr val="FFFFFF"/>
                </a:solidFill>
                <a:latin typeface="+mj-lt"/>
              </a:rPr>
            </a:br>
            <a:endParaRPr lang="en-US" sz="4100">
              <a:solidFill>
                <a:srgbClr val="FFFFFF"/>
              </a:solidFill>
              <a:latin typeface="+mj-lt"/>
            </a:endParaRPr>
          </a:p>
        </p:txBody>
      </p:sp>
    </p:spTree>
    <p:extLst>
      <p:ext uri="{BB962C8B-B14F-4D97-AF65-F5344CB8AC3E}">
        <p14:creationId xmlns:p14="http://schemas.microsoft.com/office/powerpoint/2010/main" val="21869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44</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2176160767"/>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2495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53707"/>
            <a:ext cx="8592567" cy="1639991"/>
          </a:xfrm>
          <a:prstGeom prst="rect">
            <a:avLst/>
          </a:prstGeom>
        </p:spPr>
        <p:txBody>
          <a:bodyPr vert="horz" lIns="91440" tIns="45720" rIns="91440" bIns="45720" rtlCol="0">
            <a:noAutofit/>
          </a:bodyPr>
          <a:lstStyle/>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Give money back.</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Give more training.</a:t>
            </a:r>
            <a:endParaRPr lang="en-US" sz="13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Have another dealership in town.</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don't really know what’s going on.  It will not start in the cold weather, that's all I could say.</a:t>
            </a:r>
            <a:endParaRPr lang="en-US" sz="13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think my biggest dissatisfaction is hydraulic because it has a lack of power.  It could have more power.</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thought the tractor would have a little more power than it does.</a:t>
            </a:r>
            <a:endParaRPr lang="en-US" sz="13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There's just been a few things: a flaw with the couplings. The dealer is going to replace it with the warranty, though. And the tractor also feels a little under-powered (and it's supposed to have more power than the John Deere and Kubota). But I haven't had it long enough yet; but have read so many negative comments and I hope none of them apply to me.</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45</a:t>
            </a:fld>
            <a:endParaRPr lang="en-US" b="0">
              <a:latin typeface="+mn-lt"/>
            </a:endParaRPr>
          </a:p>
        </p:txBody>
      </p:sp>
    </p:spTree>
    <p:extLst>
      <p:ext uri="{BB962C8B-B14F-4D97-AF65-F5344CB8AC3E}">
        <p14:creationId xmlns:p14="http://schemas.microsoft.com/office/powerpoint/2010/main" val="2196458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46</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2069948286"/>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709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47</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197373632"/>
              </p:ext>
            </p:extLst>
          </p:nvPr>
        </p:nvGraphicFramePr>
        <p:xfrm>
          <a:off x="334255" y="552162"/>
          <a:ext cx="8475489" cy="385572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2600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380 hours and air issue.</a:t>
                      </a:r>
                    </a:p>
                  </a:txBody>
                  <a:tcPr>
                    <a:solidFill>
                      <a:schemeClr val="bg1">
                        <a:lumMod val="95000"/>
                      </a:schemeClr>
                    </a:solidFill>
                  </a:tcPr>
                </a:tc>
                <a:tc>
                  <a:txBody>
                    <a:bodyPr/>
                    <a:lstStyle/>
                    <a:p>
                      <a:pPr algn="ctr"/>
                      <a:r>
                        <a:rPr lang="en-US" sz="120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Sold it.</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rtl="0" eaLnBrk="1" latinLnBrk="0" hangingPunct="1"/>
                      <a:r>
                        <a:rPr lang="en-US" sz="1200" i="1" kern="1200" dirty="0">
                          <a:solidFill>
                            <a:schemeClr val="dk1"/>
                          </a:solidFill>
                          <a:latin typeface="Univers"/>
                          <a:ea typeface="+mn-ea"/>
                          <a:cs typeface="+mn-cs"/>
                        </a:rPr>
                        <a:t>A little disappointed with the hydraulics on the loader.</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They did a test on it to see and make sure the hydraulic pump is working at capacity.</a:t>
                      </a: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Bucket in the front is bent to lite material</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a:rPr>
                        <a:t>First day I used it the transmission lines were turning red so the battery was over heating the lines. I took it to the dealership and got the problem fixed before it became a larger issue.</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The dealer handled it.</a:t>
                      </a:r>
                    </a:p>
                  </a:txBody>
                  <a:tcPr>
                    <a:solidFill>
                      <a:schemeClr val="bg1">
                        <a:lumMod val="85000"/>
                      </a:schemeClr>
                    </a:solidFill>
                  </a:tcPr>
                </a:tc>
                <a:extLst>
                  <a:ext uri="{0D108BD9-81ED-4DB2-BD59-A6C34878D82A}">
                    <a16:rowId xmlns:a16="http://schemas.microsoft.com/office/drawing/2014/main" val="1428038592"/>
                  </a:ext>
                </a:extLst>
              </a:tr>
              <a:tr h="370840">
                <a:tc>
                  <a:txBody>
                    <a:bodyPr/>
                    <a:lstStyle/>
                    <a:p>
                      <a:r>
                        <a:rPr lang="en-US" sz="1200" i="1" dirty="0">
                          <a:latin typeface="Univers"/>
                        </a:rPr>
                        <a:t>It's the shifting of the ranges that haven’t meshed together. The 3 point hitch, the sensitivity of the height of the 3 point is far too sensitive, and not precise.</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3766469970"/>
                  </a:ext>
                </a:extLst>
              </a:tr>
              <a:tr h="370840">
                <a:tc>
                  <a:txBody>
                    <a:bodyPr/>
                    <a:lstStyle/>
                    <a:p>
                      <a:r>
                        <a:rPr lang="en-US" sz="1200" i="1" dirty="0">
                          <a:latin typeface="Univers"/>
                        </a:rPr>
                        <a:t>Lack of power due to the hydraulic transmission.</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1123422253"/>
                  </a:ext>
                </a:extLst>
              </a:tr>
            </a:tbl>
          </a:graphicData>
        </a:graphic>
      </p:graphicFrame>
    </p:spTree>
    <p:extLst>
      <p:ext uri="{BB962C8B-B14F-4D97-AF65-F5344CB8AC3E}">
        <p14:creationId xmlns:p14="http://schemas.microsoft.com/office/powerpoint/2010/main" val="3149386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48</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344509581"/>
              </p:ext>
            </p:extLst>
          </p:nvPr>
        </p:nvGraphicFramePr>
        <p:xfrm>
          <a:off x="334255" y="552162"/>
          <a:ext cx="8475489" cy="338836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2600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Main plug for wiring harness wouldn’t connect which made it unable to start.</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Dealership fixed.</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rtl="0" eaLnBrk="1" latinLnBrk="0" hangingPunct="1"/>
                      <a:r>
                        <a:rPr lang="en-US" sz="1200" i="1" kern="1200" dirty="0">
                          <a:solidFill>
                            <a:schemeClr val="dk1"/>
                          </a:solidFill>
                          <a:latin typeface="Univers"/>
                          <a:ea typeface="+mn-ea"/>
                          <a:cs typeface="+mn-cs"/>
                        </a:rPr>
                        <a:t>Puts in park rolls away, won’t move, rolls away</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Call and someone picked up tractor.</a:t>
                      </a: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Steering wheel broke.</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a:rPr>
                        <a:t>The low power and the leaking couplings. And I had smoke blow out of the engine after about an hour and a half and so I cut it off and everything was fine; the levels were still good. And it ran fine the next time I crank it up.</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r>
                        <a:rPr lang="en-US" sz="1200" i="1" dirty="0">
                          <a:latin typeface="Univers"/>
                        </a:rPr>
                        <a:t> </a:t>
                      </a:r>
                    </a:p>
                  </a:txBody>
                  <a:tcPr>
                    <a:solidFill>
                      <a:schemeClr val="bg1">
                        <a:lumMod val="85000"/>
                      </a:schemeClr>
                    </a:solidFill>
                  </a:tcPr>
                </a:tc>
                <a:extLst>
                  <a:ext uri="{0D108BD9-81ED-4DB2-BD59-A6C34878D82A}">
                    <a16:rowId xmlns:a16="http://schemas.microsoft.com/office/drawing/2014/main" val="1428038592"/>
                  </a:ext>
                </a:extLst>
              </a:tr>
              <a:tr h="370840">
                <a:tc>
                  <a:txBody>
                    <a:bodyPr/>
                    <a:lstStyle/>
                    <a:p>
                      <a:r>
                        <a:rPr lang="en-US" sz="1200" i="1" dirty="0">
                          <a:latin typeface="Univers"/>
                        </a:rPr>
                        <a:t>Upon receiving the tractor when I put the machine in 4 wheel drive, and I reverse I get a loud screeching noise from the front end.</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334453900"/>
                  </a:ext>
                </a:extLst>
              </a:tr>
            </a:tbl>
          </a:graphicData>
        </a:graphic>
      </p:graphicFrame>
    </p:spTree>
    <p:extLst>
      <p:ext uri="{BB962C8B-B14F-4D97-AF65-F5344CB8AC3E}">
        <p14:creationId xmlns:p14="http://schemas.microsoft.com/office/powerpoint/2010/main" val="372669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49</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3934082494"/>
              </p:ext>
            </p:extLst>
          </p:nvPr>
        </p:nvGraphicFramePr>
        <p:xfrm>
          <a:off x="1790150" y="632974"/>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spTree>
    <p:extLst>
      <p:ext uri="{BB962C8B-B14F-4D97-AF65-F5344CB8AC3E}">
        <p14:creationId xmlns:p14="http://schemas.microsoft.com/office/powerpoint/2010/main" val="248661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E069608-B58B-4591-B976-CCB99DB3E183}"/>
              </a:ext>
            </a:extLst>
          </p:cNvPr>
          <p:cNvGraphicFramePr/>
          <p:nvPr>
            <p:extLst>
              <p:ext uri="{D42A27DB-BD31-4B8C-83A1-F6EECF244321}">
                <p14:modId xmlns:p14="http://schemas.microsoft.com/office/powerpoint/2010/main" val="937817947"/>
              </p:ext>
            </p:extLst>
          </p:nvPr>
        </p:nvGraphicFramePr>
        <p:xfrm>
          <a:off x="614050" y="1517832"/>
          <a:ext cx="7769062" cy="324943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p:txBody>
          <a:bodyPr>
            <a:normAutofit fontScale="90000"/>
          </a:bodyPr>
          <a:lstStyle/>
          <a:p>
            <a:pPr>
              <a:lnSpc>
                <a:spcPct val="100000"/>
              </a:lnSpc>
            </a:pPr>
            <a:r>
              <a:rPr lang="en-US" sz="2000" dirty="0">
                <a:ea typeface="Tahoma" panose="020B0604030504040204" pitchFamily="34" charset="0"/>
                <a:cs typeface="Tahoma" panose="020B0604030504040204" pitchFamily="34" charset="0"/>
              </a:rPr>
              <a:t>Media spots, dealer signage and friend/family recommendations dominate the ways that customers originally became aware of Mahindra Tractors.</a:t>
            </a:r>
            <a:br>
              <a:rPr lang="en-US" sz="3200"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6" name="TextBox 5">
            <a:extLst>
              <a:ext uri="{FF2B5EF4-FFF2-40B4-BE49-F238E27FC236}">
                <a16:creationId xmlns:a16="http://schemas.microsoft.com/office/drawing/2014/main" id="{D53361D7-E503-454E-9B44-47E5E2FA181F}"/>
              </a:ext>
            </a:extLst>
          </p:cNvPr>
          <p:cNvSpPr txBox="1"/>
          <p:nvPr/>
        </p:nvSpPr>
        <p:spPr>
          <a:xfrm>
            <a:off x="1467042" y="1182477"/>
            <a:ext cx="6550372" cy="338554"/>
          </a:xfrm>
          <a:prstGeom prst="rect">
            <a:avLst/>
          </a:prstGeom>
          <a:noFill/>
        </p:spPr>
        <p:txBody>
          <a:bodyPr wrap="square" rtlCol="0">
            <a:spAutoFit/>
          </a:bodyPr>
          <a:lstStyle/>
          <a:p>
            <a:r>
              <a:rPr lang="en-US" sz="1600" b="1">
                <a:latin typeface="Univers" panose="020B0503020202020204" pitchFamily="34" charset="0"/>
                <a:ea typeface="Tahoma" panose="020B0604030504040204" pitchFamily="34" charset="0"/>
                <a:cs typeface="Tahoma" panose="020B0604030504040204" pitchFamily="34" charset="0"/>
              </a:rPr>
              <a:t>How did you originally become aware of Mahindra Tractors?</a:t>
            </a:r>
          </a:p>
        </p:txBody>
      </p:sp>
      <p:sp>
        <p:nvSpPr>
          <p:cNvPr id="7" name="Slide Number Placeholder 3">
            <a:extLst>
              <a:ext uri="{FF2B5EF4-FFF2-40B4-BE49-F238E27FC236}">
                <a16:creationId xmlns:a16="http://schemas.microsoft.com/office/drawing/2014/main" id="{194A63BC-CA4A-4D6A-9B69-8E0121F74AB2}"/>
              </a:ext>
            </a:extLst>
          </p:cNvPr>
          <p:cNvSpPr txBox="1">
            <a:spLocks/>
          </p:cNvSpPr>
          <p:nvPr/>
        </p:nvSpPr>
        <p:spPr>
          <a:xfrm>
            <a:off x="217694" y="4767263"/>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mtClean="0"/>
              <a:pPr/>
              <a:t>5</a:t>
            </a:fld>
            <a:endParaRPr lang="en-US"/>
          </a:p>
        </p:txBody>
      </p:sp>
    </p:spTree>
    <p:extLst>
      <p:ext uri="{BB962C8B-B14F-4D97-AF65-F5344CB8AC3E}">
        <p14:creationId xmlns:p14="http://schemas.microsoft.com/office/powerpoint/2010/main" val="2160741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50</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3417381283"/>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667970109"/>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2222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51</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100763" y="3216255"/>
            <a:ext cx="3013519" cy="1015663"/>
          </a:xfrm>
          <a:prstGeom prst="rect">
            <a:avLst/>
          </a:prstGeom>
          <a:noFill/>
        </p:spPr>
        <p:txBody>
          <a:bodyPr wrap="square" rtlCol="0">
            <a:spAutoFit/>
          </a:bodyPr>
          <a:lstStyle/>
          <a:p>
            <a:pPr algn="ctr"/>
            <a:r>
              <a:rPr lang="en-US" sz="1200" b="1" dirty="0">
                <a:latin typeface="Univers" panose="020B0503020202020204" pitchFamily="34" charset="0"/>
              </a:rPr>
              <a:t>Other Mentions</a:t>
            </a:r>
          </a:p>
          <a:p>
            <a:pPr algn="ctr"/>
            <a:endParaRPr lang="en-US" sz="1200" b="1"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I did a comparison and test drove.</a:t>
            </a:r>
          </a:p>
          <a:p>
            <a:pPr marL="285750" indent="-285750">
              <a:buFont typeface="Arial" panose="020B0604020202020204" pitchFamily="34" charset="0"/>
              <a:buChar char="•"/>
            </a:pPr>
            <a:r>
              <a:rPr lang="en-US" sz="1200" dirty="0">
                <a:latin typeface="Univers" panose="020B0503020202020204" pitchFamily="34" charset="0"/>
              </a:rPr>
              <a:t>Smaller tractor.</a:t>
            </a:r>
          </a:p>
          <a:p>
            <a:endParaRPr lang="en-US" sz="1200" dirty="0">
              <a:latin typeface="Univers" panose="020B0503020202020204" pitchFamily="34" charset="0"/>
            </a:endParaRP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112363962"/>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5262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52</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52</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154168" y="2150803"/>
            <a:ext cx="2931664"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7 of 9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3 Mahindra dealership</a:t>
            </a:r>
          </a:p>
          <a:p>
            <a:pPr marL="742950" lvl="1" indent="-285750">
              <a:buFont typeface="Arial" panose="020B0604020202020204" pitchFamily="34" charset="0"/>
              <a:buChar char="•"/>
            </a:pPr>
            <a:r>
              <a:rPr lang="en-US" sz="1200" dirty="0">
                <a:latin typeface="Univers" panose="020B0503020202020204" pitchFamily="34" charset="0"/>
              </a:rPr>
              <a:t>1 had a non-Mahindra mechanic complete it</a:t>
            </a:r>
          </a:p>
          <a:p>
            <a:pPr marL="742950" lvl="1" indent="-285750">
              <a:buFont typeface="Arial" panose="020B0604020202020204" pitchFamily="34" charset="0"/>
              <a:buChar char="•"/>
            </a:pPr>
            <a:r>
              <a:rPr lang="en-US" sz="1200" dirty="0">
                <a:latin typeface="Univers" panose="020B0503020202020204" pitchFamily="34" charset="0"/>
              </a:rPr>
              <a:t>3 did it themselves</a:t>
            </a:r>
          </a:p>
          <a:p>
            <a:pPr marL="285750" indent="-285750">
              <a:buFont typeface="Arial" panose="020B0604020202020204" pitchFamily="34" charset="0"/>
              <a:buChar char="•"/>
            </a:pPr>
            <a:endParaRPr lang="en-US" sz="1200" dirty="0"/>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2893258970"/>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1945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53</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940305390"/>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5089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78B6A-B217-4FC2-9AE8-79D04E7C4A2F}"/>
              </a:ext>
            </a:extLst>
          </p:cNvPr>
          <p:cNvPicPr>
            <a:picLocks noChangeAspect="1"/>
          </p:cNvPicPr>
          <p:nvPr/>
        </p:nvPicPr>
        <p:blipFill>
          <a:blip r:embed="rId2"/>
          <a:srcRect l="10562" r="10562"/>
          <a:stretch/>
        </p:blipFill>
        <p:spPr>
          <a:xfrm>
            <a:off x="20" y="438681"/>
            <a:ext cx="4288957" cy="4132257"/>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1" name="Freeform: Shape 1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1964" y="439144"/>
            <a:ext cx="6262036" cy="4131779"/>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255310" y="1056610"/>
            <a:ext cx="4262326" cy="1676458"/>
          </a:xfrm>
        </p:spPr>
        <p:txBody>
          <a:bodyPr vert="horz" lIns="91440" tIns="45720" rIns="91440" bIns="45720" rtlCol="0" anchor="b">
            <a:normAutofit/>
          </a:bodyPr>
          <a:lstStyle/>
          <a:p>
            <a:pPr defTabSz="914400"/>
            <a:r>
              <a:rPr lang="en-US" sz="4100">
                <a:solidFill>
                  <a:srgbClr val="FFFFFF"/>
                </a:solidFill>
                <a:latin typeface="Univers"/>
              </a:rPr>
              <a:t>5100 Series</a:t>
            </a:r>
            <a:br>
              <a:rPr lang="en-US" sz="4100">
                <a:solidFill>
                  <a:srgbClr val="FFFFFF"/>
                </a:solidFill>
                <a:latin typeface="+mj-lt"/>
              </a:rPr>
            </a:br>
            <a:endParaRPr lang="en-US" sz="4100">
              <a:solidFill>
                <a:srgbClr val="FFFFFF"/>
              </a:solidFill>
              <a:latin typeface="+mj-lt"/>
            </a:endParaRPr>
          </a:p>
        </p:txBody>
      </p:sp>
    </p:spTree>
    <p:extLst>
      <p:ext uri="{BB962C8B-B14F-4D97-AF65-F5344CB8AC3E}">
        <p14:creationId xmlns:p14="http://schemas.microsoft.com/office/powerpoint/2010/main" val="2137450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55</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2174038389"/>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6459315"/>
      </p:ext>
    </p:extLst>
  </p:cSld>
  <p:clrMapOvr>
    <a:masterClrMapping/>
  </p:clrMapOvr>
  <p:extLst>
    <p:ext uri="{6950BFC3-D8DA-4A85-94F7-54DA5524770B}">
      <p188:commentRel xmlns:p188="http://schemas.microsoft.com/office/powerpoint/2018/8/main" r:id="rId2"/>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53707"/>
            <a:ext cx="8592567" cy="1639991"/>
          </a:xfrm>
          <a:prstGeom prst="rect">
            <a:avLst/>
          </a:prstGeom>
        </p:spPr>
        <p:txBody>
          <a:bodyPr vert="horz" lIns="91440" tIns="45720" rIns="91440" bIns="45720" rtlCol="0">
            <a:noAutofit/>
          </a:bodyPr>
          <a:lstStyle/>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love the tractor, and they said that we don't have any of the tires (farm) that I wanted, and the tires that I have on them originally are useless, I asked them to swap them, and the dealer was willing but Mahindra wasn't willing to swap them.  I have to buy r1 tires (agricultural) , and I have to pay $3000 dollars for them, so I’m stuck with useless tires for my application.</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recently took my tractor into the dealership for a service and they did a terrible job, I don't believe they serviced it to the Mahindra requirements.  The first fifty hour service has quite a few things, and I believe they didn't check all those things. And when I got it back my brakes weren’t adjusted properly, and I had an engine light that came on as well.</a:t>
            </a:r>
            <a:endParaRPr lang="en-US" sz="13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 wish I would have got a shuttle shift instead of the manual shift</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I'm currently in a back and forth with Mahindra customer service, where it turned out that there was a manufacturing issue, added Mahindra backhoe, and there is a sub frame that it attaches to which interferes with the operation of the 3-point hitch.</a:t>
            </a:r>
            <a:endParaRPr lang="en-US" sz="13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Just learning how to use it.</a:t>
            </a:r>
          </a:p>
          <a:p>
            <a:pPr marL="285750" marR="600" indent="-228600" defTabSz="914400">
              <a:lnSpc>
                <a:spcPct val="90000"/>
              </a:lnSpc>
              <a:spcAft>
                <a:spcPts val="300"/>
              </a:spcAft>
              <a:buFont typeface="Arial" panose="020B0604020202020204" pitchFamily="34" charset="0"/>
              <a:buChar char="•"/>
            </a:pPr>
            <a:r>
              <a:rPr lang="en-US" sz="1300" b="0" i="1" u="none" strike="noStrike" baseline="0" dirty="0">
                <a:latin typeface="Univers" panose="020B0503020202020204" pitchFamily="34" charset="0"/>
              </a:rPr>
              <a:t>They can have some service.</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56</a:t>
            </a:fld>
            <a:endParaRPr lang="en-US" b="0">
              <a:latin typeface="+mn-lt"/>
            </a:endParaRPr>
          </a:p>
        </p:txBody>
      </p:sp>
    </p:spTree>
    <p:extLst>
      <p:ext uri="{BB962C8B-B14F-4D97-AF65-F5344CB8AC3E}">
        <p14:creationId xmlns:p14="http://schemas.microsoft.com/office/powerpoint/2010/main" val="81468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57</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2221658052"/>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5030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58</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1418306627"/>
              </p:ext>
            </p:extLst>
          </p:nvPr>
        </p:nvGraphicFramePr>
        <p:xfrm>
          <a:off x="211311" y="817886"/>
          <a:ext cx="8475489" cy="331724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5100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rtl="0" eaLnBrk="1" latinLnBrk="0" hangingPunct="1"/>
                      <a:r>
                        <a:rPr lang="en-US" sz="1200" i="1" kern="1200" dirty="0">
                          <a:solidFill>
                            <a:schemeClr val="dk1"/>
                          </a:solidFill>
                          <a:latin typeface="Univers"/>
                          <a:ea typeface="+mn-ea"/>
                          <a:cs typeface="+mn-cs"/>
                        </a:rPr>
                        <a:t>Bought two and one used and beat up.</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r>
                        <a:rPr lang="en-US" sz="1200" i="1" dirty="0">
                          <a:latin typeface="Univers"/>
                        </a:rPr>
                        <a:t> </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rtl="0" eaLnBrk="1" latinLnBrk="0" hangingPunct="1"/>
                      <a:r>
                        <a:rPr lang="en-US" sz="1200" i="1" kern="1200" dirty="0">
                          <a:solidFill>
                            <a:schemeClr val="dk1"/>
                          </a:solidFill>
                          <a:latin typeface="Univers"/>
                          <a:ea typeface="+mn-ea"/>
                          <a:cs typeface="+mn-cs"/>
                        </a:rPr>
                        <a:t>Fuel tank has issues. Running out at half.</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a:latin typeface="Univers"/>
                      </a:endParaRP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I have a bottom hose leak on the radiator.</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a:rPr>
                        <a:t>It wouldn’t drive.</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2015658849"/>
                  </a:ext>
                </a:extLst>
              </a:tr>
              <a:tr h="370840">
                <a:tc>
                  <a:txBody>
                    <a:bodyPr/>
                    <a:lstStyle/>
                    <a:p>
                      <a:r>
                        <a:rPr lang="en-US" sz="1200" i="1" dirty="0">
                          <a:latin typeface="Univers"/>
                        </a:rPr>
                        <a:t>One of the arms on the front end loader is working appropriately.  There’s a lot of loose screws, that I continue to find, and have to retighten, however didn't expect to be doing that service that early from getting it for a couple months.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361489470"/>
                  </a:ext>
                </a:extLst>
              </a:tr>
              <a:tr h="370840">
                <a:tc>
                  <a:txBody>
                    <a:bodyPr/>
                    <a:lstStyle/>
                    <a:p>
                      <a:r>
                        <a:rPr lang="en-US" sz="1200" i="1" dirty="0">
                          <a:latin typeface="Univers"/>
                        </a:rPr>
                        <a:t>Same thing, 3-point hitch capturing earlier.</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3461459333"/>
                  </a:ext>
                </a:extLst>
              </a:tr>
            </a:tbl>
          </a:graphicData>
        </a:graphic>
      </p:graphicFrame>
    </p:spTree>
    <p:extLst>
      <p:ext uri="{BB962C8B-B14F-4D97-AF65-F5344CB8AC3E}">
        <p14:creationId xmlns:p14="http://schemas.microsoft.com/office/powerpoint/2010/main" val="919149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59</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1747362873"/>
              </p:ext>
            </p:extLst>
          </p:nvPr>
        </p:nvGraphicFramePr>
        <p:xfrm>
          <a:off x="334255" y="669404"/>
          <a:ext cx="8475489" cy="402844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5100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rtl="0" eaLnBrk="1" latinLnBrk="0" hangingPunct="1"/>
                      <a:r>
                        <a:rPr lang="en-US" sz="1200" i="1" kern="1200" dirty="0">
                          <a:solidFill>
                            <a:schemeClr val="dk1"/>
                          </a:solidFill>
                          <a:latin typeface="Univers"/>
                          <a:ea typeface="+mn-ea"/>
                          <a:cs typeface="+mn-cs"/>
                        </a:rPr>
                        <a:t>The right hydraulic hose was spilling hydraulic fluid out, and it was the way the hose was positioned, so the dealership did a work around.</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 They came out and they did a work around the positioning of the hydraulic hose. And they did it on site on my farm.</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rtl="0" eaLnBrk="1" latinLnBrk="0" hangingPunct="1"/>
                      <a:r>
                        <a:rPr lang="en-US" sz="1200" i="1" kern="1200" dirty="0">
                          <a:solidFill>
                            <a:schemeClr val="dk1"/>
                          </a:solidFill>
                          <a:latin typeface="Univers"/>
                          <a:ea typeface="+mn-ea"/>
                          <a:cs typeface="+mn-cs"/>
                        </a:rPr>
                        <a:t>The shifter the throttle sticks and doesn’t go into gear a lot of the times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a:latin typeface="Univers"/>
                      </a:endParaRP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The third function but the dealer came and fixed it.</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Came out and fix it.</a:t>
                      </a: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a:rPr>
                        <a:t>There were wires that were disconnected and erosion.</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r>
                        <a:rPr lang="en-US" sz="1200" i="1" dirty="0">
                          <a:latin typeface="Univers"/>
                        </a:rPr>
                        <a:t>They came to me for the fix.</a:t>
                      </a:r>
                    </a:p>
                  </a:txBody>
                  <a:tcPr>
                    <a:solidFill>
                      <a:schemeClr val="bg1">
                        <a:lumMod val="85000"/>
                      </a:schemeClr>
                    </a:solidFill>
                  </a:tcPr>
                </a:tc>
                <a:extLst>
                  <a:ext uri="{0D108BD9-81ED-4DB2-BD59-A6C34878D82A}">
                    <a16:rowId xmlns:a16="http://schemas.microsoft.com/office/drawing/2014/main" val="2015658849"/>
                  </a:ext>
                </a:extLst>
              </a:tr>
              <a:tr h="370840">
                <a:tc>
                  <a:txBody>
                    <a:bodyPr/>
                    <a:lstStyle/>
                    <a:p>
                      <a:r>
                        <a:rPr lang="en-US" sz="1200" i="1" dirty="0">
                          <a:latin typeface="Univers"/>
                        </a:rPr>
                        <a:t>Well, the tractor literally depowers itself, you step on the gas and it doesn't want to go.  The tractor will not move.  It's been doing that on and off, and at one time it wouldn't move at all.</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1361489470"/>
                  </a:ext>
                </a:extLst>
              </a:tr>
              <a:tr h="370840">
                <a:tc>
                  <a:txBody>
                    <a:bodyPr/>
                    <a:lstStyle/>
                    <a:p>
                      <a:r>
                        <a:rPr lang="en-US" sz="1200" i="1" dirty="0">
                          <a:latin typeface="Univers"/>
                        </a:rPr>
                        <a:t>The left turn signal no longer works on the control knob.  A broken turf piece, so I can't grease it because it's broken off. I need the pin replaced.</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3461459333"/>
                  </a:ext>
                </a:extLst>
              </a:tr>
            </a:tbl>
          </a:graphicData>
        </a:graphic>
      </p:graphicFrame>
    </p:spTree>
    <p:extLst>
      <p:ext uri="{BB962C8B-B14F-4D97-AF65-F5344CB8AC3E}">
        <p14:creationId xmlns:p14="http://schemas.microsoft.com/office/powerpoint/2010/main" val="43500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dirty="0">
                <a:ea typeface="Tahoma" panose="020B0604030504040204" pitchFamily="34" charset="0"/>
                <a:cs typeface="Tahoma" panose="020B0604030504040204" pitchFamily="34" charset="0"/>
              </a:rPr>
              <a:t>9 in 10 (T3B = 86%) have high overall satisfaction with their Mahindra tractor.</a:t>
            </a:r>
            <a:br>
              <a:rPr lang="en-US" sz="2000" dirty="0">
                <a:ea typeface="Tahoma" panose="020B0604030504040204" pitchFamily="34" charset="0"/>
                <a:cs typeface="Tahoma" panose="020B0604030504040204" pitchFamily="34" charset="0"/>
              </a:rPr>
            </a:br>
            <a:br>
              <a:rPr lang="en-US" sz="3200" dirty="0">
                <a:ea typeface="Tahoma" panose="020B0604030504040204" pitchFamily="34" charset="0"/>
                <a:cs typeface="Tahoma" panose="020B0604030504040204" pitchFamily="34" charset="0"/>
              </a:rPr>
            </a:br>
            <a:endParaRPr lang="en-US" dirty="0"/>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b="0" smtClean="0">
                <a:latin typeface="+mn-lt"/>
              </a:rPr>
              <a:pPr/>
              <a:t>6</a:t>
            </a:fld>
            <a:endParaRPr lang="en-US" b="0">
              <a:latin typeface="+mn-lt"/>
            </a:endParaRPr>
          </a:p>
        </p:txBody>
      </p:sp>
      <p:sp>
        <p:nvSpPr>
          <p:cNvPr id="6" name="TextBox 5">
            <a:extLst>
              <a:ext uri="{FF2B5EF4-FFF2-40B4-BE49-F238E27FC236}">
                <a16:creationId xmlns:a16="http://schemas.microsoft.com/office/drawing/2014/main" id="{D53361D7-E503-454E-9B44-47E5E2FA181F}"/>
              </a:ext>
            </a:extLst>
          </p:cNvPr>
          <p:cNvSpPr txBox="1"/>
          <p:nvPr/>
        </p:nvSpPr>
        <p:spPr>
          <a:xfrm>
            <a:off x="1441642" y="811638"/>
            <a:ext cx="6550372" cy="584775"/>
          </a:xfrm>
          <a:prstGeom prst="rect">
            <a:avLst/>
          </a:prstGeom>
          <a:noFill/>
        </p:spPr>
        <p:txBody>
          <a:bodyPr wrap="square" rtlCol="0">
            <a:spAutoFit/>
          </a:bodyPr>
          <a:lstStyle/>
          <a:p>
            <a:pPr algn="ctr"/>
            <a:r>
              <a:rPr lang="en-US" sz="1600" b="1">
                <a:latin typeface="Univers" panose="020B0503020202020204" pitchFamily="34" charset="0"/>
                <a:ea typeface="Tahoma" panose="020B0604030504040204" pitchFamily="34" charset="0"/>
                <a:cs typeface="Tahoma" panose="020B0604030504040204" pitchFamily="34" charset="0"/>
              </a:rPr>
              <a:t>How would you rate your overall satisfaction with your Mahindra tractor?</a:t>
            </a:r>
          </a:p>
        </p:txBody>
      </p:sp>
      <p:graphicFrame>
        <p:nvGraphicFramePr>
          <p:cNvPr id="7" name="Chart 6">
            <a:extLst>
              <a:ext uri="{FF2B5EF4-FFF2-40B4-BE49-F238E27FC236}">
                <a16:creationId xmlns:a16="http://schemas.microsoft.com/office/drawing/2014/main" id="{5D08C7A1-B5AB-432C-BE98-44FFE943852B}"/>
              </a:ext>
            </a:extLst>
          </p:cNvPr>
          <p:cNvGraphicFramePr/>
          <p:nvPr>
            <p:extLst>
              <p:ext uri="{D42A27DB-BD31-4B8C-83A1-F6EECF244321}">
                <p14:modId xmlns:p14="http://schemas.microsoft.com/office/powerpoint/2010/main" val="3927356733"/>
              </p:ext>
            </p:extLst>
          </p:nvPr>
        </p:nvGraphicFramePr>
        <p:xfrm>
          <a:off x="276488" y="1396413"/>
          <a:ext cx="8550012" cy="35107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5162537"/>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60</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2064278738"/>
              </p:ext>
            </p:extLst>
          </p:nvPr>
        </p:nvGraphicFramePr>
        <p:xfrm>
          <a:off x="1619693" y="669370"/>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30</a:t>
            </a:r>
          </a:p>
        </p:txBody>
      </p:sp>
    </p:spTree>
    <p:extLst>
      <p:ext uri="{BB962C8B-B14F-4D97-AF65-F5344CB8AC3E}">
        <p14:creationId xmlns:p14="http://schemas.microsoft.com/office/powerpoint/2010/main" val="1630493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61</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1397597421"/>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1799169131"/>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847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a:latin typeface="Univers" panose="020B0503020202020204" pitchFamily="34" charset="0"/>
              </a:rPr>
              <a:t>n = 30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62</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3170088"/>
            <a:ext cx="2626397" cy="1200329"/>
          </a:xfrm>
          <a:prstGeom prst="rect">
            <a:avLst/>
          </a:prstGeom>
          <a:noFill/>
        </p:spPr>
        <p:txBody>
          <a:bodyPr wrap="square" rtlCol="0">
            <a:spAutoFit/>
          </a:bodyPr>
          <a:lstStyle/>
          <a:p>
            <a:pPr algn="ctr"/>
            <a:r>
              <a:rPr lang="en-US" sz="1200" b="1" dirty="0">
                <a:latin typeface="Univers" panose="020B0503020202020204" pitchFamily="34" charset="0"/>
              </a:rPr>
              <a:t>Other Mentions</a:t>
            </a:r>
            <a:endParaRPr lang="en-US" sz="1200" dirty="0">
              <a:latin typeface="Univers" panose="020B0503020202020204" pitchFamily="34" charset="0"/>
            </a:endParaRPr>
          </a:p>
          <a:p>
            <a:endParaRPr lang="en-US" sz="1200"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Easy access</a:t>
            </a:r>
          </a:p>
          <a:p>
            <a:pPr marL="285750" indent="-285750">
              <a:buFont typeface="Arial" panose="020B0604020202020204" pitchFamily="34" charset="0"/>
              <a:buChar char="•"/>
            </a:pPr>
            <a:r>
              <a:rPr lang="en-US" sz="1200" dirty="0">
                <a:latin typeface="Univers" panose="020B0503020202020204" pitchFamily="34" charset="0"/>
              </a:rPr>
              <a:t>No electrical issues</a:t>
            </a:r>
          </a:p>
          <a:p>
            <a:pPr marL="285750" indent="-285750">
              <a:buFont typeface="Arial" panose="020B0604020202020204" pitchFamily="34" charset="0"/>
              <a:buChar char="•"/>
            </a:pPr>
            <a:r>
              <a:rPr lang="en-US" sz="1200" dirty="0">
                <a:latin typeface="Univers" panose="020B0503020202020204" pitchFamily="34" charset="0"/>
              </a:rPr>
              <a:t>Only thing available</a:t>
            </a:r>
          </a:p>
          <a:p>
            <a:endParaRPr lang="en-US" sz="1200" dirty="0">
              <a:latin typeface="Univers" panose="020B0503020202020204" pitchFamily="34" charset="0"/>
            </a:endParaRP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3766262389"/>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2539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30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63</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5086444" y="2985423"/>
            <a:ext cx="2931664"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5 of 5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1 Mahindra dealership</a:t>
            </a:r>
          </a:p>
          <a:p>
            <a:pPr marL="742950" lvl="1" indent="-285750">
              <a:buFont typeface="Arial" panose="020B0604020202020204" pitchFamily="34" charset="0"/>
              <a:buChar char="•"/>
            </a:pPr>
            <a:r>
              <a:rPr lang="en-US" sz="1200" dirty="0">
                <a:latin typeface="Univers" panose="020B0503020202020204" pitchFamily="34" charset="0"/>
              </a:rPr>
              <a:t>1 had a non-Mahindra mechanic complete it</a:t>
            </a:r>
          </a:p>
          <a:p>
            <a:pPr marL="742950" lvl="1" indent="-285750">
              <a:buFont typeface="Arial" panose="020B0604020202020204" pitchFamily="34" charset="0"/>
              <a:buChar char="•"/>
            </a:pPr>
            <a:r>
              <a:rPr lang="en-US" sz="1200" dirty="0">
                <a:latin typeface="Univers" panose="020B0503020202020204" pitchFamily="34" charset="0"/>
              </a:rPr>
              <a:t>3 did it themselves</a:t>
            </a:r>
          </a:p>
          <a:p>
            <a:pPr marL="285750" indent="-285750">
              <a:buFont typeface="Arial" panose="020B0604020202020204" pitchFamily="34" charset="0"/>
              <a:buChar char="•"/>
            </a:pPr>
            <a:endParaRPr lang="en-US" sz="1200" dirty="0"/>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591043875"/>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254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64</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933353149"/>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499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D6AB77-E24B-461F-BE23-5D7CFB9A602C}"/>
              </a:ext>
            </a:extLst>
          </p:cNvPr>
          <p:cNvPicPr>
            <a:picLocks noChangeAspect="1"/>
          </p:cNvPicPr>
          <p:nvPr/>
        </p:nvPicPr>
        <p:blipFill rotWithShape="1">
          <a:blip r:embed="rId2"/>
          <a:srcRect l="30992" r="9800" b="9093"/>
          <a:stretch/>
        </p:blipFill>
        <p:spPr>
          <a:xfrm>
            <a:off x="20" y="976954"/>
            <a:ext cx="3310169" cy="3189235"/>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17" name="Freeform: Shape 12">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24272" y="977312"/>
            <a:ext cx="6919728" cy="3188866"/>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3733941" y="1371600"/>
            <a:ext cx="4783695" cy="1520955"/>
          </a:xfrm>
        </p:spPr>
        <p:txBody>
          <a:bodyPr vert="horz" lIns="91440" tIns="45720" rIns="91440" bIns="45720" rtlCol="0" anchor="b">
            <a:normAutofit/>
          </a:bodyPr>
          <a:lstStyle/>
          <a:p>
            <a:pPr defTabSz="914400"/>
            <a:r>
              <a:rPr lang="en-US" sz="5100">
                <a:solidFill>
                  <a:srgbClr val="FFFFFF"/>
                </a:solidFill>
                <a:latin typeface="Univers"/>
              </a:rPr>
              <a:t>6000 Series</a:t>
            </a:r>
            <a:br>
              <a:rPr lang="en-US" sz="5100">
                <a:latin typeface="+mj-lt"/>
              </a:rPr>
            </a:br>
            <a:endParaRPr lang="en-US" sz="5100">
              <a:solidFill>
                <a:srgbClr val="FFFFFF"/>
              </a:solidFill>
              <a:latin typeface="+mj-lt"/>
            </a:endParaRPr>
          </a:p>
        </p:txBody>
      </p:sp>
    </p:spTree>
    <p:extLst>
      <p:ext uri="{BB962C8B-B14F-4D97-AF65-F5344CB8AC3E}">
        <p14:creationId xmlns:p14="http://schemas.microsoft.com/office/powerpoint/2010/main" val="2096810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66</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1507670835"/>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173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31759"/>
            <a:ext cx="8592567" cy="1639991"/>
          </a:xfrm>
          <a:prstGeom prst="rect">
            <a:avLst/>
          </a:prstGeom>
        </p:spPr>
        <p:txBody>
          <a:bodyPr vert="horz" lIns="91440" tIns="45720" rIns="91440" bIns="45720" rtlCol="0">
            <a:noAutofit/>
          </a:bodyPr>
          <a:lstStyle/>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Buy back the tractors I just bought.</a:t>
            </a:r>
          </a:p>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Feels as if it’s under powered and light on the rear end wish I had got the more horse power.</a:t>
            </a:r>
            <a:endParaRPr lang="en-US" sz="12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Had issues with the tractor low fluid.</a:t>
            </a:r>
          </a:p>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Having problems with the tractor.</a:t>
            </a:r>
            <a:endParaRPr lang="en-US" sz="1200" i="1" dirty="0">
              <a:latin typeface="Univers" panose="020B0503020202020204" pitchFamily="34" charset="0"/>
            </a:endParaRPr>
          </a:p>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The last one that I sold had a battery problem.</a:t>
            </a:r>
          </a:p>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Their service isn't good.  I live on a dirt road on a hill and it wouldn't go up the hill and called them and told them about it and came and fixed the cab on it, but they didn't do anything to make it go up the hill easier.  He was trying to put me in a used tractor with an oil leak on it.  The warranty didn't cover this issue, and I’m not happy with it.</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67</a:t>
            </a:fld>
            <a:endParaRPr lang="en-US" b="0">
              <a:latin typeface="+mn-lt"/>
            </a:endParaRPr>
          </a:p>
        </p:txBody>
      </p:sp>
    </p:spTree>
    <p:extLst>
      <p:ext uri="{BB962C8B-B14F-4D97-AF65-F5344CB8AC3E}">
        <p14:creationId xmlns:p14="http://schemas.microsoft.com/office/powerpoint/2010/main" val="191635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68</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665508414"/>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9814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69</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3499910225"/>
              </p:ext>
            </p:extLst>
          </p:nvPr>
        </p:nvGraphicFramePr>
        <p:xfrm>
          <a:off x="211311" y="817886"/>
          <a:ext cx="8475489" cy="356616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6000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Bought the tractor first week of December. Had the hydraulic lines blow on the tractor. The dealership handled the issues on Feb 6. I put a box blade the raised the lift and it got stuck. The dealership has come to get the tractor and they haven’t returned the tractor and I feel like the dealership is giving me the run around. I have had a brand new tractor that’s been pretty much broke since I’ve purchased the tractor.</a:t>
                      </a:r>
                    </a:p>
                  </a:txBody>
                  <a:tcPr>
                    <a:solidFill>
                      <a:schemeClr val="bg1">
                        <a:lumMod val="95000"/>
                      </a:schemeClr>
                    </a:solidFill>
                  </a:tcPr>
                </a:tc>
                <a:tc>
                  <a:txBody>
                    <a:bodyPr/>
                    <a:lstStyle/>
                    <a:p>
                      <a:pPr algn="ctr"/>
                      <a:r>
                        <a:rPr lang="en-US" sz="1200">
                          <a:latin typeface="Univers"/>
                        </a:rPr>
                        <a:t>Yes</a:t>
                      </a:r>
                    </a:p>
                  </a:txBody>
                  <a:tcPr>
                    <a:solidFill>
                      <a:schemeClr val="bg1">
                        <a:lumMod val="95000"/>
                      </a:schemeClr>
                    </a:solidFill>
                  </a:tcPr>
                </a:tc>
                <a:tc>
                  <a:txBody>
                    <a:bodyPr/>
                    <a:lstStyle/>
                    <a:p>
                      <a:pPr algn="ctr"/>
                      <a:r>
                        <a:rPr lang="en-US" sz="1200">
                          <a:latin typeface="Univers"/>
                        </a:rPr>
                        <a:t>No</a:t>
                      </a:r>
                    </a:p>
                  </a:txBody>
                  <a:tcPr>
                    <a:solidFill>
                      <a:schemeClr val="bg1">
                        <a:lumMod val="95000"/>
                      </a:schemeClr>
                    </a:solidFill>
                  </a:tcPr>
                </a:tc>
                <a:tc>
                  <a:txBody>
                    <a:bodyPr/>
                    <a:lstStyle/>
                    <a:p>
                      <a:r>
                        <a:rPr lang="en-US" sz="1200" i="1">
                          <a:latin typeface="Univers"/>
                        </a:rPr>
                        <a:t>  </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Doesn’t have the power we thought it should. Afraid it may not tow uphill.</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a:latin typeface="Univers"/>
                      </a:endParaRP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Electrical issues with the air add speed no protection around the third function value.</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a:latin typeface="Univers"/>
                        </a:rPr>
                        <a:t>No</a:t>
                      </a:r>
                    </a:p>
                  </a:txBody>
                  <a:tcPr>
                    <a:solidFill>
                      <a:schemeClr val="bg1">
                        <a:lumMod val="95000"/>
                      </a:schemeClr>
                    </a:solidFill>
                  </a:tcPr>
                </a:tc>
                <a:tc>
                  <a:txBody>
                    <a:bodyPr/>
                    <a:lstStyle/>
                    <a:p>
                      <a:endParaRPr lang="en-US" sz="1200" i="1">
                        <a:latin typeface="Univers"/>
                      </a:endParaRP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a:rPr>
                        <a:t>Electrical problems. It’s been in the shop for two weeks.</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2015658849"/>
                  </a:ext>
                </a:extLst>
              </a:tr>
            </a:tbl>
          </a:graphicData>
        </a:graphic>
      </p:graphicFrame>
    </p:spTree>
    <p:extLst>
      <p:ext uri="{BB962C8B-B14F-4D97-AF65-F5344CB8AC3E}">
        <p14:creationId xmlns:p14="http://schemas.microsoft.com/office/powerpoint/2010/main" val="269144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Comparison</a:t>
            </a:r>
            <a:br>
              <a:rPr lang="en-US" sz="200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7</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graphicFrame>
        <p:nvGraphicFramePr>
          <p:cNvPr id="6" name="Content Placeholder 8">
            <a:extLst>
              <a:ext uri="{FF2B5EF4-FFF2-40B4-BE49-F238E27FC236}">
                <a16:creationId xmlns:a16="http://schemas.microsoft.com/office/drawing/2014/main" id="{4C0CE69B-5107-8FE1-AD7E-C90998CE6637}"/>
              </a:ext>
            </a:extLst>
          </p:cNvPr>
          <p:cNvGraphicFramePr>
            <a:graphicFrameLocks/>
          </p:cNvGraphicFramePr>
          <p:nvPr>
            <p:extLst>
              <p:ext uri="{D42A27DB-BD31-4B8C-83A1-F6EECF244321}">
                <p14:modId xmlns:p14="http://schemas.microsoft.com/office/powerpoint/2010/main" val="3656857509"/>
              </p:ext>
            </p:extLst>
          </p:nvPr>
        </p:nvGraphicFramePr>
        <p:xfrm>
          <a:off x="231206" y="752510"/>
          <a:ext cx="8580437" cy="38779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A93C05C-4983-122B-EEF6-6EA55838F0D2}"/>
              </a:ext>
            </a:extLst>
          </p:cNvPr>
          <p:cNvSpPr txBox="1"/>
          <p:nvPr/>
        </p:nvSpPr>
        <p:spPr>
          <a:xfrm>
            <a:off x="0" y="4691975"/>
            <a:ext cx="6550372" cy="246221"/>
          </a:xfrm>
          <a:prstGeom prst="rect">
            <a:avLst/>
          </a:prstGeom>
          <a:noFill/>
        </p:spPr>
        <p:txBody>
          <a:bodyPr wrap="square" rtlCol="0">
            <a:spAutoFit/>
          </a:bodyPr>
          <a:lstStyle/>
          <a:p>
            <a:pPr algn="ctr"/>
            <a:r>
              <a:rPr lang="en-US" sz="1000" b="1">
                <a:latin typeface="Univers" panose="020B0503020202020204" pitchFamily="34" charset="0"/>
                <a:ea typeface="Tahoma" panose="020B0604030504040204" pitchFamily="34" charset="0"/>
                <a:cs typeface="Tahoma" panose="020B0604030504040204" pitchFamily="34" charset="0"/>
              </a:rPr>
              <a:t>Q. How would you rate your overall satisfaction with your Mahindra tractor? </a:t>
            </a:r>
          </a:p>
        </p:txBody>
      </p:sp>
    </p:spTree>
    <p:extLst>
      <p:ext uri="{BB962C8B-B14F-4D97-AF65-F5344CB8AC3E}">
        <p14:creationId xmlns:p14="http://schemas.microsoft.com/office/powerpoint/2010/main" val="838422698"/>
      </p:ext>
    </p:extLst>
  </p:cSld>
  <p:clrMapOvr>
    <a:masterClrMapping/>
  </p:clrMapOvr>
  <p:extLst>
    <p:ext uri="{6950BFC3-D8DA-4A85-94F7-54DA5524770B}">
      <p188:commentRel xmlns:p188="http://schemas.microsoft.com/office/powerpoint/2018/8/main" r:id="rId2"/>
    </p:ext>
  </p:extLs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70</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784287978"/>
              </p:ext>
            </p:extLst>
          </p:nvPr>
        </p:nvGraphicFramePr>
        <p:xfrm>
          <a:off x="211311" y="817886"/>
          <a:ext cx="8475489" cy="268224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6000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panose="020B0503020202020204" pitchFamily="34" charset="0"/>
                          <a:ea typeface="+mn-ea"/>
                          <a:cs typeface="+mn-cs"/>
                        </a:rPr>
                        <a:t>Front end cylinder broke.</a:t>
                      </a:r>
                    </a:p>
                  </a:txBody>
                  <a:tcPr>
                    <a:solidFill>
                      <a:schemeClr val="bg1">
                        <a:lumMod val="95000"/>
                      </a:schemeClr>
                    </a:solidFill>
                  </a:tcPr>
                </a:tc>
                <a:tc>
                  <a:txBody>
                    <a:bodyPr/>
                    <a:lstStyle/>
                    <a:p>
                      <a:pPr algn="ctr"/>
                      <a:r>
                        <a:rPr lang="en-US" sz="1200" dirty="0"/>
                        <a:t>Yes</a:t>
                      </a:r>
                    </a:p>
                  </a:txBody>
                  <a:tcPr>
                    <a:solidFill>
                      <a:schemeClr val="bg1">
                        <a:lumMod val="95000"/>
                      </a:schemeClr>
                    </a:solidFill>
                  </a:tcPr>
                </a:tc>
                <a:tc>
                  <a:txBody>
                    <a:bodyPr/>
                    <a:lstStyle/>
                    <a:p>
                      <a:pPr algn="ctr"/>
                      <a:r>
                        <a:rPr lang="en-US" sz="1200" dirty="0"/>
                        <a:t>Yes</a:t>
                      </a:r>
                    </a:p>
                  </a:txBody>
                  <a:tcPr>
                    <a:solidFill>
                      <a:schemeClr val="bg1">
                        <a:lumMod val="95000"/>
                      </a:schemeClr>
                    </a:solidFill>
                  </a:tcPr>
                </a:tc>
                <a:tc>
                  <a:txBody>
                    <a:bodyPr/>
                    <a:lstStyle/>
                    <a:p>
                      <a:r>
                        <a:rPr lang="en-US" sz="1200" i="1" dirty="0"/>
                        <a:t>Took it to the dealership to be fixed.</a:t>
                      </a: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panose="020B0503020202020204" pitchFamily="34" charset="0"/>
                          <a:ea typeface="+mn-ea"/>
                          <a:cs typeface="+mn-cs"/>
                        </a:rPr>
                        <a:t>Front loader leaks.</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pPr algn="ctr"/>
                      <a:r>
                        <a:rPr lang="en-US" sz="1200" dirty="0"/>
                        <a:t>No</a:t>
                      </a:r>
                    </a:p>
                  </a:txBody>
                  <a:tcPr>
                    <a:solidFill>
                      <a:schemeClr val="bg1">
                        <a:lumMod val="85000"/>
                      </a:schemeClr>
                    </a:solidFill>
                  </a:tcPr>
                </a:tc>
                <a:tc>
                  <a:txBody>
                    <a:bodyPr/>
                    <a:lstStyle/>
                    <a:p>
                      <a:endParaRPr lang="en-US" sz="1200" i="1" dirty="0"/>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panose="020B0503020202020204" pitchFamily="34" charset="0"/>
                        </a:rPr>
                        <a:t>Housing transmission broke.</a:t>
                      </a:r>
                    </a:p>
                  </a:txBody>
                  <a:tcPr>
                    <a:solidFill>
                      <a:schemeClr val="bg1">
                        <a:lumMod val="95000"/>
                      </a:schemeClr>
                    </a:solidFill>
                  </a:tcPr>
                </a:tc>
                <a:tc>
                  <a:txBody>
                    <a:bodyPr/>
                    <a:lstStyle/>
                    <a:p>
                      <a:pPr algn="ctr"/>
                      <a:r>
                        <a:rPr lang="en-US" sz="1200" dirty="0"/>
                        <a:t>Yes</a:t>
                      </a:r>
                    </a:p>
                  </a:txBody>
                  <a:tcPr>
                    <a:solidFill>
                      <a:schemeClr val="bg1">
                        <a:lumMod val="95000"/>
                      </a:schemeClr>
                    </a:solidFill>
                  </a:tcPr>
                </a:tc>
                <a:tc>
                  <a:txBody>
                    <a:bodyPr/>
                    <a:lstStyle/>
                    <a:p>
                      <a:pPr algn="ctr"/>
                      <a:r>
                        <a:rPr lang="en-US" sz="1200" dirty="0"/>
                        <a:t>Yes</a:t>
                      </a:r>
                    </a:p>
                  </a:txBody>
                  <a:tcPr>
                    <a:solidFill>
                      <a:schemeClr val="bg1">
                        <a:lumMod val="95000"/>
                      </a:schemeClr>
                    </a:solidFill>
                  </a:tcPr>
                </a:tc>
                <a:tc>
                  <a:txBody>
                    <a:bodyPr/>
                    <a:lstStyle/>
                    <a:p>
                      <a:r>
                        <a:rPr lang="en-US" sz="1200" i="1" dirty="0"/>
                        <a:t>Trade in for a new one.</a:t>
                      </a:r>
                    </a:p>
                  </a:txBody>
                  <a:tcPr>
                    <a:solidFill>
                      <a:schemeClr val="bg1">
                        <a:lumMod val="95000"/>
                      </a:schemeClr>
                    </a:solidFill>
                  </a:tcPr>
                </a:tc>
                <a:extLst>
                  <a:ext uri="{0D108BD9-81ED-4DB2-BD59-A6C34878D82A}">
                    <a16:rowId xmlns:a16="http://schemas.microsoft.com/office/drawing/2014/main" val="1047676968"/>
                  </a:ext>
                </a:extLst>
              </a:tr>
              <a:tr h="370840">
                <a:tc>
                  <a:txBody>
                    <a:bodyPr/>
                    <a:lstStyle/>
                    <a:p>
                      <a:r>
                        <a:rPr lang="en-US" sz="1200" i="1" dirty="0">
                          <a:latin typeface="Univers" panose="020B0503020202020204" pitchFamily="34" charset="0"/>
                        </a:rPr>
                        <a:t>Joystick issues a piece made cheaply not working.</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r>
                        <a:rPr lang="en-US" sz="1200" i="1" dirty="0"/>
                        <a:t>I fixed it myself.</a:t>
                      </a:r>
                    </a:p>
                  </a:txBody>
                  <a:tcPr>
                    <a:solidFill>
                      <a:schemeClr val="bg1">
                        <a:lumMod val="85000"/>
                      </a:schemeClr>
                    </a:solidFill>
                  </a:tcPr>
                </a:tc>
                <a:extLst>
                  <a:ext uri="{0D108BD9-81ED-4DB2-BD59-A6C34878D82A}">
                    <a16:rowId xmlns:a16="http://schemas.microsoft.com/office/drawing/2014/main" val="2015658849"/>
                  </a:ext>
                </a:extLst>
              </a:tr>
              <a:tr h="370840">
                <a:tc>
                  <a:txBody>
                    <a:bodyPr/>
                    <a:lstStyle/>
                    <a:p>
                      <a:r>
                        <a:rPr lang="en-US" sz="1200" i="1" dirty="0">
                          <a:latin typeface="Univers" panose="020B0503020202020204" pitchFamily="34" charset="0"/>
                        </a:rPr>
                        <a:t>Leaking water.</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pPr algn="ctr"/>
                      <a:r>
                        <a:rPr lang="en-US" sz="1200" dirty="0"/>
                        <a:t>No</a:t>
                      </a:r>
                    </a:p>
                  </a:txBody>
                  <a:tcPr>
                    <a:solidFill>
                      <a:schemeClr val="bg1">
                        <a:lumMod val="85000"/>
                      </a:schemeClr>
                    </a:solidFill>
                  </a:tcPr>
                </a:tc>
                <a:tc>
                  <a:txBody>
                    <a:bodyPr/>
                    <a:lstStyle/>
                    <a:p>
                      <a:endParaRPr lang="en-US" sz="1200" i="1" dirty="0"/>
                    </a:p>
                  </a:txBody>
                  <a:tcPr>
                    <a:solidFill>
                      <a:schemeClr val="bg1">
                        <a:lumMod val="85000"/>
                      </a:schemeClr>
                    </a:solidFill>
                  </a:tcPr>
                </a:tc>
                <a:extLst>
                  <a:ext uri="{0D108BD9-81ED-4DB2-BD59-A6C34878D82A}">
                    <a16:rowId xmlns:a16="http://schemas.microsoft.com/office/drawing/2014/main" val="2208366943"/>
                  </a:ext>
                </a:extLst>
              </a:tr>
              <a:tr h="370840">
                <a:tc>
                  <a:txBody>
                    <a:bodyPr/>
                    <a:lstStyle/>
                    <a:p>
                      <a:r>
                        <a:rPr lang="en-US" sz="1200" i="1" dirty="0">
                          <a:latin typeface="Univers" panose="020B0503020202020204" pitchFamily="34" charset="0"/>
                        </a:rPr>
                        <a:t>The power steering line was loose.</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pPr algn="ctr"/>
                      <a:r>
                        <a:rPr lang="en-US" sz="1200" dirty="0"/>
                        <a:t>Yes</a:t>
                      </a:r>
                    </a:p>
                  </a:txBody>
                  <a:tcPr>
                    <a:solidFill>
                      <a:schemeClr val="bg1">
                        <a:lumMod val="85000"/>
                      </a:schemeClr>
                    </a:solidFill>
                  </a:tcPr>
                </a:tc>
                <a:tc>
                  <a:txBody>
                    <a:bodyPr/>
                    <a:lstStyle/>
                    <a:p>
                      <a:r>
                        <a:rPr lang="en-US" sz="1200" i="1" dirty="0"/>
                        <a:t>All I had to do was tighten it up.</a:t>
                      </a:r>
                    </a:p>
                  </a:txBody>
                  <a:tcPr>
                    <a:solidFill>
                      <a:schemeClr val="bg1">
                        <a:lumMod val="85000"/>
                      </a:schemeClr>
                    </a:solidFill>
                  </a:tcPr>
                </a:tc>
                <a:extLst>
                  <a:ext uri="{0D108BD9-81ED-4DB2-BD59-A6C34878D82A}">
                    <a16:rowId xmlns:a16="http://schemas.microsoft.com/office/drawing/2014/main" val="3970430249"/>
                  </a:ext>
                </a:extLst>
              </a:tr>
            </a:tbl>
          </a:graphicData>
        </a:graphic>
      </p:graphicFrame>
    </p:spTree>
    <p:extLst>
      <p:ext uri="{BB962C8B-B14F-4D97-AF65-F5344CB8AC3E}">
        <p14:creationId xmlns:p14="http://schemas.microsoft.com/office/powerpoint/2010/main" val="3682769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71</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774010104"/>
              </p:ext>
            </p:extLst>
          </p:nvPr>
        </p:nvGraphicFramePr>
        <p:xfrm>
          <a:off x="2115879" y="720761"/>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30</a:t>
            </a:r>
          </a:p>
        </p:txBody>
      </p:sp>
    </p:spTree>
    <p:extLst>
      <p:ext uri="{BB962C8B-B14F-4D97-AF65-F5344CB8AC3E}">
        <p14:creationId xmlns:p14="http://schemas.microsoft.com/office/powerpoint/2010/main" val="3602422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72</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313174183"/>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902670266"/>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05795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30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73</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3170088"/>
            <a:ext cx="2626397" cy="1200329"/>
          </a:xfrm>
          <a:prstGeom prst="rect">
            <a:avLst/>
          </a:prstGeom>
          <a:noFill/>
        </p:spPr>
        <p:txBody>
          <a:bodyPr wrap="square" rtlCol="0">
            <a:spAutoFit/>
          </a:bodyPr>
          <a:lstStyle/>
          <a:p>
            <a:pPr algn="ctr"/>
            <a:r>
              <a:rPr lang="en-US" sz="1200" b="1" dirty="0">
                <a:latin typeface="Univers" panose="020B0503020202020204" pitchFamily="34" charset="0"/>
              </a:rPr>
              <a:t>Other Mentions</a:t>
            </a:r>
            <a:endParaRPr lang="en-US" sz="1200" dirty="0">
              <a:latin typeface="Univers" panose="020B0503020202020204" pitchFamily="34" charset="0"/>
            </a:endParaRPr>
          </a:p>
          <a:p>
            <a:endParaRPr lang="en-US" sz="1200"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Just downsizing</a:t>
            </a:r>
          </a:p>
          <a:p>
            <a:pPr marL="285750" indent="-285750">
              <a:buFont typeface="Arial" panose="020B0604020202020204" pitchFamily="34" charset="0"/>
              <a:buChar char="•"/>
            </a:pPr>
            <a:r>
              <a:rPr lang="en-US" sz="1200" dirty="0">
                <a:latin typeface="Univers" panose="020B0503020202020204" pitchFamily="34" charset="0"/>
              </a:rPr>
              <a:t>Not have scrub maintenance</a:t>
            </a:r>
          </a:p>
          <a:p>
            <a:pPr marL="285750" indent="-285750">
              <a:buFont typeface="Arial" panose="020B0604020202020204" pitchFamily="34" charset="0"/>
              <a:buChar char="•"/>
            </a:pPr>
            <a:endParaRPr lang="en-US" sz="1200" dirty="0">
              <a:latin typeface="Univers" panose="020B0503020202020204" pitchFamily="34" charset="0"/>
            </a:endParaRPr>
          </a:p>
          <a:p>
            <a:endParaRPr lang="en-US" sz="1200" dirty="0">
              <a:latin typeface="Univers" panose="020B0503020202020204" pitchFamily="34" charset="0"/>
            </a:endParaRP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3881603882"/>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3492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30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74</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553737" y="2157761"/>
            <a:ext cx="2931664"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4 of 4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1 Mahindra dealership</a:t>
            </a:r>
          </a:p>
          <a:p>
            <a:pPr marL="742950" lvl="1" indent="-285750">
              <a:buFont typeface="Arial" panose="020B0604020202020204" pitchFamily="34" charset="0"/>
              <a:buChar char="•"/>
            </a:pPr>
            <a:r>
              <a:rPr lang="en-US" sz="1200" dirty="0">
                <a:latin typeface="Univers" panose="020B0503020202020204" pitchFamily="34" charset="0"/>
              </a:rPr>
              <a:t>1 had a non-Mahindra mechanic complete it</a:t>
            </a:r>
          </a:p>
          <a:p>
            <a:pPr marL="742950" lvl="1" indent="-285750">
              <a:buFont typeface="Arial" panose="020B0604020202020204" pitchFamily="34" charset="0"/>
              <a:buChar char="•"/>
            </a:pPr>
            <a:r>
              <a:rPr lang="en-US" sz="1200" dirty="0">
                <a:latin typeface="Univers" panose="020B0503020202020204" pitchFamily="34" charset="0"/>
              </a:rPr>
              <a:t>2 did it themselves</a:t>
            </a:r>
          </a:p>
          <a:p>
            <a:pPr marL="285750" indent="-285750">
              <a:buFont typeface="Arial" panose="020B0604020202020204" pitchFamily="34" charset="0"/>
              <a:buChar char="•"/>
            </a:pPr>
            <a:endParaRPr lang="en-US" sz="1200" dirty="0"/>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2430431685"/>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2785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75</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4215033995"/>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4104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78B6A-B217-4FC2-9AE8-79D04E7C4A2F}"/>
              </a:ext>
            </a:extLst>
          </p:cNvPr>
          <p:cNvPicPr>
            <a:picLocks noChangeAspect="1"/>
          </p:cNvPicPr>
          <p:nvPr/>
        </p:nvPicPr>
        <p:blipFill rotWithShape="1">
          <a:blip r:embed="rId2"/>
          <a:srcRect l="23496" t="9091" r="20835" b="2"/>
          <a:stretch/>
        </p:blipFill>
        <p:spPr>
          <a:xfrm>
            <a:off x="20" y="438681"/>
            <a:ext cx="4288957" cy="4132257"/>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1" name="Freeform: Shape 1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1964" y="439144"/>
            <a:ext cx="6262036" cy="4131779"/>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255310" y="1056610"/>
            <a:ext cx="4262326" cy="1676458"/>
          </a:xfrm>
        </p:spPr>
        <p:txBody>
          <a:bodyPr vert="horz" lIns="91440" tIns="45720" rIns="91440" bIns="45720" rtlCol="0" anchor="b">
            <a:normAutofit/>
          </a:bodyPr>
          <a:lstStyle/>
          <a:p>
            <a:pPr defTabSz="914400"/>
            <a:r>
              <a:rPr lang="en-US" sz="4100">
                <a:solidFill>
                  <a:srgbClr val="FFFFFF"/>
                </a:solidFill>
                <a:latin typeface="Univers"/>
              </a:rPr>
              <a:t>Max</a:t>
            </a:r>
            <a:br>
              <a:rPr lang="en-US" sz="4100">
                <a:solidFill>
                  <a:srgbClr val="FFFFFF"/>
                </a:solidFill>
                <a:latin typeface="+mj-lt"/>
              </a:rPr>
            </a:br>
            <a:endParaRPr lang="en-US" sz="4100">
              <a:solidFill>
                <a:srgbClr val="FFFFFF"/>
              </a:solidFill>
              <a:latin typeface="+mj-lt"/>
            </a:endParaRPr>
          </a:p>
        </p:txBody>
      </p:sp>
    </p:spTree>
    <p:extLst>
      <p:ext uri="{BB962C8B-B14F-4D97-AF65-F5344CB8AC3E}">
        <p14:creationId xmlns:p14="http://schemas.microsoft.com/office/powerpoint/2010/main" val="3002747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77</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1273354294"/>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6973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31759"/>
            <a:ext cx="8592567" cy="1639991"/>
          </a:xfrm>
          <a:prstGeom prst="rect">
            <a:avLst/>
          </a:prstGeom>
        </p:spPr>
        <p:txBody>
          <a:bodyPr vert="horz" lIns="91440" tIns="45720" rIns="91440" bIns="45720" rtlCol="0">
            <a:noAutofit/>
          </a:bodyPr>
          <a:lstStyle/>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The tractor is a little bit narrow so it has a high probability of rolling over which is how guys get killed. The grapple attachment on the universal skid steer falls off. If I give it down pressure the latching pins fall off. The mountain bracket to the auxiliary hydraulic control is mounted on the crossbeam of the front loader which broke right off. They came out to fix it (the service tech--Mr. </a:t>
            </a:r>
            <a:r>
              <a:rPr lang="en-US" sz="1200" b="0" i="1" u="none" strike="noStrike" baseline="0" dirty="0" err="1">
                <a:latin typeface="Univers" panose="020B0503020202020204" pitchFamily="34" charset="0"/>
              </a:rPr>
              <a:t>Birden</a:t>
            </a:r>
            <a:r>
              <a:rPr lang="en-US" sz="1200" b="0" i="1" u="none" strike="noStrike" baseline="0" dirty="0">
                <a:latin typeface="Univers" panose="020B0503020202020204" pitchFamily="34" charset="0"/>
              </a:rPr>
              <a:t>) and he came with no tools to fix it. So they picked it up and it took them 3 days to fix it. The sales guy was great, though. The heater doesn't work to the cab, and I found out they didn't hook it up right. So, I called Goff dealership and talked to the guy and they took the broken bracket and used the same single bolt (but just used a bigger bolt) that goes to the front loader crossbeam and this hydraulic bracket flexes back and forth now.</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78</a:t>
            </a:fld>
            <a:endParaRPr lang="en-US" b="0">
              <a:latin typeface="+mn-lt"/>
            </a:endParaRPr>
          </a:p>
        </p:txBody>
      </p:sp>
    </p:spTree>
    <p:extLst>
      <p:ext uri="{BB962C8B-B14F-4D97-AF65-F5344CB8AC3E}">
        <p14:creationId xmlns:p14="http://schemas.microsoft.com/office/powerpoint/2010/main" val="36789227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79</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1663539754"/>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0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8</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377711" y="902301"/>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8" name="Chart 7">
            <a:extLst>
              <a:ext uri="{FF2B5EF4-FFF2-40B4-BE49-F238E27FC236}">
                <a16:creationId xmlns:a16="http://schemas.microsoft.com/office/drawing/2014/main" id="{5B29E116-588A-3814-9D8F-C217BBE483C7}"/>
              </a:ext>
            </a:extLst>
          </p:cNvPr>
          <p:cNvGraphicFramePr/>
          <p:nvPr>
            <p:extLst>
              <p:ext uri="{D42A27DB-BD31-4B8C-83A1-F6EECF244321}">
                <p14:modId xmlns:p14="http://schemas.microsoft.com/office/powerpoint/2010/main" val="2024872548"/>
              </p:ext>
            </p:extLst>
          </p:nvPr>
        </p:nvGraphicFramePr>
        <p:xfrm>
          <a:off x="310532" y="868296"/>
          <a:ext cx="8376267" cy="373545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E58E11B-386B-7FB4-C493-927AC72FE7FF}"/>
              </a:ext>
            </a:extLst>
          </p:cNvPr>
          <p:cNvSpPr txBox="1"/>
          <p:nvPr/>
        </p:nvSpPr>
        <p:spPr>
          <a:xfrm>
            <a:off x="0" y="4691975"/>
            <a:ext cx="6550372" cy="246221"/>
          </a:xfrm>
          <a:prstGeom prst="rect">
            <a:avLst/>
          </a:prstGeom>
          <a:noFill/>
        </p:spPr>
        <p:txBody>
          <a:bodyPr wrap="square" rtlCol="0">
            <a:spAutoFit/>
          </a:bodyPr>
          <a:lstStyle/>
          <a:p>
            <a:pPr algn="ctr"/>
            <a:r>
              <a:rPr lang="en-US" sz="1000" b="1">
                <a:latin typeface="Univers" panose="020B0503020202020204" pitchFamily="34" charset="0"/>
                <a:ea typeface="Tahoma" panose="020B0604030504040204" pitchFamily="34" charset="0"/>
                <a:cs typeface="Tahoma" panose="020B0604030504040204" pitchFamily="34" charset="0"/>
              </a:rPr>
              <a:t>Q. How would you rate your overall satisfaction with your Mahindra tractor? </a:t>
            </a:r>
          </a:p>
        </p:txBody>
      </p:sp>
    </p:spTree>
    <p:extLst>
      <p:ext uri="{BB962C8B-B14F-4D97-AF65-F5344CB8AC3E}">
        <p14:creationId xmlns:p14="http://schemas.microsoft.com/office/powerpoint/2010/main" val="828900238"/>
      </p:ext>
    </p:extLst>
  </p:cSld>
  <p:clrMapOvr>
    <a:masterClrMapping/>
  </p:clrMapOvr>
  <p:extLst>
    <p:ext uri="{6950BFC3-D8DA-4A85-94F7-54DA5524770B}">
      <p188:commentRel xmlns:p188="http://schemas.microsoft.com/office/powerpoint/2018/8/main" r:id="rId2"/>
    </p:ext>
  </p:extLs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80</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2291547207"/>
              </p:ext>
            </p:extLst>
          </p:nvPr>
        </p:nvGraphicFramePr>
        <p:xfrm>
          <a:off x="334255" y="1050406"/>
          <a:ext cx="8475489" cy="174244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Max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rtl="0" eaLnBrk="1" latinLnBrk="0" hangingPunct="1"/>
                      <a:r>
                        <a:rPr lang="en-US" sz="1200" i="1" kern="1200" dirty="0">
                          <a:solidFill>
                            <a:schemeClr val="dk1"/>
                          </a:solidFill>
                          <a:latin typeface="Univers"/>
                          <a:ea typeface="+mn-ea"/>
                          <a:cs typeface="+mn-cs"/>
                        </a:rPr>
                        <a:t>I have a hydraulic leak that I’ll have to call the dealer to take a look at.</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pPr algn="ctr"/>
                      <a:r>
                        <a:rPr lang="en-US" sz="1200" dirty="0">
                          <a:latin typeface="Univers"/>
                        </a:rPr>
                        <a:t>No</a:t>
                      </a:r>
                    </a:p>
                  </a:txBody>
                  <a:tcPr>
                    <a:solidFill>
                      <a:schemeClr val="bg1">
                        <a:lumMod val="95000"/>
                      </a:schemeClr>
                    </a:solidFill>
                  </a:tcPr>
                </a:tc>
                <a:tc>
                  <a:txBody>
                    <a:bodyPr/>
                    <a:lstStyle/>
                    <a:p>
                      <a:endParaRPr lang="en-US" sz="1200" i="1" dirty="0">
                        <a:latin typeface="Univers"/>
                      </a:endParaRPr>
                    </a:p>
                  </a:txBody>
                  <a:tcPr>
                    <a:solidFill>
                      <a:schemeClr val="bg1">
                        <a:lumMod val="95000"/>
                      </a:schemeClr>
                    </a:solidFill>
                  </a:tcPr>
                </a:tc>
                <a:extLst>
                  <a:ext uri="{0D108BD9-81ED-4DB2-BD59-A6C34878D82A}">
                    <a16:rowId xmlns:a16="http://schemas.microsoft.com/office/drawing/2014/main" val="2903356590"/>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My hydraulic leaks down and it makes the bucket sag.</a:t>
                      </a:r>
                    </a:p>
                  </a:txBody>
                  <a:tcPr>
                    <a:solidFill>
                      <a:schemeClr val="bg1">
                        <a:lumMod val="85000"/>
                      </a:schemeClr>
                    </a:solidFill>
                  </a:tcPr>
                </a:tc>
                <a:tc>
                  <a:txBody>
                    <a:bodyPr/>
                    <a:lstStyle/>
                    <a:p>
                      <a:pPr algn="ctr"/>
                      <a:r>
                        <a:rPr lang="en-US" sz="1200" dirty="0">
                          <a:latin typeface="Univers"/>
                        </a:rPr>
                        <a:t>Yes</a:t>
                      </a:r>
                    </a:p>
                  </a:txBody>
                  <a:tcPr>
                    <a:solidFill>
                      <a:schemeClr val="bg1">
                        <a:lumMod val="85000"/>
                      </a:schemeClr>
                    </a:solidFill>
                  </a:tcPr>
                </a:tc>
                <a:tc>
                  <a:txBody>
                    <a:bodyPr/>
                    <a:lstStyle/>
                    <a:p>
                      <a:pPr algn="ctr"/>
                      <a:r>
                        <a:rPr lang="en-US" sz="1200" dirty="0">
                          <a:latin typeface="Univers"/>
                        </a:rPr>
                        <a:t>No</a:t>
                      </a:r>
                    </a:p>
                  </a:txBody>
                  <a:tcPr>
                    <a:solidFill>
                      <a:schemeClr val="bg1">
                        <a:lumMod val="85000"/>
                      </a:schemeClr>
                    </a:solidFill>
                  </a:tcPr>
                </a:tc>
                <a:tc>
                  <a:txBody>
                    <a:bodyPr/>
                    <a:lstStyle/>
                    <a:p>
                      <a:endParaRPr lang="en-US" sz="1200" i="1" dirty="0">
                        <a:latin typeface="Univers"/>
                      </a:endParaRPr>
                    </a:p>
                  </a:txBody>
                  <a:tcPr>
                    <a:solidFill>
                      <a:schemeClr val="bg1">
                        <a:lumMod val="85000"/>
                      </a:schemeClr>
                    </a:solidFill>
                  </a:tcPr>
                </a:tc>
                <a:extLst>
                  <a:ext uri="{0D108BD9-81ED-4DB2-BD59-A6C34878D82A}">
                    <a16:rowId xmlns:a16="http://schemas.microsoft.com/office/drawing/2014/main" val="3693947672"/>
                  </a:ext>
                </a:extLst>
              </a:tr>
              <a:tr h="370840">
                <a:tc>
                  <a:txBody>
                    <a:bodyPr/>
                    <a:lstStyle/>
                    <a:p>
                      <a:r>
                        <a:rPr lang="en-US" sz="1200" i="1" dirty="0">
                          <a:latin typeface="Univers"/>
                        </a:rPr>
                        <a:t>Radiator</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pPr algn="ctr"/>
                      <a:r>
                        <a:rPr lang="en-US" sz="1200" dirty="0">
                          <a:latin typeface="Univers"/>
                        </a:rPr>
                        <a:t>Yes</a:t>
                      </a:r>
                    </a:p>
                  </a:txBody>
                  <a:tcPr>
                    <a:solidFill>
                      <a:schemeClr val="bg1">
                        <a:lumMod val="95000"/>
                      </a:schemeClr>
                    </a:solidFill>
                  </a:tcPr>
                </a:tc>
                <a:tc>
                  <a:txBody>
                    <a:bodyPr/>
                    <a:lstStyle/>
                    <a:p>
                      <a:r>
                        <a:rPr lang="en-US" sz="1200" i="1" dirty="0">
                          <a:latin typeface="Univers"/>
                        </a:rPr>
                        <a:t>Replaced the radiator.</a:t>
                      </a:r>
                    </a:p>
                  </a:txBody>
                  <a:tcPr>
                    <a:solidFill>
                      <a:schemeClr val="bg1">
                        <a:lumMod val="95000"/>
                      </a:schemeClr>
                    </a:solidFill>
                  </a:tcPr>
                </a:tc>
                <a:extLst>
                  <a:ext uri="{0D108BD9-81ED-4DB2-BD59-A6C34878D82A}">
                    <a16:rowId xmlns:a16="http://schemas.microsoft.com/office/drawing/2014/main" val="1047676968"/>
                  </a:ext>
                </a:extLst>
              </a:tr>
            </a:tbl>
          </a:graphicData>
        </a:graphic>
      </p:graphicFrame>
    </p:spTree>
    <p:extLst>
      <p:ext uri="{BB962C8B-B14F-4D97-AF65-F5344CB8AC3E}">
        <p14:creationId xmlns:p14="http://schemas.microsoft.com/office/powerpoint/2010/main" val="616155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81</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654623697"/>
              </p:ext>
            </p:extLst>
          </p:nvPr>
        </p:nvGraphicFramePr>
        <p:xfrm>
          <a:off x="1499527" y="594947"/>
          <a:ext cx="6144946" cy="414571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20</a:t>
            </a:r>
          </a:p>
        </p:txBody>
      </p:sp>
    </p:spTree>
    <p:extLst>
      <p:ext uri="{BB962C8B-B14F-4D97-AF65-F5344CB8AC3E}">
        <p14:creationId xmlns:p14="http://schemas.microsoft.com/office/powerpoint/2010/main" val="33256016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82</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2809444571"/>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204873851"/>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31044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a:latin typeface="Univers" panose="020B0503020202020204" pitchFamily="34" charset="0"/>
              </a:rPr>
              <a:t>n = 20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83</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2477592"/>
            <a:ext cx="2626397" cy="1938992"/>
          </a:xfrm>
          <a:prstGeom prst="rect">
            <a:avLst/>
          </a:prstGeom>
          <a:noFill/>
        </p:spPr>
        <p:txBody>
          <a:bodyPr wrap="square" rtlCol="0">
            <a:spAutoFit/>
          </a:bodyPr>
          <a:lstStyle/>
          <a:p>
            <a:pPr algn="ctr"/>
            <a:r>
              <a:rPr lang="en-US" sz="1200" b="1" dirty="0">
                <a:latin typeface="Univers" panose="020B0503020202020204" pitchFamily="34" charset="0"/>
              </a:rPr>
              <a:t>Other Mentions</a:t>
            </a:r>
            <a:endParaRPr lang="en-US" sz="1200" dirty="0">
              <a:latin typeface="Univers" panose="020B0503020202020204" pitchFamily="34" charset="0"/>
            </a:endParaRPr>
          </a:p>
          <a:p>
            <a:endParaRPr lang="en-US" sz="1200"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Advertisements and experience with other brands</a:t>
            </a:r>
          </a:p>
          <a:p>
            <a:pPr marL="285750" indent="-285750">
              <a:buFont typeface="Arial" panose="020B0604020202020204" pitchFamily="34" charset="0"/>
              <a:buChar char="•"/>
            </a:pPr>
            <a:r>
              <a:rPr lang="en-US" sz="1200" dirty="0">
                <a:latin typeface="Univers" panose="020B0503020202020204" pitchFamily="34" charset="0"/>
              </a:rPr>
              <a:t>Bought on a whim</a:t>
            </a:r>
          </a:p>
          <a:p>
            <a:pPr marL="285750" indent="-285750">
              <a:buFont typeface="Arial" panose="020B0604020202020204" pitchFamily="34" charset="0"/>
              <a:buChar char="•"/>
            </a:pPr>
            <a:r>
              <a:rPr lang="en-US" sz="1200" dirty="0">
                <a:latin typeface="Univers" panose="020B0503020202020204" pitchFamily="34" charset="0"/>
              </a:rPr>
              <a:t>Didn't have the after treatment</a:t>
            </a:r>
          </a:p>
          <a:p>
            <a:pPr marL="285750" indent="-285750">
              <a:buFont typeface="Arial" panose="020B0604020202020204" pitchFamily="34" charset="0"/>
              <a:buChar char="•"/>
            </a:pPr>
            <a:r>
              <a:rPr lang="en-US" sz="1200" dirty="0">
                <a:latin typeface="Univers" panose="020B0503020202020204" pitchFamily="34" charset="0"/>
              </a:rPr>
              <a:t>Ease of purchase</a:t>
            </a:r>
          </a:p>
          <a:p>
            <a:pPr marL="285750" indent="-285750">
              <a:buFont typeface="Arial" panose="020B0604020202020204" pitchFamily="34" charset="0"/>
              <a:buChar char="•"/>
            </a:pPr>
            <a:r>
              <a:rPr lang="en-US" sz="1200" dirty="0">
                <a:latin typeface="Univers" panose="020B0503020202020204" pitchFamily="34" charset="0"/>
              </a:rPr>
              <a:t>Just drove by and liked the product</a:t>
            </a: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3917623599"/>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6573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a:latin typeface="Univers" panose="020B0503020202020204" pitchFamily="34" charset="0"/>
              </a:rPr>
              <a:t>n = 20</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84</a:t>
            </a:fld>
            <a:endParaRPr lang="en-US" b="0">
              <a:latin typeface="+mn-lt"/>
            </a:endParaRPr>
          </a:p>
        </p:txBody>
      </p:sp>
      <p:sp>
        <p:nvSpPr>
          <p:cNvPr id="2" name="TextBox 1">
            <a:extLst>
              <a:ext uri="{FF2B5EF4-FFF2-40B4-BE49-F238E27FC236}">
                <a16:creationId xmlns:a16="http://schemas.microsoft.com/office/drawing/2014/main" id="{9652DBC2-A630-4FA2-8CB0-0CF50CB4888C}"/>
              </a:ext>
            </a:extLst>
          </p:cNvPr>
          <p:cNvSpPr txBox="1"/>
          <p:nvPr/>
        </p:nvSpPr>
        <p:spPr>
          <a:xfrm>
            <a:off x="6553737" y="2157761"/>
            <a:ext cx="2931664"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2 of 2 have had their 50-hour service completed.</a:t>
            </a:r>
          </a:p>
          <a:p>
            <a:pPr marL="285750" indent="-285750">
              <a:buFont typeface="Arial" panose="020B0604020202020204" pitchFamily="34" charset="0"/>
              <a:buChar char="•"/>
            </a:pPr>
            <a:r>
              <a:rPr lang="en-US" sz="1200" dirty="0">
                <a:latin typeface="Univers" panose="020B0503020202020204" pitchFamily="34" charset="0"/>
              </a:rPr>
              <a:t>Of these</a:t>
            </a:r>
          </a:p>
          <a:p>
            <a:pPr marL="742950" lvl="1" indent="-285750">
              <a:buFont typeface="Arial" panose="020B0604020202020204" pitchFamily="34" charset="0"/>
              <a:buChar char="•"/>
            </a:pPr>
            <a:r>
              <a:rPr lang="en-US" sz="1200" dirty="0">
                <a:latin typeface="Univers" panose="020B0503020202020204" pitchFamily="34" charset="0"/>
              </a:rPr>
              <a:t>2 did it themselves</a:t>
            </a:r>
          </a:p>
          <a:p>
            <a:pPr marL="285750" indent="-285750">
              <a:buFont typeface="Arial" panose="020B0604020202020204" pitchFamily="34" charset="0"/>
              <a:buChar char="•"/>
            </a:pPr>
            <a:endParaRPr lang="en-US" sz="1200" dirty="0"/>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4176348922"/>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29605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85</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428649403"/>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1589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50C57A-6B61-6730-00A9-83D76BE6ED7A}"/>
              </a:ext>
            </a:extLst>
          </p:cNvPr>
          <p:cNvPicPr>
            <a:picLocks noChangeAspect="1"/>
          </p:cNvPicPr>
          <p:nvPr/>
        </p:nvPicPr>
        <p:blipFill rotWithShape="1">
          <a:blip r:embed="rId2"/>
          <a:srcRect l="32299" t="5268" r="1" b="3823"/>
          <a:stretch/>
        </p:blipFill>
        <p:spPr>
          <a:xfrm>
            <a:off x="20" y="438681"/>
            <a:ext cx="4288957" cy="4132257"/>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1" name="Freeform: Shape 2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1964" y="439144"/>
            <a:ext cx="6262036" cy="4131779"/>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255310" y="1056610"/>
            <a:ext cx="4262326" cy="1676458"/>
          </a:xfrm>
        </p:spPr>
        <p:txBody>
          <a:bodyPr vert="horz" lIns="91440" tIns="45720" rIns="91440" bIns="45720" rtlCol="0" anchor="b">
            <a:normAutofit/>
          </a:bodyPr>
          <a:lstStyle/>
          <a:p>
            <a:pPr defTabSz="914400"/>
            <a:r>
              <a:rPr lang="en-US" sz="4100">
                <a:solidFill>
                  <a:srgbClr val="FFFFFF"/>
                </a:solidFill>
                <a:latin typeface="Univers"/>
              </a:rPr>
              <a:t>3600 Series</a:t>
            </a:r>
            <a:br>
              <a:rPr lang="en-US" sz="4100">
                <a:latin typeface="+mj-lt"/>
              </a:rPr>
            </a:br>
            <a:endParaRPr lang="en-US" sz="4100">
              <a:solidFill>
                <a:srgbClr val="FFFFFF"/>
              </a:solidFill>
              <a:latin typeface="+mj-lt"/>
            </a:endParaRPr>
          </a:p>
        </p:txBody>
      </p:sp>
    </p:spTree>
    <p:extLst>
      <p:ext uri="{BB962C8B-B14F-4D97-AF65-F5344CB8AC3E}">
        <p14:creationId xmlns:p14="http://schemas.microsoft.com/office/powerpoint/2010/main" val="297789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60-Day Satisfaction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87</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10060" y="751339"/>
            <a:ext cx="2470548" cy="307777"/>
          </a:xfrm>
          <a:prstGeom prst="rect">
            <a:avLst/>
          </a:prstGeom>
          <a:noFill/>
        </p:spPr>
        <p:txBody>
          <a:bodyPr wrap="none" rtlCol="0">
            <a:spAutoFit/>
          </a:bodyPr>
          <a:lstStyle/>
          <a:p>
            <a:r>
              <a:rPr lang="en-US" sz="1400">
                <a:latin typeface="Univers" panose="020B0503020202020204" pitchFamily="34" charset="0"/>
              </a:rPr>
              <a:t> (8, 9, &amp; 10) Ratings Shown</a:t>
            </a:r>
          </a:p>
        </p:txBody>
      </p:sp>
      <p:sp>
        <p:nvSpPr>
          <p:cNvPr id="4" name="TextBox 3">
            <a:extLst>
              <a:ext uri="{FF2B5EF4-FFF2-40B4-BE49-F238E27FC236}">
                <a16:creationId xmlns:a16="http://schemas.microsoft.com/office/drawing/2014/main" id="{8AD0264B-F0DF-438A-86BB-C4C71CE554EF}"/>
              </a:ext>
            </a:extLst>
          </p:cNvPr>
          <p:cNvSpPr txBox="1"/>
          <p:nvPr/>
        </p:nvSpPr>
        <p:spPr>
          <a:xfrm>
            <a:off x="6879025" y="775600"/>
            <a:ext cx="1954443" cy="246221"/>
          </a:xfrm>
          <a:prstGeom prst="rect">
            <a:avLst/>
          </a:prstGeom>
          <a:noFill/>
        </p:spPr>
        <p:txBody>
          <a:bodyPr wrap="square" rtlCol="0">
            <a:spAutoFit/>
          </a:bodyPr>
          <a:lstStyle/>
          <a:p>
            <a:r>
              <a:rPr lang="en-US" sz="1000" dirty="0">
                <a:solidFill>
                  <a:schemeClr val="bg2">
                    <a:lumMod val="50000"/>
                  </a:schemeClr>
                </a:solidFill>
                <a:latin typeface="Univers" panose="020B0503020202020204" pitchFamily="34" charset="0"/>
              </a:rPr>
              <a:t>Average Satisfaction = 86%</a:t>
            </a:r>
          </a:p>
        </p:txBody>
      </p:sp>
      <p:graphicFrame>
        <p:nvGraphicFramePr>
          <p:cNvPr id="5" name="Chart 4">
            <a:extLst>
              <a:ext uri="{FF2B5EF4-FFF2-40B4-BE49-F238E27FC236}">
                <a16:creationId xmlns:a16="http://schemas.microsoft.com/office/drawing/2014/main" id="{E592748B-829E-B462-A4F8-510115899FDF}"/>
              </a:ext>
            </a:extLst>
          </p:cNvPr>
          <p:cNvGraphicFramePr/>
          <p:nvPr>
            <p:extLst>
              <p:ext uri="{D42A27DB-BD31-4B8C-83A1-F6EECF244321}">
                <p14:modId xmlns:p14="http://schemas.microsoft.com/office/powerpoint/2010/main" val="4124447773"/>
              </p:ext>
            </p:extLst>
          </p:nvPr>
        </p:nvGraphicFramePr>
        <p:xfrm>
          <a:off x="558350" y="1021821"/>
          <a:ext cx="7737822" cy="3735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4189979"/>
      </p:ext>
    </p:extLst>
  </p:cSld>
  <p:clrMapOvr>
    <a:masterClrMapping/>
  </p:clrMapOvr>
  <p:extLst>
    <p:ext uri="{6950BFC3-D8DA-4A85-94F7-54DA5524770B}">
      <p188:commentRel xmlns:p188="http://schemas.microsoft.com/office/powerpoint/2018/8/main" r:id="rId2"/>
    </p:ext>
  </p:extLs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6FC462-2B1A-47F9-8F85-321EDA983596}"/>
              </a:ext>
            </a:extLst>
          </p:cNvPr>
          <p:cNvSpPr txBox="1"/>
          <p:nvPr/>
        </p:nvSpPr>
        <p:spPr>
          <a:xfrm>
            <a:off x="275716" y="931759"/>
            <a:ext cx="8592567" cy="1639991"/>
          </a:xfrm>
          <a:prstGeom prst="rect">
            <a:avLst/>
          </a:prstGeom>
        </p:spPr>
        <p:txBody>
          <a:bodyPr vert="horz" lIns="91440" tIns="45720" rIns="91440" bIns="45720" rtlCol="0">
            <a:noAutofit/>
          </a:bodyPr>
          <a:lstStyle/>
          <a:p>
            <a:pPr marL="285750" marR="600" indent="-228600" defTabSz="914400">
              <a:lnSpc>
                <a:spcPct val="90000"/>
              </a:lnSpc>
              <a:spcAft>
                <a:spcPts val="300"/>
              </a:spcAft>
              <a:buFont typeface="Arial" panose="020B0604020202020204" pitchFamily="34" charset="0"/>
              <a:buChar char="•"/>
            </a:pPr>
            <a:r>
              <a:rPr lang="en-US" sz="1200" b="0" i="1" u="none" strike="noStrike" baseline="0" dirty="0">
                <a:latin typeface="Univers" panose="020B0503020202020204" pitchFamily="34" charset="0"/>
              </a:rPr>
              <a:t>Just when I got it once I drove it speed wise it just needed some tweaks, some rear tires needed a little alignment, and a few things that needed tightened up tweaked.</a:t>
            </a:r>
          </a:p>
        </p:txBody>
      </p:sp>
      <p:sp>
        <p:nvSpPr>
          <p:cNvPr id="5" name="Title 4">
            <a:extLst>
              <a:ext uri="{FF2B5EF4-FFF2-40B4-BE49-F238E27FC236}">
                <a16:creationId xmlns:a16="http://schemas.microsoft.com/office/drawing/2014/main" id="{ABE946C2-4152-4355-9E87-AED75FD50B76}"/>
              </a:ext>
            </a:extLst>
          </p:cNvPr>
          <p:cNvSpPr>
            <a:spLocks noGrp="1"/>
          </p:cNvSpPr>
          <p:nvPr>
            <p:ph type="title"/>
          </p:nvPr>
        </p:nvSpPr>
        <p:spPr>
          <a:xfrm>
            <a:off x="216284" y="277854"/>
            <a:ext cx="8128450" cy="525005"/>
          </a:xfrm>
        </p:spPr>
        <p:txBody>
          <a:bodyPr>
            <a:noAutofit/>
          </a:bodyPr>
          <a:lstStyle/>
          <a:p>
            <a:r>
              <a:rPr lang="en-US" sz="1600" b="1">
                <a:ea typeface="Tahoma" panose="020B0604030504040204" pitchFamily="34" charset="0"/>
                <a:cs typeface="Tahoma" panose="020B0604030504040204" pitchFamily="34" charset="0"/>
              </a:rPr>
              <a:t>What could Mahindra do to increase your satisfaction to a “9” or “10” rating?</a:t>
            </a:r>
            <a:endParaRPr lang="en-US" sz="1600"/>
          </a:p>
        </p:txBody>
      </p:sp>
      <p:sp>
        <p:nvSpPr>
          <p:cNvPr id="11" name="Slide Number Placeholder 2">
            <a:extLst>
              <a:ext uri="{FF2B5EF4-FFF2-40B4-BE49-F238E27FC236}">
                <a16:creationId xmlns:a16="http://schemas.microsoft.com/office/drawing/2014/main" id="{D21D62A5-75A1-4D2C-9E69-9FA174D887A4}"/>
              </a:ext>
            </a:extLst>
          </p:cNvPr>
          <p:cNvSpPr>
            <a:spLocks noGrp="1"/>
          </p:cNvSpPr>
          <p:nvPr>
            <p:ph type="sldNum" sz="quarter" idx="4"/>
          </p:nvPr>
        </p:nvSpPr>
        <p:spPr>
          <a:xfrm>
            <a:off x="457200" y="4815086"/>
            <a:ext cx="685800" cy="228600"/>
          </a:xfrm>
        </p:spPr>
        <p:txBody>
          <a:bodyPr/>
          <a:lstStyle/>
          <a:p>
            <a:fld id="{68A9E717-90E2-D048-8262-DCD8284ADD1B}" type="slidenum">
              <a:rPr lang="en-US" b="0" smtClean="0">
                <a:latin typeface="+mn-lt"/>
              </a:rPr>
              <a:pPr/>
              <a:t>88</a:t>
            </a:fld>
            <a:endParaRPr lang="en-US" b="0">
              <a:latin typeface="+mn-lt"/>
            </a:endParaRPr>
          </a:p>
        </p:txBody>
      </p:sp>
    </p:spTree>
    <p:extLst>
      <p:ext uri="{BB962C8B-B14F-4D97-AF65-F5344CB8AC3E}">
        <p14:creationId xmlns:p14="http://schemas.microsoft.com/office/powerpoint/2010/main" val="4518652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Have you had any issues with product or performance quality?</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89</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4142481" cy="338554"/>
          </a:xfrm>
          <a:prstGeom prst="rect">
            <a:avLst/>
          </a:prstGeom>
          <a:noFill/>
        </p:spPr>
        <p:txBody>
          <a:bodyPr wrap="none" rtlCol="0">
            <a:spAutoFit/>
          </a:bodyPr>
          <a:lstStyle/>
          <a:p>
            <a:r>
              <a:rPr lang="en-US" sz="1400">
                <a:latin typeface="Univers" panose="020B0503020202020204" pitchFamily="34" charset="0"/>
              </a:rPr>
              <a:t> </a:t>
            </a:r>
            <a:r>
              <a:rPr lang="en-US" sz="1600">
                <a:latin typeface="Univers" panose="020B0503020202020204" pitchFamily="34" charset="0"/>
              </a:rPr>
              <a:t>Percentage represents “Yes” Responses</a:t>
            </a:r>
          </a:p>
        </p:txBody>
      </p:sp>
      <p:graphicFrame>
        <p:nvGraphicFramePr>
          <p:cNvPr id="4" name="Chart 3">
            <a:extLst>
              <a:ext uri="{FF2B5EF4-FFF2-40B4-BE49-F238E27FC236}">
                <a16:creationId xmlns:a16="http://schemas.microsoft.com/office/drawing/2014/main" id="{77CB659D-6D55-D44B-EA3F-2BC94B4860C9}"/>
              </a:ext>
            </a:extLst>
          </p:cNvPr>
          <p:cNvGraphicFramePr/>
          <p:nvPr>
            <p:extLst>
              <p:ext uri="{D42A27DB-BD31-4B8C-83A1-F6EECF244321}">
                <p14:modId xmlns:p14="http://schemas.microsoft.com/office/powerpoint/2010/main" val="2707700141"/>
              </p:ext>
            </p:extLst>
          </p:nvPr>
        </p:nvGraphicFramePr>
        <p:xfrm>
          <a:off x="652514" y="881892"/>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42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a:ea typeface="Tahoma" panose="020B0604030504040204" pitchFamily="34" charset="0"/>
                <a:cs typeface="Tahoma" panose="020B0604030504040204" pitchFamily="34" charset="0"/>
              </a:rPr>
              <a:t>Product or Performance Quality Issues by Series</a:t>
            </a: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9</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3486901" y="1026401"/>
            <a:ext cx="1399742" cy="307777"/>
          </a:xfrm>
          <a:prstGeom prst="rect">
            <a:avLst/>
          </a:prstGeom>
          <a:noFill/>
        </p:spPr>
        <p:txBody>
          <a:bodyPr wrap="none" rtlCol="0">
            <a:spAutoFit/>
          </a:bodyPr>
          <a:lstStyle/>
          <a:p>
            <a:r>
              <a:rPr lang="en-US" sz="1400">
                <a:latin typeface="Univers" panose="020B0503020202020204" pitchFamily="34" charset="0"/>
              </a:rPr>
              <a:t> % Yes Shown</a:t>
            </a:r>
          </a:p>
        </p:txBody>
      </p:sp>
      <p:graphicFrame>
        <p:nvGraphicFramePr>
          <p:cNvPr id="8" name="Chart 7">
            <a:extLst>
              <a:ext uri="{FF2B5EF4-FFF2-40B4-BE49-F238E27FC236}">
                <a16:creationId xmlns:a16="http://schemas.microsoft.com/office/drawing/2014/main" id="{5B29E116-588A-3814-9D8F-C217BBE483C7}"/>
              </a:ext>
            </a:extLst>
          </p:cNvPr>
          <p:cNvGraphicFramePr/>
          <p:nvPr>
            <p:extLst>
              <p:ext uri="{D42A27DB-BD31-4B8C-83A1-F6EECF244321}">
                <p14:modId xmlns:p14="http://schemas.microsoft.com/office/powerpoint/2010/main" val="601651915"/>
              </p:ext>
            </p:extLst>
          </p:nvPr>
        </p:nvGraphicFramePr>
        <p:xfrm>
          <a:off x="254831" y="868296"/>
          <a:ext cx="8687150" cy="373545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39C7AA3-F8B3-CA76-26C5-3357E4C1FB6F}"/>
              </a:ext>
            </a:extLst>
          </p:cNvPr>
          <p:cNvSpPr txBox="1"/>
          <p:nvPr/>
        </p:nvSpPr>
        <p:spPr>
          <a:xfrm>
            <a:off x="0" y="4691975"/>
            <a:ext cx="6550372" cy="246221"/>
          </a:xfrm>
          <a:prstGeom prst="rect">
            <a:avLst/>
          </a:prstGeom>
          <a:noFill/>
        </p:spPr>
        <p:txBody>
          <a:bodyPr wrap="square" rtlCol="0">
            <a:spAutoFit/>
          </a:bodyPr>
          <a:lstStyle/>
          <a:p>
            <a:pPr algn="ctr"/>
            <a:r>
              <a:rPr lang="en-US" sz="1000" b="1">
                <a:latin typeface="Univers" panose="020B0503020202020204" pitchFamily="34" charset="0"/>
                <a:ea typeface="Tahoma" panose="020B0604030504040204" pitchFamily="34" charset="0"/>
                <a:cs typeface="Tahoma" panose="020B0604030504040204" pitchFamily="34" charset="0"/>
              </a:rPr>
              <a:t>Q. Have you had any issues with the product or performance quality? </a:t>
            </a:r>
          </a:p>
        </p:txBody>
      </p:sp>
    </p:spTree>
    <p:extLst>
      <p:ext uri="{BB962C8B-B14F-4D97-AF65-F5344CB8AC3E}">
        <p14:creationId xmlns:p14="http://schemas.microsoft.com/office/powerpoint/2010/main" val="1703170998"/>
      </p:ext>
    </p:extLst>
  </p:cSld>
  <p:clrMapOvr>
    <a:masterClrMapping/>
  </p:clrMapOvr>
  <p:extLst>
    <p:ext uri="{6950BFC3-D8DA-4A85-94F7-54DA5524770B}">
      <p188:commentRel xmlns:p188="http://schemas.microsoft.com/office/powerpoint/2018/8/main" r:id="rId2"/>
    </p:ext>
  </p:extLs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106659" y="213608"/>
            <a:ext cx="9037341" cy="338554"/>
          </a:xfrm>
          <a:prstGeom prst="rect">
            <a:avLst/>
          </a:prstGeom>
          <a:noFill/>
        </p:spPr>
        <p:txBody>
          <a:bodyPr wrap="square" rtlCol="0">
            <a:spAutoFit/>
          </a:bodyPr>
          <a:lstStyle/>
          <a:p>
            <a:pP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Please explain the product or performance quality issues that you experienced.</a:t>
            </a:r>
          </a:p>
        </p:txBody>
      </p:sp>
      <p:sp>
        <p:nvSpPr>
          <p:cNvPr id="6" name="Slide Number Placeholder 2">
            <a:extLst>
              <a:ext uri="{FF2B5EF4-FFF2-40B4-BE49-F238E27FC236}">
                <a16:creationId xmlns:a16="http://schemas.microsoft.com/office/drawing/2014/main" id="{D52399A9-6981-4DF1-9AFB-801570FA5543}"/>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90</a:t>
            </a:fld>
            <a:endParaRPr lang="en-US" b="0">
              <a:latin typeface="+mn-lt"/>
            </a:endParaRPr>
          </a:p>
        </p:txBody>
      </p:sp>
      <p:graphicFrame>
        <p:nvGraphicFramePr>
          <p:cNvPr id="2" name="Table 2">
            <a:extLst>
              <a:ext uri="{FF2B5EF4-FFF2-40B4-BE49-F238E27FC236}">
                <a16:creationId xmlns:a16="http://schemas.microsoft.com/office/drawing/2014/main" id="{E87B366D-1FC4-000C-BAAB-596031E017C0}"/>
              </a:ext>
            </a:extLst>
          </p:cNvPr>
          <p:cNvGraphicFramePr>
            <a:graphicFrameLocks noGrp="1"/>
          </p:cNvGraphicFramePr>
          <p:nvPr>
            <p:extLst>
              <p:ext uri="{D42A27DB-BD31-4B8C-83A1-F6EECF244321}">
                <p14:modId xmlns:p14="http://schemas.microsoft.com/office/powerpoint/2010/main" val="594087814"/>
              </p:ext>
            </p:extLst>
          </p:nvPr>
        </p:nvGraphicFramePr>
        <p:xfrm>
          <a:off x="334255" y="1050406"/>
          <a:ext cx="8475489" cy="828040"/>
        </p:xfrm>
        <a:graphic>
          <a:graphicData uri="http://schemas.openxmlformats.org/drawingml/2006/table">
            <a:tbl>
              <a:tblPr firstRow="1" bandRow="1">
                <a:tableStyleId>{5C22544A-7EE6-4342-B048-85BDC9FD1C3A}</a:tableStyleId>
              </a:tblPr>
              <a:tblGrid>
                <a:gridCol w="4041801">
                  <a:extLst>
                    <a:ext uri="{9D8B030D-6E8A-4147-A177-3AD203B41FA5}">
                      <a16:colId xmlns:a16="http://schemas.microsoft.com/office/drawing/2014/main" val="3410484268"/>
                    </a:ext>
                  </a:extLst>
                </a:gridCol>
                <a:gridCol w="929768">
                  <a:extLst>
                    <a:ext uri="{9D8B030D-6E8A-4147-A177-3AD203B41FA5}">
                      <a16:colId xmlns:a16="http://schemas.microsoft.com/office/drawing/2014/main" val="4271139815"/>
                    </a:ext>
                  </a:extLst>
                </a:gridCol>
                <a:gridCol w="1006609">
                  <a:extLst>
                    <a:ext uri="{9D8B030D-6E8A-4147-A177-3AD203B41FA5}">
                      <a16:colId xmlns:a16="http://schemas.microsoft.com/office/drawing/2014/main" val="2859593030"/>
                    </a:ext>
                  </a:extLst>
                </a:gridCol>
                <a:gridCol w="2497311">
                  <a:extLst>
                    <a:ext uri="{9D8B030D-6E8A-4147-A177-3AD203B41FA5}">
                      <a16:colId xmlns:a16="http://schemas.microsoft.com/office/drawing/2014/main" val="1271318715"/>
                    </a:ext>
                  </a:extLst>
                </a:gridCol>
              </a:tblGrid>
              <a:tr h="370840">
                <a:tc>
                  <a:txBody>
                    <a:bodyPr/>
                    <a:lstStyle/>
                    <a:p>
                      <a:r>
                        <a:rPr lang="en-US" sz="1200">
                          <a:latin typeface="Univers"/>
                        </a:rPr>
                        <a:t>Issue with 3600 Series</a:t>
                      </a:r>
                    </a:p>
                  </a:txBody>
                  <a:tcPr>
                    <a:solidFill>
                      <a:srgbClr val="F71837"/>
                    </a:solidFill>
                  </a:tcPr>
                </a:tc>
                <a:tc>
                  <a:txBody>
                    <a:bodyPr/>
                    <a:lstStyle/>
                    <a:p>
                      <a:r>
                        <a:rPr lang="en-US" sz="1200">
                          <a:latin typeface="Univers"/>
                        </a:rPr>
                        <a:t>Contacted Dealer?</a:t>
                      </a:r>
                      <a:endParaRPr lang="en-US"/>
                    </a:p>
                  </a:txBody>
                  <a:tcPr>
                    <a:solidFill>
                      <a:srgbClr val="F71837"/>
                    </a:solidFill>
                  </a:tcPr>
                </a:tc>
                <a:tc>
                  <a:txBody>
                    <a:bodyPr/>
                    <a:lstStyle/>
                    <a:p>
                      <a:r>
                        <a:rPr lang="en-US" sz="1200">
                          <a:latin typeface="Univers"/>
                        </a:rPr>
                        <a:t>Problem </a:t>
                      </a:r>
                    </a:p>
                    <a:p>
                      <a:r>
                        <a:rPr lang="en-US" sz="1200">
                          <a:latin typeface="Univers"/>
                        </a:rPr>
                        <a:t>Resolved?</a:t>
                      </a:r>
                    </a:p>
                  </a:txBody>
                  <a:tcPr>
                    <a:solidFill>
                      <a:srgbClr val="F71837"/>
                    </a:solidFill>
                  </a:tcPr>
                </a:tc>
                <a:tc>
                  <a:txBody>
                    <a:bodyPr/>
                    <a:lstStyle/>
                    <a:p>
                      <a:r>
                        <a:rPr lang="en-US" sz="1200">
                          <a:latin typeface="Univers"/>
                        </a:rPr>
                        <a:t>How Resolved?</a:t>
                      </a:r>
                    </a:p>
                  </a:txBody>
                  <a:tcPr>
                    <a:solidFill>
                      <a:srgbClr val="F71837"/>
                    </a:solidFill>
                  </a:tcPr>
                </a:tc>
                <a:extLst>
                  <a:ext uri="{0D108BD9-81ED-4DB2-BD59-A6C34878D82A}">
                    <a16:rowId xmlns:a16="http://schemas.microsoft.com/office/drawing/2014/main" val="1422884496"/>
                  </a:ext>
                </a:extLst>
              </a:tr>
              <a:tr h="370840">
                <a:tc>
                  <a:txBody>
                    <a:bodyPr/>
                    <a:lstStyle/>
                    <a:p>
                      <a:pPr marL="0" algn="l" defTabSz="685800" rtl="0" eaLnBrk="1" latinLnBrk="0" hangingPunct="1"/>
                      <a:r>
                        <a:rPr lang="en-US" sz="1200" i="1" kern="1200" dirty="0">
                          <a:solidFill>
                            <a:schemeClr val="dk1"/>
                          </a:solidFill>
                          <a:latin typeface="Univers"/>
                          <a:ea typeface="+mn-ea"/>
                          <a:cs typeface="+mn-cs"/>
                        </a:rPr>
                        <a:t>Fuse keeps blowing.</a:t>
                      </a:r>
                    </a:p>
                  </a:txBody>
                  <a:tcPr>
                    <a:solidFill>
                      <a:schemeClr val="bg1">
                        <a:lumMod val="95000"/>
                      </a:schemeClr>
                    </a:solidFill>
                  </a:tcPr>
                </a:tc>
                <a:tc>
                  <a:txBody>
                    <a:bodyPr/>
                    <a:lstStyle/>
                    <a:p>
                      <a:pPr algn="ctr"/>
                      <a:r>
                        <a:rPr lang="en-US" dirty="0">
                          <a:latin typeface="Univers"/>
                        </a:rPr>
                        <a:t>No</a:t>
                      </a:r>
                    </a:p>
                  </a:txBody>
                  <a:tcPr>
                    <a:solidFill>
                      <a:schemeClr val="bg1">
                        <a:lumMod val="95000"/>
                      </a:schemeClr>
                    </a:solidFill>
                  </a:tcPr>
                </a:tc>
                <a:tc>
                  <a:txBody>
                    <a:bodyPr/>
                    <a:lstStyle/>
                    <a:p>
                      <a:pPr algn="ctr"/>
                      <a:r>
                        <a:rPr lang="en-US" dirty="0">
                          <a:latin typeface="Univers"/>
                        </a:rPr>
                        <a:t>No</a:t>
                      </a:r>
                    </a:p>
                  </a:txBody>
                  <a:tcPr>
                    <a:solidFill>
                      <a:schemeClr val="bg1">
                        <a:lumMod val="95000"/>
                      </a:schemeClr>
                    </a:solidFill>
                  </a:tcPr>
                </a:tc>
                <a:tc>
                  <a:txBody>
                    <a:bodyPr/>
                    <a:lstStyle/>
                    <a:p>
                      <a:endParaRPr lang="en-US" i="1" dirty="0">
                        <a:latin typeface="Univers"/>
                      </a:endParaRPr>
                    </a:p>
                  </a:txBody>
                  <a:tcPr>
                    <a:solidFill>
                      <a:schemeClr val="bg1">
                        <a:lumMod val="95000"/>
                      </a:schemeClr>
                    </a:solidFill>
                  </a:tcPr>
                </a:tc>
                <a:extLst>
                  <a:ext uri="{0D108BD9-81ED-4DB2-BD59-A6C34878D82A}">
                    <a16:rowId xmlns:a16="http://schemas.microsoft.com/office/drawing/2014/main" val="2903356590"/>
                  </a:ext>
                </a:extLst>
              </a:tr>
            </a:tbl>
          </a:graphicData>
        </a:graphic>
      </p:graphicFrame>
    </p:spTree>
    <p:extLst>
      <p:ext uri="{BB962C8B-B14F-4D97-AF65-F5344CB8AC3E}">
        <p14:creationId xmlns:p14="http://schemas.microsoft.com/office/powerpoint/2010/main" val="36829799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292290" y="196468"/>
            <a:ext cx="8535452" cy="400110"/>
          </a:xfrm>
          <a:prstGeom prst="rect">
            <a:avLst/>
          </a:prstGeom>
          <a:noFill/>
        </p:spPr>
        <p:txBody>
          <a:bodyPr wrap="square" rtlCol="0">
            <a:spAutoFit/>
          </a:bodyPr>
          <a:lstStyle/>
          <a:p>
            <a:pPr>
              <a:spcAft>
                <a:spcPts val="600"/>
              </a:spcAft>
            </a:pPr>
            <a:r>
              <a:rPr lang="en-US" b="1">
                <a:latin typeface="Univers" panose="020B0503020202020204" pitchFamily="34" charset="0"/>
                <a:ea typeface="Tahoma" panose="020B0604030504040204" pitchFamily="34" charset="0"/>
                <a:cs typeface="Tahoma" panose="020B0604030504040204" pitchFamily="34" charset="0"/>
              </a:rPr>
              <a:t>For which of the </a:t>
            </a:r>
            <a:r>
              <a:rPr lang="en-US" sz="2000" b="1">
                <a:latin typeface="Univers" panose="020B0503020202020204" pitchFamily="34" charset="0"/>
                <a:ea typeface="Tahoma" panose="020B0604030504040204" pitchFamily="34" charset="0"/>
                <a:cs typeface="Tahoma" panose="020B0604030504040204" pitchFamily="34" charset="0"/>
              </a:rPr>
              <a:t>following items do </a:t>
            </a:r>
            <a:r>
              <a:rPr lang="en-US" b="1">
                <a:latin typeface="Univers" panose="020B0503020202020204" pitchFamily="34" charset="0"/>
                <a:ea typeface="Tahoma" panose="020B0604030504040204" pitchFamily="34" charset="0"/>
                <a:cs typeface="Tahoma" panose="020B0604030504040204" pitchFamily="34" charset="0"/>
              </a:rPr>
              <a:t>you use your new Mahindra Tractor?</a:t>
            </a:r>
          </a:p>
        </p:txBody>
      </p:sp>
      <p:sp>
        <p:nvSpPr>
          <p:cNvPr id="25" name="Slide Number Placeholder 2">
            <a:extLst>
              <a:ext uri="{FF2B5EF4-FFF2-40B4-BE49-F238E27FC236}">
                <a16:creationId xmlns:a16="http://schemas.microsoft.com/office/drawing/2014/main" id="{E7C37389-4507-4157-9FF8-4D8E169D718A}"/>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91</a:t>
            </a:fld>
            <a:endParaRPr lang="en-US" b="0">
              <a:latin typeface="+mn-lt"/>
            </a:endParaRPr>
          </a:p>
        </p:txBody>
      </p:sp>
      <p:graphicFrame>
        <p:nvGraphicFramePr>
          <p:cNvPr id="2" name="Chart 1">
            <a:extLst>
              <a:ext uri="{FF2B5EF4-FFF2-40B4-BE49-F238E27FC236}">
                <a16:creationId xmlns:a16="http://schemas.microsoft.com/office/drawing/2014/main" id="{BF612191-96AD-BE3E-26BA-86FE65128AF1}"/>
              </a:ext>
            </a:extLst>
          </p:cNvPr>
          <p:cNvGraphicFramePr/>
          <p:nvPr>
            <p:extLst>
              <p:ext uri="{D42A27DB-BD31-4B8C-83A1-F6EECF244321}">
                <p14:modId xmlns:p14="http://schemas.microsoft.com/office/powerpoint/2010/main" val="1580272751"/>
              </p:ext>
            </p:extLst>
          </p:nvPr>
        </p:nvGraphicFramePr>
        <p:xfrm>
          <a:off x="1894115" y="594947"/>
          <a:ext cx="6144946" cy="4145716"/>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F503BEC9-BEE9-B59D-F839-9B5770D453B4}"/>
              </a:ext>
            </a:extLst>
          </p:cNvPr>
          <p:cNvSpPr txBox="1"/>
          <p:nvPr/>
        </p:nvSpPr>
        <p:spPr>
          <a:xfrm>
            <a:off x="6433457" y="4271554"/>
            <a:ext cx="816428" cy="276999"/>
          </a:xfrm>
          <a:prstGeom prst="rect">
            <a:avLst/>
          </a:prstGeom>
          <a:noFill/>
        </p:spPr>
        <p:txBody>
          <a:bodyPr wrap="square" rtlCol="0">
            <a:spAutoFit/>
          </a:bodyPr>
          <a:lstStyle/>
          <a:p>
            <a:r>
              <a:rPr lang="en-US" sz="1200" dirty="0">
                <a:latin typeface="Univers" panose="020B0503020202020204" pitchFamily="34" charset="0"/>
              </a:rPr>
              <a:t>n = 4</a:t>
            </a:r>
          </a:p>
        </p:txBody>
      </p:sp>
    </p:spTree>
    <p:extLst>
      <p:ext uri="{BB962C8B-B14F-4D97-AF65-F5344CB8AC3E}">
        <p14:creationId xmlns:p14="http://schemas.microsoft.com/office/powerpoint/2010/main" val="440092164"/>
      </p:ext>
    </p:extLst>
  </p:cSld>
  <p:clrMapOvr>
    <a:masterClrMapping/>
  </p:clrMapOvr>
  <p:extLst>
    <p:ext uri="{6950BFC3-D8DA-4A85-94F7-54DA5524770B}">
      <p188:commentRel xmlns:p188="http://schemas.microsoft.com/office/powerpoint/2018/8/main" r:id="rId2"/>
    </p:ext>
  </p:extLs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4759255"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What is your primary use of your new Mahindra Tractor?</a:t>
            </a:r>
          </a:p>
        </p:txBody>
      </p:sp>
      <p:sp>
        <p:nvSpPr>
          <p:cNvPr id="9" name="TextBox 8">
            <a:extLst>
              <a:ext uri="{FF2B5EF4-FFF2-40B4-BE49-F238E27FC236}">
                <a16:creationId xmlns:a16="http://schemas.microsoft.com/office/drawing/2014/main" id="{A6A12ED6-57D2-45E8-AB5B-4E406B9B5C9A}"/>
              </a:ext>
            </a:extLst>
          </p:cNvPr>
          <p:cNvSpPr txBox="1"/>
          <p:nvPr/>
        </p:nvSpPr>
        <p:spPr>
          <a:xfrm>
            <a:off x="4572001" y="268799"/>
            <a:ext cx="4278833" cy="646331"/>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How many acres do you currently own or lease?</a:t>
            </a:r>
          </a:p>
        </p:txBody>
      </p:sp>
      <p:sp>
        <p:nvSpPr>
          <p:cNvPr id="14" name="Slide Number Placeholder 2">
            <a:extLst>
              <a:ext uri="{FF2B5EF4-FFF2-40B4-BE49-F238E27FC236}">
                <a16:creationId xmlns:a16="http://schemas.microsoft.com/office/drawing/2014/main" id="{5DC8D009-BAAF-474A-B812-570032F0EE00}"/>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92</a:t>
            </a:fld>
            <a:endParaRPr lang="en-US" b="0">
              <a:latin typeface="+mn-lt"/>
            </a:endParaRPr>
          </a:p>
        </p:txBody>
      </p:sp>
      <p:graphicFrame>
        <p:nvGraphicFramePr>
          <p:cNvPr id="2" name="Chart 1">
            <a:extLst>
              <a:ext uri="{FF2B5EF4-FFF2-40B4-BE49-F238E27FC236}">
                <a16:creationId xmlns:a16="http://schemas.microsoft.com/office/drawing/2014/main" id="{62A5640F-5B88-717F-1E68-504633F35014}"/>
              </a:ext>
            </a:extLst>
          </p:cNvPr>
          <p:cNvGraphicFramePr/>
          <p:nvPr>
            <p:extLst>
              <p:ext uri="{D42A27DB-BD31-4B8C-83A1-F6EECF244321}">
                <p14:modId xmlns:p14="http://schemas.microsoft.com/office/powerpoint/2010/main" val="1314496799"/>
              </p:ext>
            </p:extLst>
          </p:nvPr>
        </p:nvGraphicFramePr>
        <p:xfrm>
          <a:off x="4706168" y="1003781"/>
          <a:ext cx="4055467" cy="3390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5869384-0041-7283-E3C4-0405FC0CD0F2}"/>
              </a:ext>
            </a:extLst>
          </p:cNvPr>
          <p:cNvGraphicFramePr/>
          <p:nvPr>
            <p:extLst>
              <p:ext uri="{D42A27DB-BD31-4B8C-83A1-F6EECF244321}">
                <p14:modId xmlns:p14="http://schemas.microsoft.com/office/powerpoint/2010/main" val="2851670273"/>
              </p:ext>
            </p:extLst>
          </p:nvPr>
        </p:nvGraphicFramePr>
        <p:xfrm>
          <a:off x="253612" y="971855"/>
          <a:ext cx="3878638" cy="365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4840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sz="1600" b="1">
                <a:latin typeface="Univers" panose="020B0503020202020204" pitchFamily="34" charset="0"/>
                <a:ea typeface="Tahoma" panose="020B0604030504040204" pitchFamily="34" charset="0"/>
                <a:cs typeface="Tahoma" panose="020B0604030504040204" pitchFamily="34" charset="0"/>
              </a:rPr>
              <a:t>What are the primary reasons you choose Mahindra over other brands you considered</a:t>
            </a:r>
            <a:r>
              <a:rPr lang="en-US" b="1">
                <a:latin typeface="Univers" panose="020B050302020202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4</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93</a:t>
            </a:fld>
            <a:endParaRPr lang="en-US" b="0">
              <a:latin typeface="+mn-lt"/>
            </a:endParaRPr>
          </a:p>
        </p:txBody>
      </p:sp>
      <p:sp>
        <p:nvSpPr>
          <p:cNvPr id="6" name="TextBox 5">
            <a:extLst>
              <a:ext uri="{FF2B5EF4-FFF2-40B4-BE49-F238E27FC236}">
                <a16:creationId xmlns:a16="http://schemas.microsoft.com/office/drawing/2014/main" id="{0B41DE4A-7BCA-BADD-EE4E-5960DD1AFBF1}"/>
              </a:ext>
            </a:extLst>
          </p:cNvPr>
          <p:cNvSpPr txBox="1"/>
          <p:nvPr/>
        </p:nvSpPr>
        <p:spPr>
          <a:xfrm>
            <a:off x="6306801" y="3170088"/>
            <a:ext cx="2626397" cy="830997"/>
          </a:xfrm>
          <a:prstGeom prst="rect">
            <a:avLst/>
          </a:prstGeom>
          <a:noFill/>
        </p:spPr>
        <p:txBody>
          <a:bodyPr wrap="square" rtlCol="0">
            <a:spAutoFit/>
          </a:bodyPr>
          <a:lstStyle/>
          <a:p>
            <a:pPr algn="ctr"/>
            <a:r>
              <a:rPr lang="en-US" sz="1200" b="1" dirty="0">
                <a:latin typeface="Univers" panose="020B0503020202020204" pitchFamily="34" charset="0"/>
              </a:rPr>
              <a:t>Other Mentions</a:t>
            </a:r>
            <a:endParaRPr lang="en-US" sz="1200" dirty="0">
              <a:latin typeface="Univers" panose="020B0503020202020204" pitchFamily="34" charset="0"/>
            </a:endParaRPr>
          </a:p>
          <a:p>
            <a:endParaRPr lang="en-US" sz="1200" dirty="0">
              <a:latin typeface="Univers" panose="020B0503020202020204" pitchFamily="34" charset="0"/>
            </a:endParaRPr>
          </a:p>
          <a:p>
            <a:pPr marL="285750" indent="-285750">
              <a:buFont typeface="Arial" panose="020B0604020202020204" pitchFamily="34" charset="0"/>
              <a:buChar char="•"/>
            </a:pPr>
            <a:r>
              <a:rPr lang="en-US" sz="1200" dirty="0">
                <a:latin typeface="Univers" panose="020B0503020202020204" pitchFamily="34" charset="0"/>
              </a:rPr>
              <a:t>None</a:t>
            </a:r>
          </a:p>
          <a:p>
            <a:endParaRPr lang="en-US" sz="1200" dirty="0">
              <a:latin typeface="Univers" panose="020B0503020202020204" pitchFamily="34" charset="0"/>
            </a:endParaRPr>
          </a:p>
        </p:txBody>
      </p:sp>
      <p:graphicFrame>
        <p:nvGraphicFramePr>
          <p:cNvPr id="2" name="Chart 1">
            <a:extLst>
              <a:ext uri="{FF2B5EF4-FFF2-40B4-BE49-F238E27FC236}">
                <a16:creationId xmlns:a16="http://schemas.microsoft.com/office/drawing/2014/main" id="{53824A16-C334-BEB9-157E-D2738F1B790C}"/>
              </a:ext>
            </a:extLst>
          </p:cNvPr>
          <p:cNvGraphicFramePr/>
          <p:nvPr>
            <p:extLst>
              <p:ext uri="{D42A27DB-BD31-4B8C-83A1-F6EECF244321}">
                <p14:modId xmlns:p14="http://schemas.microsoft.com/office/powerpoint/2010/main" val="4231461897"/>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2878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3CF60AF-B4FF-4E5E-A302-F5FE3DC2E3D4}"/>
              </a:ext>
            </a:extLst>
          </p:cNvPr>
          <p:cNvSpPr txBox="1"/>
          <p:nvPr/>
        </p:nvSpPr>
        <p:spPr>
          <a:xfrm>
            <a:off x="0" y="228996"/>
            <a:ext cx="9114282" cy="369332"/>
          </a:xfrm>
          <a:prstGeom prst="rect">
            <a:avLst/>
          </a:prstGeom>
          <a:noFill/>
        </p:spPr>
        <p:txBody>
          <a:bodyPr wrap="square" rtlCol="0">
            <a:spAutoFit/>
          </a:bodyPr>
          <a:lstStyle/>
          <a:p>
            <a:pPr algn="ctr">
              <a:spcAft>
                <a:spcPts val="600"/>
              </a:spcAft>
            </a:pPr>
            <a:r>
              <a:rPr lang="en-US" b="1">
                <a:latin typeface="Univers" panose="020B0503020202020204" pitchFamily="34" charset="0"/>
                <a:ea typeface="Tahoma" panose="020B0604030504040204" pitchFamily="34" charset="0"/>
                <a:cs typeface="Tahoma" panose="020B0604030504040204" pitchFamily="34" charset="0"/>
              </a:rPr>
              <a:t>Approximately how many hours do you have on your Mahindra tractor?</a:t>
            </a:r>
          </a:p>
        </p:txBody>
      </p:sp>
      <p:sp>
        <p:nvSpPr>
          <p:cNvPr id="11" name="TextBox 10">
            <a:extLst>
              <a:ext uri="{FF2B5EF4-FFF2-40B4-BE49-F238E27FC236}">
                <a16:creationId xmlns:a16="http://schemas.microsoft.com/office/drawing/2014/main" id="{980A4EEB-59B3-4C72-B57B-3B1DEDABFAC7}"/>
              </a:ext>
            </a:extLst>
          </p:cNvPr>
          <p:cNvSpPr txBox="1"/>
          <p:nvPr/>
        </p:nvSpPr>
        <p:spPr>
          <a:xfrm>
            <a:off x="8327572" y="4416584"/>
            <a:ext cx="816428" cy="276999"/>
          </a:xfrm>
          <a:prstGeom prst="rect">
            <a:avLst/>
          </a:prstGeom>
          <a:noFill/>
        </p:spPr>
        <p:txBody>
          <a:bodyPr wrap="square" rtlCol="0">
            <a:spAutoFit/>
          </a:bodyPr>
          <a:lstStyle/>
          <a:p>
            <a:r>
              <a:rPr lang="en-US" sz="1200" dirty="0">
                <a:latin typeface="Univers" panose="020B0503020202020204" pitchFamily="34" charset="0"/>
              </a:rPr>
              <a:t>n = 4</a:t>
            </a:r>
          </a:p>
        </p:txBody>
      </p:sp>
      <p:sp>
        <p:nvSpPr>
          <p:cNvPr id="12" name="Slide Number Placeholder 2">
            <a:extLst>
              <a:ext uri="{FF2B5EF4-FFF2-40B4-BE49-F238E27FC236}">
                <a16:creationId xmlns:a16="http://schemas.microsoft.com/office/drawing/2014/main" id="{84FA303B-0FFA-4E6E-85ED-64EBE3A78DD5}"/>
              </a:ext>
            </a:extLst>
          </p:cNvPr>
          <p:cNvSpPr txBox="1">
            <a:spLocks/>
          </p:cNvSpPr>
          <p:nvPr/>
        </p:nvSpPr>
        <p:spPr>
          <a:xfrm>
            <a:off x="457200" y="4815086"/>
            <a:ext cx="685800" cy="228600"/>
          </a:xfrm>
          <a:prstGeom prst="rect">
            <a:avLst/>
          </a:prstGeom>
        </p:spPr>
        <p:txBody>
          <a:bodyPr vert="horz" lIns="0" tIns="0" rIns="0" bIns="0" rtlCol="0" anchor="ctr"/>
          <a:lstStyle>
            <a:defPPr>
              <a:defRPr lang="en-US"/>
            </a:defPPr>
            <a:lvl1pPr marL="0" algn="l" defTabSz="914400" rtl="0" eaLnBrk="1" latinLnBrk="0" hangingPunct="1">
              <a:defRPr sz="900" b="1" kern="1200">
                <a:solidFill>
                  <a:srgbClr val="41414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b="0" smtClean="0">
                <a:latin typeface="+mn-lt"/>
              </a:rPr>
              <a:pPr/>
              <a:t>94</a:t>
            </a:fld>
            <a:endParaRPr lang="en-US" b="0">
              <a:latin typeface="+mn-lt"/>
            </a:endParaRPr>
          </a:p>
        </p:txBody>
      </p:sp>
      <p:graphicFrame>
        <p:nvGraphicFramePr>
          <p:cNvPr id="3" name="Chart 2">
            <a:extLst>
              <a:ext uri="{FF2B5EF4-FFF2-40B4-BE49-F238E27FC236}">
                <a16:creationId xmlns:a16="http://schemas.microsoft.com/office/drawing/2014/main" id="{2AC61BDF-A1F0-A57B-F065-751EEB586E11}"/>
              </a:ext>
            </a:extLst>
          </p:cNvPr>
          <p:cNvGraphicFramePr/>
          <p:nvPr>
            <p:extLst>
              <p:ext uri="{D42A27DB-BD31-4B8C-83A1-F6EECF244321}">
                <p14:modId xmlns:p14="http://schemas.microsoft.com/office/powerpoint/2010/main" val="2317306513"/>
              </p:ext>
            </p:extLst>
          </p:nvPr>
        </p:nvGraphicFramePr>
        <p:xfrm>
          <a:off x="555812" y="865386"/>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4175184-EF04-99FB-B212-982BA25FD866}"/>
              </a:ext>
            </a:extLst>
          </p:cNvPr>
          <p:cNvSpPr txBox="1"/>
          <p:nvPr/>
        </p:nvSpPr>
        <p:spPr>
          <a:xfrm>
            <a:off x="6553737" y="2157761"/>
            <a:ext cx="2931664"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Univers" panose="020B0503020202020204" pitchFamily="34" charset="0"/>
              </a:rPr>
              <a:t>0 of 2 have had their 50-hour service completed.</a:t>
            </a:r>
          </a:p>
        </p:txBody>
      </p:sp>
    </p:spTree>
    <p:extLst>
      <p:ext uri="{BB962C8B-B14F-4D97-AF65-F5344CB8AC3E}">
        <p14:creationId xmlns:p14="http://schemas.microsoft.com/office/powerpoint/2010/main" val="27342554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7F8-4C82-7246-B0B9-8FE8E60BDBBD}"/>
              </a:ext>
            </a:extLst>
          </p:cNvPr>
          <p:cNvSpPr>
            <a:spLocks noGrp="1"/>
          </p:cNvSpPr>
          <p:nvPr>
            <p:ph type="title"/>
          </p:nvPr>
        </p:nvSpPr>
        <p:spPr>
          <a:xfrm>
            <a:off x="457200" y="728004"/>
            <a:ext cx="8128450" cy="307777"/>
          </a:xfrm>
        </p:spPr>
        <p:txBody>
          <a:bodyPr>
            <a:normAutofit fontScale="90000"/>
          </a:bodyPr>
          <a:lstStyle/>
          <a:p>
            <a:pPr>
              <a:lnSpc>
                <a:spcPct val="100000"/>
              </a:lnSpc>
            </a:pPr>
            <a:r>
              <a:rPr lang="en-US" sz="2000" b="1">
                <a:latin typeface="Univers" panose="020B0503020202020204" pitchFamily="34" charset="0"/>
                <a:ea typeface="Tahoma" panose="020B0604030504040204" pitchFamily="34" charset="0"/>
                <a:cs typeface="Tahoma" panose="020B0604030504040204" pitchFamily="34" charset="0"/>
              </a:rPr>
              <a:t>How likely would you be to recommend Mahindra to a friend or colleague?</a:t>
            </a:r>
            <a:br>
              <a:rPr lang="en-US" sz="2000" b="1">
                <a:latin typeface="Univers" panose="020B0503020202020204" pitchFamily="34" charset="0"/>
                <a:ea typeface="Tahoma" panose="020B0604030504040204" pitchFamily="34" charset="0"/>
                <a:cs typeface="Tahoma" panose="020B0604030504040204" pitchFamily="34" charset="0"/>
              </a:rPr>
            </a:br>
            <a:br>
              <a:rPr lang="en-US" sz="3200">
                <a:ea typeface="Tahoma" panose="020B0604030504040204" pitchFamily="34" charset="0"/>
                <a:cs typeface="Tahoma" panose="020B0604030504040204" pitchFamily="34" charset="0"/>
              </a:rPr>
            </a:br>
            <a:endParaRPr lang="en-US"/>
          </a:p>
        </p:txBody>
      </p:sp>
      <p:sp>
        <p:nvSpPr>
          <p:cNvPr id="3" name="Slide Number Placeholder 2">
            <a:extLst>
              <a:ext uri="{FF2B5EF4-FFF2-40B4-BE49-F238E27FC236}">
                <a16:creationId xmlns:a16="http://schemas.microsoft.com/office/drawing/2014/main" id="{D365B482-24C7-CE4F-B9AA-A423D3479FEE}"/>
              </a:ext>
            </a:extLst>
          </p:cNvPr>
          <p:cNvSpPr>
            <a:spLocks noGrp="1"/>
          </p:cNvSpPr>
          <p:nvPr>
            <p:ph type="sldNum" sz="quarter" idx="4"/>
          </p:nvPr>
        </p:nvSpPr>
        <p:spPr/>
        <p:txBody>
          <a:bodyPr/>
          <a:lstStyle/>
          <a:p>
            <a:fld id="{68A9E717-90E2-D048-8262-DCD8284ADD1B}" type="slidenum">
              <a:rPr lang="en-US" smtClean="0"/>
              <a:pPr/>
              <a:t>95</a:t>
            </a:fld>
            <a:endParaRPr lang="en-US"/>
          </a:p>
        </p:txBody>
      </p:sp>
      <p:sp>
        <p:nvSpPr>
          <p:cNvPr id="12" name="TextBox 11">
            <a:extLst>
              <a:ext uri="{FF2B5EF4-FFF2-40B4-BE49-F238E27FC236}">
                <a16:creationId xmlns:a16="http://schemas.microsoft.com/office/drawing/2014/main" id="{A54609E1-7825-4084-BAC5-7A664281F4D5}"/>
              </a:ext>
            </a:extLst>
          </p:cNvPr>
          <p:cNvSpPr txBox="1"/>
          <p:nvPr/>
        </p:nvSpPr>
        <p:spPr>
          <a:xfrm>
            <a:off x="2500759" y="697227"/>
            <a:ext cx="3363421" cy="707886"/>
          </a:xfrm>
          <a:prstGeom prst="rect">
            <a:avLst/>
          </a:prstGeom>
          <a:noFill/>
        </p:spPr>
        <p:txBody>
          <a:bodyPr wrap="none" rtlCol="0">
            <a:spAutoFit/>
          </a:bodyPr>
          <a:lstStyle/>
          <a:p>
            <a:pPr algn="ctr"/>
            <a:r>
              <a:rPr lang="en-US" sz="1400">
                <a:latin typeface="Univers" panose="020B0503020202020204" pitchFamily="34" charset="0"/>
              </a:rPr>
              <a:t> </a:t>
            </a:r>
            <a:r>
              <a:rPr lang="en-US" sz="1600">
                <a:latin typeface="Univers" panose="020B0503020202020204" pitchFamily="34" charset="0"/>
              </a:rPr>
              <a:t>Means – Using a 10-point scale. </a:t>
            </a:r>
          </a:p>
          <a:p>
            <a:pPr algn="ctr"/>
            <a:r>
              <a:rPr lang="en-US" sz="1200">
                <a:latin typeface="Univers" panose="020B0503020202020204" pitchFamily="34" charset="0"/>
              </a:rPr>
              <a:t>1 = Definitely Would Not Recommend</a:t>
            </a:r>
          </a:p>
          <a:p>
            <a:pPr algn="ctr"/>
            <a:r>
              <a:rPr lang="en-US" sz="1200">
                <a:latin typeface="Univers" panose="020B0503020202020204" pitchFamily="34" charset="0"/>
              </a:rPr>
              <a:t>10 = Definitely Would Recommend</a:t>
            </a:r>
          </a:p>
        </p:txBody>
      </p:sp>
      <p:graphicFrame>
        <p:nvGraphicFramePr>
          <p:cNvPr id="4" name="Chart 3">
            <a:extLst>
              <a:ext uri="{FF2B5EF4-FFF2-40B4-BE49-F238E27FC236}">
                <a16:creationId xmlns:a16="http://schemas.microsoft.com/office/drawing/2014/main" id="{9269C13F-7599-3631-DEF6-25AD0629FB49}"/>
              </a:ext>
            </a:extLst>
          </p:cNvPr>
          <p:cNvGraphicFramePr/>
          <p:nvPr>
            <p:extLst>
              <p:ext uri="{D42A27DB-BD31-4B8C-83A1-F6EECF244321}">
                <p14:modId xmlns:p14="http://schemas.microsoft.com/office/powerpoint/2010/main" val="2791437344"/>
              </p:ext>
            </p:extLst>
          </p:nvPr>
        </p:nvGraphicFramePr>
        <p:xfrm>
          <a:off x="652514" y="1408046"/>
          <a:ext cx="7737822" cy="373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66112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11CDEE-A4D7-43AC-901F-3AE1C67F1F57}"/>
              </a:ext>
            </a:extLst>
          </p:cNvPr>
          <p:cNvSpPr txBox="1">
            <a:spLocks/>
          </p:cNvSpPr>
          <p:nvPr/>
        </p:nvSpPr>
        <p:spPr>
          <a:xfrm>
            <a:off x="1209312" y="1648420"/>
            <a:ext cx="6583680" cy="1846659"/>
          </a:xfrm>
          <a:prstGeom prst="rect">
            <a:avLst/>
          </a:prstGeom>
        </p:spPr>
        <p:txBody>
          <a:bodyPr/>
          <a:lstStyle>
            <a:lvl1pPr algn="l" defTabSz="685800" rtl="0" eaLnBrk="1" latinLnBrk="0" hangingPunct="1">
              <a:lnSpc>
                <a:spcPts val="3200"/>
              </a:lnSpc>
              <a:spcBef>
                <a:spcPct val="0"/>
              </a:spcBef>
              <a:buNone/>
              <a:defRPr sz="3200" b="1" kern="1200">
                <a:solidFill>
                  <a:schemeClr val="tx1"/>
                </a:solidFill>
                <a:latin typeface="Univers" panose="020B0503020202020204" pitchFamily="34" charset="0"/>
                <a:ea typeface="+mj-ea"/>
                <a:cs typeface="+mj-cs"/>
              </a:defRPr>
            </a:lvl1pPr>
          </a:lstStyle>
          <a:p>
            <a:pPr algn="ctr"/>
            <a:r>
              <a:rPr lang="en-US">
                <a:cs typeface="Arial" panose="020B0604020202020204" pitchFamily="34" charset="0"/>
              </a:rPr>
              <a:t>Overall Scores</a:t>
            </a:r>
          </a:p>
        </p:txBody>
      </p:sp>
    </p:spTree>
    <p:extLst>
      <p:ext uri="{BB962C8B-B14F-4D97-AF65-F5344CB8AC3E}">
        <p14:creationId xmlns:p14="http://schemas.microsoft.com/office/powerpoint/2010/main" val="26988081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B3474C1-46E8-4942-ACE5-EE0D7F311BBB}"/>
              </a:ext>
            </a:extLst>
          </p:cNvPr>
          <p:cNvSpPr txBox="1"/>
          <p:nvPr/>
        </p:nvSpPr>
        <p:spPr>
          <a:xfrm>
            <a:off x="64733" y="202755"/>
            <a:ext cx="7745068" cy="369332"/>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Likelihood to Recommend Comparison</a:t>
            </a:r>
          </a:p>
        </p:txBody>
      </p:sp>
      <p:graphicFrame>
        <p:nvGraphicFramePr>
          <p:cNvPr id="10" name="Content Placeholder 8">
            <a:extLst>
              <a:ext uri="{FF2B5EF4-FFF2-40B4-BE49-F238E27FC236}">
                <a16:creationId xmlns:a16="http://schemas.microsoft.com/office/drawing/2014/main" id="{7FD56DC3-7B8F-4AA5-A4C3-DC17624466F0}"/>
              </a:ext>
            </a:extLst>
          </p:cNvPr>
          <p:cNvGraphicFramePr>
            <a:graphicFrameLocks/>
          </p:cNvGraphicFramePr>
          <p:nvPr>
            <p:extLst>
              <p:ext uri="{D42A27DB-BD31-4B8C-83A1-F6EECF244321}">
                <p14:modId xmlns:p14="http://schemas.microsoft.com/office/powerpoint/2010/main" val="557171368"/>
              </p:ext>
            </p:extLst>
          </p:nvPr>
        </p:nvGraphicFramePr>
        <p:xfrm>
          <a:off x="397869" y="749295"/>
          <a:ext cx="8494930" cy="38484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FF03586E-4F98-40D6-934B-4FF8415E8A6F}"/>
              </a:ext>
            </a:extLst>
          </p:cNvPr>
          <p:cNvSpPr txBox="1"/>
          <p:nvPr/>
        </p:nvSpPr>
        <p:spPr>
          <a:xfrm>
            <a:off x="3410060" y="770271"/>
            <a:ext cx="2811988" cy="338554"/>
          </a:xfrm>
          <a:prstGeom prst="rect">
            <a:avLst/>
          </a:prstGeom>
          <a:noFill/>
        </p:spPr>
        <p:txBody>
          <a:bodyPr wrap="none" rtlCol="0">
            <a:spAutoFit/>
          </a:bodyPr>
          <a:lstStyle/>
          <a:p>
            <a:r>
              <a:rPr lang="en-US" sz="1600">
                <a:latin typeface="Univers" panose="020B0503020202020204" pitchFamily="34" charset="0"/>
              </a:rPr>
              <a:t> (8, 9, &amp; 10) Ratings Shown</a:t>
            </a:r>
          </a:p>
        </p:txBody>
      </p:sp>
      <p:sp>
        <p:nvSpPr>
          <p:cNvPr id="7" name="Slide Number Placeholder 2">
            <a:extLst>
              <a:ext uri="{FF2B5EF4-FFF2-40B4-BE49-F238E27FC236}">
                <a16:creationId xmlns:a16="http://schemas.microsoft.com/office/drawing/2014/main" id="{6D328676-56CC-4347-9AA6-E076849A9740}"/>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97</a:t>
            </a:fld>
            <a:endParaRPr lang="en-US" sz="900"/>
          </a:p>
        </p:txBody>
      </p:sp>
    </p:spTree>
    <p:extLst>
      <p:ext uri="{BB962C8B-B14F-4D97-AF65-F5344CB8AC3E}">
        <p14:creationId xmlns:p14="http://schemas.microsoft.com/office/powerpoint/2010/main" val="2939555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46C2A53-9DDA-485F-86C9-D29261BD655C}"/>
              </a:ext>
            </a:extLst>
          </p:cNvPr>
          <p:cNvGraphicFramePr/>
          <p:nvPr>
            <p:extLst>
              <p:ext uri="{D42A27DB-BD31-4B8C-83A1-F6EECF244321}">
                <p14:modId xmlns:p14="http://schemas.microsoft.com/office/powerpoint/2010/main" val="4170845682"/>
              </p:ext>
            </p:extLst>
          </p:nvPr>
        </p:nvGraphicFramePr>
        <p:xfrm>
          <a:off x="236338" y="1044605"/>
          <a:ext cx="8671324" cy="33905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236338" y="148866"/>
            <a:ext cx="7745068" cy="646331"/>
          </a:xfrm>
          <a:prstGeom prst="rect">
            <a:avLst/>
          </a:prstGeom>
          <a:noFill/>
        </p:spPr>
        <p:txBody>
          <a:bodyPr wrap="square" rtlCol="0">
            <a:spAutoFit/>
          </a:bodyPr>
          <a:lstStyle/>
          <a:p>
            <a:r>
              <a:rPr lang="en-US">
                <a:latin typeface="Univers" panose="020B0503020202020204" pitchFamily="34" charset="0"/>
                <a:ea typeface="Tahoma" panose="020B0604030504040204" pitchFamily="34" charset="0"/>
                <a:cs typeface="Tahoma" panose="020B0604030504040204" pitchFamily="34" charset="0"/>
              </a:rPr>
              <a:t>Availability, support, knowledge and the ability to answer questions are the most important attributes that customers seek.</a:t>
            </a:r>
          </a:p>
        </p:txBody>
      </p:sp>
      <p:sp>
        <p:nvSpPr>
          <p:cNvPr id="10" name="TextBox 9">
            <a:extLst>
              <a:ext uri="{FF2B5EF4-FFF2-40B4-BE49-F238E27FC236}">
                <a16:creationId xmlns:a16="http://schemas.microsoft.com/office/drawing/2014/main" id="{7712BF8F-54E8-4501-BB22-BE361586298C}"/>
              </a:ext>
            </a:extLst>
          </p:cNvPr>
          <p:cNvSpPr txBox="1"/>
          <p:nvPr/>
        </p:nvSpPr>
        <p:spPr>
          <a:xfrm>
            <a:off x="7674298" y="4308242"/>
            <a:ext cx="767798" cy="253916"/>
          </a:xfrm>
          <a:prstGeom prst="rect">
            <a:avLst/>
          </a:prstGeom>
          <a:noFill/>
        </p:spPr>
        <p:txBody>
          <a:bodyPr wrap="square" rtlCol="0">
            <a:spAutoFit/>
          </a:bodyPr>
          <a:lstStyle/>
          <a:p>
            <a:r>
              <a:rPr lang="en-US" sz="1000" dirty="0">
                <a:latin typeface="Univers" panose="020B0503020202020204" pitchFamily="34" charset="0"/>
                <a:ea typeface="Tahoma" panose="020B0604030504040204" pitchFamily="34" charset="0"/>
                <a:cs typeface="Tahoma" panose="020B0604030504040204" pitchFamily="34" charset="0"/>
              </a:rPr>
              <a:t>N = 300</a:t>
            </a:r>
          </a:p>
        </p:txBody>
      </p:sp>
      <p:sp>
        <p:nvSpPr>
          <p:cNvPr id="9" name="TextBox 8">
            <a:extLst>
              <a:ext uri="{FF2B5EF4-FFF2-40B4-BE49-F238E27FC236}">
                <a16:creationId xmlns:a16="http://schemas.microsoft.com/office/drawing/2014/main" id="{830151A9-8FEB-4375-8D47-720E27564763}"/>
              </a:ext>
            </a:extLst>
          </p:cNvPr>
          <p:cNvSpPr txBox="1"/>
          <p:nvPr/>
        </p:nvSpPr>
        <p:spPr>
          <a:xfrm>
            <a:off x="256841" y="4376802"/>
            <a:ext cx="2165271" cy="253916"/>
          </a:xfrm>
          <a:prstGeom prst="rect">
            <a:avLst/>
          </a:prstGeom>
          <a:noFill/>
        </p:spPr>
        <p:txBody>
          <a:bodyPr wrap="square" rtlCol="0">
            <a:spAutoFit/>
          </a:bodyPr>
          <a:lstStyle/>
          <a:p>
            <a:r>
              <a:rPr lang="en-US" sz="1000">
                <a:latin typeface="Univers" panose="020B0503020202020204" pitchFamily="34" charset="0"/>
                <a:ea typeface="Tahoma" panose="020B0604030504040204" pitchFamily="34" charset="0"/>
                <a:cs typeface="Tahoma" panose="020B0604030504040204" pitchFamily="34" charset="0"/>
              </a:rPr>
              <a:t>Listed in order of importance</a:t>
            </a:r>
          </a:p>
        </p:txBody>
      </p:sp>
      <p:sp>
        <p:nvSpPr>
          <p:cNvPr id="2" name="TextBox 1">
            <a:extLst>
              <a:ext uri="{FF2B5EF4-FFF2-40B4-BE49-F238E27FC236}">
                <a16:creationId xmlns:a16="http://schemas.microsoft.com/office/drawing/2014/main" id="{FCF953BB-A041-4529-98D3-61D4911292A5}"/>
              </a:ext>
            </a:extLst>
          </p:cNvPr>
          <p:cNvSpPr txBox="1"/>
          <p:nvPr/>
        </p:nvSpPr>
        <p:spPr>
          <a:xfrm>
            <a:off x="698015" y="2751729"/>
            <a:ext cx="335048" cy="215444"/>
          </a:xfrm>
          <a:prstGeom prst="rect">
            <a:avLst/>
          </a:prstGeom>
          <a:solidFill>
            <a:schemeClr val="bg1"/>
          </a:solidFill>
        </p:spPr>
        <p:txBody>
          <a:bodyPr wrap="square" rtlCol="0">
            <a:spAutoFit/>
          </a:bodyPr>
          <a:lstStyle/>
          <a:p>
            <a:r>
              <a:rPr lang="en-US" sz="800" dirty="0">
                <a:solidFill>
                  <a:srgbClr val="FF0000"/>
                </a:solidFill>
                <a:latin typeface="Univers" panose="020B0503020202020204" pitchFamily="34" charset="0"/>
              </a:rPr>
              <a:t>-3</a:t>
            </a:r>
          </a:p>
        </p:txBody>
      </p:sp>
      <p:sp>
        <p:nvSpPr>
          <p:cNvPr id="11" name="TextBox 10">
            <a:extLst>
              <a:ext uri="{FF2B5EF4-FFF2-40B4-BE49-F238E27FC236}">
                <a16:creationId xmlns:a16="http://schemas.microsoft.com/office/drawing/2014/main" id="{3E665484-2E31-45BD-93A5-8147781C653F}"/>
              </a:ext>
            </a:extLst>
          </p:cNvPr>
          <p:cNvSpPr txBox="1"/>
          <p:nvPr/>
        </p:nvSpPr>
        <p:spPr>
          <a:xfrm>
            <a:off x="1611251" y="2751729"/>
            <a:ext cx="335048" cy="215444"/>
          </a:xfrm>
          <a:prstGeom prst="rect">
            <a:avLst/>
          </a:prstGeom>
          <a:solidFill>
            <a:schemeClr val="bg1"/>
          </a:solidFill>
        </p:spPr>
        <p:txBody>
          <a:bodyPr wrap="square" rtlCol="0">
            <a:spAutoFit/>
          </a:bodyPr>
          <a:lstStyle/>
          <a:p>
            <a:r>
              <a:rPr lang="en-US" sz="800" dirty="0">
                <a:solidFill>
                  <a:srgbClr val="F71837"/>
                </a:solidFill>
                <a:latin typeface="Univers" panose="020B0503020202020204" pitchFamily="34" charset="0"/>
              </a:rPr>
              <a:t>-4</a:t>
            </a:r>
          </a:p>
        </p:txBody>
      </p:sp>
      <p:sp>
        <p:nvSpPr>
          <p:cNvPr id="12" name="TextBox 11">
            <a:extLst>
              <a:ext uri="{FF2B5EF4-FFF2-40B4-BE49-F238E27FC236}">
                <a16:creationId xmlns:a16="http://schemas.microsoft.com/office/drawing/2014/main" id="{D38BDD06-9916-4035-B8FF-A44BDBA28818}"/>
              </a:ext>
            </a:extLst>
          </p:cNvPr>
          <p:cNvSpPr txBox="1"/>
          <p:nvPr/>
        </p:nvSpPr>
        <p:spPr>
          <a:xfrm>
            <a:off x="2587309" y="2751729"/>
            <a:ext cx="335048" cy="215444"/>
          </a:xfrm>
          <a:prstGeom prst="rect">
            <a:avLst/>
          </a:prstGeom>
          <a:solidFill>
            <a:schemeClr val="bg1"/>
          </a:solidFill>
        </p:spPr>
        <p:txBody>
          <a:bodyPr wrap="square" rtlCol="0">
            <a:spAutoFit/>
          </a:bodyPr>
          <a:lstStyle/>
          <a:p>
            <a:r>
              <a:rPr lang="en-US" sz="800" dirty="0">
                <a:solidFill>
                  <a:srgbClr val="F71837"/>
                </a:solidFill>
                <a:latin typeface="Univers" panose="020B0503020202020204" pitchFamily="34" charset="0"/>
              </a:rPr>
              <a:t>-5</a:t>
            </a:r>
          </a:p>
        </p:txBody>
      </p:sp>
      <p:sp>
        <p:nvSpPr>
          <p:cNvPr id="13" name="TextBox 12">
            <a:extLst>
              <a:ext uri="{FF2B5EF4-FFF2-40B4-BE49-F238E27FC236}">
                <a16:creationId xmlns:a16="http://schemas.microsoft.com/office/drawing/2014/main" id="{2D2540FF-9104-4CE4-9DA9-B61205A0AE22}"/>
              </a:ext>
            </a:extLst>
          </p:cNvPr>
          <p:cNvSpPr txBox="1"/>
          <p:nvPr/>
        </p:nvSpPr>
        <p:spPr>
          <a:xfrm>
            <a:off x="3500545" y="2751729"/>
            <a:ext cx="335048" cy="215444"/>
          </a:xfrm>
          <a:prstGeom prst="rect">
            <a:avLst/>
          </a:prstGeom>
          <a:solidFill>
            <a:schemeClr val="bg1"/>
          </a:solidFill>
        </p:spPr>
        <p:txBody>
          <a:bodyPr wrap="square" rtlCol="0">
            <a:spAutoFit/>
          </a:bodyPr>
          <a:lstStyle/>
          <a:p>
            <a:r>
              <a:rPr lang="en-US" sz="800" dirty="0">
                <a:solidFill>
                  <a:srgbClr val="FF0000"/>
                </a:solidFill>
                <a:latin typeface="Univers" panose="020B0503020202020204" pitchFamily="34" charset="0"/>
              </a:rPr>
              <a:t>-3</a:t>
            </a:r>
          </a:p>
        </p:txBody>
      </p:sp>
      <p:sp>
        <p:nvSpPr>
          <p:cNvPr id="14" name="TextBox 13">
            <a:extLst>
              <a:ext uri="{FF2B5EF4-FFF2-40B4-BE49-F238E27FC236}">
                <a16:creationId xmlns:a16="http://schemas.microsoft.com/office/drawing/2014/main" id="{11197C7F-ADB1-4DD0-9C14-4D3FF6A71D22}"/>
              </a:ext>
            </a:extLst>
          </p:cNvPr>
          <p:cNvSpPr txBox="1"/>
          <p:nvPr/>
        </p:nvSpPr>
        <p:spPr>
          <a:xfrm>
            <a:off x="4476603" y="2751729"/>
            <a:ext cx="335048" cy="215444"/>
          </a:xfrm>
          <a:prstGeom prst="rect">
            <a:avLst/>
          </a:prstGeom>
          <a:solidFill>
            <a:schemeClr val="bg1"/>
          </a:solidFill>
        </p:spPr>
        <p:txBody>
          <a:bodyPr wrap="square" rtlCol="0">
            <a:spAutoFit/>
          </a:bodyPr>
          <a:lstStyle/>
          <a:p>
            <a:r>
              <a:rPr lang="en-US" sz="800" dirty="0">
                <a:solidFill>
                  <a:srgbClr val="F71837"/>
                </a:solidFill>
                <a:latin typeface="Univers" panose="020B0503020202020204" pitchFamily="34" charset="0"/>
              </a:rPr>
              <a:t>-3</a:t>
            </a:r>
          </a:p>
        </p:txBody>
      </p:sp>
      <p:sp>
        <p:nvSpPr>
          <p:cNvPr id="16" name="TextBox 15">
            <a:extLst>
              <a:ext uri="{FF2B5EF4-FFF2-40B4-BE49-F238E27FC236}">
                <a16:creationId xmlns:a16="http://schemas.microsoft.com/office/drawing/2014/main" id="{D39D18A2-AF61-4796-895A-3AF117E1DD64}"/>
              </a:ext>
            </a:extLst>
          </p:cNvPr>
          <p:cNvSpPr txBox="1"/>
          <p:nvPr/>
        </p:nvSpPr>
        <p:spPr>
          <a:xfrm>
            <a:off x="5381026" y="2751729"/>
            <a:ext cx="335048" cy="215444"/>
          </a:xfrm>
          <a:prstGeom prst="rect">
            <a:avLst/>
          </a:prstGeom>
          <a:solidFill>
            <a:schemeClr val="bg1"/>
          </a:solidFill>
        </p:spPr>
        <p:txBody>
          <a:bodyPr wrap="square" rtlCol="0">
            <a:spAutoFit/>
          </a:bodyPr>
          <a:lstStyle/>
          <a:p>
            <a:r>
              <a:rPr lang="en-US" sz="800" dirty="0">
                <a:solidFill>
                  <a:srgbClr val="FF0000"/>
                </a:solidFill>
                <a:latin typeface="Univers" panose="020B0503020202020204" pitchFamily="34" charset="0"/>
              </a:rPr>
              <a:t>-21</a:t>
            </a:r>
          </a:p>
        </p:txBody>
      </p:sp>
      <p:sp>
        <p:nvSpPr>
          <p:cNvPr id="17" name="TextBox 16">
            <a:extLst>
              <a:ext uri="{FF2B5EF4-FFF2-40B4-BE49-F238E27FC236}">
                <a16:creationId xmlns:a16="http://schemas.microsoft.com/office/drawing/2014/main" id="{007C374D-66EE-40C8-804A-8BEA2A2EDD17}"/>
              </a:ext>
            </a:extLst>
          </p:cNvPr>
          <p:cNvSpPr txBox="1"/>
          <p:nvPr/>
        </p:nvSpPr>
        <p:spPr>
          <a:xfrm>
            <a:off x="6285449" y="2751729"/>
            <a:ext cx="335048" cy="215444"/>
          </a:xfrm>
          <a:prstGeom prst="rect">
            <a:avLst/>
          </a:prstGeom>
          <a:solidFill>
            <a:schemeClr val="bg1"/>
          </a:solidFill>
        </p:spPr>
        <p:txBody>
          <a:bodyPr wrap="square" rtlCol="0">
            <a:spAutoFit/>
          </a:bodyPr>
          <a:lstStyle/>
          <a:p>
            <a:r>
              <a:rPr lang="en-US" sz="800" dirty="0">
                <a:solidFill>
                  <a:srgbClr val="F71837"/>
                </a:solidFill>
                <a:latin typeface="Univers" panose="020B0503020202020204" pitchFamily="34" charset="0"/>
              </a:rPr>
              <a:t>-1</a:t>
            </a:r>
          </a:p>
        </p:txBody>
      </p:sp>
      <p:sp>
        <p:nvSpPr>
          <p:cNvPr id="18" name="TextBox 17">
            <a:extLst>
              <a:ext uri="{FF2B5EF4-FFF2-40B4-BE49-F238E27FC236}">
                <a16:creationId xmlns:a16="http://schemas.microsoft.com/office/drawing/2014/main" id="{C0D1A4EC-5FCA-4C37-95A4-2A4A89E45220}"/>
              </a:ext>
            </a:extLst>
          </p:cNvPr>
          <p:cNvSpPr txBox="1"/>
          <p:nvPr/>
        </p:nvSpPr>
        <p:spPr>
          <a:xfrm>
            <a:off x="7189872" y="2751729"/>
            <a:ext cx="412266" cy="215444"/>
          </a:xfrm>
          <a:prstGeom prst="rect">
            <a:avLst/>
          </a:prstGeom>
          <a:solidFill>
            <a:schemeClr val="bg1"/>
          </a:solidFill>
        </p:spPr>
        <p:txBody>
          <a:bodyPr wrap="square" rtlCol="0">
            <a:spAutoFit/>
          </a:bodyPr>
          <a:lstStyle/>
          <a:p>
            <a:r>
              <a:rPr lang="en-US" sz="800" dirty="0">
                <a:solidFill>
                  <a:srgbClr val="F71837"/>
                </a:solidFill>
                <a:latin typeface="Univers" panose="020B0503020202020204" pitchFamily="34" charset="0"/>
              </a:rPr>
              <a:t>-1</a:t>
            </a:r>
          </a:p>
        </p:txBody>
      </p:sp>
      <p:sp>
        <p:nvSpPr>
          <p:cNvPr id="19" name="TextBox 18">
            <a:extLst>
              <a:ext uri="{FF2B5EF4-FFF2-40B4-BE49-F238E27FC236}">
                <a16:creationId xmlns:a16="http://schemas.microsoft.com/office/drawing/2014/main" id="{B121519C-06FB-4245-BA50-1B30D8EC4786}"/>
              </a:ext>
            </a:extLst>
          </p:cNvPr>
          <p:cNvSpPr txBox="1"/>
          <p:nvPr/>
        </p:nvSpPr>
        <p:spPr>
          <a:xfrm>
            <a:off x="8112927" y="2751729"/>
            <a:ext cx="412266" cy="215444"/>
          </a:xfrm>
          <a:prstGeom prst="rect">
            <a:avLst/>
          </a:prstGeom>
          <a:solidFill>
            <a:schemeClr val="bg1"/>
          </a:solidFill>
        </p:spPr>
        <p:txBody>
          <a:bodyPr wrap="square" rtlCol="0">
            <a:spAutoFit/>
          </a:bodyPr>
          <a:lstStyle/>
          <a:p>
            <a:r>
              <a:rPr lang="en-US" sz="800" dirty="0">
                <a:latin typeface="Univers" panose="020B0503020202020204" pitchFamily="34" charset="0"/>
              </a:rPr>
              <a:t>+12</a:t>
            </a:r>
          </a:p>
        </p:txBody>
      </p:sp>
      <p:sp>
        <p:nvSpPr>
          <p:cNvPr id="20" name="Slide Number Placeholder 2">
            <a:extLst>
              <a:ext uri="{FF2B5EF4-FFF2-40B4-BE49-F238E27FC236}">
                <a16:creationId xmlns:a16="http://schemas.microsoft.com/office/drawing/2014/main" id="{3B24D317-CB09-4CAF-A16B-166E16968CC5}"/>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98</a:t>
            </a:fld>
            <a:endParaRPr lang="en-US" sz="900"/>
          </a:p>
        </p:txBody>
      </p:sp>
    </p:spTree>
    <p:extLst>
      <p:ext uri="{BB962C8B-B14F-4D97-AF65-F5344CB8AC3E}">
        <p14:creationId xmlns:p14="http://schemas.microsoft.com/office/powerpoint/2010/main" val="22175423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46C2A53-9DDA-485F-86C9-D29261BD655C}"/>
              </a:ext>
            </a:extLst>
          </p:cNvPr>
          <p:cNvGraphicFramePr/>
          <p:nvPr>
            <p:extLst>
              <p:ext uri="{D42A27DB-BD31-4B8C-83A1-F6EECF244321}">
                <p14:modId xmlns:p14="http://schemas.microsoft.com/office/powerpoint/2010/main" val="2035640465"/>
              </p:ext>
            </p:extLst>
          </p:nvPr>
        </p:nvGraphicFramePr>
        <p:xfrm>
          <a:off x="1784023" y="1263496"/>
          <a:ext cx="6691466" cy="335680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D719453-A6B7-44C2-BD71-F3C81FB53858}"/>
              </a:ext>
            </a:extLst>
          </p:cNvPr>
          <p:cNvSpPr txBox="1"/>
          <p:nvPr/>
        </p:nvSpPr>
        <p:spPr>
          <a:xfrm>
            <a:off x="1456266" y="949577"/>
            <a:ext cx="6231467" cy="338554"/>
          </a:xfrm>
          <a:prstGeom prst="rect">
            <a:avLst/>
          </a:prstGeom>
          <a:noFill/>
        </p:spPr>
        <p:txBody>
          <a:bodyPr wrap="square" rtlCol="0">
            <a:spAutoFit/>
          </a:bodyPr>
          <a:lstStyle/>
          <a:p>
            <a:pPr algn="ctr"/>
            <a:r>
              <a:rPr lang="en-US" sz="1600" b="1" dirty="0">
                <a:latin typeface="Univers" panose="020B0503020202020204" pitchFamily="34" charset="0"/>
                <a:ea typeface="Tahoma" panose="020B0604030504040204" pitchFamily="34" charset="0"/>
                <a:cs typeface="Tahoma" panose="020B0604030504040204" pitchFamily="34" charset="0"/>
              </a:rPr>
              <a:t>Overall, how satisfied are you with your dealer experience?</a:t>
            </a:r>
          </a:p>
        </p:txBody>
      </p:sp>
      <p:cxnSp>
        <p:nvCxnSpPr>
          <p:cNvPr id="3" name="Straight Connector 2">
            <a:extLst>
              <a:ext uri="{FF2B5EF4-FFF2-40B4-BE49-F238E27FC236}">
                <a16:creationId xmlns:a16="http://schemas.microsoft.com/office/drawing/2014/main" id="{E5EA1777-6532-4ECF-97B2-237FF56DE366}"/>
              </a:ext>
            </a:extLst>
          </p:cNvPr>
          <p:cNvCxnSpPr/>
          <p:nvPr/>
        </p:nvCxnSpPr>
        <p:spPr>
          <a:xfrm>
            <a:off x="0" y="849086"/>
            <a:ext cx="79814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3474C1-46E8-4942-ACE5-EE0D7F311BBB}"/>
              </a:ext>
            </a:extLst>
          </p:cNvPr>
          <p:cNvSpPr txBox="1"/>
          <p:nvPr/>
        </p:nvSpPr>
        <p:spPr>
          <a:xfrm>
            <a:off x="236338" y="148865"/>
            <a:ext cx="7745068" cy="369332"/>
          </a:xfrm>
          <a:prstGeom prst="rect">
            <a:avLst/>
          </a:prstGeom>
          <a:noFill/>
        </p:spPr>
        <p:txBody>
          <a:bodyPr wrap="square" rtlCol="0">
            <a:spAutoFit/>
          </a:bodyPr>
          <a:lstStyle/>
          <a:p>
            <a:r>
              <a:rPr lang="en-US" dirty="0">
                <a:latin typeface="Univers" panose="020B0503020202020204" pitchFamily="34" charset="0"/>
                <a:ea typeface="Tahoma" panose="020B0604030504040204" pitchFamily="34" charset="0"/>
                <a:cs typeface="Tahoma" panose="020B0604030504040204" pitchFamily="34" charset="0"/>
              </a:rPr>
              <a:t>78% are highly satisfied with their overall dealer experience.</a:t>
            </a:r>
          </a:p>
        </p:txBody>
      </p:sp>
      <p:sp>
        <p:nvSpPr>
          <p:cNvPr id="11" name="TextBox 10">
            <a:extLst>
              <a:ext uri="{FF2B5EF4-FFF2-40B4-BE49-F238E27FC236}">
                <a16:creationId xmlns:a16="http://schemas.microsoft.com/office/drawing/2014/main" id="{0BD65339-5308-4173-BFEA-621F1C502DFA}"/>
              </a:ext>
            </a:extLst>
          </p:cNvPr>
          <p:cNvSpPr txBox="1"/>
          <p:nvPr/>
        </p:nvSpPr>
        <p:spPr>
          <a:xfrm>
            <a:off x="113122" y="4061303"/>
            <a:ext cx="1569563" cy="577338"/>
          </a:xfrm>
          <a:prstGeom prst="rect">
            <a:avLst/>
          </a:prstGeom>
          <a:solidFill>
            <a:schemeClr val="bg1">
              <a:lumMod val="85000"/>
            </a:schemeClr>
          </a:solidFill>
        </p:spPr>
        <p:txBody>
          <a:bodyPr wrap="square" rtlCol="0">
            <a:spAutoFit/>
          </a:bodyPr>
          <a:lstStyle/>
          <a:p>
            <a:pPr algn="ctr"/>
            <a:r>
              <a:rPr lang="en-US" sz="788">
                <a:latin typeface="Univers" panose="020B0503020202020204" pitchFamily="34" charset="0"/>
                <a:ea typeface="Tahoma" panose="020B0604030504040204" pitchFamily="34" charset="0"/>
                <a:cs typeface="Tahoma" panose="020B0604030504040204" pitchFamily="34" charset="0"/>
              </a:rPr>
              <a:t>Based on a 10-point scale where a 1 means “very dissatisfied” and a 10 means “very satisfied”.</a:t>
            </a:r>
          </a:p>
        </p:txBody>
      </p:sp>
      <p:sp>
        <p:nvSpPr>
          <p:cNvPr id="13" name="Slide Number Placeholder 2">
            <a:extLst>
              <a:ext uri="{FF2B5EF4-FFF2-40B4-BE49-F238E27FC236}">
                <a16:creationId xmlns:a16="http://schemas.microsoft.com/office/drawing/2014/main" id="{BC2FE0FE-C240-4F9D-90AD-D6E4B32305CF}"/>
              </a:ext>
            </a:extLst>
          </p:cNvPr>
          <p:cNvSpPr txBox="1">
            <a:spLocks/>
          </p:cNvSpPr>
          <p:nvPr/>
        </p:nvSpPr>
        <p:spPr>
          <a:xfrm>
            <a:off x="457200" y="4815086"/>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A9E717-90E2-D048-8262-DCD8284ADD1B}" type="slidenum">
              <a:rPr lang="en-US" sz="900" smtClean="0"/>
              <a:pPr/>
              <a:t>99</a:t>
            </a:fld>
            <a:endParaRPr lang="en-US" sz="900"/>
          </a:p>
        </p:txBody>
      </p:sp>
    </p:spTree>
    <p:extLst>
      <p:ext uri="{BB962C8B-B14F-4D97-AF65-F5344CB8AC3E}">
        <p14:creationId xmlns:p14="http://schemas.microsoft.com/office/powerpoint/2010/main" val="221622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2726</TotalTime>
  <Words>7055</Words>
  <Application>Microsoft Macintosh PowerPoint</Application>
  <PresentationFormat>On-screen Show (16:9)</PresentationFormat>
  <Paragraphs>1008</Paragraphs>
  <Slides>114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114</vt:i4>
      </vt:variant>
    </vt:vector>
  </HeadingPairs>
  <TitlesOfParts>
    <vt:vector size="122" baseType="lpstr">
      <vt:lpstr>Arial</vt:lpstr>
      <vt:lpstr>Calibri</vt:lpstr>
      <vt:lpstr>Calibri Light</vt:lpstr>
      <vt:lpstr>Swiss (scalable)</vt:lpstr>
      <vt:lpstr>Tahoma</vt:lpstr>
      <vt:lpstr>Univers</vt:lpstr>
      <vt:lpstr>Wingdings</vt:lpstr>
      <vt:lpstr>Office Theme</vt:lpstr>
      <vt:lpstr>PowerPoint Presentation</vt:lpstr>
      <vt:lpstr>Purpose of the survey</vt:lpstr>
      <vt:lpstr>Methodology</vt:lpstr>
      <vt:lpstr>PowerPoint Presentation</vt:lpstr>
      <vt:lpstr>Media spots, dealer signage and friend/family recommendations dominate the ways that customers originally became aware of Mahindra Tractors. </vt:lpstr>
      <vt:lpstr>9 in 10 (T3B = 86%) have high overall satisfaction with their Mahindra tractor.  </vt:lpstr>
      <vt:lpstr>60-Day Satisfaction Comparison  </vt:lpstr>
      <vt:lpstr>60-Day Satisfaction by Series </vt:lpstr>
      <vt:lpstr>Product or Performance Quality Issues by Series </vt:lpstr>
      <vt:lpstr>1600 Series </vt:lpstr>
      <vt:lpstr>60-Day Satisfaction by Series </vt:lpstr>
      <vt:lpstr> What could Mahindra do to increase your satisfaction to a “9” or “10” rating? </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4500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eMax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2600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5100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6000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Max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3600 Series </vt:lpstr>
      <vt:lpstr>60-Day Satisfaction by Series </vt:lpstr>
      <vt:lpstr>What could Mahindra do to increase your satisfaction to a “9” or “10” rating?</vt:lpstr>
      <vt:lpstr>Have you had any issues with product or performance quality?  </vt:lpstr>
      <vt:lpstr>PowerPoint Presentation</vt:lpstr>
      <vt:lpstr>PowerPoint Presentation</vt:lpstr>
      <vt:lpstr>PowerPoint Presentation</vt:lpstr>
      <vt:lpstr>PowerPoint Presentation</vt:lpstr>
      <vt:lpstr>PowerPoint Presentation</vt:lpstr>
      <vt:lpstr>How likely would you be to recommend Mahindra to a friend or colleague?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Reasons the dealer experience was excellent.</vt:lpstr>
      <vt:lpstr>Reasons the dealer experience was good.</vt:lpstr>
      <vt:lpstr>Reasons the dealer experience was neutral.</vt:lpstr>
      <vt:lpstr>Reasons the dealer experience was fair.</vt:lpstr>
      <vt:lpstr>Reasons the dealer experience was poor.</vt:lpstr>
      <vt:lpstr>PowerPoint Presentation</vt:lpstr>
      <vt:lpstr>Demographics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A Rose</dc:creator>
  <cp:lastModifiedBy>pat escalona</cp:lastModifiedBy>
  <cp:revision>6</cp:revision>
  <cp:lastPrinted>2021-09-03T16:09:10Z</cp:lastPrinted>
  <dcterms:created xsi:type="dcterms:W3CDTF">2021-07-06T13:23:30Z</dcterms:created>
  <dcterms:modified xsi:type="dcterms:W3CDTF">2023-04-16T04:02:57Z</dcterms:modified>
</cp:coreProperties>
</file>