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8"/>
  </p:notesMasterIdLst>
  <p:sldIdLst>
    <p:sldId id="581" r:id="rId2"/>
    <p:sldId id="651" r:id="rId3"/>
    <p:sldId id="641" r:id="rId4"/>
    <p:sldId id="633" r:id="rId5"/>
    <p:sldId id="643" r:id="rId6"/>
    <p:sldId id="644" r:id="rId7"/>
    <p:sldId id="634" r:id="rId8"/>
    <p:sldId id="642" r:id="rId9"/>
    <p:sldId id="646" r:id="rId10"/>
    <p:sldId id="570" r:id="rId11"/>
    <p:sldId id="645" r:id="rId12"/>
    <p:sldId id="635" r:id="rId13"/>
    <p:sldId id="647" r:id="rId14"/>
    <p:sldId id="648" r:id="rId15"/>
    <p:sldId id="649" r:id="rId16"/>
    <p:sldId id="65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_ _" initials="__" lastIdx="2" clrIdx="0">
    <p:extLst>
      <p:ext uri="{19B8F6BF-5375-455C-9EA6-DF929625EA0E}">
        <p15:presenceInfo xmlns:p15="http://schemas.microsoft.com/office/powerpoint/2012/main" userId="4fe99ffb4d9799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DBDBDB"/>
    <a:srgbClr val="B9B9B9"/>
    <a:srgbClr val="B1B1B1"/>
    <a:srgbClr val="C8C8C8"/>
    <a:srgbClr val="A8A8A8"/>
    <a:srgbClr val="CACACA"/>
    <a:srgbClr val="D2D2D2"/>
    <a:srgbClr val="BCBCBC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9D2E4-8BA0-4F8A-BBCD-1FF208B82BB7}" type="datetimeFigureOut">
              <a:rPr lang="es-MX" smtClean="0"/>
              <a:t>23/05/2023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28B23-A055-4835-AC5E-28C33D40BD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6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5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82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89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516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86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14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6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0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1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6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4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5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buenoq.itq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A5EB-46D1-4E3E-9E76-79397DFD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CALENDARIZACIÓN  FINAL DE SEMESTRE</a:t>
            </a:r>
            <a:br>
              <a:rPr lang="es-MX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2023-1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FA04D2-E174-4373-AC9A-99D65D7C2855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5" name="Picture 4" descr="Instituto Tecnológico de Querétaro">
            <a:extLst>
              <a:ext uri="{FF2B5EF4-FFF2-40B4-BE49-F238E27FC236}">
                <a16:creationId xmlns:a16="http://schemas.microsoft.com/office/drawing/2014/main" id="{EA2A06B9-B8BF-430B-AE44-72537020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132941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42CB51E5-DC68-4683-AF4D-01A176FB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78904371-704B-43C7-A9D7-1E09B6E49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74903"/>
            <a:ext cx="7766936" cy="1096899"/>
          </a:xfrm>
        </p:spPr>
        <p:txBody>
          <a:bodyPr>
            <a:normAutofit fontScale="92500" lnSpcReduction="20000"/>
          </a:bodyPr>
          <a:lstStyle/>
          <a:p>
            <a:r>
              <a:rPr lang="es-MX" sz="3600" dirty="0">
                <a:solidFill>
                  <a:schemeClr val="tx1"/>
                </a:solidFill>
              </a:rPr>
              <a:t>LENGUAJESY AUTÓMATAS 1</a:t>
            </a:r>
          </a:p>
          <a:p>
            <a:r>
              <a:rPr lang="es-MX" sz="3600" dirty="0">
                <a:solidFill>
                  <a:schemeClr val="tx1"/>
                </a:solidFill>
              </a:rPr>
              <a:t>GRUPO 6A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F5DCF66-9310-36A1-AC27-73582395BAF7}"/>
              </a:ext>
            </a:extLst>
          </p:cNvPr>
          <p:cNvCxnSpPr>
            <a:cxnSpLocks/>
          </p:cNvCxnSpPr>
          <p:nvPr/>
        </p:nvCxnSpPr>
        <p:spPr>
          <a:xfrm>
            <a:off x="1770269" y="978034"/>
            <a:ext cx="734536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A7FF60C-1564-084B-841C-8251A45FED06}"/>
              </a:ext>
            </a:extLst>
          </p:cNvPr>
          <p:cNvCxnSpPr>
            <a:cxnSpLocks/>
          </p:cNvCxnSpPr>
          <p:nvPr/>
        </p:nvCxnSpPr>
        <p:spPr>
          <a:xfrm>
            <a:off x="2273507" y="1112972"/>
            <a:ext cx="712946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E5B4E5C-0248-1F24-38C5-38E381E2E040}"/>
              </a:ext>
            </a:extLst>
          </p:cNvPr>
          <p:cNvCxnSpPr>
            <a:cxnSpLocks/>
          </p:cNvCxnSpPr>
          <p:nvPr/>
        </p:nvCxnSpPr>
        <p:spPr>
          <a:xfrm>
            <a:off x="2088325" y="4158558"/>
            <a:ext cx="734536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47631C5-42BB-6511-8FD7-11D48805C749}"/>
              </a:ext>
            </a:extLst>
          </p:cNvPr>
          <p:cNvCxnSpPr>
            <a:cxnSpLocks/>
          </p:cNvCxnSpPr>
          <p:nvPr/>
        </p:nvCxnSpPr>
        <p:spPr>
          <a:xfrm>
            <a:off x="2591563" y="4293496"/>
            <a:ext cx="712946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3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C061D-B7C3-4787-8D16-EDB66A7A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82" y="156238"/>
            <a:ext cx="8596668" cy="1320800"/>
          </a:xfrm>
        </p:spPr>
        <p:txBody>
          <a:bodyPr>
            <a:normAutofit/>
          </a:bodyPr>
          <a:lstStyle/>
          <a:p>
            <a:r>
              <a:rPr lang="es-MX" dirty="0"/>
              <a:t>Anexo 1 – Análisis y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1D52B1-35EF-47FD-ACE5-B4D8B0493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7"/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E9D4BB-721E-4459-8A63-5BABEAA25FBF}"/>
              </a:ext>
            </a:extLst>
          </p:cNvPr>
          <p:cNvSpPr/>
          <p:nvPr/>
        </p:nvSpPr>
        <p:spPr>
          <a:xfrm>
            <a:off x="11207262" y="2404534"/>
            <a:ext cx="984738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7" name="Picture 4" descr="Instituto Tecnológico de Querétaro">
            <a:extLst>
              <a:ext uri="{FF2B5EF4-FFF2-40B4-BE49-F238E27FC236}">
                <a16:creationId xmlns:a16="http://schemas.microsoft.com/office/drawing/2014/main" id="{151B779B-E9BE-447B-8ECA-3E59F8B7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1" y="5218664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76278C26-E307-47C8-98FB-F0256A12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068D176B-374B-4889-89EE-7833C7B75916}"/>
              </a:ext>
            </a:extLst>
          </p:cNvPr>
          <p:cNvGrpSpPr/>
          <p:nvPr/>
        </p:nvGrpSpPr>
        <p:grpSpPr>
          <a:xfrm>
            <a:off x="349077" y="1681948"/>
            <a:ext cx="8924925" cy="164644"/>
            <a:chOff x="200025" y="606881"/>
            <a:chExt cx="8924925" cy="164644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CEE7D4B-D518-4D51-A23E-6F5873495FF4}"/>
                </a:ext>
              </a:extLst>
            </p:cNvPr>
            <p:cNvCxnSpPr/>
            <p:nvPr/>
          </p:nvCxnSpPr>
          <p:spPr>
            <a:xfrm flipV="1">
              <a:off x="200025" y="685800"/>
              <a:ext cx="8772525" cy="8572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2601C338-D390-416F-BDB5-E336BD3988EC}"/>
                </a:ext>
              </a:extLst>
            </p:cNvPr>
            <p:cNvCxnSpPr>
              <a:cxnSpLocks/>
            </p:cNvCxnSpPr>
            <p:nvPr/>
          </p:nvCxnSpPr>
          <p:spPr>
            <a:xfrm>
              <a:off x="200025" y="606881"/>
              <a:ext cx="8924925" cy="157837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16A4541-FB3F-1E4A-81EF-0ACE50760838}"/>
              </a:ext>
            </a:extLst>
          </p:cNvPr>
          <p:cNvSpPr txBox="1"/>
          <p:nvPr/>
        </p:nvSpPr>
        <p:spPr>
          <a:xfrm flipH="1">
            <a:off x="933614" y="2222056"/>
            <a:ext cx="4856411" cy="397031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s-MX" sz="3200" dirty="0"/>
              <a:t>Debe contener: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l-GR" sz="2000" dirty="0"/>
              <a:t>Σ</a:t>
            </a:r>
            <a:r>
              <a:rPr lang="es-MX" sz="2000" dirty="0"/>
              <a:t>=  elementos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000" dirty="0"/>
              <a:t>W=  elementos y </a:t>
            </a:r>
            <a:r>
              <a:rPr lang="es-MX" sz="2000" dirty="0" err="1"/>
              <a:t>regex</a:t>
            </a:r>
            <a:endParaRPr lang="es-MX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MX" sz="2000" dirty="0"/>
              <a:t>L= elementos y </a:t>
            </a:r>
            <a:r>
              <a:rPr lang="es-MX" sz="2000" dirty="0" err="1"/>
              <a:t>regex</a:t>
            </a:r>
            <a:endParaRPr lang="es-MX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MX" sz="2000" dirty="0"/>
              <a:t>Expresiones regulares (patrones)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MX" sz="2000" dirty="0"/>
              <a:t>Autómata (Diagrama de Moore)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MX" sz="2000" dirty="0"/>
              <a:t>Modelo Matemático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MX" sz="2000" dirty="0"/>
              <a:t>Tabla de transiciones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MX" sz="2000" dirty="0"/>
              <a:t>Construcción de tablas de </a:t>
            </a:r>
            <a:r>
              <a:rPr lang="es-MX" sz="2000" dirty="0" err="1"/>
              <a:t>simbolos</a:t>
            </a:r>
            <a:r>
              <a:rPr lang="es-MX" sz="2000" dirty="0"/>
              <a:t> (tokens, claves y subclaves)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MX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F468D6-7274-D7C1-2625-681B5135262F}"/>
              </a:ext>
            </a:extLst>
          </p:cNvPr>
          <p:cNvSpPr txBox="1"/>
          <p:nvPr/>
        </p:nvSpPr>
        <p:spPr>
          <a:xfrm flipH="1">
            <a:off x="5901026" y="2390867"/>
            <a:ext cx="4856411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s-MX" sz="3200" dirty="0"/>
              <a:t>La estructura de su trabajo debe ser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MX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MX" sz="2000" dirty="0"/>
              <a:t>Portada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MX" sz="2000" dirty="0"/>
              <a:t>Todos los puntos que se piden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MX" sz="2000" dirty="0"/>
              <a:t>Todas las hojas deben llevar encabezado y pie de página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MX" sz="2000" dirty="0"/>
              <a:t>Todo con orden y limpieza</a:t>
            </a:r>
          </a:p>
        </p:txBody>
      </p:sp>
    </p:spTree>
    <p:extLst>
      <p:ext uri="{BB962C8B-B14F-4D97-AF65-F5344CB8AC3E}">
        <p14:creationId xmlns:p14="http://schemas.microsoft.com/office/powerpoint/2010/main" val="4300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A5EB-46D1-4E3E-9E76-79397DFD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ANEXO 2</a:t>
            </a:r>
            <a:br>
              <a:rPr lang="es-MX" dirty="0"/>
            </a:br>
            <a:r>
              <a:rPr lang="es-MX" dirty="0"/>
              <a:t>SINTAXIS A VALIDAR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FA04D2-E174-4373-AC9A-99D65D7C2855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5" name="Picture 4" descr="Instituto Tecnológico de Querétaro">
            <a:extLst>
              <a:ext uri="{FF2B5EF4-FFF2-40B4-BE49-F238E27FC236}">
                <a16:creationId xmlns:a16="http://schemas.microsoft.com/office/drawing/2014/main" id="{EA2A06B9-B8BF-430B-AE44-72537020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132941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42CB51E5-DC68-4683-AF4D-01A176FB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78904371-704B-43C7-A9D7-1E09B6E49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116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B7AE-673F-469E-98D6-F9E9B2E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38" y="156237"/>
            <a:ext cx="8596668" cy="1320800"/>
          </a:xfrm>
        </p:spPr>
        <p:txBody>
          <a:bodyPr/>
          <a:lstStyle/>
          <a:p>
            <a:r>
              <a:rPr lang="es-MX" dirty="0"/>
              <a:t>Sintaxis a validar: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BDCDA-1481-455D-A0D7-8BA43DFC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10" y="1204842"/>
            <a:ext cx="8596668" cy="3880773"/>
          </a:xfrm>
        </p:spPr>
        <p:txBody>
          <a:bodyPr/>
          <a:lstStyle/>
          <a:p>
            <a:r>
              <a:rPr lang="es-MX" dirty="0"/>
              <a:t>Los comentarios debe reconocerlos, pero se ignoran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// Este es un ejemplo de comentario a ignorar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/* Este es otro </a:t>
            </a:r>
          </a:p>
          <a:p>
            <a:pPr marL="0" indent="0">
              <a:buNone/>
            </a:pPr>
            <a:r>
              <a:rPr lang="es-MX" dirty="0"/>
              <a:t>      ejemplo de comentario </a:t>
            </a:r>
          </a:p>
          <a:p>
            <a:pPr marL="0" indent="0">
              <a:buNone/>
            </a:pPr>
            <a:r>
              <a:rPr lang="es-MX" dirty="0"/>
              <a:t>a ignorar */</a:t>
            </a:r>
          </a:p>
        </p:txBody>
      </p:sp>
      <p:pic>
        <p:nvPicPr>
          <p:cNvPr id="4" name="Picture 4" descr="Instituto Tecnológico de Querétaro">
            <a:extLst>
              <a:ext uri="{FF2B5EF4-FFF2-40B4-BE49-F238E27FC236}">
                <a16:creationId xmlns:a16="http://schemas.microsoft.com/office/drawing/2014/main" id="{A6728E86-E4AB-4DA4-9138-6BD1A03C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218666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B298F6-B2AA-4DF6-B16F-1333ECD10AAD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FD6A3E80-8C79-4861-B613-2FA13176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2D56C-CDA8-4676-B37E-0CE2B146FD25}"/>
              </a:ext>
            </a:extLst>
          </p:cNvPr>
          <p:cNvCxnSpPr>
            <a:cxnSpLocks/>
          </p:cNvCxnSpPr>
          <p:nvPr/>
        </p:nvCxnSpPr>
        <p:spPr>
          <a:xfrm>
            <a:off x="641438" y="816637"/>
            <a:ext cx="7989271" cy="83956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33895D1-25DD-4D56-9E7D-C64EE29AAE3B}"/>
              </a:ext>
            </a:extLst>
          </p:cNvPr>
          <p:cNvCxnSpPr>
            <a:cxnSpLocks/>
          </p:cNvCxnSpPr>
          <p:nvPr/>
        </p:nvCxnSpPr>
        <p:spPr>
          <a:xfrm flipV="1">
            <a:off x="641438" y="626505"/>
            <a:ext cx="7989271" cy="38026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EA2BD3E-E231-5562-345B-9EE980E7E688}"/>
              </a:ext>
            </a:extLst>
          </p:cNvPr>
          <p:cNvSpPr/>
          <p:nvPr/>
        </p:nvSpPr>
        <p:spPr>
          <a:xfrm>
            <a:off x="742950" y="1947305"/>
            <a:ext cx="5191125" cy="457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4C0FAEF-79D9-3B1C-F046-A6B1C99FE61E}"/>
              </a:ext>
            </a:extLst>
          </p:cNvPr>
          <p:cNvSpPr/>
          <p:nvPr/>
        </p:nvSpPr>
        <p:spPr>
          <a:xfrm>
            <a:off x="742950" y="2758271"/>
            <a:ext cx="4124325" cy="1385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D4756D0-C2EE-A4E3-F7EF-C15CD177ECD9}"/>
              </a:ext>
            </a:extLst>
          </p:cNvPr>
          <p:cNvGrpSpPr/>
          <p:nvPr/>
        </p:nvGrpSpPr>
        <p:grpSpPr>
          <a:xfrm>
            <a:off x="7457049" y="0"/>
            <a:ext cx="1832343" cy="1832343"/>
            <a:chOff x="6096000" y="3882887"/>
            <a:chExt cx="1832343" cy="1832343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9300DCB-B7FC-9332-3AB3-4CAE180E9C3D}"/>
                </a:ext>
              </a:extLst>
            </p:cNvPr>
            <p:cNvSpPr/>
            <p:nvPr/>
          </p:nvSpPr>
          <p:spPr>
            <a:xfrm>
              <a:off x="6096000" y="3882887"/>
              <a:ext cx="1832343" cy="1832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8F228CD-DDC6-D486-B518-20A391F37326}"/>
                </a:ext>
              </a:extLst>
            </p:cNvPr>
            <p:cNvSpPr txBox="1"/>
            <p:nvPr/>
          </p:nvSpPr>
          <p:spPr>
            <a:xfrm>
              <a:off x="6652591" y="4224989"/>
              <a:ext cx="50358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89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B7AE-673F-469E-98D6-F9E9B2EE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 a validar: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BDCDA-1481-455D-A0D7-8BA43DFC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5" y="1701064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s-MX" u="sng" dirty="0" err="1"/>
              <a:t>cin</a:t>
            </a:r>
            <a:r>
              <a:rPr lang="es-MX" u="sng" dirty="0"/>
              <a:t>&gt;&gt; </a:t>
            </a:r>
            <a:r>
              <a:rPr lang="es-MX" dirty="0"/>
              <a:t>, </a:t>
            </a:r>
            <a:r>
              <a:rPr lang="es-MX" dirty="0" err="1"/>
              <a:t>cout</a:t>
            </a:r>
            <a:r>
              <a:rPr lang="es-MX" dirty="0"/>
              <a:t>&lt;&lt; aquí solo algunos ejemplos, usted debe validar todas las posibles combinaciones que se puedan realizar con operadores aritméticos y operadores de agrupación: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cout</a:t>
            </a:r>
            <a:r>
              <a:rPr lang="es-MX" dirty="0"/>
              <a:t> &lt;&lt; "\t </a:t>
            </a:r>
            <a:r>
              <a:rPr lang="es-MX" dirty="0" err="1"/>
              <a:t>Simbolo</a:t>
            </a:r>
            <a:r>
              <a:rPr lang="es-MX" dirty="0"/>
              <a:t> " &lt;&lt; i+1 &lt;&lt; " : ";</a:t>
            </a:r>
          </a:p>
          <a:p>
            <a:pPr marL="0" indent="0">
              <a:buNone/>
            </a:pPr>
            <a:r>
              <a:rPr lang="es-MX" dirty="0" err="1"/>
              <a:t>cin</a:t>
            </a:r>
            <a:r>
              <a:rPr lang="es-MX" dirty="0"/>
              <a:t> &gt;&gt; c;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cout</a:t>
            </a:r>
            <a:r>
              <a:rPr lang="es-MX" dirty="0"/>
              <a:t>&lt;&lt;“Hola mundo”;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cout</a:t>
            </a:r>
            <a:r>
              <a:rPr lang="es-MX" dirty="0"/>
              <a:t>&lt;&lt;“Dame un numero”;</a:t>
            </a:r>
          </a:p>
          <a:p>
            <a:pPr marL="0" indent="0">
              <a:buNone/>
            </a:pPr>
            <a:r>
              <a:rPr lang="es-MX" dirty="0" err="1"/>
              <a:t>cin</a:t>
            </a:r>
            <a:r>
              <a:rPr lang="es-MX" dirty="0"/>
              <a:t>&gt;&gt;</a:t>
            </a:r>
            <a:r>
              <a:rPr lang="es-MX" dirty="0" err="1"/>
              <a:t>num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 err="1"/>
              <a:t>cout</a:t>
            </a:r>
            <a:r>
              <a:rPr lang="es-MX" dirty="0"/>
              <a:t>&lt;&lt;“El numero es: ”&lt;&lt; </a:t>
            </a:r>
            <a:r>
              <a:rPr lang="es-MX" dirty="0" err="1"/>
              <a:t>num</a:t>
            </a:r>
            <a:r>
              <a:rPr lang="es-MX" dirty="0"/>
              <a:t>&lt;&lt;“ y el doble del numero es “&lt;&lt;</a:t>
            </a:r>
            <a:r>
              <a:rPr lang="es-MX" dirty="0" err="1"/>
              <a:t>num</a:t>
            </a:r>
            <a:r>
              <a:rPr lang="es-MX" dirty="0"/>
              <a:t>*2;</a:t>
            </a:r>
          </a:p>
        </p:txBody>
      </p:sp>
      <p:pic>
        <p:nvPicPr>
          <p:cNvPr id="4" name="Picture 4" descr="Instituto Tecnológico de Querétaro">
            <a:extLst>
              <a:ext uri="{FF2B5EF4-FFF2-40B4-BE49-F238E27FC236}">
                <a16:creationId xmlns:a16="http://schemas.microsoft.com/office/drawing/2014/main" id="{A6728E86-E4AB-4DA4-9138-6BD1A03C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218666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B298F6-B2AA-4DF6-B16F-1333ECD10AAD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FD6A3E80-8C79-4861-B613-2FA13176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2D56C-CDA8-4676-B37E-0CE2B146FD25}"/>
              </a:ext>
            </a:extLst>
          </p:cNvPr>
          <p:cNvCxnSpPr>
            <a:cxnSpLocks/>
          </p:cNvCxnSpPr>
          <p:nvPr/>
        </p:nvCxnSpPr>
        <p:spPr>
          <a:xfrm>
            <a:off x="677335" y="1320799"/>
            <a:ext cx="7989271" cy="83956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33895D1-25DD-4D56-9E7D-C64EE29AAE3B}"/>
              </a:ext>
            </a:extLst>
          </p:cNvPr>
          <p:cNvCxnSpPr>
            <a:cxnSpLocks/>
          </p:cNvCxnSpPr>
          <p:nvPr/>
        </p:nvCxnSpPr>
        <p:spPr>
          <a:xfrm flipV="1">
            <a:off x="677335" y="1130667"/>
            <a:ext cx="7989271" cy="38026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0CD6837F-B847-F144-5603-5D08E1C3CB48}"/>
              </a:ext>
            </a:extLst>
          </p:cNvPr>
          <p:cNvSpPr/>
          <p:nvPr/>
        </p:nvSpPr>
        <p:spPr>
          <a:xfrm>
            <a:off x="490456" y="2656279"/>
            <a:ext cx="4342338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4782053-3197-6948-2458-0557CA90E779}"/>
              </a:ext>
            </a:extLst>
          </p:cNvPr>
          <p:cNvSpPr/>
          <p:nvPr/>
        </p:nvSpPr>
        <p:spPr>
          <a:xfrm>
            <a:off x="524934" y="4389553"/>
            <a:ext cx="7437965" cy="11476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”;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56123E3-7783-F0D3-677D-271DBF06124E}"/>
              </a:ext>
            </a:extLst>
          </p:cNvPr>
          <p:cNvSpPr/>
          <p:nvPr/>
        </p:nvSpPr>
        <p:spPr>
          <a:xfrm>
            <a:off x="490456" y="3530877"/>
            <a:ext cx="4342338" cy="828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992C224-A5AC-125B-4ACB-4DB374D83A03}"/>
              </a:ext>
            </a:extLst>
          </p:cNvPr>
          <p:cNvGrpSpPr/>
          <p:nvPr/>
        </p:nvGrpSpPr>
        <p:grpSpPr>
          <a:xfrm>
            <a:off x="7898728" y="17652"/>
            <a:ext cx="1375275" cy="1493280"/>
            <a:chOff x="6096000" y="3882887"/>
            <a:chExt cx="1832343" cy="1832343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1550D2B9-1FF7-3B85-2F93-659B2815C068}"/>
                </a:ext>
              </a:extLst>
            </p:cNvPr>
            <p:cNvSpPr/>
            <p:nvPr/>
          </p:nvSpPr>
          <p:spPr>
            <a:xfrm>
              <a:off x="6096000" y="3882887"/>
              <a:ext cx="1832343" cy="1832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89DC249-9B06-28AF-08CC-A25632EEC6F1}"/>
                </a:ext>
              </a:extLst>
            </p:cNvPr>
            <p:cNvSpPr txBox="1"/>
            <p:nvPr/>
          </p:nvSpPr>
          <p:spPr>
            <a:xfrm>
              <a:off x="6652590" y="4224989"/>
              <a:ext cx="503582" cy="1359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66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71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B7AE-673F-469E-98D6-F9E9B2E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14" y="40974"/>
            <a:ext cx="8596668" cy="1320800"/>
          </a:xfrm>
        </p:spPr>
        <p:txBody>
          <a:bodyPr>
            <a:normAutofit/>
          </a:bodyPr>
          <a:lstStyle/>
          <a:p>
            <a:r>
              <a:rPr lang="es-MX" sz="2400" dirty="0"/>
              <a:t>Ejemplo de sintaxis completo, </a:t>
            </a:r>
            <a:br>
              <a:rPr lang="es-MX" sz="2400" dirty="0"/>
            </a:br>
            <a:r>
              <a:rPr lang="es-MX" sz="1800" dirty="0">
                <a:solidFill>
                  <a:schemeClr val="tx1"/>
                </a:solidFill>
              </a:rPr>
              <a:t>este sólo es un ejemplo, usted debe validar todas las posibles combinaciones que se puedan realizar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BDCDA-1481-455D-A0D7-8BA43DFC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09" y="1190912"/>
            <a:ext cx="9990165" cy="5402393"/>
          </a:xfrm>
        </p:spPr>
        <p:txBody>
          <a:bodyPr>
            <a:normAutofit lnSpcReduction="10000"/>
          </a:bodyPr>
          <a:lstStyle/>
          <a:p>
            <a:endParaRPr lang="es-MX" dirty="0"/>
          </a:p>
          <a:p>
            <a:pPr marL="0" indent="0">
              <a:buNone/>
            </a:pPr>
            <a:r>
              <a:rPr lang="es-MX" dirty="0"/>
              <a:t>/* Este es otro </a:t>
            </a:r>
          </a:p>
          <a:p>
            <a:pPr marL="0" indent="0">
              <a:buNone/>
            </a:pPr>
            <a:r>
              <a:rPr lang="es-MX" dirty="0"/>
              <a:t>      ejemplo de comentario </a:t>
            </a:r>
          </a:p>
          <a:p>
            <a:pPr marL="0" indent="0">
              <a:buNone/>
            </a:pPr>
            <a:r>
              <a:rPr lang="es-MX" dirty="0"/>
              <a:t>a ignorar */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cout</a:t>
            </a:r>
            <a:r>
              <a:rPr lang="es-MX" dirty="0"/>
              <a:t>&lt;&lt;“Dame un numero 1”; // Este es un ejemplo de comentario a ignorar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cin</a:t>
            </a:r>
            <a:r>
              <a:rPr lang="es-MX" dirty="0"/>
              <a:t>&gt;&gt;num1;</a:t>
            </a:r>
          </a:p>
          <a:p>
            <a:pPr marL="0" indent="0">
              <a:buNone/>
            </a:pPr>
            <a:r>
              <a:rPr lang="es-MX" dirty="0" err="1"/>
              <a:t>cout</a:t>
            </a:r>
            <a:r>
              <a:rPr lang="es-MX" dirty="0"/>
              <a:t>&lt;&lt;“Dame un numero”&lt;&lt;num2;</a:t>
            </a:r>
          </a:p>
          <a:p>
            <a:pPr marL="0" indent="0">
              <a:buNone/>
            </a:pPr>
            <a:r>
              <a:rPr lang="es-MX" dirty="0" err="1"/>
              <a:t>cin</a:t>
            </a:r>
            <a:r>
              <a:rPr lang="es-MX" dirty="0"/>
              <a:t>&gt;&gt;Num2;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cout</a:t>
            </a:r>
            <a:r>
              <a:rPr lang="es-MX" dirty="0"/>
              <a:t>&lt;&lt;“El numero ”&lt;&lt;num1&lt;&lt;“ y el número “&lt;&lt;num2&lt;&lt;“ son diferentes”;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// FIN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4" descr="Instituto Tecnológico de Querétaro">
            <a:extLst>
              <a:ext uri="{FF2B5EF4-FFF2-40B4-BE49-F238E27FC236}">
                <a16:creationId xmlns:a16="http://schemas.microsoft.com/office/drawing/2014/main" id="{A6728E86-E4AB-4DA4-9138-6BD1A03C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218666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B298F6-B2AA-4DF6-B16F-1333ECD10AAD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FD6A3E80-8C79-4861-B613-2FA13176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2D56C-CDA8-4676-B37E-0CE2B146FD25}"/>
              </a:ext>
            </a:extLst>
          </p:cNvPr>
          <p:cNvCxnSpPr>
            <a:cxnSpLocks/>
          </p:cNvCxnSpPr>
          <p:nvPr/>
        </p:nvCxnSpPr>
        <p:spPr>
          <a:xfrm>
            <a:off x="705910" y="996057"/>
            <a:ext cx="7989271" cy="83956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33895D1-25DD-4D56-9E7D-C64EE29AAE3B}"/>
              </a:ext>
            </a:extLst>
          </p:cNvPr>
          <p:cNvCxnSpPr>
            <a:cxnSpLocks/>
          </p:cNvCxnSpPr>
          <p:nvPr/>
        </p:nvCxnSpPr>
        <p:spPr>
          <a:xfrm flipV="1">
            <a:off x="705910" y="805925"/>
            <a:ext cx="7989271" cy="38026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36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A5EB-46D1-4E3E-9E76-79397DFD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CHECK LIST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FA04D2-E174-4373-AC9A-99D65D7C2855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5" name="Picture 4" descr="Instituto Tecnológico de Querétaro">
            <a:extLst>
              <a:ext uri="{FF2B5EF4-FFF2-40B4-BE49-F238E27FC236}">
                <a16:creationId xmlns:a16="http://schemas.microsoft.com/office/drawing/2014/main" id="{EA2A06B9-B8BF-430B-AE44-72537020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132941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42CB51E5-DC68-4683-AF4D-01A176FB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78904371-704B-43C7-A9D7-1E09B6E49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PROYECTO FINAL</a:t>
            </a:r>
          </a:p>
        </p:txBody>
      </p:sp>
    </p:spTree>
    <p:extLst>
      <p:ext uri="{BB962C8B-B14F-4D97-AF65-F5344CB8AC3E}">
        <p14:creationId xmlns:p14="http://schemas.microsoft.com/office/powerpoint/2010/main" val="339679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B7AE-673F-469E-98D6-F9E9B2E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38" y="156237"/>
            <a:ext cx="8596668" cy="1320800"/>
          </a:xfrm>
        </p:spPr>
        <p:txBody>
          <a:bodyPr/>
          <a:lstStyle/>
          <a:p>
            <a:r>
              <a:rPr lang="es-MX" dirty="0"/>
              <a:t>CHECK LIST – PROYECTO FINAL</a:t>
            </a:r>
          </a:p>
        </p:txBody>
      </p:sp>
      <p:pic>
        <p:nvPicPr>
          <p:cNvPr id="4" name="Picture 4" descr="Instituto Tecnológico de Querétaro">
            <a:extLst>
              <a:ext uri="{FF2B5EF4-FFF2-40B4-BE49-F238E27FC236}">
                <a16:creationId xmlns:a16="http://schemas.microsoft.com/office/drawing/2014/main" id="{A6728E86-E4AB-4DA4-9138-6BD1A03C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218666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B298F6-B2AA-4DF6-B16F-1333ECD10AAD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FD6A3E80-8C79-4861-B613-2FA13176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2D56C-CDA8-4676-B37E-0CE2B146FD25}"/>
              </a:ext>
            </a:extLst>
          </p:cNvPr>
          <p:cNvCxnSpPr>
            <a:cxnSpLocks/>
          </p:cNvCxnSpPr>
          <p:nvPr/>
        </p:nvCxnSpPr>
        <p:spPr>
          <a:xfrm>
            <a:off x="641438" y="816637"/>
            <a:ext cx="7989271" cy="83956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33895D1-25DD-4D56-9E7D-C64EE29AAE3B}"/>
              </a:ext>
            </a:extLst>
          </p:cNvPr>
          <p:cNvCxnSpPr>
            <a:cxnSpLocks/>
          </p:cNvCxnSpPr>
          <p:nvPr/>
        </p:nvCxnSpPr>
        <p:spPr>
          <a:xfrm flipV="1">
            <a:off x="641438" y="626505"/>
            <a:ext cx="7989271" cy="38026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6">
            <a:extLst>
              <a:ext uri="{FF2B5EF4-FFF2-40B4-BE49-F238E27FC236}">
                <a16:creationId xmlns:a16="http://schemas.microsoft.com/office/drawing/2014/main" id="{3C0E7281-2063-0262-F9CC-280D1FC22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910393"/>
              </p:ext>
            </p:extLst>
          </p:nvPr>
        </p:nvGraphicFramePr>
        <p:xfrm>
          <a:off x="435134" y="858615"/>
          <a:ext cx="11321731" cy="614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917">
                  <a:extLst>
                    <a:ext uri="{9D8B030D-6E8A-4147-A177-3AD203B41FA5}">
                      <a16:colId xmlns:a16="http://schemas.microsoft.com/office/drawing/2014/main" val="561004176"/>
                    </a:ext>
                  </a:extLst>
                </a:gridCol>
                <a:gridCol w="2190297">
                  <a:extLst>
                    <a:ext uri="{9D8B030D-6E8A-4147-A177-3AD203B41FA5}">
                      <a16:colId xmlns:a16="http://schemas.microsoft.com/office/drawing/2014/main" val="494278400"/>
                    </a:ext>
                  </a:extLst>
                </a:gridCol>
                <a:gridCol w="6496388">
                  <a:extLst>
                    <a:ext uri="{9D8B030D-6E8A-4147-A177-3AD203B41FA5}">
                      <a16:colId xmlns:a16="http://schemas.microsoft.com/office/drawing/2014/main" val="1111420275"/>
                    </a:ext>
                  </a:extLst>
                </a:gridCol>
                <a:gridCol w="1587129">
                  <a:extLst>
                    <a:ext uri="{9D8B030D-6E8A-4147-A177-3AD203B41FA5}">
                      <a16:colId xmlns:a16="http://schemas.microsoft.com/office/drawing/2014/main" val="311948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ETAPA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PUNTOS A EVALUAR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PORCENTAJE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40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– ENTREGA ANÁLISIS Y 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ENCUENTRAN TODOS LOS INTEGRANTES DEL EQUIPO EN TIEMPO Y 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8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 ENTREGA DE PROYECTO LA EXPLICACIÓN  ES CLARA,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6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LA INFORMACIÓN QUE ENTREGAN ESTA COMPLETA, Y SE  ENVÍA AL CORREO EN TIEMPO Y 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4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 INTEGRANTES DEL EQUIPO RESPONDEN A LAS 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5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3- ENTREGA ANALIZADOR LÉXICO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ENCUENTRAN TODOS LOS INTEGRANTES 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4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LA PRESENTACIÓN  DEL PROYECTO TIENE BUEN DISEÑO,ORDEN Y ESTA COMPLETA.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9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LA EXPOSICIÓN ES CLARA Y LOS INTEGRANTES RESPONDEN LAS PREGUNTAS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1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EL PROGRAMA ESTA COMPLETO REALIZA TODO LO QUE SE PIDE. MANDAN SU CORREO CON TODOS LOS ARCHIVO EN TIEMPO Y 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71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01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45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A5EB-46D1-4E3E-9E76-79397DFD0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6689" y="-161259"/>
            <a:ext cx="7766936" cy="901788"/>
          </a:xfrm>
        </p:spPr>
        <p:txBody>
          <a:bodyPr/>
          <a:lstStyle/>
          <a:p>
            <a:r>
              <a:rPr lang="es-MX" sz="3200" dirty="0"/>
              <a:t>CALENDARIO DE CIERRE DE SEMESTRE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FA04D2-E174-4373-AC9A-99D65D7C2855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5" name="Picture 4" descr="Instituto Tecnológico de Querétaro">
            <a:extLst>
              <a:ext uri="{FF2B5EF4-FFF2-40B4-BE49-F238E27FC236}">
                <a16:creationId xmlns:a16="http://schemas.microsoft.com/office/drawing/2014/main" id="{EA2A06B9-B8BF-430B-AE44-72537020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132941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42CB51E5-DC68-4683-AF4D-01A176FB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265C0A03-1E65-4250-A168-C0FB9E7D358F}"/>
              </a:ext>
            </a:extLst>
          </p:cNvPr>
          <p:cNvGraphicFramePr>
            <a:graphicFrameLocks noGrp="1"/>
          </p:cNvGraphicFramePr>
          <p:nvPr/>
        </p:nvGraphicFramePr>
        <p:xfrm>
          <a:off x="495301" y="0"/>
          <a:ext cx="11622385" cy="62179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428874">
                  <a:extLst>
                    <a:ext uri="{9D8B030D-6E8A-4147-A177-3AD203B41FA5}">
                      <a16:colId xmlns:a16="http://schemas.microsoft.com/office/drawing/2014/main" val="3887730761"/>
                    </a:ext>
                  </a:extLst>
                </a:gridCol>
                <a:gridCol w="2220080">
                  <a:extLst>
                    <a:ext uri="{9D8B030D-6E8A-4147-A177-3AD203B41FA5}">
                      <a16:colId xmlns:a16="http://schemas.microsoft.com/office/drawing/2014/main" val="2135003428"/>
                    </a:ext>
                  </a:extLst>
                </a:gridCol>
                <a:gridCol w="2324477">
                  <a:extLst>
                    <a:ext uri="{9D8B030D-6E8A-4147-A177-3AD203B41FA5}">
                      <a16:colId xmlns:a16="http://schemas.microsoft.com/office/drawing/2014/main" val="4235388879"/>
                    </a:ext>
                  </a:extLst>
                </a:gridCol>
                <a:gridCol w="2324477">
                  <a:extLst>
                    <a:ext uri="{9D8B030D-6E8A-4147-A177-3AD203B41FA5}">
                      <a16:colId xmlns:a16="http://schemas.microsoft.com/office/drawing/2014/main" val="3408779990"/>
                    </a:ext>
                  </a:extLst>
                </a:gridCol>
                <a:gridCol w="2324477">
                  <a:extLst>
                    <a:ext uri="{9D8B030D-6E8A-4147-A177-3AD203B41FA5}">
                      <a16:colId xmlns:a16="http://schemas.microsoft.com/office/drawing/2014/main" val="529727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LUNES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MARTES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MIÉRCOLES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JUEVES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VIERNES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2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22/05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REALIZAR PROYECTO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23/05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REALIZAR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24/05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es-MX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REALIZAR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25/05</a:t>
                      </a:r>
                    </a:p>
                    <a:p>
                      <a:endParaRPr lang="es-MX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REALIZAR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26/05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REALIZAR 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87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29/05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ENTREGA DE DISEÑO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EQUIPO </a:t>
                      </a:r>
                      <a:r>
                        <a:rPr lang="es-MX" sz="1800" b="1" u="sng" dirty="0" err="1">
                          <a:solidFill>
                            <a:schemeClr val="tx1"/>
                          </a:solidFill>
                        </a:rPr>
                        <a:t>Equipo</a:t>
                      </a: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 6,7,8,</a:t>
                      </a:r>
                    </a:p>
                    <a:p>
                      <a:endParaRPr lang="es-MX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30/05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ENTREGA DE DISEÑO</a:t>
                      </a:r>
                    </a:p>
                    <a:p>
                      <a:endParaRPr lang="es-MX" sz="1800" b="1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Equipo 1,2,3,4</a:t>
                      </a:r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31/05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ENTREGA DE DISEÑO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Equipo 5,9,10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01/06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es-MX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REALIZAR PROYECTO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02/06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es-MX" sz="18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REALIZAR PROYECTO</a:t>
                      </a:r>
                    </a:p>
                    <a:p>
                      <a:endParaRPr lang="es-MX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3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05/06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ENTREGA PROGRAMA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EQUIPO </a:t>
                      </a:r>
                      <a:r>
                        <a:rPr lang="es-MX" sz="1800" b="1" u="sng" dirty="0" err="1">
                          <a:solidFill>
                            <a:schemeClr val="tx1"/>
                          </a:solidFill>
                        </a:rPr>
                        <a:t>Equipo</a:t>
                      </a: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 6,7,8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06/06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ENTREGA PROGRAMA</a:t>
                      </a:r>
                    </a:p>
                    <a:p>
                      <a:endParaRPr lang="es-MX" sz="1800" b="1" u="sng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Equipo 1,2,3,4</a:t>
                      </a:r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07/06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ENTREGA PROGRAMA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u="sng" dirty="0">
                          <a:solidFill>
                            <a:schemeClr val="tx1"/>
                          </a:solidFill>
                        </a:rPr>
                        <a:t>Equipo ,5,9,10</a:t>
                      </a:r>
                      <a:endParaRPr lang="es-MX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08/06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1" u="sng" dirty="0">
                          <a:solidFill>
                            <a:schemeClr val="tx1"/>
                          </a:solidFill>
                        </a:rPr>
                        <a:t>ENTREGA DE RESULTADOS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chemeClr val="accent5"/>
                          </a:solidFill>
                        </a:rPr>
                        <a:t>09/06</a:t>
                      </a:r>
                    </a:p>
                    <a:p>
                      <a:endParaRPr lang="es-MX" b="1" dirty="0">
                        <a:solidFill>
                          <a:schemeClr val="accent5"/>
                        </a:solidFill>
                      </a:endParaRPr>
                    </a:p>
                    <a:p>
                      <a:r>
                        <a:rPr lang="es-MX" b="1" u="sng" dirty="0">
                          <a:solidFill>
                            <a:schemeClr val="tx1"/>
                          </a:solidFill>
                        </a:rPr>
                        <a:t>CAPTURA DE CALIFICACIONES EN EL SISTEMA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8645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C0EFC53-1180-277F-6048-5567414B840C}"/>
              </a:ext>
            </a:extLst>
          </p:cNvPr>
          <p:cNvSpPr txBox="1"/>
          <p:nvPr/>
        </p:nvSpPr>
        <p:spPr>
          <a:xfrm>
            <a:off x="-133013" y="-33544"/>
            <a:ext cx="2058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FF0000"/>
                </a:solidFill>
              </a:rPr>
              <a:t>GRUPO </a:t>
            </a:r>
          </a:p>
          <a:p>
            <a:r>
              <a:rPr lang="es-MX" sz="2400" b="1" dirty="0">
                <a:solidFill>
                  <a:srgbClr val="FF0000"/>
                </a:solidFill>
              </a:rPr>
              <a:t>6A</a:t>
            </a:r>
          </a:p>
        </p:txBody>
      </p:sp>
    </p:spTree>
    <p:extLst>
      <p:ext uri="{BB962C8B-B14F-4D97-AF65-F5344CB8AC3E}">
        <p14:creationId xmlns:p14="http://schemas.microsoft.com/office/powerpoint/2010/main" val="306980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A5EB-46D1-4E3E-9E76-79397DFD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</a:t>
            </a:r>
            <a:br>
              <a:rPr lang="es-MX" dirty="0"/>
            </a:br>
            <a:r>
              <a:rPr lang="es-MX" dirty="0"/>
              <a:t>2023-1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FA04D2-E174-4373-AC9A-99D65D7C2855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5" name="Picture 4" descr="Instituto Tecnológico de Querétaro">
            <a:extLst>
              <a:ext uri="{FF2B5EF4-FFF2-40B4-BE49-F238E27FC236}">
                <a16:creationId xmlns:a16="http://schemas.microsoft.com/office/drawing/2014/main" id="{EA2A06B9-B8BF-430B-AE44-72537020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132941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42CB51E5-DC68-4683-AF4D-01A176FB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78904371-704B-43C7-A9D7-1E09B6E49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sz="3600" dirty="0">
                <a:solidFill>
                  <a:srgbClr val="FF0000"/>
                </a:solidFill>
                <a:highlight>
                  <a:srgbClr val="FFFF00"/>
                </a:highlight>
              </a:rPr>
              <a:t>PF-FECHA DE ENTREGA-PROYECTO FINAL</a:t>
            </a:r>
          </a:p>
        </p:txBody>
      </p:sp>
    </p:spTree>
    <p:extLst>
      <p:ext uri="{BB962C8B-B14F-4D97-AF65-F5344CB8AC3E}">
        <p14:creationId xmlns:p14="http://schemas.microsoft.com/office/powerpoint/2010/main" val="26298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B7AE-673F-469E-98D6-F9E9B2E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38" y="210066"/>
            <a:ext cx="8596668" cy="1320800"/>
          </a:xfrm>
        </p:spPr>
        <p:txBody>
          <a:bodyPr/>
          <a:lstStyle/>
          <a:p>
            <a:r>
              <a:rPr lang="es-MX" sz="3600" dirty="0">
                <a:solidFill>
                  <a:srgbClr val="FF0000"/>
                </a:solidFill>
                <a:highlight>
                  <a:srgbClr val="FFFF00"/>
                </a:highlight>
              </a:rPr>
              <a:t>PF-FECHA DE ENTREGA-PROYECTO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BDCDA-1481-455D-A0D7-8BA43DFC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7648"/>
            <a:ext cx="8596668" cy="5300286"/>
          </a:xfrm>
        </p:spPr>
        <p:txBody>
          <a:bodyPr>
            <a:normAutofit/>
          </a:bodyPr>
          <a:lstStyle/>
          <a:p>
            <a:r>
              <a:rPr lang="es-MX" dirty="0"/>
              <a:t>El proyecto se realizara en equipo</a:t>
            </a:r>
          </a:p>
          <a:p>
            <a:r>
              <a:rPr lang="es-MX" dirty="0"/>
              <a:t>El proyecto se realizara en 3 etapas:</a:t>
            </a:r>
          </a:p>
          <a:p>
            <a:pPr marL="114300" indent="0">
              <a:buNone/>
            </a:pPr>
            <a:r>
              <a:rPr lang="es-MX" sz="2400" b="1" u="sng" dirty="0">
                <a:solidFill>
                  <a:srgbClr val="FF0000"/>
                </a:solidFill>
              </a:rPr>
              <a:t>ETAPA 1, ANÁLISIS Y DISEÑO: </a:t>
            </a:r>
          </a:p>
          <a:p>
            <a:pPr marL="114300" indent="0">
              <a:buNone/>
            </a:pPr>
            <a:r>
              <a:rPr lang="es-MX" sz="2400" b="1" u="sng" dirty="0">
                <a:solidFill>
                  <a:srgbClr val="FF0000"/>
                </a:solidFill>
              </a:rPr>
              <a:t>en esta etapa el equipo debe exponer a la maestra sus resultados</a:t>
            </a:r>
          </a:p>
          <a:p>
            <a:pPr marL="857250" lvl="1" indent="-342900">
              <a:buFont typeface="+mj-lt"/>
              <a:buAutoNum type="arabicPeriod"/>
            </a:pPr>
            <a:r>
              <a:rPr lang="es-MX" dirty="0"/>
              <a:t>Todos los integrantes del equipo deben estar presentes en la presentación de su proyecto, se les realizaran algunas preguntas a algunos de los integrantes, y se evaluaran sus respuestas y contaran para el resultado del parcial 3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Los puntos que debe entregar de análisis y diseño  se ven en el anexo1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Debe realizar un reporte de su análisis y diseño, en este se debe incluir: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MX" dirty="0"/>
              <a:t>Reporte en PDF que contenga, todo bien documentado (explicado) y que contenga:</a:t>
            </a:r>
          </a:p>
          <a:p>
            <a:pPr lvl="3"/>
            <a:r>
              <a:rPr lang="es-MX" dirty="0"/>
              <a:t>Portada</a:t>
            </a:r>
          </a:p>
          <a:p>
            <a:pPr lvl="3"/>
            <a:r>
              <a:rPr lang="es-MX" dirty="0"/>
              <a:t>Análisis y diseño ( </a:t>
            </a:r>
            <a:r>
              <a:rPr lang="es-MX" dirty="0" err="1"/>
              <a:t>regex</a:t>
            </a:r>
            <a:r>
              <a:rPr lang="es-MX" dirty="0"/>
              <a:t>, autómatas, tabla de símbolos ( tokens con códigos)), todas sus hojas con encabezados y pie de página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4" descr="Instituto Tecnológico de Querétaro">
            <a:extLst>
              <a:ext uri="{FF2B5EF4-FFF2-40B4-BE49-F238E27FC236}">
                <a16:creationId xmlns:a16="http://schemas.microsoft.com/office/drawing/2014/main" id="{A6728E86-E4AB-4DA4-9138-6BD1A03C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218666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B298F6-B2AA-4DF6-B16F-1333ECD10AAD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FD6A3E80-8C79-4861-B613-2FA13176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2D56C-CDA8-4676-B37E-0CE2B146FD25}"/>
              </a:ext>
            </a:extLst>
          </p:cNvPr>
          <p:cNvCxnSpPr>
            <a:cxnSpLocks/>
          </p:cNvCxnSpPr>
          <p:nvPr/>
        </p:nvCxnSpPr>
        <p:spPr>
          <a:xfrm>
            <a:off x="677335" y="967383"/>
            <a:ext cx="7989271" cy="83956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33895D1-25DD-4D56-9E7D-C64EE29AAE3B}"/>
              </a:ext>
            </a:extLst>
          </p:cNvPr>
          <p:cNvCxnSpPr>
            <a:cxnSpLocks/>
          </p:cNvCxnSpPr>
          <p:nvPr/>
        </p:nvCxnSpPr>
        <p:spPr>
          <a:xfrm flipV="1">
            <a:off x="677335" y="777251"/>
            <a:ext cx="7989271" cy="38026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05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B7AE-673F-469E-98D6-F9E9B2E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38" y="210066"/>
            <a:ext cx="8596668" cy="1320800"/>
          </a:xfrm>
        </p:spPr>
        <p:txBody>
          <a:bodyPr/>
          <a:lstStyle/>
          <a:p>
            <a:r>
              <a:rPr lang="es-MX" sz="3600" dirty="0">
                <a:solidFill>
                  <a:srgbClr val="FF0000"/>
                </a:solidFill>
                <a:highlight>
                  <a:srgbClr val="FFFF00"/>
                </a:highlight>
              </a:rPr>
              <a:t>PF-FECHA DE ENTREGA-PROYECTO FINAL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BDCDA-1481-455D-A0D7-8BA43DFC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7648"/>
            <a:ext cx="8596668" cy="5300286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s-MX" sz="2400" b="1" u="sng" dirty="0">
                <a:solidFill>
                  <a:srgbClr val="FF0000"/>
                </a:solidFill>
              </a:rPr>
              <a:t>ETAPA 2 , DESARROLLO DEL PROGRAMA</a:t>
            </a:r>
          </a:p>
          <a:p>
            <a:pPr lvl="1"/>
            <a:r>
              <a:rPr lang="es-MX" dirty="0"/>
              <a:t>Desarrollar un programa  en </a:t>
            </a:r>
            <a:r>
              <a:rPr lang="es-MX" dirty="0" err="1"/>
              <a:t>c++</a:t>
            </a:r>
            <a:r>
              <a:rPr lang="es-MX" dirty="0"/>
              <a:t>, que </a:t>
            </a:r>
            <a:r>
              <a:rPr lang="es-MX" dirty="0">
                <a:highlight>
                  <a:srgbClr val="FFFF00"/>
                </a:highlight>
              </a:rPr>
              <a:t>lea de un archivo </a:t>
            </a:r>
            <a:r>
              <a:rPr lang="es-MX" dirty="0" err="1">
                <a:highlight>
                  <a:srgbClr val="FFFF00"/>
                </a:highlight>
              </a:rPr>
              <a:t>txt</a:t>
            </a:r>
            <a:r>
              <a:rPr lang="es-MX" dirty="0">
                <a:highlight>
                  <a:srgbClr val="FFFF00"/>
                </a:highlight>
              </a:rPr>
              <a:t> con algunas sintaxis que tenga precargadas </a:t>
            </a:r>
            <a:r>
              <a:rPr lang="es-MX" dirty="0"/>
              <a:t>, sea ejecute y de como resultado:  </a:t>
            </a:r>
          </a:p>
          <a:p>
            <a:pPr lvl="2"/>
            <a:r>
              <a:rPr lang="es-MX" dirty="0"/>
              <a:t>CORRECTO, muestra en pantalla el avance de los estados hasta llegar a QF, y genera tabla con los: lexemas, tokens, calves y sub claves</a:t>
            </a:r>
          </a:p>
          <a:p>
            <a:pPr lvl="2"/>
            <a:r>
              <a:rPr lang="es-MX" dirty="0"/>
              <a:t>ERROR, en caso de que la sintaxis sea incorrecta, muestra en pantalla el avance de los estados hasta llegar al error</a:t>
            </a:r>
          </a:p>
          <a:p>
            <a:pPr lvl="1"/>
            <a:r>
              <a:rPr lang="es-MX" dirty="0"/>
              <a:t>Las sintaxis que debe validar su programa y generar su tabla de tokens se muestran en el ANEXO 2 – SINTAXIS A VALIDAR</a:t>
            </a:r>
          </a:p>
          <a:p>
            <a:pPr marL="914400" lvl="2" indent="0">
              <a:buNone/>
            </a:pPr>
            <a:r>
              <a:rPr lang="es-MX" b="1" u="sng" dirty="0">
                <a:solidFill>
                  <a:srgbClr val="FF0000"/>
                </a:solidFill>
              </a:rPr>
              <a:t>¡¡¡ IMPORTANTE !!!</a:t>
            </a:r>
            <a:endParaRPr lang="es-MX" sz="1400" b="1" u="sng" dirty="0">
              <a:solidFill>
                <a:srgbClr val="FF0000"/>
              </a:solidFill>
            </a:endParaRPr>
          </a:p>
          <a:p>
            <a:pPr lvl="2"/>
            <a:endParaRPr lang="es-MX" dirty="0"/>
          </a:p>
          <a:p>
            <a:pPr lvl="2"/>
            <a:r>
              <a:rPr lang="es-MX" dirty="0"/>
              <a:t>Para que su trabajo sea valido debe coincidir el análisis, diseño y programa</a:t>
            </a:r>
          </a:p>
          <a:p>
            <a:pPr lvl="2"/>
            <a:r>
              <a:rPr lang="es-MX" dirty="0"/>
              <a:t>Para todas las sintaxis debe utilizar autómatas</a:t>
            </a:r>
          </a:p>
          <a:p>
            <a:pPr lvl="2"/>
            <a:r>
              <a:rPr lang="es-MX" dirty="0"/>
              <a:t>No debe haber copias ( programas con lógicas iguales se invalidan y reprueban la materia)</a:t>
            </a:r>
          </a:p>
          <a:p>
            <a:pPr lvl="2"/>
            <a:r>
              <a:rPr lang="es-MX" dirty="0"/>
              <a:t>Todos los integrantes del equipo deben colaborar en la creación del proyecto final, </a:t>
            </a:r>
          </a:p>
          <a:p>
            <a:pPr lvl="2"/>
            <a:r>
              <a:rPr lang="es-MX" dirty="0"/>
              <a:t>En la presentación del proyecto final, la maestra selecciona algún integrante del equipo y  hará algunas preguntas y pedirá algunos cambios en el código, en caso de que no sepa, se invalidara el proyecto</a:t>
            </a:r>
          </a:p>
          <a:p>
            <a:pPr lvl="2"/>
            <a:r>
              <a:rPr lang="es-MX" dirty="0"/>
              <a:t>Todos los integrantes del equipo deben estar presentes en la presentación de su proyecto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4" descr="Instituto Tecnológico de Querétaro">
            <a:extLst>
              <a:ext uri="{FF2B5EF4-FFF2-40B4-BE49-F238E27FC236}">
                <a16:creationId xmlns:a16="http://schemas.microsoft.com/office/drawing/2014/main" id="{A6728E86-E4AB-4DA4-9138-6BD1A03C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218666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B298F6-B2AA-4DF6-B16F-1333ECD10AAD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FD6A3E80-8C79-4861-B613-2FA13176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2D56C-CDA8-4676-B37E-0CE2B146FD25}"/>
              </a:ext>
            </a:extLst>
          </p:cNvPr>
          <p:cNvCxnSpPr>
            <a:cxnSpLocks/>
          </p:cNvCxnSpPr>
          <p:nvPr/>
        </p:nvCxnSpPr>
        <p:spPr>
          <a:xfrm>
            <a:off x="677335" y="967383"/>
            <a:ext cx="7989271" cy="83956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33895D1-25DD-4D56-9E7D-C64EE29AAE3B}"/>
              </a:ext>
            </a:extLst>
          </p:cNvPr>
          <p:cNvCxnSpPr>
            <a:cxnSpLocks/>
          </p:cNvCxnSpPr>
          <p:nvPr/>
        </p:nvCxnSpPr>
        <p:spPr>
          <a:xfrm flipV="1">
            <a:off x="677335" y="777251"/>
            <a:ext cx="7989271" cy="38026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B7AE-673F-469E-98D6-F9E9B2E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38" y="210066"/>
            <a:ext cx="8596668" cy="1320800"/>
          </a:xfrm>
        </p:spPr>
        <p:txBody>
          <a:bodyPr/>
          <a:lstStyle/>
          <a:p>
            <a:r>
              <a:rPr lang="es-MX" dirty="0"/>
              <a:t>PF-fecha de entrega-PROYECTO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BDCDA-1481-455D-A0D7-8BA43DFC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347648"/>
            <a:ext cx="8596668" cy="53002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2400" b="1" u="sng" dirty="0">
                <a:solidFill>
                  <a:srgbClr val="FF0000"/>
                </a:solidFill>
              </a:rPr>
              <a:t>ETAPA 3 , ENTREGA DE SU PROYECTO</a:t>
            </a:r>
          </a:p>
          <a:p>
            <a:pPr lvl="1"/>
            <a:r>
              <a:rPr lang="es-MX" dirty="0"/>
              <a:t>Para la entrega del reporte de su proyecto, en este se debe incluir: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MX" dirty="0"/>
              <a:t>Reporte en PDF que contenga, todo bien documentado (explicado) y que contenga:</a:t>
            </a:r>
          </a:p>
          <a:p>
            <a:pPr lvl="3"/>
            <a:r>
              <a:rPr lang="es-MX" dirty="0"/>
              <a:t>Portada</a:t>
            </a:r>
          </a:p>
          <a:p>
            <a:pPr lvl="3"/>
            <a:r>
              <a:rPr lang="es-MX" dirty="0"/>
              <a:t>Captura de pantalla de todos los resultados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MX" dirty="0"/>
              <a:t>Archivo(s) TXT (Bloc de notas), donde debe copiar y pegar el código final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MX" dirty="0"/>
              <a:t>Presentación (</a:t>
            </a:r>
            <a:r>
              <a:rPr lang="es-MX" dirty="0" err="1"/>
              <a:t>power</a:t>
            </a:r>
            <a:r>
              <a:rPr lang="es-MX" dirty="0"/>
              <a:t> </a:t>
            </a:r>
            <a:r>
              <a:rPr lang="es-MX" dirty="0" err="1"/>
              <a:t>point</a:t>
            </a:r>
            <a:r>
              <a:rPr lang="es-MX" dirty="0"/>
              <a:t>) en la cual expondrán  su proyecto con resultados, todos los integrantes del equipo deben exponer. En la presentación debe </a:t>
            </a:r>
            <a:r>
              <a:rPr lang="es-MX" dirty="0">
                <a:highlight>
                  <a:srgbClr val="FFFF00"/>
                </a:highlight>
              </a:rPr>
              <a:t>mostrar un resumen de su trabajo, TIENE SOLO 10 MINUTOS:</a:t>
            </a:r>
          </a:p>
          <a:p>
            <a:pPr lvl="3"/>
            <a:r>
              <a:rPr lang="es-MX" dirty="0"/>
              <a:t>Explicar </a:t>
            </a:r>
            <a:r>
              <a:rPr lang="es-MX" dirty="0" err="1"/>
              <a:t>automata</a:t>
            </a:r>
            <a:endParaRPr lang="es-MX" dirty="0"/>
          </a:p>
          <a:p>
            <a:pPr lvl="3"/>
            <a:r>
              <a:rPr lang="es-MX" dirty="0"/>
              <a:t>Mostrar parte del código (autómata programado)</a:t>
            </a:r>
          </a:p>
          <a:p>
            <a:pPr lvl="3"/>
            <a:r>
              <a:rPr lang="es-MX" dirty="0"/>
              <a:t>Captura de pantalla de todos los resultados</a:t>
            </a:r>
          </a:p>
          <a:p>
            <a:pPr lvl="3"/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4" descr="Instituto Tecnológico de Querétaro">
            <a:extLst>
              <a:ext uri="{FF2B5EF4-FFF2-40B4-BE49-F238E27FC236}">
                <a16:creationId xmlns:a16="http://schemas.microsoft.com/office/drawing/2014/main" id="{A6728E86-E4AB-4DA4-9138-6BD1A03C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218666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B298F6-B2AA-4DF6-B16F-1333ECD10AAD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FD6A3E80-8C79-4861-B613-2FA13176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2D56C-CDA8-4676-B37E-0CE2B146FD25}"/>
              </a:ext>
            </a:extLst>
          </p:cNvPr>
          <p:cNvCxnSpPr>
            <a:cxnSpLocks/>
          </p:cNvCxnSpPr>
          <p:nvPr/>
        </p:nvCxnSpPr>
        <p:spPr>
          <a:xfrm>
            <a:off x="677335" y="967383"/>
            <a:ext cx="7989271" cy="83956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33895D1-25DD-4D56-9E7D-C64EE29AAE3B}"/>
              </a:ext>
            </a:extLst>
          </p:cNvPr>
          <p:cNvCxnSpPr>
            <a:cxnSpLocks/>
          </p:cNvCxnSpPr>
          <p:nvPr/>
        </p:nvCxnSpPr>
        <p:spPr>
          <a:xfrm flipV="1">
            <a:off x="677335" y="777251"/>
            <a:ext cx="7989271" cy="38026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AEF4557-3FE8-02E8-1C3C-21068C1F9ADA}"/>
              </a:ext>
            </a:extLst>
          </p:cNvPr>
          <p:cNvSpPr txBox="1"/>
          <p:nvPr/>
        </p:nvSpPr>
        <p:spPr>
          <a:xfrm>
            <a:off x="5989981" y="4465982"/>
            <a:ext cx="222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highlight>
                  <a:srgbClr val="FFFF00"/>
                </a:highlight>
              </a:rPr>
              <a:t>OBLIGATORIO</a:t>
            </a:r>
          </a:p>
        </p:txBody>
      </p:sp>
    </p:spTree>
    <p:extLst>
      <p:ext uri="{BB962C8B-B14F-4D97-AF65-F5344CB8AC3E}">
        <p14:creationId xmlns:p14="http://schemas.microsoft.com/office/powerpoint/2010/main" val="310585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B7AE-673F-469E-98D6-F9E9B2EE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27" y="156237"/>
            <a:ext cx="8596668" cy="1320800"/>
          </a:xfrm>
        </p:spPr>
        <p:txBody>
          <a:bodyPr/>
          <a:lstStyle/>
          <a:p>
            <a:r>
              <a:rPr lang="es-MX" dirty="0"/>
              <a:t>PF-FECHA DE ENTREGA-PROYECTO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BDCDA-1481-455D-A0D7-8BA43DFC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176635"/>
            <a:ext cx="8596668" cy="4405299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La entrega de su proyecto será en dos partes</a:t>
            </a:r>
          </a:p>
          <a:p>
            <a:r>
              <a:rPr lang="es-MX" dirty="0"/>
              <a:t>1. Análisis y Diseño (PDF)</a:t>
            </a:r>
          </a:p>
          <a:p>
            <a:r>
              <a:rPr lang="es-MX" dirty="0"/>
              <a:t>2. ANALIZADOR LÉXICO(TXT, PPTX). Los TXT son : del código del programa, y dos TXT de ejemplos : válido y no valido </a:t>
            </a:r>
          </a:p>
          <a:p>
            <a:r>
              <a:rPr lang="es-MX" dirty="0"/>
              <a:t>Debe mandar  por correo sus archivos, el día que le toco exponer, y antes de la exposición. El nombre de todos los archivos y del asunto del correo deben ser: </a:t>
            </a:r>
          </a:p>
          <a:p>
            <a:pPr lvl="1"/>
            <a:r>
              <a:rPr lang="es-MX" dirty="0"/>
              <a:t>LYA-GRUPO X-EQUIPO X - PF-FECHA DE ENTREGA - ANALISIS Y DISEÑO</a:t>
            </a:r>
          </a:p>
          <a:p>
            <a:pPr lvl="1"/>
            <a:r>
              <a:rPr lang="es-MX" dirty="0"/>
              <a:t>LYA-GRUPO X-EQUIPO X - PF-FECHA DE ENTREGA – ANALIZADOR LÉXICO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El correo al que debe enviar su proyecto en tiempo y forma es:</a:t>
            </a:r>
          </a:p>
          <a:p>
            <a:pPr lvl="2"/>
            <a:r>
              <a:rPr lang="es-MX" dirty="0">
                <a:hlinkClick r:id="rId2"/>
              </a:rPr>
              <a:t>mbuenoq.itq@gmail.com</a:t>
            </a:r>
            <a:endParaRPr lang="es-MX" dirty="0"/>
          </a:p>
          <a:p>
            <a:r>
              <a:rPr lang="es-MX" dirty="0"/>
              <a:t>La presentación de su proyecto se realizará con base al calendario de exposiciones de proyectos</a:t>
            </a:r>
          </a:p>
        </p:txBody>
      </p:sp>
      <p:pic>
        <p:nvPicPr>
          <p:cNvPr id="4" name="Picture 4" descr="Instituto Tecnológico de Querétaro">
            <a:extLst>
              <a:ext uri="{FF2B5EF4-FFF2-40B4-BE49-F238E27FC236}">
                <a16:creationId xmlns:a16="http://schemas.microsoft.com/office/drawing/2014/main" id="{A6728E86-E4AB-4DA4-9138-6BD1A03C6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85343" y="5218666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B298F6-B2AA-4DF6-B16F-1333ECD10AAD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FD6A3E80-8C79-4861-B613-2FA13176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E2D56C-CDA8-4676-B37E-0CE2B146FD25}"/>
              </a:ext>
            </a:extLst>
          </p:cNvPr>
          <p:cNvCxnSpPr>
            <a:cxnSpLocks/>
          </p:cNvCxnSpPr>
          <p:nvPr/>
        </p:nvCxnSpPr>
        <p:spPr>
          <a:xfrm>
            <a:off x="677335" y="796370"/>
            <a:ext cx="7989271" cy="83956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33895D1-25DD-4D56-9E7D-C64EE29AAE3B}"/>
              </a:ext>
            </a:extLst>
          </p:cNvPr>
          <p:cNvCxnSpPr>
            <a:cxnSpLocks/>
          </p:cNvCxnSpPr>
          <p:nvPr/>
        </p:nvCxnSpPr>
        <p:spPr>
          <a:xfrm flipV="1">
            <a:off x="677335" y="606238"/>
            <a:ext cx="7989271" cy="380265"/>
          </a:xfrm>
          <a:prstGeom prst="line">
            <a:avLst/>
          </a:prstGeom>
          <a:ln w="38100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59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A5EB-46D1-4E3E-9E76-79397DFD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ANEXOS </a:t>
            </a:r>
            <a:br>
              <a:rPr lang="es-MX" dirty="0"/>
            </a:br>
            <a:r>
              <a:rPr lang="es-MX" dirty="0"/>
              <a:t>DEL PROYECTO FINAL</a:t>
            </a:r>
            <a:br>
              <a:rPr lang="es-MX" dirty="0"/>
            </a:br>
            <a:r>
              <a:rPr lang="es-MX" dirty="0"/>
              <a:t>2023-1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FA04D2-E174-4373-AC9A-99D65D7C2855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5" name="Picture 4" descr="Instituto Tecnológico de Querétaro">
            <a:extLst>
              <a:ext uri="{FF2B5EF4-FFF2-40B4-BE49-F238E27FC236}">
                <a16:creationId xmlns:a16="http://schemas.microsoft.com/office/drawing/2014/main" id="{EA2A06B9-B8BF-430B-AE44-72537020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132941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42CB51E5-DC68-4683-AF4D-01A176FB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78904371-704B-43C7-A9D7-1E09B6E49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89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CA5EB-46D1-4E3E-9E76-79397DFD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ANEXO 1</a:t>
            </a:r>
            <a:br>
              <a:rPr lang="es-MX" dirty="0"/>
            </a:br>
            <a:r>
              <a:rPr lang="es-MX" dirty="0"/>
              <a:t>ANÁLISIS Y DISEÑO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6FA04D2-E174-4373-AC9A-99D65D7C2855}"/>
              </a:ext>
            </a:extLst>
          </p:cNvPr>
          <p:cNvSpPr/>
          <p:nvPr/>
        </p:nvSpPr>
        <p:spPr>
          <a:xfrm>
            <a:off x="11207262" y="2404534"/>
            <a:ext cx="984738" cy="16379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</a:t>
            </a:r>
          </a:p>
        </p:txBody>
      </p:sp>
      <p:pic>
        <p:nvPicPr>
          <p:cNvPr id="5" name="Picture 4" descr="Instituto Tecnológico de Querétaro">
            <a:extLst>
              <a:ext uri="{FF2B5EF4-FFF2-40B4-BE49-F238E27FC236}">
                <a16:creationId xmlns:a16="http://schemas.microsoft.com/office/drawing/2014/main" id="{EA2A06B9-B8BF-430B-AE44-72537020E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5343" y="5132941"/>
            <a:ext cx="1832343" cy="1832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4" descr="Becas Itq, Ave. Tecnologico S/N casi Esq. Gral. Mariano Escobedo Col.  Centro, Corregidora (2020)">
            <a:extLst>
              <a:ext uri="{FF2B5EF4-FFF2-40B4-BE49-F238E27FC236}">
                <a16:creationId xmlns:a16="http://schemas.microsoft.com/office/drawing/2014/main" id="{42CB51E5-DC68-4683-AF4D-01A176FB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33983" y="-85059"/>
            <a:ext cx="2143125" cy="21431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78904371-704B-43C7-A9D7-1E09B6E49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3567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110131</TotalTime>
  <Words>1217</Words>
  <Application>Microsoft Office PowerPoint</Application>
  <PresentationFormat>Panorámica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Faceta</vt:lpstr>
      <vt:lpstr>CALENDARIZACIÓN  FINAL DE SEMESTRE 2023-1</vt:lpstr>
      <vt:lpstr>CALENDARIO DE CIERRE DE SEMESTRE</vt:lpstr>
      <vt:lpstr>PROYECTO FINAL 2023-1</vt:lpstr>
      <vt:lpstr>PF-FECHA DE ENTREGA-PROYECTO FINAL</vt:lpstr>
      <vt:lpstr>PF-FECHA DE ENTREGA-PROYECTO FINAL</vt:lpstr>
      <vt:lpstr>PF-fecha de entrega-PROYECTO FINAL</vt:lpstr>
      <vt:lpstr>PF-FECHA DE ENTREGA-PROYECTO FINAL</vt:lpstr>
      <vt:lpstr>ANEXOS  DEL PROYECTO FINAL 2023-1</vt:lpstr>
      <vt:lpstr>ANEXO 1 ANÁLISIS Y DISEÑO</vt:lpstr>
      <vt:lpstr>Anexo 1 – Análisis y Diseño</vt:lpstr>
      <vt:lpstr>ANEXO 2 SINTAXIS A VALIDAR</vt:lpstr>
      <vt:lpstr>Sintaxis a validar:</vt:lpstr>
      <vt:lpstr>Sintaxis a validar:</vt:lpstr>
      <vt:lpstr>Ejemplo de sintaxis completo,  este sólo es un ejemplo, usted debe validar todas las posibles combinaciones que se puedan realizar </vt:lpstr>
      <vt:lpstr>CHECK LIST</vt:lpstr>
      <vt:lpstr>CHECK LIST – PROYECTO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NUMÉRICOS</dc:title>
  <dc:creator>_ _</dc:creator>
  <cp:lastModifiedBy>_ _</cp:lastModifiedBy>
  <cp:revision>1251</cp:revision>
  <dcterms:created xsi:type="dcterms:W3CDTF">2017-05-11T00:05:46Z</dcterms:created>
  <dcterms:modified xsi:type="dcterms:W3CDTF">2023-05-24T02:36:06Z</dcterms:modified>
</cp:coreProperties>
</file>