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546" r:id="rId3"/>
    <p:sldId id="584" r:id="rId4"/>
    <p:sldId id="566" r:id="rId5"/>
    <p:sldId id="585" r:id="rId6"/>
    <p:sldId id="568" r:id="rId7"/>
    <p:sldId id="569" r:id="rId8"/>
    <p:sldId id="570" r:id="rId9"/>
    <p:sldId id="572" r:id="rId10"/>
    <p:sldId id="574" r:id="rId11"/>
    <p:sldId id="573" r:id="rId12"/>
    <p:sldId id="571" r:id="rId13"/>
    <p:sldId id="586" r:id="rId14"/>
    <p:sldId id="576" r:id="rId15"/>
    <p:sldId id="592" r:id="rId16"/>
    <p:sldId id="591" r:id="rId17"/>
    <p:sldId id="577" r:id="rId18"/>
    <p:sldId id="578" r:id="rId19"/>
    <p:sldId id="579" r:id="rId20"/>
    <p:sldId id="587" r:id="rId21"/>
    <p:sldId id="575" r:id="rId22"/>
    <p:sldId id="580" r:id="rId23"/>
    <p:sldId id="581" r:id="rId24"/>
    <p:sldId id="582" r:id="rId25"/>
    <p:sldId id="583" r:id="rId26"/>
    <p:sldId id="565" r:id="rId27"/>
    <p:sldId id="588" r:id="rId28"/>
    <p:sldId id="554" r:id="rId29"/>
    <p:sldId id="561" r:id="rId30"/>
    <p:sldId id="562" r:id="rId31"/>
    <p:sldId id="589" r:id="rId32"/>
    <p:sldId id="556" r:id="rId33"/>
    <p:sldId id="590" r:id="rId34"/>
    <p:sldId id="564" r:id="rId35"/>
    <p:sldId id="56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1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8D9"/>
    <a:srgbClr val="ECF5E7"/>
    <a:srgbClr val="E2FFD9"/>
    <a:srgbClr val="F4F9F1"/>
    <a:srgbClr val="CC00FF"/>
    <a:srgbClr val="0099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560" y="90"/>
      </p:cViewPr>
      <p:guideLst>
        <p:guide orient="horz" pos="2273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074D-EA0E-4468-8CB3-2A5E49EA3846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B0D48-F60E-44AF-BBCD-29181D6E5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7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6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06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8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6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6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5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5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1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58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55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58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09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2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46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96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65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54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12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19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40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7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9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30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5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7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4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2C8-B947-419F-859C-E7DC46CBA9BA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8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2FD3-BC43-4815-9904-04CCE2F60A79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5423-3E7F-4C46-9C6D-8CD9377A4DDE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AA0-A4EF-42AB-B9A3-0710D0FB2C6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0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20EE-B923-49F6-ABD2-01AD4CB168B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2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FEE3-AB1B-4366-8880-9D2C68533B60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C6D2-8C97-499B-9601-D275794C7A2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0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200-B735-4D4E-809C-1D0BEC490B6B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102B-164F-4232-8160-CA04907C64C5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3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2B0A-BD2A-45F1-BFAB-BD9FC95FEEAA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7FB7-F1F8-4ED4-A6FA-5BA2C6E36EB9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4750-847C-4090-B63A-42D18BEC7702}" type="datetime1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1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sedwards/classes/2009/4840/mnl_avalon_spec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novateasia.com/asia/download/document/knowledge_11_Taiwan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ly99709/FPGA-DRAM-Tutori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03901165Shih/2019-FPGA-training-cour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lly99709/DE5a-Riffa-Set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ly99709/FPGA-DRAM-Tutori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asic.com.tw/cgi-bin/page/archive.pl?Language=Taiwan&amp;CategoryNo=159&amp;No=726&amp;PartNo=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terasic.com.tw/cgi-bin/page/archive.pl?Language=Taiwan&amp;CategoryNo=2&amp;No=1138&amp;PartNo=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359408" y="3035808"/>
            <a:ext cx="9144000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FPGA</a:t>
            </a:r>
            <a:r>
              <a:rPr lang="zh-TW" altLang="en-US" sz="4400" dirty="0"/>
              <a:t> </a:t>
            </a:r>
            <a:r>
              <a:rPr lang="en-US" altLang="zh-TW" sz="4400" dirty="0"/>
              <a:t>DRAM</a:t>
            </a:r>
            <a:r>
              <a:rPr lang="zh-TW" altLang="en-US" sz="4400" dirty="0"/>
              <a:t> </a:t>
            </a:r>
            <a:r>
              <a:rPr lang="en-US" altLang="zh-TW" sz="4400" dirty="0"/>
              <a:t>Tutorial</a:t>
            </a:r>
            <a:endParaRPr lang="en-US" altLang="zh-TW" sz="2400" dirty="0"/>
          </a:p>
          <a:p>
            <a:pPr algn="l"/>
            <a:endParaRPr lang="en-US" altLang="zh-TW" sz="2000" dirty="0"/>
          </a:p>
          <a:p>
            <a:pPr algn="l"/>
            <a:r>
              <a:rPr lang="en-US" altLang="zh-TW" sz="2000" dirty="0"/>
              <a:t>2021.05.06 v1.0 </a:t>
            </a:r>
            <a:r>
              <a:rPr lang="zh-TW" altLang="en-US" sz="2000" dirty="0"/>
              <a:t>黃家翰</a:t>
            </a:r>
          </a:p>
        </p:txBody>
      </p:sp>
    </p:spTree>
    <p:extLst>
      <p:ext uri="{BB962C8B-B14F-4D97-AF65-F5344CB8AC3E}">
        <p14:creationId xmlns:p14="http://schemas.microsoft.com/office/powerpoint/2010/main" val="202624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Slave Transfer Types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Variable Latency</a:t>
            </a:r>
          </a:p>
          <a:p>
            <a:r>
              <a:rPr lang="en-US" altLang="zh-TW" dirty="0"/>
              <a:t>Fixed Latency</a:t>
            </a:r>
          </a:p>
          <a:p>
            <a:r>
              <a:rPr lang="en-US" altLang="zh-TW" dirty="0"/>
              <a:t>Pipelined Variable Latency</a:t>
            </a:r>
          </a:p>
          <a:p>
            <a:r>
              <a:rPr lang="en-US" altLang="zh-TW" dirty="0"/>
              <a:t>Pipelined Fixed Latency</a:t>
            </a:r>
          </a:p>
          <a:p>
            <a:r>
              <a:rPr lang="en-US" altLang="zh-TW" dirty="0"/>
              <a:t>Tristate</a:t>
            </a:r>
          </a:p>
          <a:p>
            <a:r>
              <a:rPr lang="en-US" altLang="zh-TW" dirty="0"/>
              <a:t>Burst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1CFDF1-A7A2-486D-8AF0-671771D2FF83}"/>
              </a:ext>
            </a:extLst>
          </p:cNvPr>
          <p:cNvSpPr txBox="1"/>
          <p:nvPr/>
        </p:nvSpPr>
        <p:spPr>
          <a:xfrm>
            <a:off x="826911" y="5699364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More Info: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hlinkClick r:id="rId3"/>
              </a:rPr>
              <a:t>http://www1.cs.columbia.edu/~sedwards/classes/2009/4840/mnl_avalon_spec.pdf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en-US" altLang="zh-TW" sz="1600" dirty="0">
                <a:hlinkClick r:id="rId4"/>
              </a:rPr>
              <a:t>http://www.innovateasia.com/asia/download/document/knowledge_11_Taiwan.pdf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868E32-35F0-4DB9-8067-48BF403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0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Basic Avalon MM Operation in the 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Write:</a:t>
            </a:r>
          </a:p>
          <a:p>
            <a:pPr marL="457200" lvl="1" indent="0">
              <a:buNone/>
            </a:pPr>
            <a:r>
              <a:rPr lang="zh-TW" altLang="en-US" dirty="0"/>
              <a:t>與</a:t>
            </a:r>
            <a:r>
              <a:rPr lang="en-US" altLang="zh-TW" dirty="0"/>
              <a:t>SRAM</a:t>
            </a:r>
            <a:r>
              <a:rPr lang="zh-TW" altLang="en-US" dirty="0"/>
              <a:t>操作類似。將</a:t>
            </a:r>
            <a:r>
              <a:rPr lang="en-US" altLang="zh-TW" dirty="0"/>
              <a:t>write</a:t>
            </a:r>
            <a:r>
              <a:rPr lang="zh-TW" altLang="en-US" dirty="0"/>
              <a:t>拉高並設定好</a:t>
            </a:r>
            <a:r>
              <a:rPr lang="en-US" altLang="zh-TW" dirty="0"/>
              <a:t>address</a:t>
            </a:r>
            <a:r>
              <a:rPr lang="zh-TW" altLang="en-US" dirty="0"/>
              <a:t>和</a:t>
            </a:r>
            <a:r>
              <a:rPr lang="en-US" altLang="zh-TW" dirty="0" err="1"/>
              <a:t>writedata</a:t>
            </a:r>
            <a:r>
              <a:rPr lang="zh-TW" altLang="en-US" dirty="0"/>
              <a:t>。但是當</a:t>
            </a:r>
            <a:r>
              <a:rPr lang="en-US" altLang="zh-TW" dirty="0" err="1"/>
              <a:t>waitrequest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write</a:t>
            </a:r>
            <a:r>
              <a:rPr lang="zh-TW" altLang="en-US" dirty="0"/>
              <a:t>、</a:t>
            </a:r>
            <a:r>
              <a:rPr lang="en-US" altLang="zh-TW" dirty="0" err="1"/>
              <a:t>writedata</a:t>
            </a:r>
            <a:r>
              <a:rPr lang="zh-TW" altLang="en-US" dirty="0"/>
              <a:t>、</a:t>
            </a:r>
            <a:r>
              <a:rPr lang="en-US" altLang="zh-TW" dirty="0"/>
              <a:t>address</a:t>
            </a:r>
            <a:r>
              <a:rPr lang="zh-TW" altLang="en-US" dirty="0"/>
              <a:t>必須保持為固定值。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BFCDC7-7396-4496-9227-0000B8FC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88" y="3264364"/>
            <a:ext cx="8384445" cy="313643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212936-94DE-42C5-877F-6D3F0915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8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Basic Avalon MM Operation in the 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Read:</a:t>
            </a:r>
          </a:p>
          <a:p>
            <a:pPr marL="457200" lvl="1" indent="0">
              <a:buNone/>
            </a:pPr>
            <a:r>
              <a:rPr lang="zh-TW" altLang="en-US" dirty="0"/>
              <a:t>與</a:t>
            </a:r>
            <a:r>
              <a:rPr lang="en-US" altLang="zh-TW" dirty="0"/>
              <a:t>SRAM</a:t>
            </a:r>
            <a:r>
              <a:rPr lang="zh-TW" altLang="en-US" dirty="0"/>
              <a:t>操作類似。將</a:t>
            </a:r>
            <a:r>
              <a:rPr lang="en-US" altLang="zh-TW" dirty="0"/>
              <a:t>read</a:t>
            </a:r>
            <a:r>
              <a:rPr lang="zh-TW" altLang="en-US" dirty="0"/>
              <a:t>拉高並設定好</a:t>
            </a:r>
            <a:r>
              <a:rPr lang="en-US" altLang="zh-TW" dirty="0"/>
              <a:t>address</a:t>
            </a:r>
            <a:r>
              <a:rPr lang="zh-TW" altLang="en-US" dirty="0"/>
              <a:t>。但是當</a:t>
            </a:r>
            <a:r>
              <a:rPr lang="en-US" altLang="zh-TW" dirty="0" err="1"/>
              <a:t>waitrequest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read</a:t>
            </a:r>
            <a:r>
              <a:rPr lang="zh-TW" altLang="en-US" dirty="0"/>
              <a:t>、</a:t>
            </a:r>
            <a:r>
              <a:rPr lang="en-US" altLang="zh-TW" dirty="0"/>
              <a:t>address</a:t>
            </a:r>
            <a:r>
              <a:rPr lang="zh-TW" altLang="en-US" dirty="0"/>
              <a:t>必須保持為固定值。當</a:t>
            </a:r>
            <a:r>
              <a:rPr lang="en-US" altLang="zh-TW" dirty="0" err="1"/>
              <a:t>readdatavalid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時，表示此時的</a:t>
            </a:r>
            <a:r>
              <a:rPr lang="en-US" altLang="zh-TW" dirty="0" err="1"/>
              <a:t>readdata</a:t>
            </a:r>
            <a:r>
              <a:rPr lang="zh-TW" altLang="en-US" dirty="0"/>
              <a:t>為有效值。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904062-F20A-44EF-9C1A-69C4D8BC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74" y="3558429"/>
            <a:ext cx="9400852" cy="297730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3AC62C-3E7C-4041-A382-31D1D85A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7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/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48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https://github.com/jelly99709/FPGA-DRAM-Tutorial</a:t>
            </a:r>
            <a:endParaRPr lang="en-US" altLang="zh-TW" dirty="0"/>
          </a:p>
          <a:p>
            <a:r>
              <a:rPr lang="en-US" altLang="zh-TW" dirty="0"/>
              <a:t>Data Flow:</a:t>
            </a:r>
          </a:p>
          <a:p>
            <a:pPr lvl="1"/>
            <a:r>
              <a:rPr lang="en-US" altLang="zh-TW" dirty="0"/>
              <a:t>Input -&gt; Store in BRAM (A) -&gt; Read from (A), Store in DDR4</a:t>
            </a:r>
            <a:br>
              <a:rPr lang="en-US" altLang="zh-TW" dirty="0"/>
            </a:br>
            <a:r>
              <a:rPr lang="en-US" altLang="zh-TW" dirty="0"/>
              <a:t>-&gt; Read from DDR4, Store in BRAM (B) (reversed order)</a:t>
            </a:r>
            <a:br>
              <a:rPr lang="en-US" altLang="zh-TW" dirty="0"/>
            </a:br>
            <a:r>
              <a:rPr lang="en-US" altLang="zh-TW" dirty="0"/>
              <a:t>-&gt; Read from (B)-&gt; Output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6100B-79C4-4E2C-AB7C-C13C7F029AEE}"/>
              </a:ext>
            </a:extLst>
          </p:cNvPr>
          <p:cNvSpPr/>
          <p:nvPr/>
        </p:nvSpPr>
        <p:spPr>
          <a:xfrm>
            <a:off x="3505200" y="5195205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(A)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D59-66E8-41F7-9927-5FE1A167EBD7}"/>
              </a:ext>
            </a:extLst>
          </p:cNvPr>
          <p:cNvSpPr/>
          <p:nvPr/>
        </p:nvSpPr>
        <p:spPr>
          <a:xfrm>
            <a:off x="5366657" y="5195204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DDR4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7765B-AF53-4AD1-9FEE-8AD41AFB760A}"/>
              </a:ext>
            </a:extLst>
          </p:cNvPr>
          <p:cNvSpPr/>
          <p:nvPr/>
        </p:nvSpPr>
        <p:spPr>
          <a:xfrm>
            <a:off x="7228114" y="5195203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(B)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C260B-9E35-40C7-8147-B20B7BDE539A}"/>
              </a:ext>
            </a:extLst>
          </p:cNvPr>
          <p:cNvSpPr/>
          <p:nvPr/>
        </p:nvSpPr>
        <p:spPr>
          <a:xfrm>
            <a:off x="3505199" y="4075566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PCIe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0D7C29-040D-40E2-871C-BA07C5C1C084}"/>
              </a:ext>
            </a:extLst>
          </p:cNvPr>
          <p:cNvCxnSpPr>
            <a:endCxn id="5" idx="0"/>
          </p:cNvCxnSpPr>
          <p:nvPr/>
        </p:nvCxnSpPr>
        <p:spPr>
          <a:xfrm>
            <a:off x="4201885" y="4654097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30224C-A4CA-4684-8526-5D039BF613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98571" y="5909013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8B7F64-574D-4A79-B715-1C9C81B10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0028" y="5909012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BEC32-C53F-48A8-B48F-07DD2BB4EE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924799" y="4654097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Platform: DE5a-Net (with </a:t>
            </a:r>
            <a:r>
              <a:rPr lang="en-US" altLang="zh-TW" dirty="0" err="1"/>
              <a:t>Arria</a:t>
            </a:r>
            <a:r>
              <a:rPr lang="en-US" altLang="zh-TW" dirty="0"/>
              <a:t> 10 FPGA)</a:t>
            </a:r>
          </a:p>
          <a:p>
            <a:r>
              <a:rPr lang="en-US" altLang="zh-TW" dirty="0"/>
              <a:t>PCIe: Gen2x8 (250 MHz, 128 bit)</a:t>
            </a:r>
          </a:p>
          <a:p>
            <a:r>
              <a:rPr lang="en-US" altLang="zh-TW" dirty="0"/>
              <a:t>Lab Workstation: (Winnie)</a:t>
            </a:r>
          </a:p>
          <a:p>
            <a:pPr lvl="1"/>
            <a:r>
              <a:rPr lang="en-US" altLang="zh-TW" dirty="0"/>
              <a:t>IP: 140.112.48.159</a:t>
            </a:r>
          </a:p>
          <a:p>
            <a:pPr lvl="1"/>
            <a:r>
              <a:rPr lang="en-US" altLang="zh-TW" dirty="0"/>
              <a:t>Port: 40720</a:t>
            </a:r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FPGA Riffa Tutorial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https://github.com/b03901165Shih/2019-FPGA-training-course</a:t>
            </a:r>
            <a:endParaRPr lang="en-US" altLang="zh-TW" dirty="0"/>
          </a:p>
          <a:p>
            <a:pPr lvl="1"/>
            <a:r>
              <a:rPr lang="en-US" altLang="zh-TW" dirty="0"/>
              <a:t>DE5a Riffa Settings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https://github.com/jelly99709/DE5a-Riffa-Setup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65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https://github.com/jelly99709/FPGA-DRAM-Tutorial</a:t>
            </a:r>
            <a:endParaRPr lang="en-US" altLang="zh-TW" dirty="0"/>
          </a:p>
          <a:p>
            <a:r>
              <a:rPr lang="en-US" altLang="zh-TW" dirty="0"/>
              <a:t>Data Flow:</a:t>
            </a:r>
          </a:p>
          <a:p>
            <a:pPr lvl="1"/>
            <a:r>
              <a:rPr lang="en-US" altLang="zh-TW" dirty="0"/>
              <a:t>Input -&gt; Store in BRAM (A) -&gt; Read from (A), Store in DDR4</a:t>
            </a:r>
            <a:br>
              <a:rPr lang="en-US" altLang="zh-TW" dirty="0"/>
            </a:br>
            <a:r>
              <a:rPr lang="en-US" altLang="zh-TW" dirty="0"/>
              <a:t>-&gt; Read from DDR4, Store in BRAM (B) (reversed order)</a:t>
            </a:r>
            <a:br>
              <a:rPr lang="en-US" altLang="zh-TW" dirty="0"/>
            </a:br>
            <a:r>
              <a:rPr lang="en-US" altLang="zh-TW" dirty="0"/>
              <a:t>-&gt; Read from (B)-&gt; Output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6100B-79C4-4E2C-AB7C-C13C7F029AEE}"/>
              </a:ext>
            </a:extLst>
          </p:cNvPr>
          <p:cNvSpPr/>
          <p:nvPr/>
        </p:nvSpPr>
        <p:spPr>
          <a:xfrm>
            <a:off x="3505200" y="5195205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(A)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D59-66E8-41F7-9927-5FE1A167EBD7}"/>
              </a:ext>
            </a:extLst>
          </p:cNvPr>
          <p:cNvSpPr/>
          <p:nvPr/>
        </p:nvSpPr>
        <p:spPr>
          <a:xfrm>
            <a:off x="5366657" y="5195204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DDR4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7765B-AF53-4AD1-9FEE-8AD41AFB760A}"/>
              </a:ext>
            </a:extLst>
          </p:cNvPr>
          <p:cNvSpPr/>
          <p:nvPr/>
        </p:nvSpPr>
        <p:spPr>
          <a:xfrm>
            <a:off x="7228114" y="5195203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(B)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C260B-9E35-40C7-8147-B20B7BDE539A}"/>
              </a:ext>
            </a:extLst>
          </p:cNvPr>
          <p:cNvSpPr/>
          <p:nvPr/>
        </p:nvSpPr>
        <p:spPr>
          <a:xfrm>
            <a:off x="3505199" y="4075566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PCIe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0D7C29-040D-40E2-871C-BA07C5C1C084}"/>
              </a:ext>
            </a:extLst>
          </p:cNvPr>
          <p:cNvCxnSpPr>
            <a:endCxn id="5" idx="0"/>
          </p:cNvCxnSpPr>
          <p:nvPr/>
        </p:nvCxnSpPr>
        <p:spPr>
          <a:xfrm>
            <a:off x="4201885" y="4654097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30224C-A4CA-4684-8526-5D039BF613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98571" y="5909013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8B7F64-574D-4A79-B715-1C9C81B10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0028" y="5909012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BEC32-C53F-48A8-B48F-07DD2BB4EE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924799" y="4654097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DE5a</a:t>
            </a:r>
            <a:r>
              <a:rPr lang="zh-TW" altLang="en-US" dirty="0"/>
              <a:t>板子上</a:t>
            </a:r>
            <a:r>
              <a:rPr lang="en-US" altLang="zh-TW" dirty="0"/>
              <a:t>DDR4</a:t>
            </a:r>
            <a:r>
              <a:rPr lang="zh-TW" altLang="en-US" dirty="0"/>
              <a:t>記憶體的寬度為</a:t>
            </a:r>
            <a:r>
              <a:rPr lang="en-US" altLang="zh-TW" dirty="0"/>
              <a:t>64bit</a:t>
            </a:r>
            <a:r>
              <a:rPr lang="zh-TW" altLang="en-US" dirty="0"/>
              <a:t>，而</a:t>
            </a:r>
            <a:r>
              <a:rPr lang="en-US" altLang="zh-TW" dirty="0"/>
              <a:t>PCIe</a:t>
            </a:r>
            <a:r>
              <a:rPr lang="zh-TW" altLang="en-US" dirty="0"/>
              <a:t>每個週期傳輸</a:t>
            </a:r>
            <a:r>
              <a:rPr lang="en-US" altLang="zh-TW" dirty="0"/>
              <a:t>128bit</a:t>
            </a:r>
            <a:r>
              <a:rPr lang="zh-TW" altLang="en-US" dirty="0"/>
              <a:t> </a:t>
            </a:r>
            <a:r>
              <a:rPr lang="en-US" altLang="zh-TW" dirty="0"/>
              <a:t>(4</a:t>
            </a:r>
            <a:r>
              <a:rPr lang="zh-TW" altLang="en-US" dirty="0"/>
              <a:t>筆</a:t>
            </a:r>
            <a:r>
              <a:rPr lang="en-US" altLang="zh-TW" dirty="0"/>
              <a:t>32bit</a:t>
            </a:r>
            <a:r>
              <a:rPr lang="zh-TW" altLang="en-US" dirty="0"/>
              <a:t>的資料</a:t>
            </a:r>
            <a:r>
              <a:rPr lang="en-US" altLang="zh-TW" dirty="0"/>
              <a:t>)</a:t>
            </a:r>
            <a:r>
              <a:rPr lang="zh-TW" altLang="en-US" dirty="0"/>
              <a:t>。因此在此範例中為了方便起見，每筆資料僅比對低位</a:t>
            </a:r>
            <a:r>
              <a:rPr lang="en-US" altLang="zh-TW" dirty="0"/>
              <a:t>16bit</a:t>
            </a:r>
            <a:r>
              <a:rPr lang="zh-TW" altLang="en-US" dirty="0"/>
              <a:t>的正確性。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17</a:t>
            </a:fld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4FE563A-70A7-4AA1-B639-53FF432D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7153"/>
              </p:ext>
            </p:extLst>
          </p:nvPr>
        </p:nvGraphicFramePr>
        <p:xfrm>
          <a:off x="1226456" y="3742372"/>
          <a:ext cx="449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59963347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36932711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531032939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0318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5E106B4-A9E9-4F20-9A47-9A13B9DE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1771"/>
              </p:ext>
            </p:extLst>
          </p:nvPr>
        </p:nvGraphicFramePr>
        <p:xfrm>
          <a:off x="4601030" y="4783251"/>
          <a:ext cx="2249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1C464B8-874C-4B77-9868-BF83EE664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2022"/>
              </p:ext>
            </p:extLst>
          </p:nvPr>
        </p:nvGraphicFramePr>
        <p:xfrm>
          <a:off x="5725888" y="5732622"/>
          <a:ext cx="449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59963347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36932711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531032939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0318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sp>
        <p:nvSpPr>
          <p:cNvPr id="22" name="弧形 21">
            <a:extLst>
              <a:ext uri="{FF2B5EF4-FFF2-40B4-BE49-F238E27FC236}">
                <a16:creationId xmlns:a16="http://schemas.microsoft.com/office/drawing/2014/main" id="{AEBDC687-6988-49DA-9E54-D1E23F011859}"/>
              </a:ext>
            </a:extLst>
          </p:cNvPr>
          <p:cNvSpPr/>
          <p:nvPr/>
        </p:nvSpPr>
        <p:spPr>
          <a:xfrm>
            <a:off x="3164115" y="3771243"/>
            <a:ext cx="1821541" cy="1197428"/>
          </a:xfrm>
          <a:prstGeom prst="arc">
            <a:avLst>
              <a:gd name="adj1" fmla="val 5310431"/>
              <a:gd name="adj2" fmla="val 10619232"/>
            </a:avLst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EDADCE9-796E-415E-A82C-5A7F39556A28}"/>
              </a:ext>
            </a:extLst>
          </p:cNvPr>
          <p:cNvSpPr/>
          <p:nvPr/>
        </p:nvSpPr>
        <p:spPr>
          <a:xfrm rot="10800000">
            <a:off x="6466120" y="4968671"/>
            <a:ext cx="1821541" cy="1197428"/>
          </a:xfrm>
          <a:prstGeom prst="arc">
            <a:avLst>
              <a:gd name="adj1" fmla="val 5310431"/>
              <a:gd name="adj2" fmla="val 10619232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99DD5-471C-46FC-A818-31E40BB18AD0}"/>
              </a:ext>
            </a:extLst>
          </p:cNvPr>
          <p:cNvSpPr txBox="1"/>
          <p:nvPr/>
        </p:nvSpPr>
        <p:spPr>
          <a:xfrm>
            <a:off x="2862945" y="3265902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128 bit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9E9FA83-2160-4C9A-970E-2BC8532DD10B}"/>
              </a:ext>
            </a:extLst>
          </p:cNvPr>
          <p:cNvSpPr txBox="1"/>
          <p:nvPr/>
        </p:nvSpPr>
        <p:spPr>
          <a:xfrm>
            <a:off x="7362377" y="6216134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128 bit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5741797-3B57-4AFC-BFE1-595F147A1527}"/>
              </a:ext>
            </a:extLst>
          </p:cNvPr>
          <p:cNvSpPr txBox="1"/>
          <p:nvPr/>
        </p:nvSpPr>
        <p:spPr>
          <a:xfrm>
            <a:off x="5112660" y="4367234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64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62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 Reproduce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38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RIFFA from workstation</a:t>
            </a:r>
          </a:p>
          <a:p>
            <a:pPr lvl="1"/>
            <a:r>
              <a:rPr lang="en-US" altLang="zh-TW" i="1" dirty="0">
                <a:cs typeface="Times New Roman" panose="02020603050405020304" pitchFamily="18" charset="0"/>
              </a:rPr>
              <a:t>cp -r /</a:t>
            </a:r>
            <a:r>
              <a:rPr lang="en-US" altLang="zh-TW" i="1" dirty="0" err="1">
                <a:cs typeface="Times New Roman" panose="02020603050405020304" pitchFamily="18" charset="0"/>
              </a:rPr>
              <a:t>mnt</a:t>
            </a:r>
            <a:r>
              <a:rPr lang="en-US" altLang="zh-TW" i="1" dirty="0">
                <a:cs typeface="Times New Roman" panose="02020603050405020304" pitchFamily="18" charset="0"/>
              </a:rPr>
              <a:t>/ds1515/</a:t>
            </a:r>
            <a:r>
              <a:rPr lang="en-US" altLang="zh-TW" i="1" dirty="0" err="1">
                <a:cs typeface="Times New Roman" panose="02020603050405020304" pitchFamily="18" charset="0"/>
              </a:rPr>
              <a:t>fpga</a:t>
            </a:r>
            <a:r>
              <a:rPr lang="en-US" altLang="zh-TW" i="1" dirty="0">
                <a:cs typeface="Times New Roman" panose="02020603050405020304" pitchFamily="18" charset="0"/>
              </a:rPr>
              <a:t>/riffa_2.2.2/ ./</a:t>
            </a:r>
            <a:endParaRPr lang="en-US" altLang="zh-TW" i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Open project directory DE5Gen2x8If128</a:t>
            </a:r>
          </a:p>
          <a:p>
            <a:pPr lvl="1"/>
            <a:r>
              <a:rPr lang="en-US" altLang="zh-TW" dirty="0"/>
              <a:t>Located at ./riffa_2.2.2/source/</a:t>
            </a:r>
            <a:r>
              <a:rPr lang="en-US" altLang="zh-TW" dirty="0" err="1"/>
              <a:t>fpga</a:t>
            </a:r>
            <a:r>
              <a:rPr lang="en-US" altLang="zh-TW" dirty="0"/>
              <a:t>/altera/de5/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files under </a:t>
            </a:r>
            <a:r>
              <a:rPr lang="en-US" altLang="zh-TW" i="1" dirty="0" err="1"/>
              <a:t>Quartus_Project</a:t>
            </a:r>
            <a:r>
              <a:rPr lang="en-US" altLang="zh-TW" dirty="0"/>
              <a:t> into their corresponding folders</a:t>
            </a:r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qpf</a:t>
            </a:r>
            <a:r>
              <a:rPr lang="en-US" altLang="zh-TW" dirty="0"/>
              <a:t>, *.</a:t>
            </a:r>
            <a:r>
              <a:rPr lang="en-US" altLang="zh-TW" dirty="0" err="1"/>
              <a:t>qsf</a:t>
            </a:r>
            <a:r>
              <a:rPr lang="en-US" altLang="zh-TW" dirty="0"/>
              <a:t> -&gt; </a:t>
            </a:r>
            <a:r>
              <a:rPr lang="en-US" altLang="zh-TW" dirty="0" err="1"/>
              <a:t>prj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sdc</a:t>
            </a:r>
            <a:r>
              <a:rPr lang="en-US" altLang="zh-TW" dirty="0"/>
              <a:t>            -&gt; </a:t>
            </a:r>
            <a:r>
              <a:rPr lang="en-US" altLang="zh-TW" dirty="0" err="1"/>
              <a:t>constr</a:t>
            </a:r>
            <a:endParaRPr lang="en-US" altLang="zh-TW" dirty="0"/>
          </a:p>
          <a:p>
            <a:pPr lvl="1"/>
            <a:r>
              <a:rPr lang="en-US" altLang="zh-TW" dirty="0"/>
              <a:t>*.v                -&gt; </a:t>
            </a:r>
            <a:r>
              <a:rPr lang="en-US" altLang="zh-TW" dirty="0" err="1"/>
              <a:t>hdl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qsys</a:t>
            </a:r>
            <a:r>
              <a:rPr lang="en-US" altLang="zh-TW" dirty="0"/>
              <a:t>          -&gt;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files under </a:t>
            </a:r>
            <a:r>
              <a:rPr lang="en-US" altLang="zh-TW" dirty="0" err="1"/>
              <a:t>test_DRAM</a:t>
            </a:r>
            <a:r>
              <a:rPr lang="en-US" altLang="zh-TW" dirty="0"/>
              <a:t> into their corresponding folders.</a:t>
            </a:r>
          </a:p>
          <a:p>
            <a:pPr lvl="1"/>
            <a:r>
              <a:rPr lang="en-US" altLang="zh-TW" dirty="0"/>
              <a:t>*.v                  -&gt; ./riffa_2.2.2/source/</a:t>
            </a:r>
            <a:r>
              <a:rPr lang="en-US" altLang="zh-TW" dirty="0" err="1"/>
              <a:t>fpga</a:t>
            </a:r>
            <a:r>
              <a:rPr lang="en-US" altLang="zh-TW" dirty="0"/>
              <a:t>/</a:t>
            </a:r>
            <a:r>
              <a:rPr lang="en-US" altLang="zh-TW" dirty="0" err="1"/>
              <a:t>riffa_hdl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 err="1"/>
              <a:t>sample_app</a:t>
            </a:r>
            <a:r>
              <a:rPr lang="en-US" altLang="zh-TW" dirty="0"/>
              <a:t> -&gt; ./riffa_2.2.2/source/</a:t>
            </a:r>
            <a:r>
              <a:rPr lang="en-US" altLang="zh-TW" dirty="0" err="1"/>
              <a:t>c_c</a:t>
            </a:r>
            <a:r>
              <a:rPr lang="en-US" altLang="zh-TW" dirty="0"/>
              <a:t>++/</a:t>
            </a:r>
            <a:r>
              <a:rPr lang="en-US" altLang="zh-TW" dirty="0" err="1"/>
              <a:t>linux</a:t>
            </a:r>
            <a:r>
              <a:rPr lang="en-US" altLang="zh-TW" dirty="0"/>
              <a:t>/x64/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3AA573-31DB-440B-A7FD-214828E9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29" y="3961832"/>
            <a:ext cx="1952625" cy="1238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CDB3AC-0AAE-4DCE-824A-F568CE27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167" y="4113212"/>
            <a:ext cx="602121" cy="9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 Reproduce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Open project in Quartus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Open </a:t>
            </a:r>
            <a:r>
              <a:rPr lang="en-US" altLang="zh-TW" dirty="0" err="1"/>
              <a:t>Qsys</a:t>
            </a:r>
            <a:r>
              <a:rPr lang="en-US" altLang="zh-TW" dirty="0"/>
              <a:t> IP files and generate HDL (</a:t>
            </a:r>
            <a:r>
              <a:rPr lang="zh-TW" altLang="en-US" dirty="0"/>
              <a:t>兩個</a:t>
            </a:r>
            <a:r>
              <a:rPr lang="en-US" altLang="zh-TW" dirty="0"/>
              <a:t>IP</a:t>
            </a:r>
            <a:r>
              <a:rPr lang="zh-TW" altLang="en-US" dirty="0"/>
              <a:t>都要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Qsys</a:t>
            </a:r>
            <a:r>
              <a:rPr lang="en-US" altLang="zh-TW" dirty="0"/>
              <a:t> tool</a:t>
            </a:r>
          </a:p>
          <a:p>
            <a:pPr lvl="1"/>
            <a:r>
              <a:rPr lang="en-US" altLang="zh-TW" dirty="0"/>
              <a:t>File -&gt; Open -&gt; 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/QsysDE5Gen2x8If128.qsys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/QsysDDR4.qsys</a:t>
            </a:r>
          </a:p>
          <a:p>
            <a:pPr lvl="1"/>
            <a:r>
              <a:rPr lang="en-US" altLang="zh-TW" dirty="0"/>
              <a:t>Generate -&gt; Generate HDL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>
                <a:solidFill>
                  <a:srgbClr val="FF0000"/>
                </a:solidFill>
              </a:rPr>
              <a:t>Check user-define SDC in the last order</a:t>
            </a:r>
          </a:p>
          <a:p>
            <a:pPr lvl="1"/>
            <a:r>
              <a:rPr lang="en-US" altLang="zh-TW" dirty="0"/>
              <a:t>Quartus -&gt; Assignments -&gt; </a:t>
            </a:r>
            <a:r>
              <a:rPr lang="en-US" altLang="zh-TW" dirty="0" err="1"/>
              <a:t>TimeQuest</a:t>
            </a:r>
            <a:r>
              <a:rPr lang="en-US" altLang="zh-TW" dirty="0"/>
              <a:t> Timing Analyzer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Compile and Program Device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Reboot Computer and Test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19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1227B0D-6CD1-4790-ADAE-43D0D94069D8}"/>
              </a:ext>
            </a:extLst>
          </p:cNvPr>
          <p:cNvGrpSpPr/>
          <p:nvPr/>
        </p:nvGrpSpPr>
        <p:grpSpPr>
          <a:xfrm>
            <a:off x="3719512" y="2815999"/>
            <a:ext cx="4752975" cy="333375"/>
            <a:chOff x="1422626" y="3273199"/>
            <a:chExt cx="4752975" cy="33337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579F59C-5C62-41E7-BA00-D75438B0ADE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626" y="3273199"/>
              <a:ext cx="4752975" cy="333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45A009-DBBF-4EBB-A531-61593E18EF8E}"/>
                </a:ext>
              </a:extLst>
            </p:cNvPr>
            <p:cNvSpPr/>
            <p:nvPr/>
          </p:nvSpPr>
          <p:spPr>
            <a:xfrm>
              <a:off x="4795746" y="3273199"/>
              <a:ext cx="371475" cy="323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A7474B0-5CD2-4DBD-BFDD-AA766E7BB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77" t="56387" r="16954" b="23412"/>
          <a:stretch/>
        </p:blipFill>
        <p:spPr>
          <a:xfrm>
            <a:off x="6417128" y="5131934"/>
            <a:ext cx="4386944" cy="84908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FA722A-9E2B-471E-9E67-0D6DA368B2ED}"/>
              </a:ext>
            </a:extLst>
          </p:cNvPr>
          <p:cNvCxnSpPr>
            <a:cxnSpLocks/>
          </p:cNvCxnSpPr>
          <p:nvPr/>
        </p:nvCxnSpPr>
        <p:spPr>
          <a:xfrm>
            <a:off x="6619536" y="5932714"/>
            <a:ext cx="406921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External Memory Interface IP</a:t>
            </a:r>
          </a:p>
          <a:p>
            <a:r>
              <a:rPr lang="en-US" altLang="zh-TW" dirty="0"/>
              <a:t>Avalon Memory-Mapped Protocol</a:t>
            </a:r>
          </a:p>
          <a:p>
            <a:r>
              <a:rPr lang="en-US" altLang="zh-TW" dirty="0"/>
              <a:t>Example Code</a:t>
            </a:r>
          </a:p>
          <a:p>
            <a:r>
              <a:rPr lang="en-US" altLang="zh-TW" dirty="0"/>
              <a:t>Quartus Project Settings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</a:p>
          <a:p>
            <a:r>
              <a:rPr lang="en-US" altLang="zh-TW" dirty="0"/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76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/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84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Quartus Project Settings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Check the user manual and example projects in the CD-ROM for more information</a:t>
            </a:r>
          </a:p>
          <a:p>
            <a:pPr lvl="1"/>
            <a:r>
              <a:rPr lang="en-US" altLang="zh-TW" dirty="0"/>
              <a:t>DE5: </a:t>
            </a:r>
            <a:r>
              <a:rPr lang="en-US" altLang="zh-TW" sz="1400" dirty="0">
                <a:hlinkClick r:id="rId3"/>
              </a:rPr>
              <a:t>https://www.terasic.com.tw/cgi-bin/page/archive.pl?Language=Taiwan&amp;CategoryNo=159&amp;No=726&amp;PartNo=4</a:t>
            </a:r>
            <a:endParaRPr lang="en-US" altLang="zh-TW" sz="1400" dirty="0"/>
          </a:p>
          <a:p>
            <a:pPr lvl="1"/>
            <a:r>
              <a:rPr lang="en-US" altLang="zh-TW" dirty="0"/>
              <a:t>DE5a: </a:t>
            </a:r>
            <a:r>
              <a:rPr lang="en-US" altLang="zh-TW" sz="1400" dirty="0">
                <a:hlinkClick r:id="rId4"/>
              </a:rPr>
              <a:t>https://www.terasic.com.tw/cgi-bin/page/archive.pl?Language=Taiwan&amp;CategoryNo=2&amp;No=1138&amp;PartNo=4</a:t>
            </a:r>
            <a:endParaRPr lang="en-US" altLang="zh-TW" sz="1400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Assignment Settings File</a:t>
            </a:r>
          </a:p>
          <a:p>
            <a:pPr lvl="1"/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DDR4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RZQ</a:t>
            </a:r>
            <a:r>
              <a:rPr lang="zh-TW" altLang="en-US" dirty="0"/>
              <a:t> </a:t>
            </a:r>
            <a:r>
              <a:rPr lang="en-US" altLang="zh-TW" dirty="0"/>
              <a:t>pin assignments to the </a:t>
            </a:r>
            <a:r>
              <a:rPr lang="en-US" altLang="zh-TW" dirty="0">
                <a:solidFill>
                  <a:srgbClr val="FF0000"/>
                </a:solidFill>
              </a:rPr>
              <a:t>*.</a:t>
            </a:r>
            <a:r>
              <a:rPr lang="en-US" altLang="zh-TW" dirty="0" err="1">
                <a:solidFill>
                  <a:srgbClr val="FF0000"/>
                </a:solidFill>
              </a:rPr>
              <a:t>qsf</a:t>
            </a:r>
            <a:r>
              <a:rPr lang="en-US" altLang="zh-TW" dirty="0"/>
              <a:t> file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E80920-E3DA-4291-B71E-2F22DE104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71" y="4813666"/>
            <a:ext cx="4877479" cy="17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DDR4 </a:t>
            </a:r>
            <a:r>
              <a:rPr lang="en-US" altLang="zh-TW" dirty="0" err="1"/>
              <a:t>Qsys</a:t>
            </a:r>
            <a:r>
              <a:rPr lang="en-US" altLang="zh-TW" dirty="0"/>
              <a:t> IP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642E7A-A6EA-48B7-A77C-189B9F1F09B8}"/>
              </a:ext>
            </a:extLst>
          </p:cNvPr>
          <p:cNvSpPr/>
          <p:nvPr/>
        </p:nvSpPr>
        <p:spPr>
          <a:xfrm>
            <a:off x="2708086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Arria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10 EMIF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4FD94E05-15DE-4FB9-8602-3FC1527D201A}"/>
              </a:ext>
            </a:extLst>
          </p:cNvPr>
          <p:cNvSpPr/>
          <p:nvPr/>
        </p:nvSpPr>
        <p:spPr>
          <a:xfrm>
            <a:off x="786355" y="4362291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583F90-D323-4BA4-B5DC-5951749D0346}"/>
              </a:ext>
            </a:extLst>
          </p:cNvPr>
          <p:cNvSpPr/>
          <p:nvPr/>
        </p:nvSpPr>
        <p:spPr>
          <a:xfrm>
            <a:off x="8028216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Clock-Crossing Bridge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箭號: 左-右雙向 9">
            <a:extLst>
              <a:ext uri="{FF2B5EF4-FFF2-40B4-BE49-F238E27FC236}">
                <a16:creationId xmlns:a16="http://schemas.microsoft.com/office/drawing/2014/main" id="{83EE31D3-1A5B-4F61-B772-1F36BE88261A}"/>
              </a:ext>
            </a:extLst>
          </p:cNvPr>
          <p:cNvSpPr/>
          <p:nvPr/>
        </p:nvSpPr>
        <p:spPr>
          <a:xfrm>
            <a:off x="9720541" y="4362291"/>
            <a:ext cx="1546174" cy="49144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6E9A0E-E144-4157-8935-D8E17FFC98BB}"/>
              </a:ext>
            </a:extLst>
          </p:cNvPr>
          <p:cNvSpPr txBox="1"/>
          <p:nvPr/>
        </p:nvSpPr>
        <p:spPr>
          <a:xfrm>
            <a:off x="386710" y="382824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DDR4 Protocol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78E063-7FEE-4D0B-82F5-4748D3002338}"/>
              </a:ext>
            </a:extLst>
          </p:cNvPr>
          <p:cNvSpPr/>
          <p:nvPr/>
        </p:nvSpPr>
        <p:spPr>
          <a:xfrm>
            <a:off x="5373412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Pipeline Bridge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8FCFB22-CAC1-467E-B81D-FE63FC823F99}"/>
              </a:ext>
            </a:extLst>
          </p:cNvPr>
          <p:cNvSpPr/>
          <p:nvPr/>
        </p:nvSpPr>
        <p:spPr>
          <a:xfrm>
            <a:off x="6957685" y="4356727"/>
            <a:ext cx="887788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左-右雙向 14">
            <a:extLst>
              <a:ext uri="{FF2B5EF4-FFF2-40B4-BE49-F238E27FC236}">
                <a16:creationId xmlns:a16="http://schemas.microsoft.com/office/drawing/2014/main" id="{14559BD3-1D84-4FAB-A633-2DC77EB08173}"/>
              </a:ext>
            </a:extLst>
          </p:cNvPr>
          <p:cNvSpPr/>
          <p:nvPr/>
        </p:nvSpPr>
        <p:spPr>
          <a:xfrm>
            <a:off x="4300167" y="4356727"/>
            <a:ext cx="887788" cy="49144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073402-54EF-46C1-8F1A-3EA7452A00D5}"/>
              </a:ext>
            </a:extLst>
          </p:cNvPr>
          <p:cNvSpPr txBox="1"/>
          <p:nvPr/>
        </p:nvSpPr>
        <p:spPr>
          <a:xfrm>
            <a:off x="6863599" y="3828247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E0B2CA-B562-4144-B430-069949DFDA9E}"/>
              </a:ext>
            </a:extLst>
          </p:cNvPr>
          <p:cNvSpPr txBox="1"/>
          <p:nvPr/>
        </p:nvSpPr>
        <p:spPr>
          <a:xfrm>
            <a:off x="4198273" y="3828246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BA88E5-6B82-4D43-B27D-0D7C1C474BD6}"/>
              </a:ext>
            </a:extLst>
          </p:cNvPr>
          <p:cNvSpPr txBox="1"/>
          <p:nvPr/>
        </p:nvSpPr>
        <p:spPr>
          <a:xfrm>
            <a:off x="10121249" y="5085781"/>
            <a:ext cx="17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user logic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346AFF-189E-47DF-B61B-AE67A293472C}"/>
              </a:ext>
            </a:extLst>
          </p:cNvPr>
          <p:cNvSpPr txBox="1"/>
          <p:nvPr/>
        </p:nvSpPr>
        <p:spPr>
          <a:xfrm>
            <a:off x="9957005" y="3828246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5D1E96-CEE9-4DBB-81A0-51B8F80A70D3}"/>
              </a:ext>
            </a:extLst>
          </p:cNvPr>
          <p:cNvSpPr txBox="1"/>
          <p:nvPr/>
        </p:nvSpPr>
        <p:spPr>
          <a:xfrm>
            <a:off x="-100376" y="5085780"/>
            <a:ext cx="17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DDR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784FF56-EBBA-41B3-AED6-D46A799A96AE}"/>
              </a:ext>
            </a:extLst>
          </p:cNvPr>
          <p:cNvSpPr txBox="1"/>
          <p:nvPr/>
        </p:nvSpPr>
        <p:spPr>
          <a:xfrm>
            <a:off x="2520762" y="5562217"/>
            <a:ext cx="177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</a:t>
            </a:r>
            <a:endParaRPr lang="zh-TW" altLang="en-US" sz="2000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58D0C4-8CA6-4506-9CAF-1712E9FCFA8F}"/>
              </a:ext>
            </a:extLst>
          </p:cNvPr>
          <p:cNvSpPr txBox="1"/>
          <p:nvPr/>
        </p:nvSpPr>
        <p:spPr>
          <a:xfrm>
            <a:off x="5187955" y="5544910"/>
            <a:ext cx="177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</a:t>
            </a:r>
            <a:endParaRPr lang="zh-TW" altLang="en-US" sz="2000" i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147EE6-1736-4F1E-B51C-165CB8F0D364}"/>
              </a:ext>
            </a:extLst>
          </p:cNvPr>
          <p:cNvSpPr txBox="1"/>
          <p:nvPr/>
        </p:nvSpPr>
        <p:spPr>
          <a:xfrm>
            <a:off x="7266768" y="5558831"/>
            <a:ext cx="292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 (user </a:t>
            </a:r>
            <a:r>
              <a:rPr lang="en-US" altLang="zh-TW" sz="2000" i="1" dirty="0" err="1"/>
              <a:t>clk</a:t>
            </a:r>
            <a:r>
              <a:rPr lang="en-US" altLang="zh-TW" sz="2000" i="1" dirty="0"/>
              <a:t>)</a:t>
            </a:r>
            <a:endParaRPr lang="zh-TW" altLang="en-US" sz="2000" i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21F0F1-F00A-4B07-BDFA-C0AF30398F0D}"/>
              </a:ext>
            </a:extLst>
          </p:cNvPr>
          <p:cNvSpPr txBox="1"/>
          <p:nvPr/>
        </p:nvSpPr>
        <p:spPr>
          <a:xfrm>
            <a:off x="10553753" y="5539380"/>
            <a:ext cx="140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(user </a:t>
            </a:r>
            <a:r>
              <a:rPr lang="en-US" altLang="zh-TW" sz="2000" i="1" dirty="0" err="1"/>
              <a:t>clk</a:t>
            </a:r>
            <a:r>
              <a:rPr lang="en-US" altLang="zh-TW" sz="2000" i="1" dirty="0"/>
              <a:t>)</a:t>
            </a:r>
            <a:endParaRPr lang="zh-TW" altLang="en-US" sz="2000" i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EFA0980-4E8A-4F59-AAFF-2E5CB59EF86B}"/>
              </a:ext>
            </a:extLst>
          </p:cNvPr>
          <p:cNvCxnSpPr>
            <a:cxnSpLocks/>
          </p:cNvCxnSpPr>
          <p:nvPr/>
        </p:nvCxnSpPr>
        <p:spPr>
          <a:xfrm>
            <a:off x="3080657" y="3015343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1DC49A-9F7C-45ED-A9D1-93C929C75835}"/>
              </a:ext>
            </a:extLst>
          </p:cNvPr>
          <p:cNvSpPr txBox="1"/>
          <p:nvPr/>
        </p:nvSpPr>
        <p:spPr>
          <a:xfrm>
            <a:off x="1102563" y="2531111"/>
            <a:ext cx="283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外部記憶體控制</a:t>
            </a:r>
            <a:r>
              <a:rPr lang="en-US" altLang="zh-TW" sz="2000" dirty="0"/>
              <a:t>IP</a:t>
            </a:r>
            <a:endParaRPr lang="zh-TW" altLang="en-US" sz="2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47C4D97-C822-481F-A02F-D6186DFF41D5}"/>
              </a:ext>
            </a:extLst>
          </p:cNvPr>
          <p:cNvCxnSpPr>
            <a:cxnSpLocks/>
          </p:cNvCxnSpPr>
          <p:nvPr/>
        </p:nvCxnSpPr>
        <p:spPr>
          <a:xfrm>
            <a:off x="5772346" y="2988328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FE6E36D-F35C-493C-A2D7-2B1510A2AC50}"/>
              </a:ext>
            </a:extLst>
          </p:cNvPr>
          <p:cNvSpPr txBox="1"/>
          <p:nvPr/>
        </p:nvSpPr>
        <p:spPr>
          <a:xfrm>
            <a:off x="4377346" y="1955789"/>
            <a:ext cx="3269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避免</a:t>
            </a:r>
            <a:r>
              <a:rPr lang="en-US" altLang="zh-TW" sz="2000" dirty="0"/>
              <a:t>EMIF</a:t>
            </a:r>
            <a:r>
              <a:rPr lang="zh-TW" altLang="en-US" sz="2000" dirty="0"/>
              <a:t>和</a:t>
            </a:r>
            <a:r>
              <a:rPr lang="en-US" altLang="zh-TW" sz="2000" dirty="0"/>
              <a:t>clock-crossing bridge</a:t>
            </a:r>
            <a:r>
              <a:rPr lang="zh-TW" altLang="en-US" sz="2000" dirty="0"/>
              <a:t>中間有</a:t>
            </a:r>
            <a:r>
              <a:rPr lang="en-US" altLang="zh-TW" sz="2000" dirty="0"/>
              <a:t>timing violation</a:t>
            </a:r>
            <a:r>
              <a:rPr lang="zh-TW" altLang="en-US" sz="2000" dirty="0"/>
              <a:t>。但會使</a:t>
            </a:r>
            <a:r>
              <a:rPr lang="en-US" altLang="zh-TW" sz="2000" dirty="0"/>
              <a:t>latency</a:t>
            </a:r>
            <a:r>
              <a:rPr lang="zh-TW" altLang="en-US" sz="2000" dirty="0"/>
              <a:t>增加。可省略。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EE3CE63-375A-488A-BB07-94959185F9A6}"/>
              </a:ext>
            </a:extLst>
          </p:cNvPr>
          <p:cNvCxnSpPr>
            <a:cxnSpLocks/>
          </p:cNvCxnSpPr>
          <p:nvPr/>
        </p:nvCxnSpPr>
        <p:spPr>
          <a:xfrm flipH="1">
            <a:off x="8733260" y="3010099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50E1F38-7D42-4C4B-960F-6BE0AEC06506}"/>
              </a:ext>
            </a:extLst>
          </p:cNvPr>
          <p:cNvSpPr txBox="1"/>
          <p:nvPr/>
        </p:nvSpPr>
        <p:spPr>
          <a:xfrm>
            <a:off x="7845473" y="2249880"/>
            <a:ext cx="292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處理跨越不同</a:t>
            </a:r>
            <a:r>
              <a:rPr lang="en-US" altLang="zh-TW" sz="2000" dirty="0"/>
              <a:t>clock domain</a:t>
            </a:r>
            <a:r>
              <a:rPr lang="zh-TW" altLang="en-US" sz="2000" dirty="0"/>
              <a:t>的</a:t>
            </a:r>
            <a:r>
              <a:rPr lang="en-US" altLang="zh-TW" sz="2000" dirty="0"/>
              <a:t>AMM</a:t>
            </a:r>
            <a:r>
              <a:rPr lang="zh-TW" altLang="en-US" sz="2000" dirty="0"/>
              <a:t>訊號</a:t>
            </a:r>
          </a:p>
        </p:txBody>
      </p:sp>
    </p:spTree>
    <p:extLst>
      <p:ext uri="{BB962C8B-B14F-4D97-AF65-F5344CB8AC3E}">
        <p14:creationId xmlns:p14="http://schemas.microsoft.com/office/powerpoint/2010/main" val="78914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DDR4 </a:t>
            </a:r>
            <a:r>
              <a:rPr lang="en-US" altLang="zh-TW" dirty="0" err="1"/>
              <a:t>Qsys</a:t>
            </a:r>
            <a:r>
              <a:rPr lang="en-US" altLang="zh-TW" dirty="0"/>
              <a:t> IP Design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371" cy="45751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如右圖設定</a:t>
            </a:r>
            <a:r>
              <a:rPr lang="en-US" altLang="zh-TW" sz="2400" dirty="0"/>
              <a:t>IP</a:t>
            </a:r>
            <a:r>
              <a:rPr lang="zh-TW" altLang="en-US" sz="2400" dirty="0"/>
              <a:t>連線與對外接腳</a:t>
            </a:r>
            <a:endParaRPr lang="en-US" altLang="zh-TW" sz="2400" dirty="0"/>
          </a:p>
          <a:p>
            <a:r>
              <a:rPr lang="zh-TW" altLang="en-US" sz="2400" dirty="0"/>
              <a:t>個別</a:t>
            </a:r>
            <a:r>
              <a:rPr lang="en-US" altLang="zh-TW" sz="2400" dirty="0"/>
              <a:t>IP</a:t>
            </a:r>
            <a:r>
              <a:rPr lang="zh-TW" altLang="en-US" sz="2400" dirty="0"/>
              <a:t>參數設定請參考</a:t>
            </a:r>
            <a:r>
              <a:rPr lang="en-US" altLang="zh-TW" sz="2400" dirty="0" err="1"/>
              <a:t>IP_Settings</a:t>
            </a:r>
            <a:r>
              <a:rPr lang="zh-TW" altLang="en-US" sz="2400" dirty="0"/>
              <a:t>資料夾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 err="1"/>
              <a:t>clk</a:t>
            </a:r>
            <a:r>
              <a:rPr lang="zh-TW" altLang="en-US" sz="2400" dirty="0"/>
              <a:t>、</a:t>
            </a:r>
            <a:r>
              <a:rPr lang="en-US" altLang="zh-TW" sz="2400" dirty="0"/>
              <a:t>pipelining</a:t>
            </a:r>
            <a:r>
              <a:rPr lang="zh-TW" altLang="en-US" sz="2400" dirty="0"/>
              <a:t>、</a:t>
            </a:r>
            <a:r>
              <a:rPr lang="en-US" altLang="zh-TW" sz="2400" dirty="0"/>
              <a:t>burst</a:t>
            </a:r>
            <a:r>
              <a:rPr lang="zh-TW" altLang="en-US" sz="2400" dirty="0"/>
              <a:t>、</a:t>
            </a:r>
            <a:r>
              <a:rPr lang="en-US" altLang="zh-TW" sz="2400" dirty="0"/>
              <a:t>FIFO</a:t>
            </a:r>
            <a:r>
              <a:rPr lang="zh-TW" altLang="en-US" sz="2400" dirty="0"/>
              <a:t>可視需求更改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EMIF</a:t>
            </a:r>
            <a:r>
              <a:rPr lang="zh-TW" altLang="en-US" sz="2400" dirty="0">
                <a:solidFill>
                  <a:srgbClr val="FF0000"/>
                </a:solidFill>
              </a:rPr>
              <a:t>參數設定與</a:t>
            </a:r>
            <a:r>
              <a:rPr lang="en-US" altLang="zh-TW" sz="2400" dirty="0">
                <a:solidFill>
                  <a:srgbClr val="FF0000"/>
                </a:solidFill>
              </a:rPr>
              <a:t>DE5a</a:t>
            </a:r>
            <a:r>
              <a:rPr lang="zh-TW" altLang="en-US" sz="2400" dirty="0">
                <a:solidFill>
                  <a:srgbClr val="FF0000"/>
                </a:solidFill>
              </a:rPr>
              <a:t>上裝置之</a:t>
            </a:r>
            <a:r>
              <a:rPr lang="en-US" altLang="zh-TW" sz="2400" dirty="0">
                <a:solidFill>
                  <a:srgbClr val="FF0000"/>
                </a:solidFill>
              </a:rPr>
              <a:t>DDR</a:t>
            </a:r>
            <a:r>
              <a:rPr lang="zh-TW" altLang="en-US" sz="2400" dirty="0">
                <a:solidFill>
                  <a:srgbClr val="FF0000"/>
                </a:solidFill>
              </a:rPr>
              <a:t>有關，請勿任意更改。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完成後點選</a:t>
            </a:r>
            <a:r>
              <a:rPr lang="en-US" altLang="zh-TW" sz="2400" dirty="0">
                <a:solidFill>
                  <a:srgbClr val="FF0000"/>
                </a:solidFill>
              </a:rPr>
              <a:t>generate HDL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23</a:t>
            </a:fld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EC7536AB-8C61-4AB6-AB0C-7281C4AF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59" y="1483694"/>
            <a:ext cx="7019926" cy="52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Quartus Top Module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5751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新增對外</a:t>
            </a:r>
            <a:r>
              <a:rPr lang="en-US" altLang="zh-TW" sz="2400" dirty="0"/>
              <a:t>DDR pin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DDR4 IP</a:t>
            </a:r>
            <a:r>
              <a:rPr lang="zh-TW" altLang="en-US" sz="2400" dirty="0"/>
              <a:t> </a:t>
            </a:r>
            <a:r>
              <a:rPr lang="en-US" altLang="zh-TW" sz="2400" dirty="0"/>
              <a:t>instance</a:t>
            </a:r>
            <a:r>
              <a:rPr lang="zh-TW" altLang="en-US" sz="2400" dirty="0"/>
              <a:t>與對應接腳。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Reset</a:t>
            </a:r>
            <a:r>
              <a:rPr lang="zh-TW" altLang="en-US" sz="2400" dirty="0">
                <a:solidFill>
                  <a:srgbClr val="FF0000"/>
                </a:solidFill>
              </a:rPr>
              <a:t>訊號是</a:t>
            </a:r>
            <a:r>
              <a:rPr lang="en-US" altLang="zh-TW" sz="2400" dirty="0">
                <a:solidFill>
                  <a:srgbClr val="FF0000"/>
                </a:solidFill>
              </a:rPr>
              <a:t>active low</a:t>
            </a:r>
            <a:r>
              <a:rPr lang="zh-TW" altLang="en-US" sz="2400" dirty="0">
                <a:solidFill>
                  <a:srgbClr val="FF0000"/>
                </a:solidFill>
              </a:rPr>
              <a:t>，與</a:t>
            </a:r>
            <a:r>
              <a:rPr lang="en-US" altLang="zh-TW" sz="2400" dirty="0" err="1">
                <a:solidFill>
                  <a:srgbClr val="FF0000"/>
                </a:solidFill>
              </a:rPr>
              <a:t>riffa</a:t>
            </a:r>
            <a:r>
              <a:rPr lang="en-US" altLang="zh-TW" sz="2400" dirty="0">
                <a:solidFill>
                  <a:srgbClr val="FF0000"/>
                </a:solidFill>
              </a:rPr>
              <a:t> reset</a:t>
            </a:r>
            <a:r>
              <a:rPr lang="zh-TW" altLang="en-US" sz="2400" dirty="0">
                <a:solidFill>
                  <a:srgbClr val="FF0000"/>
                </a:solidFill>
              </a:rPr>
              <a:t>反相。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新增</a:t>
            </a:r>
            <a:r>
              <a:rPr lang="en-US" altLang="zh-TW" sz="2400" dirty="0" err="1"/>
              <a:t>chnl_tester</a:t>
            </a:r>
            <a:r>
              <a:rPr lang="zh-TW" altLang="en-US" sz="2400" dirty="0"/>
              <a:t>與</a:t>
            </a:r>
            <a:r>
              <a:rPr lang="en-US" altLang="zh-TW" sz="2400" dirty="0"/>
              <a:t>DDR4 IP</a:t>
            </a:r>
            <a:r>
              <a:rPr lang="zh-TW" altLang="en-US" sz="2400" dirty="0"/>
              <a:t>的接口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13CF90-5895-4878-ACC6-2610219D5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6"/>
          <a:stretch/>
        </p:blipFill>
        <p:spPr>
          <a:xfrm>
            <a:off x="6303183" y="0"/>
            <a:ext cx="5888817" cy="6858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98E151-B822-443C-8465-EB1A8E00E879}"/>
              </a:ext>
            </a:extLst>
          </p:cNvPr>
          <p:cNvCxnSpPr>
            <a:cxnSpLocks/>
          </p:cNvCxnSpPr>
          <p:nvPr/>
        </p:nvCxnSpPr>
        <p:spPr>
          <a:xfrm>
            <a:off x="5736771" y="4206874"/>
            <a:ext cx="670003" cy="343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F7FCEC-FFF9-45F8-A53E-8A58D8EE0CD0}"/>
              </a:ext>
            </a:extLst>
          </p:cNvPr>
          <p:cNvSpPr txBox="1"/>
          <p:nvPr/>
        </p:nvSpPr>
        <p:spPr>
          <a:xfrm>
            <a:off x="2928388" y="3385456"/>
            <a:ext cx="2890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EMIF</a:t>
            </a:r>
            <a:r>
              <a:rPr lang="zh-TW" altLang="en-US" sz="2000" dirty="0"/>
              <a:t>校正狀態訊號</a:t>
            </a:r>
            <a:br>
              <a:rPr lang="en-US" altLang="zh-TW" sz="2000" dirty="0"/>
            </a:br>
            <a:r>
              <a:rPr lang="zh-TW" altLang="en-US" sz="2000" dirty="0"/>
              <a:t>只有剛啟動時會出現</a:t>
            </a:r>
            <a:br>
              <a:rPr lang="en-US" altLang="zh-TW" sz="2000" dirty="0"/>
            </a:br>
            <a:r>
              <a:rPr lang="zh-TW" altLang="en-US" sz="2000" dirty="0"/>
              <a:t>當</a:t>
            </a:r>
            <a:r>
              <a:rPr lang="en-US" altLang="zh-TW" sz="2000" dirty="0"/>
              <a:t>success</a:t>
            </a:r>
            <a:r>
              <a:rPr lang="zh-TW" altLang="en-US" sz="2000" dirty="0"/>
              <a:t>非</a:t>
            </a:r>
            <a:r>
              <a:rPr lang="en-US" altLang="zh-TW" sz="2000" dirty="0"/>
              <a:t>1</a:t>
            </a:r>
            <a:r>
              <a:rPr lang="zh-TW" altLang="en-US" sz="2000" dirty="0"/>
              <a:t>時</a:t>
            </a:r>
            <a:br>
              <a:rPr lang="en-US" altLang="zh-TW" sz="2000" dirty="0"/>
            </a:br>
            <a:r>
              <a:rPr lang="zh-TW" altLang="en-US" sz="2000" dirty="0"/>
              <a:t>不能以</a:t>
            </a:r>
            <a:r>
              <a:rPr lang="en-US" altLang="zh-TW" sz="2000" dirty="0"/>
              <a:t>AMM</a:t>
            </a:r>
            <a:r>
              <a:rPr lang="zh-TW" altLang="en-US" sz="2000" dirty="0"/>
              <a:t>與</a:t>
            </a:r>
            <a:r>
              <a:rPr lang="en-US" altLang="zh-TW" sz="2000" dirty="0"/>
              <a:t>EMIF</a:t>
            </a:r>
            <a:r>
              <a:rPr lang="zh-TW" altLang="en-US" sz="2000" dirty="0"/>
              <a:t>溝通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04218A-8E04-4EDA-890D-29DC9303F8F7}"/>
              </a:ext>
            </a:extLst>
          </p:cNvPr>
          <p:cNvSpPr txBox="1"/>
          <p:nvPr/>
        </p:nvSpPr>
        <p:spPr>
          <a:xfrm>
            <a:off x="725439" y="5894149"/>
            <a:ext cx="44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※</a:t>
            </a:r>
            <a:r>
              <a:rPr lang="zh-TW" altLang="en-US" sz="2400" i="1" dirty="0"/>
              <a:t> 具體設置請參考</a:t>
            </a:r>
            <a:r>
              <a:rPr lang="en-US" altLang="zh-TW" sz="2400" i="1" dirty="0"/>
              <a:t>example code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5704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SDC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EC05966-58D6-4C28-BA02-66F29336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EMIF IP status signals to user logic and clock-crossing bridge</a:t>
            </a:r>
            <a:br>
              <a:rPr lang="en-US" altLang="zh-TW" dirty="0"/>
            </a:br>
            <a:r>
              <a:rPr lang="en-US" altLang="zh-TW" sz="2000" dirty="0"/>
              <a:t>(EMIF</a:t>
            </a:r>
            <a:r>
              <a:rPr lang="zh-TW" altLang="en-US" sz="2000" dirty="0"/>
              <a:t>校正狀態訊號並未經過</a:t>
            </a:r>
            <a:r>
              <a:rPr lang="en-US" altLang="zh-TW" sz="2000" dirty="0"/>
              <a:t>clock-crossing</a:t>
            </a:r>
            <a:r>
              <a:rPr lang="zh-TW" altLang="en-US" sz="2000" dirty="0"/>
              <a:t>處理，且僅初始化時變動，故設</a:t>
            </a:r>
            <a:r>
              <a:rPr lang="en-US" altLang="zh-TW" sz="2000" dirty="0"/>
              <a:t>false path)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RIFFA reset signal to Altera EMIF IP (recover time violation)</a:t>
            </a:r>
            <a:br>
              <a:rPr lang="en-US" altLang="zh-TW" dirty="0"/>
            </a:br>
            <a:r>
              <a:rPr lang="en-US" altLang="zh-TW" sz="2000" dirty="0"/>
              <a:t>(EMIF</a:t>
            </a:r>
            <a:r>
              <a:rPr lang="zh-TW" altLang="en-US" sz="2000" dirty="0"/>
              <a:t>內部有</a:t>
            </a:r>
            <a:r>
              <a:rPr lang="en-US" altLang="zh-TW" sz="2000" dirty="0"/>
              <a:t>reset synchronizer</a:t>
            </a:r>
            <a:r>
              <a:rPr lang="zh-TW" altLang="en-US" sz="2000" dirty="0"/>
              <a:t>，故可忽略</a:t>
            </a:r>
            <a:r>
              <a:rPr lang="en-US" altLang="zh-TW" sz="2000" dirty="0"/>
              <a:t>input async reset</a:t>
            </a:r>
            <a:r>
              <a:rPr lang="zh-TW" altLang="en-US" sz="2000" dirty="0"/>
              <a:t>的</a:t>
            </a:r>
            <a:r>
              <a:rPr lang="en-US" altLang="zh-TW" sz="2000" dirty="0"/>
              <a:t>recover time violation)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137E448-BADF-46E6-9E1A-9DB111F8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1" y="2684683"/>
            <a:ext cx="10981413" cy="4884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3D20CC1-49AC-4E6B-B08B-BAC1FC7DE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803" y="4520736"/>
            <a:ext cx="7006391" cy="3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Timing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Compile</a:t>
            </a:r>
            <a:r>
              <a:rPr lang="zh-TW" altLang="en-US" sz="2400" dirty="0"/>
              <a:t>完在</a:t>
            </a:r>
            <a:r>
              <a:rPr lang="en-US" altLang="zh-TW" sz="2400" dirty="0"/>
              <a:t>EMIF</a:t>
            </a:r>
            <a:r>
              <a:rPr lang="zh-TW" altLang="en-US" sz="2400" dirty="0"/>
              <a:t>內部仍有</a:t>
            </a:r>
            <a:r>
              <a:rPr lang="en-US" altLang="zh-TW" sz="2400" dirty="0"/>
              <a:t>timing violation</a:t>
            </a:r>
            <a:r>
              <a:rPr lang="zh-TW" altLang="en-US" sz="2400" dirty="0"/>
              <a:t>。但這結果與</a:t>
            </a:r>
            <a:r>
              <a:rPr lang="en-US" altLang="zh-TW" sz="2400" dirty="0" err="1"/>
              <a:t>terasic</a:t>
            </a:r>
            <a:r>
              <a:rPr lang="zh-TW" altLang="en-US" sz="2400" dirty="0"/>
              <a:t>提供之範例程式結果相似，故暫時忽略。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9F0184-07C6-42CC-A57F-C338CD12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52" y="2954826"/>
            <a:ext cx="6878696" cy="15831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02A2A25-8644-481A-8735-990777EB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652" y="4672955"/>
            <a:ext cx="6878696" cy="15137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4A8AC1-7215-4E4C-81E7-C91025D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31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16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0AC168-BDE4-4BF5-95FC-CA0B0652C59E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105156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Simulation using </a:t>
            </a:r>
            <a:r>
              <a:rPr lang="en-US" altLang="zh-TW" dirty="0" err="1"/>
              <a:t>NCVerilog</a:t>
            </a:r>
            <a:endParaRPr lang="en-US" altLang="zh-TW" dirty="0"/>
          </a:p>
          <a:p>
            <a:pPr lvl="1"/>
            <a:r>
              <a:rPr lang="en-US" altLang="zh-TW" i="1" dirty="0"/>
              <a:t>cd (</a:t>
            </a:r>
            <a:r>
              <a:rPr lang="en-US" altLang="zh-TW" i="1" dirty="0" err="1"/>
              <a:t>Qsys</a:t>
            </a:r>
            <a:r>
              <a:rPr lang="en-US" altLang="zh-TW" i="1" dirty="0"/>
              <a:t> Path)/(IP Name)/sim/cadence/</a:t>
            </a:r>
          </a:p>
          <a:p>
            <a:pPr lvl="1"/>
            <a:r>
              <a:rPr lang="en-US" altLang="zh-TW" i="1" dirty="0" err="1"/>
              <a:t>setenv</a:t>
            </a:r>
            <a:r>
              <a:rPr lang="en-US" altLang="zh-TW" i="1" dirty="0"/>
              <a:t> CDS_ROOT “/cad/cadence/INCISIV/cur/”</a:t>
            </a:r>
          </a:p>
          <a:p>
            <a:pPr lvl="1"/>
            <a:r>
              <a:rPr lang="en-US" altLang="zh-TW" i="1" dirty="0"/>
              <a:t>bash ncsim_setup.sh SKIP_ELAB=1 SKIP_SIM=1</a:t>
            </a:r>
          </a:p>
          <a:p>
            <a:pPr lvl="1"/>
            <a:r>
              <a:rPr lang="en-US" altLang="zh-TW" i="1" dirty="0"/>
              <a:t>cp &lt;design and testbench files&gt; ./</a:t>
            </a:r>
          </a:p>
          <a:p>
            <a:pPr lvl="1"/>
            <a:r>
              <a:rPr lang="en-US" altLang="zh-TW" i="1" dirty="0" err="1"/>
              <a:t>ncverilog</a:t>
            </a:r>
            <a:r>
              <a:rPr lang="en-US" altLang="zh-TW" i="1" dirty="0"/>
              <a:t> &lt;</a:t>
            </a:r>
            <a:r>
              <a:rPr lang="en-US" altLang="zh-TW" i="1" dirty="0" err="1"/>
              <a:t>testbench_files</a:t>
            </a:r>
            <a:r>
              <a:rPr lang="en-US" altLang="zh-TW" i="1" dirty="0"/>
              <a:t>&gt; &lt;</a:t>
            </a:r>
            <a:r>
              <a:rPr lang="en-US" altLang="zh-TW" i="1" dirty="0" err="1"/>
              <a:t>design_files</a:t>
            </a:r>
            <a:r>
              <a:rPr lang="en-US" altLang="zh-TW" i="1" dirty="0"/>
              <a:t>&gt; +</a:t>
            </a:r>
            <a:r>
              <a:rPr lang="en-US" altLang="zh-TW" i="1" dirty="0" err="1"/>
              <a:t>access+r</a:t>
            </a:r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RTL</a:t>
            </a:r>
            <a:r>
              <a:rPr lang="zh-TW" altLang="en-US" dirty="0"/>
              <a:t> </a:t>
            </a:r>
            <a:r>
              <a:rPr lang="en-US" altLang="zh-TW" dirty="0"/>
              <a:t>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C9DD28-56AF-4187-BE16-778B7BEA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64" y="4974089"/>
            <a:ext cx="3406636" cy="153556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3582C-B80F-4151-B92F-7A9E67C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00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A1E80C4-F982-49FC-AE6F-D2CA13349BE2}"/>
              </a:ext>
            </a:extLst>
          </p:cNvPr>
          <p:cNvSpPr txBox="1"/>
          <p:nvPr/>
        </p:nvSpPr>
        <p:spPr>
          <a:xfrm>
            <a:off x="4223657" y="290134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External Memory Pins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06D016-DC2B-463E-BB05-D9B84712B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6"/>
          <a:stretch/>
        </p:blipFill>
        <p:spPr>
          <a:xfrm>
            <a:off x="6303183" y="0"/>
            <a:ext cx="5888817" cy="685800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- 1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5312583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Altera EMIF IP</a:t>
            </a:r>
          </a:p>
          <a:p>
            <a:pPr lvl="1"/>
            <a:r>
              <a:rPr lang="en-US" altLang="zh-TW" dirty="0"/>
              <a:t>Need external memory pins.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DE5a-Net uses </a:t>
            </a:r>
            <a:r>
              <a:rPr lang="en-US" altLang="zh-TW" i="1" u="sng" dirty="0"/>
              <a:t>Micron DDR4 SODIMM 64x 4GB </a:t>
            </a:r>
            <a:r>
              <a:rPr lang="en-US" altLang="zh-TW" dirty="0"/>
              <a:t>Memory.</a:t>
            </a:r>
          </a:p>
          <a:p>
            <a:pPr lvl="1"/>
            <a:r>
              <a:rPr lang="en-US" altLang="zh-TW" dirty="0"/>
              <a:t>However, </a:t>
            </a:r>
            <a:r>
              <a:rPr lang="en-US" altLang="zh-TW" dirty="0" err="1"/>
              <a:t>Micorn</a:t>
            </a:r>
            <a:r>
              <a:rPr lang="en-US" altLang="zh-TW" dirty="0"/>
              <a:t> dose not provide </a:t>
            </a:r>
            <a:r>
              <a:rPr lang="en-US" altLang="zh-TW" dirty="0" err="1"/>
              <a:t>verilog</a:t>
            </a:r>
            <a:r>
              <a:rPr lang="en-US" altLang="zh-TW" dirty="0"/>
              <a:t> simulation model for SODIMM.</a:t>
            </a: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A4F37313-1CD6-46E9-8A7E-1C5F84651FBE}"/>
              </a:ext>
            </a:extLst>
          </p:cNvPr>
          <p:cNvSpPr/>
          <p:nvPr/>
        </p:nvSpPr>
        <p:spPr>
          <a:xfrm>
            <a:off x="6074231" y="1210661"/>
            <a:ext cx="381000" cy="3110968"/>
          </a:xfrm>
          <a:prstGeom prst="leftBrace">
            <a:avLst>
              <a:gd name="adj1" fmla="val 14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9C3EEF-A238-448C-AF2E-9656F14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68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44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- 2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5312583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Altera On-Chip Memory IP</a:t>
            </a:r>
          </a:p>
          <a:p>
            <a:pPr lvl="1"/>
            <a:r>
              <a:rPr lang="en-US" altLang="zh-TW" dirty="0"/>
              <a:t>No external pin connection.</a:t>
            </a:r>
          </a:p>
          <a:p>
            <a:pPr lvl="1"/>
            <a:r>
              <a:rPr lang="en-US" altLang="zh-TW" dirty="0"/>
              <a:t>Limited memory size (&lt;64Mbit)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2B4CA6-FC39-43A3-971B-93E1E2298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08" r="37955"/>
          <a:stretch/>
        </p:blipFill>
        <p:spPr>
          <a:xfrm>
            <a:off x="6901543" y="3249729"/>
            <a:ext cx="3644913" cy="29826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BD8C8C8-594E-4EB4-BF02-9B531719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45652"/>
            <a:ext cx="4920343" cy="298676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11305-065C-4A44-91E5-E1A934FE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FF8C8F-3464-489A-BAD2-F5D1BE9D9F3A}"/>
              </a:ext>
            </a:extLst>
          </p:cNvPr>
          <p:cNvSpPr txBox="1"/>
          <p:nvPr/>
        </p:nvSpPr>
        <p:spPr>
          <a:xfrm>
            <a:off x="1371600" y="6324990"/>
            <a:ext cx="50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See ./Simulation/</a:t>
            </a:r>
            <a:r>
              <a:rPr lang="en-US" altLang="zh-TW" i="1" dirty="0" err="1"/>
              <a:t>IPtest.qsys</a:t>
            </a:r>
            <a:r>
              <a:rPr lang="en-US" altLang="zh-TW" i="1" dirty="0"/>
              <a:t> for more information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5577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- 3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9710057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Hand-crafted Avalon MM Slave Model</a:t>
            </a:r>
          </a:p>
          <a:p>
            <a:pPr lvl="1"/>
            <a:r>
              <a:rPr lang="en-US" altLang="zh-TW" dirty="0"/>
              <a:t>See ./Simulation/</a:t>
            </a:r>
            <a:r>
              <a:rPr lang="en-US" altLang="zh-TW" dirty="0" err="1"/>
              <a:t>amm_slave.v</a:t>
            </a:r>
            <a:r>
              <a:rPr lang="en-US" altLang="zh-TW" dirty="0"/>
              <a:t> for more information</a:t>
            </a:r>
            <a:br>
              <a:rPr lang="en-US" altLang="zh-TW" dirty="0"/>
            </a:br>
            <a:r>
              <a:rPr lang="en-US" altLang="zh-TW" dirty="0"/>
              <a:t>(A simple </a:t>
            </a:r>
            <a:r>
              <a:rPr lang="en-US" altLang="zh-TW" dirty="0" err="1"/>
              <a:t>amm</a:t>
            </a:r>
            <a:r>
              <a:rPr lang="en-US" altLang="zh-TW" dirty="0"/>
              <a:t> slave model in the variable latency transfer mode)</a:t>
            </a: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11305-065C-4A44-91E5-E1A934FE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38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3971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To run the example code in ./Simulation folder: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IPtest.qsys</a:t>
            </a:r>
            <a:r>
              <a:rPr lang="en-US" altLang="zh-TW" dirty="0"/>
              <a:t> in </a:t>
            </a:r>
            <a:r>
              <a:rPr lang="en-US" altLang="zh-TW" dirty="0" err="1"/>
              <a:t>Qsys</a:t>
            </a:r>
            <a:r>
              <a:rPr lang="en-US" altLang="zh-TW" dirty="0"/>
              <a:t> tool and </a:t>
            </a:r>
            <a:r>
              <a:rPr lang="en-US" altLang="zh-TW" dirty="0" err="1"/>
              <a:t>gerenate</a:t>
            </a:r>
            <a:r>
              <a:rPr lang="en-US" altLang="zh-TW" dirty="0"/>
              <a:t> HDL.</a:t>
            </a:r>
          </a:p>
          <a:p>
            <a:pPr lvl="1"/>
            <a:r>
              <a:rPr lang="en-US" altLang="zh-TW" dirty="0"/>
              <a:t>Follow the instructions in page 26</a:t>
            </a:r>
          </a:p>
          <a:p>
            <a:endParaRPr lang="en-US" altLang="zh-TW" dirty="0"/>
          </a:p>
          <a:p>
            <a:r>
              <a:rPr lang="en-US" altLang="zh-TW" dirty="0"/>
              <a:t>Data Flow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Memory IP Simulation Example Code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4174CB-AC95-4352-8960-6CF7A1FACE48}"/>
              </a:ext>
            </a:extLst>
          </p:cNvPr>
          <p:cNvSpPr/>
          <p:nvPr/>
        </p:nvSpPr>
        <p:spPr>
          <a:xfrm>
            <a:off x="3385457" y="5108120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61AD8D-7404-4794-907D-6EBBD7DB1DEC}"/>
              </a:ext>
            </a:extLst>
          </p:cNvPr>
          <p:cNvSpPr/>
          <p:nvPr/>
        </p:nvSpPr>
        <p:spPr>
          <a:xfrm>
            <a:off x="5246914" y="5108119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Memory IP Simulation 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0B52F2-D1CE-4E4F-B298-E03D75CD0101}"/>
              </a:ext>
            </a:extLst>
          </p:cNvPr>
          <p:cNvSpPr/>
          <p:nvPr/>
        </p:nvSpPr>
        <p:spPr>
          <a:xfrm>
            <a:off x="7108371" y="5108118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73A716-CD59-48FD-AD14-D062F95AF031}"/>
              </a:ext>
            </a:extLst>
          </p:cNvPr>
          <p:cNvSpPr/>
          <p:nvPr/>
        </p:nvSpPr>
        <p:spPr>
          <a:xfrm>
            <a:off x="3385456" y="3988481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Testbench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8B287F-DEDC-4537-8E49-8F102E0666AA}"/>
              </a:ext>
            </a:extLst>
          </p:cNvPr>
          <p:cNvCxnSpPr>
            <a:endCxn id="16" idx="0"/>
          </p:cNvCxnSpPr>
          <p:nvPr/>
        </p:nvCxnSpPr>
        <p:spPr>
          <a:xfrm>
            <a:off x="4082142" y="4567012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C87656A-BFE9-4DFC-9C4D-02A0A98DCEA4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4778828" y="5821928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70F61E5-F668-44A4-81D3-63980EBEDCE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640285" y="5821927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55AA91-AA0A-469B-BAAF-63D220259E7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805056" y="4567012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0BDC9D-167B-43B4-9EF9-FCA088FF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44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/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39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Directly Data Transmission between Riffa and DRAM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 and </a:t>
            </a:r>
            <a:r>
              <a:rPr lang="en-US" altLang="zh-TW" i="1" u="sng" dirty="0"/>
              <a:t>SODIMM Model</a:t>
            </a:r>
          </a:p>
          <a:p>
            <a:r>
              <a:rPr lang="en-US" altLang="zh-TW" dirty="0"/>
              <a:t>RTL Simulation with hand-crafted</a:t>
            </a:r>
            <a:r>
              <a:rPr lang="zh-TW" altLang="en-US" dirty="0"/>
              <a:t> </a:t>
            </a:r>
            <a:r>
              <a:rPr lang="en-US" altLang="zh-TW" dirty="0"/>
              <a:t>full-function </a:t>
            </a:r>
            <a:r>
              <a:rPr lang="en-US" altLang="zh-TW" i="1" u="sng" dirty="0" err="1"/>
              <a:t>amm</a:t>
            </a:r>
            <a:r>
              <a:rPr lang="en-US" altLang="zh-TW" i="1" u="sng" dirty="0"/>
              <a:t> slave model</a:t>
            </a:r>
          </a:p>
          <a:p>
            <a:r>
              <a:rPr lang="en-US" altLang="zh-TW" dirty="0"/>
              <a:t>Low-Latency DDR Access</a:t>
            </a:r>
          </a:p>
          <a:p>
            <a:pPr lvl="1"/>
            <a:r>
              <a:rPr lang="en-US" altLang="zh-TW" dirty="0"/>
              <a:t>Avalon-MM Burst Mode</a:t>
            </a:r>
          </a:p>
          <a:p>
            <a:pPr lvl="1"/>
            <a:r>
              <a:rPr lang="en-US" altLang="zh-TW" dirty="0"/>
              <a:t>Avalon-MM DDR Memory Half-Rate Bridge</a:t>
            </a:r>
          </a:p>
          <a:p>
            <a:r>
              <a:rPr lang="en-US" altLang="zh-TW" dirty="0"/>
              <a:t>Timing Violation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BEB2C9-A1AD-411E-BB95-45BEAA9C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599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429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DDR3 SDRAM Controller with </a:t>
            </a:r>
            <a:r>
              <a:rPr lang="en-US" altLang="zh-TW" dirty="0" err="1"/>
              <a:t>UniPHY</a:t>
            </a:r>
            <a:endParaRPr lang="en-US" altLang="zh-TW" dirty="0"/>
          </a:p>
          <a:p>
            <a:pPr lvl="1"/>
            <a:r>
              <a:rPr lang="zh-TW" altLang="en-US" dirty="0"/>
              <a:t>使用在</a:t>
            </a:r>
            <a:r>
              <a:rPr lang="en-US" altLang="zh-TW" dirty="0"/>
              <a:t>DE5</a:t>
            </a:r>
            <a:r>
              <a:rPr lang="zh-TW" altLang="en-US" dirty="0"/>
              <a:t>板子</a:t>
            </a:r>
            <a:r>
              <a:rPr lang="en-US" altLang="zh-TW" dirty="0"/>
              <a:t>(Stratix V FPGA)</a:t>
            </a:r>
            <a:r>
              <a:rPr lang="zh-TW" altLang="en-US" dirty="0"/>
              <a:t>上時所需的</a:t>
            </a:r>
            <a:r>
              <a:rPr lang="en-US" altLang="zh-TW" dirty="0"/>
              <a:t>IP</a:t>
            </a:r>
            <a:r>
              <a:rPr lang="zh-TW" altLang="en-US" dirty="0"/>
              <a:t>，與</a:t>
            </a:r>
            <a:r>
              <a:rPr lang="en-US" altLang="zh-TW" dirty="0"/>
              <a:t>EMIF</a:t>
            </a:r>
            <a:r>
              <a:rPr lang="zh-TW" altLang="en-US" dirty="0"/>
              <a:t>的功能大同小異。</a:t>
            </a:r>
            <a:endParaRPr lang="en-US" altLang="zh-TW" dirty="0"/>
          </a:p>
          <a:p>
            <a:pPr lvl="1"/>
            <a:r>
              <a:rPr lang="en-US" altLang="zh-TW" dirty="0"/>
              <a:t>IP</a:t>
            </a:r>
            <a:r>
              <a:rPr lang="zh-TW" altLang="en-US" dirty="0"/>
              <a:t>參數設定與</a:t>
            </a:r>
            <a:r>
              <a:rPr lang="en-US" altLang="zh-TW" dirty="0"/>
              <a:t>pin assignment</a:t>
            </a:r>
            <a:r>
              <a:rPr lang="zh-TW" altLang="en-US" dirty="0"/>
              <a:t>請參考附件</a:t>
            </a:r>
            <a:r>
              <a:rPr lang="en-US" altLang="zh-TW"/>
              <a:t>DRAM_DE5.</a:t>
            </a:r>
            <a:r>
              <a:rPr lang="en-US" altLang="zh-TW" dirty="0"/>
              <a:t>zip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0D8A-C81A-4AB4-AEAF-36EBD6FDB2ED}"/>
              </a:ext>
            </a:extLst>
          </p:cNvPr>
          <p:cNvSpPr/>
          <p:nvPr/>
        </p:nvSpPr>
        <p:spPr>
          <a:xfrm>
            <a:off x="5385304" y="4659671"/>
            <a:ext cx="1398814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SDRAM Control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2AFAF37-9F67-44AE-BEBA-2C51DFA75D08}"/>
              </a:ext>
            </a:extLst>
          </p:cNvPr>
          <p:cNvSpPr/>
          <p:nvPr/>
        </p:nvSpPr>
        <p:spPr>
          <a:xfrm>
            <a:off x="3388558" y="5613985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34275-5A6B-4F25-B271-9C60D87A1EBA}"/>
              </a:ext>
            </a:extLst>
          </p:cNvPr>
          <p:cNvSpPr txBox="1"/>
          <p:nvPr/>
        </p:nvSpPr>
        <p:spPr>
          <a:xfrm>
            <a:off x="3000957" y="500800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DDR3 Protocol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0465E-0170-4992-9297-D3989D9D5041}"/>
              </a:ext>
            </a:extLst>
          </p:cNvPr>
          <p:cNvSpPr txBox="1"/>
          <p:nvPr/>
        </p:nvSpPr>
        <p:spPr>
          <a:xfrm>
            <a:off x="6784118" y="4669971"/>
            <a:ext cx="267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Avalon Memory-Mapped Protocol</a:t>
            </a:r>
            <a:endParaRPr lang="zh-TW" altLang="en-US" sz="2400" dirty="0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7795414-D762-4759-B101-C2D8F7F51D84}"/>
              </a:ext>
            </a:extLst>
          </p:cNvPr>
          <p:cNvSpPr/>
          <p:nvPr/>
        </p:nvSpPr>
        <p:spPr>
          <a:xfrm>
            <a:off x="7348135" y="5613986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A796-7E62-4DBB-ABC7-5D72EFE0C600}"/>
              </a:ext>
            </a:extLst>
          </p:cNvPr>
          <p:cNvSpPr/>
          <p:nvPr/>
        </p:nvSpPr>
        <p:spPr>
          <a:xfrm>
            <a:off x="141753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DDR3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A3B1C-560F-4DAE-8D09-9CADCF2EB3F0}"/>
              </a:ext>
            </a:extLst>
          </p:cNvPr>
          <p:cNvSpPr/>
          <p:nvPr/>
        </p:nvSpPr>
        <p:spPr>
          <a:xfrm>
            <a:off x="945832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User Logic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D61F39-1B67-4A53-B2E8-9EE7359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0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External Memory Interface IP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429" cy="45751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Arria</a:t>
            </a:r>
            <a:r>
              <a:rPr lang="en-US" altLang="zh-TW" dirty="0"/>
              <a:t> 10 External Memory Interfaces (EMIF)</a:t>
            </a:r>
          </a:p>
          <a:p>
            <a:pPr lvl="1"/>
            <a:r>
              <a:rPr lang="zh-TW" altLang="en-US" dirty="0"/>
              <a:t>這個</a:t>
            </a:r>
            <a:r>
              <a:rPr lang="en-US" altLang="zh-TW" dirty="0"/>
              <a:t>IP</a:t>
            </a:r>
            <a:r>
              <a:rPr lang="zh-TW" altLang="en-US" dirty="0"/>
              <a:t>可以將我們用</a:t>
            </a:r>
            <a:r>
              <a:rPr lang="en-US" altLang="zh-TW" dirty="0"/>
              <a:t>Avalon Memory-Mapped</a:t>
            </a:r>
            <a:r>
              <a:rPr lang="zh-TW" altLang="en-US" dirty="0"/>
              <a:t>介面傳輸的資料轉換為以</a:t>
            </a:r>
            <a:r>
              <a:rPr lang="en-US" altLang="zh-TW" dirty="0"/>
              <a:t>DRAM</a:t>
            </a:r>
            <a:r>
              <a:rPr lang="zh-TW" altLang="en-US" dirty="0"/>
              <a:t>介面傳輸的資料。</a:t>
            </a:r>
            <a:endParaRPr lang="en-US" altLang="zh-TW" dirty="0"/>
          </a:p>
          <a:p>
            <a:pPr lvl="1"/>
            <a:r>
              <a:rPr lang="zh-TW" altLang="en-US" dirty="0"/>
              <a:t>由於</a:t>
            </a:r>
            <a:r>
              <a:rPr lang="en-US" altLang="zh-TW" dirty="0"/>
              <a:t>DRAM</a:t>
            </a:r>
            <a:r>
              <a:rPr lang="zh-TW" altLang="en-US" dirty="0"/>
              <a:t>控制較複雜，有這個</a:t>
            </a:r>
            <a:r>
              <a:rPr lang="en-US" altLang="zh-TW" dirty="0"/>
              <a:t>IP</a:t>
            </a:r>
            <a:r>
              <a:rPr lang="zh-TW" altLang="en-US" dirty="0"/>
              <a:t>我們就能更方便的存取</a:t>
            </a:r>
            <a:r>
              <a:rPr lang="en-US" altLang="zh-TW" dirty="0"/>
              <a:t>DRAM</a:t>
            </a:r>
            <a:r>
              <a:rPr lang="zh-TW" altLang="en-US" dirty="0"/>
              <a:t>中的資料。</a:t>
            </a:r>
            <a:endParaRPr lang="en-US" altLang="zh-TW" dirty="0"/>
          </a:p>
          <a:p>
            <a:pPr lvl="1"/>
            <a:r>
              <a:rPr lang="zh-TW" altLang="en-US" dirty="0"/>
              <a:t>除了</a:t>
            </a:r>
            <a:r>
              <a:rPr lang="en-US" altLang="zh-TW" dirty="0"/>
              <a:t>DRAM</a:t>
            </a:r>
            <a:r>
              <a:rPr lang="zh-TW" altLang="en-US" dirty="0"/>
              <a:t>之外，這個</a:t>
            </a:r>
            <a:r>
              <a:rPr lang="en-US" altLang="zh-TW" dirty="0"/>
              <a:t>IP</a:t>
            </a:r>
            <a:r>
              <a:rPr lang="zh-TW" altLang="en-US" dirty="0"/>
              <a:t>也能改成與其他種類的外部記憶體溝通。</a:t>
            </a:r>
            <a:br>
              <a:rPr lang="en-US" altLang="zh-TW" dirty="0"/>
            </a:br>
            <a:r>
              <a:rPr lang="en-US" altLang="zh-TW" dirty="0"/>
              <a:t>Ex. QDRII+ SRAM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0D8A-C81A-4AB4-AEAF-36EBD6FDB2ED}"/>
              </a:ext>
            </a:extLst>
          </p:cNvPr>
          <p:cNvSpPr/>
          <p:nvPr/>
        </p:nvSpPr>
        <p:spPr>
          <a:xfrm>
            <a:off x="5385304" y="4659671"/>
            <a:ext cx="1398814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Arria</a:t>
            </a:r>
            <a:r>
              <a:rPr lang="en-US" altLang="zh-TW" sz="2800" dirty="0">
                <a:solidFill>
                  <a:schemeClr val="tx1"/>
                </a:solidFill>
              </a:rPr>
              <a:t> 10 EMIF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2AFAF37-9F67-44AE-BEBA-2C51DFA75D08}"/>
              </a:ext>
            </a:extLst>
          </p:cNvPr>
          <p:cNvSpPr/>
          <p:nvPr/>
        </p:nvSpPr>
        <p:spPr>
          <a:xfrm>
            <a:off x="3388558" y="5613985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34275-5A6B-4F25-B271-9C60D87A1EBA}"/>
              </a:ext>
            </a:extLst>
          </p:cNvPr>
          <p:cNvSpPr txBox="1"/>
          <p:nvPr/>
        </p:nvSpPr>
        <p:spPr>
          <a:xfrm>
            <a:off x="3000957" y="500800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DRAM Protocol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0465E-0170-4992-9297-D3989D9D5041}"/>
              </a:ext>
            </a:extLst>
          </p:cNvPr>
          <p:cNvSpPr txBox="1"/>
          <p:nvPr/>
        </p:nvSpPr>
        <p:spPr>
          <a:xfrm>
            <a:off x="6784118" y="4669971"/>
            <a:ext cx="267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Avalon Memory-Mapped Protocol</a:t>
            </a:r>
            <a:endParaRPr lang="zh-TW" altLang="en-US" sz="2400" dirty="0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7795414-D762-4759-B101-C2D8F7F51D84}"/>
              </a:ext>
            </a:extLst>
          </p:cNvPr>
          <p:cNvSpPr/>
          <p:nvPr/>
        </p:nvSpPr>
        <p:spPr>
          <a:xfrm>
            <a:off x="7348135" y="5613986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A796-7E62-4DBB-ABC7-5D72EFE0C600}"/>
              </a:ext>
            </a:extLst>
          </p:cNvPr>
          <p:cNvSpPr/>
          <p:nvPr/>
        </p:nvSpPr>
        <p:spPr>
          <a:xfrm>
            <a:off x="141753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External 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A3B1C-560F-4DAE-8D09-9CADCF2EB3F0}"/>
              </a:ext>
            </a:extLst>
          </p:cNvPr>
          <p:cNvSpPr/>
          <p:nvPr/>
        </p:nvSpPr>
        <p:spPr>
          <a:xfrm>
            <a:off x="945832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User Logic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C36DD3-7406-4195-8503-D5FF8B35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6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/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Memory-Mapped Protocol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The Avalon Memory-Mapped interface specification is designed to accommodate peripheral development for the system-on-a-programmable-chip (SOPC) environment.</a:t>
            </a:r>
          </a:p>
          <a:p>
            <a:r>
              <a:rPr lang="en-US" altLang="zh-TW" dirty="0"/>
              <a:t> The specification provides peripheral designers with a basis for describing the </a:t>
            </a:r>
            <a:r>
              <a:rPr lang="en-US" altLang="zh-TW" dirty="0">
                <a:solidFill>
                  <a:srgbClr val="FF0000"/>
                </a:solidFill>
              </a:rPr>
              <a:t>address-based read/write interface</a:t>
            </a:r>
            <a:r>
              <a:rPr lang="en-US" altLang="zh-TW" dirty="0"/>
              <a:t> found on master and slave peripherals.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8DF04C-E3F7-4F4C-8BBF-669705E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B09680-CD90-44D3-A716-DDE7EBFA8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"/>
          <a:stretch/>
        </p:blipFill>
        <p:spPr>
          <a:xfrm>
            <a:off x="3171825" y="302759"/>
            <a:ext cx="5848350" cy="65552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080497-F4B3-4D65-93D6-CC1771AF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Basic Signals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22C48D0-1F0D-4278-AAB5-918418C8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84898"/>
              </p:ext>
            </p:extLst>
          </p:nvPr>
        </p:nvGraphicFramePr>
        <p:xfrm>
          <a:off x="1500414" y="2002199"/>
          <a:ext cx="919117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4014935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406185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037358580"/>
                    </a:ext>
                  </a:extLst>
                </a:gridCol>
                <a:gridCol w="5497286">
                  <a:extLst>
                    <a:ext uri="{9D8B030D-6E8A-4147-A177-3AD203B41FA5}">
                      <a16:colId xmlns:a16="http://schemas.microsoft.com/office/drawing/2014/main" val="193406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Signal 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Direction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1-32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Slave address.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Read-request signal to the slave port.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2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readdata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1-1024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-&gt; 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transferred from slave to master by the read operation.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Write-request signal to the slave port.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1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writedata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1-1024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transferred from master to slave by the write operation.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waitrequest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-&gt; 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Used to stall the system interconnect fabric when the slave port is not able to respond immediately.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2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readdatavalid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=&gt;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Marks the rising clock edge when the slave asserts valid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readdata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66347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0CF5C-F067-4F98-B158-BB714B0A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Basic Waveform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14AB42-0690-4D83-80EB-DFFF8DF2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01" y="2110369"/>
            <a:ext cx="7982028" cy="378360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5E479D1-EEF6-46DC-AE9E-2F6E44E9B5D4}"/>
              </a:ext>
            </a:extLst>
          </p:cNvPr>
          <p:cNvCxnSpPr/>
          <p:nvPr/>
        </p:nvCxnSpPr>
        <p:spPr>
          <a:xfrm flipV="1">
            <a:off x="2223485" y="5192303"/>
            <a:ext cx="304800" cy="1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ED374B-FC7D-4872-95ED-4C4ED258AE9B}"/>
              </a:ext>
            </a:extLst>
          </p:cNvPr>
          <p:cNvSpPr txBox="1"/>
          <p:nvPr/>
        </p:nvSpPr>
        <p:spPr>
          <a:xfrm>
            <a:off x="634171" y="51273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readdatavalid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40A3EDE-7A92-4984-BF57-C509E904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91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13734</TotalTime>
  <Words>1769</Words>
  <Application>Microsoft Office PowerPoint</Application>
  <PresentationFormat>寬螢幕</PresentationFormat>
  <Paragraphs>349</Paragraphs>
  <Slides>35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Outline</vt:lpstr>
      <vt:lpstr>Outline</vt:lpstr>
      <vt:lpstr>External Memory Interface IP</vt:lpstr>
      <vt:lpstr>Outline</vt:lpstr>
      <vt:lpstr>Avalon Memory-Mapped Protocol</vt:lpstr>
      <vt:lpstr>PowerPoint 簡報</vt:lpstr>
      <vt:lpstr>Avalon MM Basic Signals</vt:lpstr>
      <vt:lpstr>Avalon MM Basic Waveform</vt:lpstr>
      <vt:lpstr>Avalon MM Slave Transfer Types</vt:lpstr>
      <vt:lpstr>Basic Avalon MM Operation in the example</vt:lpstr>
      <vt:lpstr>Basic Avalon MM Operation in the Example</vt:lpstr>
      <vt:lpstr>Outline</vt:lpstr>
      <vt:lpstr>Example Code</vt:lpstr>
      <vt:lpstr>Example Code</vt:lpstr>
      <vt:lpstr>Example Code</vt:lpstr>
      <vt:lpstr>Example Code</vt:lpstr>
      <vt:lpstr>Example Code Reproduce</vt:lpstr>
      <vt:lpstr>Example Code Reproduce</vt:lpstr>
      <vt:lpstr>Outline</vt:lpstr>
      <vt:lpstr>Quartus Project Settings</vt:lpstr>
      <vt:lpstr>DDR4 Qsys IP Design</vt:lpstr>
      <vt:lpstr>DDR4 Qsys IP Design</vt:lpstr>
      <vt:lpstr>Quartus Top Module</vt:lpstr>
      <vt:lpstr>SDC File</vt:lpstr>
      <vt:lpstr>Timing</vt:lpstr>
      <vt:lpstr>Outline</vt:lpstr>
      <vt:lpstr>RTL simulation with Qsys IP</vt:lpstr>
      <vt:lpstr>PowerPoint 簡報</vt:lpstr>
      <vt:lpstr>PowerPoint 簡報</vt:lpstr>
      <vt:lpstr>PowerPoint 簡報</vt:lpstr>
      <vt:lpstr>Memory IP Simulation Example Code</vt:lpstr>
      <vt:lpstr>Outline</vt:lpstr>
      <vt:lpstr>Extension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Research 2017/12/06 Group Meeting</dc:title>
  <dc:creator>Johnnie</dc:creator>
  <cp:lastModifiedBy>r07175</cp:lastModifiedBy>
  <cp:revision>1942</cp:revision>
  <dcterms:created xsi:type="dcterms:W3CDTF">2017-12-05T10:10:41Z</dcterms:created>
  <dcterms:modified xsi:type="dcterms:W3CDTF">2021-05-10T07:14:16Z</dcterms:modified>
</cp:coreProperties>
</file>