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1"/>
  </p:notesMasterIdLst>
  <p:handoutMasterIdLst>
    <p:handoutMasterId r:id="rId42"/>
  </p:handoutMasterIdLst>
  <p:sldIdLst>
    <p:sldId id="399" r:id="rId2"/>
    <p:sldId id="468" r:id="rId3"/>
    <p:sldId id="403" r:id="rId4"/>
    <p:sldId id="404" r:id="rId5"/>
    <p:sldId id="405" r:id="rId6"/>
    <p:sldId id="406" r:id="rId7"/>
    <p:sldId id="451" r:id="rId8"/>
    <p:sldId id="407" r:id="rId9"/>
    <p:sldId id="450" r:id="rId10"/>
    <p:sldId id="463" r:id="rId11"/>
    <p:sldId id="409" r:id="rId12"/>
    <p:sldId id="448" r:id="rId13"/>
    <p:sldId id="471" r:id="rId14"/>
    <p:sldId id="449" r:id="rId15"/>
    <p:sldId id="465" r:id="rId16"/>
    <p:sldId id="453" r:id="rId17"/>
    <p:sldId id="466" r:id="rId18"/>
    <p:sldId id="412" r:id="rId19"/>
    <p:sldId id="414" r:id="rId20"/>
    <p:sldId id="454" r:id="rId21"/>
    <p:sldId id="415" r:id="rId22"/>
    <p:sldId id="417" r:id="rId23"/>
    <p:sldId id="469" r:id="rId24"/>
    <p:sldId id="423" r:id="rId25"/>
    <p:sldId id="418" r:id="rId26"/>
    <p:sldId id="462" r:id="rId27"/>
    <p:sldId id="425" r:id="rId28"/>
    <p:sldId id="470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73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  <a:srgbClr val="66FF33"/>
    <a:srgbClr val="00CC00"/>
    <a:srgbClr val="99FF99"/>
    <a:srgbClr val="99FF66"/>
    <a:srgbClr val="CC00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85" autoAdjust="0"/>
    <p:restoredTop sz="94614" autoAdjust="0"/>
  </p:normalViewPr>
  <p:slideViewPr>
    <p:cSldViewPr>
      <p:cViewPr>
        <p:scale>
          <a:sx n="75" d="100"/>
          <a:sy n="75" d="100"/>
        </p:scale>
        <p:origin x="964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45DD3AC-7C1B-4986-B1A4-35BB103E43CF}" type="datetimeFigureOut">
              <a:rPr lang="en-US"/>
              <a:pPr>
                <a:defRPr/>
              </a:pPr>
              <a:t>10/19/2023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0C3F58E-AE93-42AA-A838-385FB616D5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031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16C5B35-DFF0-4989-872D-BAC8C0590238}" type="datetimeFigureOut">
              <a:rPr lang="en-GB"/>
              <a:pPr>
                <a:defRPr/>
              </a:pPr>
              <a:t>19/10/2023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59B16CA-50AC-4E71-B2D3-E42572FFB4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171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59DF2-7D4B-4D21-A5BB-C38E76D6B370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296FDB-F9C6-4287-B1B5-AC8153C283A8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59DF2-7D4B-4D21-A5BB-C38E76D6B370}" type="slidenum">
              <a:rPr lang="en-GB" smtClean="0">
                <a:solidFill>
                  <a:prstClr val="black"/>
                </a:solidFill>
              </a:rPr>
              <a:pPr/>
              <a:t>11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4B9E7D5-A74E-448A-9C7B-E43818FD86CB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59DF2-7D4B-4D21-A5BB-C38E76D6B370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7912EF6-991B-467B-85F5-FF47CCA14DA0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0E1E182-D201-4CB3-83D5-ADD4CFE939A4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D754FE-5394-42F2-A46C-6FFF8BAA7C61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DFD8C1-ABC8-419D-857D-CD0BB866DF27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62BD05D-B37F-437D-B438-C2B1843F21F9}" type="slidenum">
              <a:rPr lang="en-GB" smtClean="0">
                <a:solidFill>
                  <a:prstClr val="black"/>
                </a:solidFill>
              </a:rPr>
              <a:pPr/>
              <a:t>18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6A6DA4F-A244-4471-81F1-EB4F8F6C812C}" type="slidenum">
              <a:rPr lang="en-GB" smtClean="0">
                <a:solidFill>
                  <a:prstClr val="black"/>
                </a:solidFill>
              </a:rPr>
              <a:pPr/>
              <a:t>19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59DF2-7D4B-4D21-A5BB-C38E76D6B370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9373623-FD2E-49CD-B97B-69F4FB9503D4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3433C07-9265-4B75-A7F2-7F555DD539B7}" type="slidenum">
              <a:rPr lang="en-GB" smtClean="0">
                <a:solidFill>
                  <a:prstClr val="black"/>
                </a:solidFill>
              </a:rPr>
              <a:pPr/>
              <a:t>21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C3B8D7-E3FF-49E8-AF2F-E221939E2941}" type="slidenum">
              <a:rPr lang="en-GB" smtClean="0">
                <a:solidFill>
                  <a:prstClr val="black"/>
                </a:solidFill>
              </a:rPr>
              <a:pPr/>
              <a:t>22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59DF2-7D4B-4D21-A5BB-C38E76D6B370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5E82A6A-5069-4B6A-93F9-037C7A524D87}" type="slidenum">
              <a:rPr lang="en-GB" smtClean="0">
                <a:solidFill>
                  <a:prstClr val="black"/>
                </a:solidFill>
              </a:rPr>
              <a:pPr/>
              <a:t>24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13F2140-A66B-4E52-99A7-58350ED21D1E}" type="slidenum">
              <a:rPr lang="en-GB" smtClean="0">
                <a:solidFill>
                  <a:prstClr val="black"/>
                </a:solidFill>
              </a:rPr>
              <a:pPr/>
              <a:t>25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CFA3826-1E95-4105-B620-9890B6314866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065FB4-3B4D-408E-AD7F-C3AD31311CA1}" type="slidenum">
              <a:rPr lang="en-GB" smtClean="0">
                <a:solidFill>
                  <a:prstClr val="black"/>
                </a:solidFill>
              </a:rPr>
              <a:pPr/>
              <a:t>27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59DF2-7D4B-4D21-A5BB-C38E76D6B370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BC919CE-7FF0-4E6E-BEB4-3FA6B4A11F37}" type="slidenum">
              <a:rPr lang="en-GB" smtClean="0">
                <a:solidFill>
                  <a:prstClr val="black"/>
                </a:solidFill>
              </a:rPr>
              <a:pPr/>
              <a:t>29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BD05C6-9085-42BA-82A8-9171CF72EFE2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D393B0-7A2D-43B5-A254-4156041205F6}" type="slidenum">
              <a:rPr lang="en-GB" smtClean="0">
                <a:solidFill>
                  <a:prstClr val="black"/>
                </a:solidFill>
              </a:rPr>
              <a:pPr/>
              <a:t>30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17AD1B-F81B-4B34-8D28-F02ED085FFCF}" type="slidenum">
              <a:rPr lang="en-GB" smtClean="0">
                <a:solidFill>
                  <a:prstClr val="black"/>
                </a:solidFill>
              </a:rPr>
              <a:pPr/>
              <a:t>31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59DF2-7D4B-4D21-A5BB-C38E76D6B370}" type="slidenum">
              <a:rPr lang="en-GB" smtClean="0">
                <a:solidFill>
                  <a:prstClr val="black"/>
                </a:solidFill>
              </a:rPr>
              <a:pPr/>
              <a:t>32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C68BA2-D658-450A-A5A2-F2E255D2E18A}" type="slidenum">
              <a:rPr lang="en-GB" smtClean="0">
                <a:solidFill>
                  <a:prstClr val="black"/>
                </a:solidFill>
              </a:rPr>
              <a:pPr/>
              <a:t>33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698AB7A-4846-4A0E-B48D-6CCCDAEF25E1}" type="slidenum">
              <a:rPr lang="en-GB" smtClean="0">
                <a:solidFill>
                  <a:prstClr val="black"/>
                </a:solidFill>
              </a:rPr>
              <a:pPr/>
              <a:t>34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541E15-1668-4169-A630-51C8B3FCB12D}" type="slidenum">
              <a:rPr lang="en-GB" smtClean="0">
                <a:solidFill>
                  <a:prstClr val="black"/>
                </a:solidFill>
              </a:rPr>
              <a:pPr/>
              <a:t>35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45472B3-6138-4E40-9D1A-42D1E06EF798}" type="slidenum">
              <a:rPr lang="en-GB" smtClean="0">
                <a:solidFill>
                  <a:prstClr val="black"/>
                </a:solidFill>
              </a:rPr>
              <a:pPr/>
              <a:t>36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59DF2-7D4B-4D21-A5BB-C38E76D6B370}" type="slidenum">
              <a:rPr lang="en-GB" smtClean="0">
                <a:solidFill>
                  <a:prstClr val="black"/>
                </a:solidFill>
              </a:rPr>
              <a:pPr/>
              <a:t>37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59DF2-7D4B-4D21-A5BB-C38E76D6B370}" type="slidenum">
              <a:rPr lang="en-GB" smtClean="0">
                <a:solidFill>
                  <a:prstClr val="black"/>
                </a:solidFill>
              </a:rPr>
              <a:pPr/>
              <a:t>38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59DF2-7D4B-4D21-A5BB-C38E76D6B370}" type="slidenum">
              <a:rPr lang="en-GB" smtClean="0"/>
              <a:pPr/>
              <a:t>39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BD05C6-9085-42BA-82A8-9171CF72EFE2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42178B-87FA-4C46-B887-451929E5BC8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22AE7B5-8691-4944-9DED-11D5A34E4413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0D6304E-D42A-49AC-B9EF-D0B53A26AC1A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59DF2-7D4B-4D21-A5BB-C38E76D6B370}" type="slidenum">
              <a:rPr lang="en-GB" smtClean="0">
                <a:solidFill>
                  <a:prstClr val="black"/>
                </a:solidFill>
              </a:rPr>
              <a:pPr/>
              <a:t>8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3C5BA22-C35A-42FA-B8A5-D4B74EC0DE2C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627C-9CD3-4FE7-B9FA-94FB575B82B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FE91-020B-4E20-B256-DF9BE25AF44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627C-9CD3-4FE7-B9FA-94FB575B82B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FE91-020B-4E20-B256-DF9BE25AF44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627C-9CD3-4FE7-B9FA-94FB575B82B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FE91-020B-4E20-B256-DF9BE25AF44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627C-9CD3-4FE7-B9FA-94FB575B82B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FE91-020B-4E20-B256-DF9BE25AF44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627C-9CD3-4FE7-B9FA-94FB575B82B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FE91-020B-4E20-B256-DF9BE25AF44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627C-9CD3-4FE7-B9FA-94FB575B82B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FE91-020B-4E20-B256-DF9BE25AF44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627C-9CD3-4FE7-B9FA-94FB575B82B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FE91-020B-4E20-B256-DF9BE25AF44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627C-9CD3-4FE7-B9FA-94FB575B82B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FE91-020B-4E20-B256-DF9BE25AF44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627C-9CD3-4FE7-B9FA-94FB575B82B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FE91-020B-4E20-B256-DF9BE25AF44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627C-9CD3-4FE7-B9FA-94FB575B82B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FE91-020B-4E20-B256-DF9BE25AF44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627C-9CD3-4FE7-B9FA-94FB575B82B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FE91-020B-4E20-B256-DF9BE25AF44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691627C-9CD3-4FE7-B9FA-94FB575B82BA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19/10/2023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6802FE91-020B-4E20-B256-DF9BE25AF44E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ronickits.com/gold/dt182.jp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warwick.ac.uk/fac/sci/physics/teach/module_home/px110/9780199566334_140.jpg?maxWidth=800&amp;maxHeight=60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warwick.ac.uk/fac/sci/physics/teach/module_home/px110/9780199566334_140.jpg?maxWidth=800&amp;maxHeight=60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warwick.ac.uk/fac/sci/physics/teach/module_home/px110/9780199566334_140.jpg?maxWidth=800&amp;maxHeight=600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warwick.ac.uk/fac/sci/physics/teach/module_home/px110/9780199566334_140.jpg?maxWidth=800&amp;maxHeight=600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7.png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147002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Experimental Measurements and their Uncertainties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68551"/>
            <a:ext cx="6400800" cy="1752600"/>
          </a:xfrm>
        </p:spPr>
        <p:txBody>
          <a:bodyPr>
            <a:normAutofit/>
          </a:bodyPr>
          <a:lstStyle/>
          <a:p>
            <a:r>
              <a:rPr lang="en-GB" sz="5200" b="1" dirty="0">
                <a:solidFill>
                  <a:srgbClr val="C00000"/>
                </a:solidFill>
              </a:rPr>
              <a:t>Errors</a:t>
            </a:r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45" y="4149080"/>
            <a:ext cx="3506755" cy="263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2114550" y="1700213"/>
          <a:ext cx="44926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88840" imgH="177480" progId="Equation.DSMT4">
                  <p:embed/>
                </p:oleObj>
              </mc:Choice>
              <mc:Fallback>
                <p:oleObj name="Equation" r:id="rId3" imgW="88884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700213"/>
                        <a:ext cx="4492625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The Role of Error Analysis</a:t>
            </a:r>
          </a:p>
        </p:txBody>
      </p:sp>
      <p:sp>
        <p:nvSpPr>
          <p:cNvPr id="96261" name="AutoShape 5"/>
          <p:cNvSpPr>
            <a:spLocks noChangeArrowheads="1"/>
          </p:cNvSpPr>
          <p:nvPr/>
        </p:nvSpPr>
        <p:spPr bwMode="auto">
          <a:xfrm>
            <a:off x="4859338" y="3860800"/>
            <a:ext cx="3887787" cy="2016125"/>
          </a:xfrm>
          <a:prstGeom prst="wedgeEllipseCallout">
            <a:avLst>
              <a:gd name="adj1" fmla="val -12759"/>
              <a:gd name="adj2" fmla="val -11677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000">
                <a:latin typeface="Arial" charset="0"/>
              </a:rPr>
              <a:t>How do we calculate this error, </a:t>
            </a:r>
            <a:r>
              <a:rPr lang="en-GB" sz="3000">
                <a:latin typeface="Arial" charset="0"/>
                <a:sym typeface="Symbol" pitchFamily="18" charset="2"/>
              </a:rPr>
              <a:t></a:t>
            </a:r>
          </a:p>
        </p:txBody>
      </p:sp>
      <p:sp>
        <p:nvSpPr>
          <p:cNvPr id="96263" name="AutoShape 7"/>
          <p:cNvSpPr>
            <a:spLocks noChangeArrowheads="1"/>
          </p:cNvSpPr>
          <p:nvPr/>
        </p:nvSpPr>
        <p:spPr bwMode="auto">
          <a:xfrm>
            <a:off x="250825" y="3933825"/>
            <a:ext cx="3887788" cy="2016125"/>
          </a:xfrm>
          <a:prstGeom prst="wedgeEllipseCallout">
            <a:avLst>
              <a:gd name="adj1" fmla="val 71764"/>
              <a:gd name="adj2" fmla="val -124014"/>
            </a:avLst>
          </a:prstGeom>
          <a:noFill/>
          <a:ln w="9525">
            <a:solidFill>
              <a:srgbClr val="990033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000" dirty="0">
                <a:solidFill>
                  <a:srgbClr val="990033"/>
                </a:solidFill>
                <a:latin typeface="Arial" charset="0"/>
              </a:rPr>
              <a:t>What is the best estimate of </a:t>
            </a:r>
            <a:r>
              <a:rPr lang="en-GB" sz="3000" i="1" dirty="0">
                <a:solidFill>
                  <a:srgbClr val="990033"/>
                </a:solidFill>
                <a:latin typeface="Arial" charset="0"/>
              </a:rPr>
              <a:t>x</a:t>
            </a:r>
            <a:r>
              <a:rPr lang="en-GB" sz="3000" dirty="0">
                <a:solidFill>
                  <a:srgbClr val="990033"/>
                </a:solidFill>
                <a:latin typeface="Arial" charset="0"/>
              </a:rPr>
              <a:t>?</a:t>
            </a:r>
            <a:endParaRPr lang="en-GB" sz="3000" dirty="0">
              <a:solidFill>
                <a:srgbClr val="990033"/>
              </a:solidFill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nimBg="1"/>
      <p:bldP spid="962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Precision of Apparatus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8" y="6525344"/>
            <a:ext cx="4073551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Pages 5 &amp; 6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5278" y="1196975"/>
            <a:ext cx="8465194" cy="12969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altLang="ko-KR" sz="2300" b="1" dirty="0">
                <a:solidFill>
                  <a:srgbClr val="C00000"/>
                </a:solidFill>
                <a:latin typeface="Arial" pitchFamily="34" charset="0"/>
                <a:ea typeface="Batang" pitchFamily="18" charset="-127"/>
              </a:rPr>
              <a:t>RULE OF THUMB</a:t>
            </a:r>
            <a:r>
              <a:rPr lang="en-GB" altLang="ko-KR" sz="2300" b="1" dirty="0">
                <a:solidFill>
                  <a:srgbClr val="800080"/>
                </a:solidFill>
                <a:latin typeface="Arial" pitchFamily="34" charset="0"/>
                <a:ea typeface="Batang" pitchFamily="18" charset="-127"/>
              </a:rPr>
              <a:t>:</a:t>
            </a:r>
            <a:r>
              <a:rPr lang="en-GB" altLang="ko-KR" sz="2300" dirty="0">
                <a:solidFill>
                  <a:srgbClr val="800080"/>
                </a:solidFill>
                <a:latin typeface="Arial" pitchFamily="34" charset="0"/>
                <a:ea typeface="Batang" pitchFamily="18" charset="-127"/>
              </a:rPr>
              <a:t>  </a:t>
            </a:r>
            <a:r>
              <a:rPr lang="en-GB" altLang="ko-KR" sz="2300" dirty="0">
                <a:solidFill>
                  <a:prstClr val="black"/>
                </a:solidFill>
                <a:latin typeface="Arial" pitchFamily="34" charset="0"/>
                <a:ea typeface="Batang" pitchFamily="18" charset="-127"/>
              </a:rPr>
              <a:t>The most precise that you can measure a quantity is to the last decimal point of a digital meter and half a division on an analogue device such as a ruler.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2300" dirty="0">
              <a:solidFill>
                <a:prstClr val="black"/>
              </a:solidFill>
              <a:latin typeface="Arial" pitchFamily="34" charset="0"/>
            </a:endParaRPr>
          </a:p>
        </p:txBody>
      </p:sp>
      <p:pic>
        <p:nvPicPr>
          <p:cNvPr id="6" name="Picture 14" descr="mini multimeter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4975" y="2500313"/>
            <a:ext cx="2287588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179388" y="2781300"/>
            <a:ext cx="3708400" cy="275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GB" sz="2500" b="1" dirty="0">
                <a:solidFill>
                  <a:srgbClr val="EEECE1">
                    <a:lumMod val="25000"/>
                  </a:srgbClr>
                </a:solidFill>
                <a:latin typeface="Calibri"/>
              </a:rPr>
              <a:t>BEWARE OF:</a:t>
            </a:r>
          </a:p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en-GB" sz="2500" b="1" dirty="0">
              <a:solidFill>
                <a:srgbClr val="99FF66"/>
              </a:solidFill>
              <a:latin typeface="Calibri"/>
            </a:endParaRPr>
          </a:p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GB" sz="2500" dirty="0">
                <a:solidFill>
                  <a:prstClr val="black"/>
                </a:solidFill>
                <a:latin typeface="Calibri"/>
              </a:rPr>
              <a:t>Parallax</a:t>
            </a:r>
          </a:p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GB" sz="2500" dirty="0">
                <a:solidFill>
                  <a:prstClr val="black"/>
                </a:solidFill>
                <a:latin typeface="Calibri"/>
              </a:rPr>
              <a:t>Systematic Errors</a:t>
            </a:r>
          </a:p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GB" sz="2500" dirty="0">
                <a:solidFill>
                  <a:prstClr val="black"/>
                </a:solidFill>
                <a:latin typeface="Calibri"/>
              </a:rPr>
              <a:t>Calibration Errors</a:t>
            </a:r>
          </a:p>
        </p:txBody>
      </p:sp>
      <p:pic>
        <p:nvPicPr>
          <p:cNvPr id="8" name="Picture 7" descr="multilmeter2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3738" y="2643188"/>
            <a:ext cx="34099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ultilmeter1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3738" y="4572000"/>
            <a:ext cx="34099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Recording Measurements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313"/>
            <a:ext cx="8769350" cy="1160462"/>
          </a:xfrm>
        </p:spPr>
        <p:txBody>
          <a:bodyPr/>
          <a:lstStyle/>
          <a:p>
            <a:pPr eaLnBrk="1" hangingPunct="1">
              <a:defRPr/>
            </a:pPr>
            <a:r>
              <a:rPr lang="en-GB"/>
              <a:t>The number of significant figures is important</a:t>
            </a:r>
          </a:p>
        </p:txBody>
      </p:sp>
      <p:graphicFrame>
        <p:nvGraphicFramePr>
          <p:cNvPr id="98349" name="Group 45"/>
          <p:cNvGraphicFramePr>
            <a:graphicFrameLocks noGrp="1"/>
          </p:cNvGraphicFramePr>
          <p:nvPr/>
        </p:nvGraphicFramePr>
        <p:xfrm>
          <a:off x="1547813" y="2349500"/>
          <a:ext cx="6096000" cy="331978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Quoted 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Implies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±1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±0.1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±0.01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±0.001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678" name="AutoShape 43"/>
          <p:cNvSpPr>
            <a:spLocks noChangeArrowheads="1"/>
          </p:cNvSpPr>
          <p:nvPr/>
        </p:nvSpPr>
        <p:spPr bwMode="auto">
          <a:xfrm>
            <a:off x="3995738" y="4365625"/>
            <a:ext cx="1152525" cy="503238"/>
          </a:xfrm>
          <a:prstGeom prst="rightArrow">
            <a:avLst>
              <a:gd name="adj1" fmla="val 50000"/>
              <a:gd name="adj2" fmla="val 572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8350" name="Text Box 46"/>
          <p:cNvSpPr txBox="1">
            <a:spLocks noChangeArrowheads="1"/>
          </p:cNvSpPr>
          <p:nvPr/>
        </p:nvSpPr>
        <p:spPr bwMode="auto">
          <a:xfrm>
            <a:off x="0" y="6021388"/>
            <a:ext cx="91440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200" dirty="0">
                <a:solidFill>
                  <a:schemeClr val="accent3">
                    <a:lumMod val="50000"/>
                  </a:schemeClr>
                </a:solidFill>
              </a:rPr>
              <a:t>When writing in your lab book, match the sig. figs. to the error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Chapters 1 through 4</a:t>
            </a:r>
          </a:p>
          <a:p>
            <a:pPr lvl="1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Errors in the physical sciences</a:t>
            </a:r>
            <a:endParaRPr lang="en-GB" sz="650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Random errors in measurements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Uncertainties as probabilities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Error propagation</a:t>
            </a:r>
          </a:p>
          <a:p>
            <a:pPr lvl="1">
              <a:buNone/>
            </a:pP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2" descr="Book">
            <a:hlinkClick r:id="rId3" tooltip="Book &lt;a href=&quot;9780199566334_140.jpg&quot;&gt;View original image&lt;/a&gt;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260648"/>
            <a:ext cx="1693540" cy="2213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When to take repeated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rgbClr val="C00000"/>
                </a:solidFill>
              </a:rPr>
              <a:t>If the instrumental device dominates</a:t>
            </a:r>
          </a:p>
          <a:p>
            <a:pPr lvl="1">
              <a:defRPr/>
            </a:pPr>
            <a:r>
              <a:rPr lang="en-GB" dirty="0"/>
              <a:t>No point in repeating our measurements</a:t>
            </a:r>
          </a:p>
          <a:p>
            <a:pPr lvl="1">
              <a:defRPr/>
            </a:pPr>
            <a:endParaRPr lang="en-GB" dirty="0"/>
          </a:p>
          <a:p>
            <a:pPr>
              <a:defRPr/>
            </a:pP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If other sources of random error dominate</a:t>
            </a:r>
          </a:p>
          <a:p>
            <a:pPr lvl="1">
              <a:defRPr/>
            </a:pPr>
            <a:r>
              <a:rPr lang="en-GB" dirty="0"/>
              <a:t>Take repeated measurements and use statistics to describe the distribution of data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323850" y="1133475"/>
            <a:ext cx="8820150" cy="350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500" dirty="0">
                <a:latin typeface="Arial" charset="0"/>
                <a:cs typeface="Times New Roman" pitchFamily="18" charset="0"/>
              </a:rPr>
              <a:t>Random errors are easier to estimate than systematic ones.</a:t>
            </a:r>
          </a:p>
          <a:p>
            <a:pPr>
              <a:defRPr/>
            </a:pPr>
            <a:endParaRPr lang="en-US" sz="2500" dirty="0">
              <a:latin typeface="Arial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dirty="0">
                <a:latin typeface="Arial" charset="0"/>
                <a:cs typeface="Times New Roman" pitchFamily="18" charset="0"/>
              </a:rPr>
              <a:t>To estimate random uncertainties we repeat our measurements several times. </a:t>
            </a:r>
          </a:p>
          <a:p>
            <a:pPr>
              <a:defRPr/>
            </a:pPr>
            <a:endParaRPr lang="en-US" sz="2500" dirty="0">
              <a:latin typeface="Arial" charset="0"/>
            </a:endParaRPr>
          </a:p>
          <a:p>
            <a:pPr>
              <a:defRPr/>
            </a:pPr>
            <a:r>
              <a:rPr lang="en-US" sz="2500" dirty="0">
                <a:latin typeface="Arial" charset="0"/>
                <a:cs typeface="Times New Roman" pitchFamily="18" charset="0"/>
              </a:rPr>
              <a:t>A method of reducing the error on a measurement is to repeat it, and take an average. The </a:t>
            </a:r>
            <a:r>
              <a:rPr lang="en-US" sz="2500" dirty="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mean</a:t>
            </a:r>
            <a:r>
              <a:rPr lang="en-US" sz="2500" dirty="0">
                <a:latin typeface="Arial" charset="0"/>
                <a:cs typeface="Times New Roman" pitchFamily="18" charset="0"/>
              </a:rPr>
              <a:t>, is a way of </a:t>
            </a:r>
            <a:r>
              <a:rPr lang="en-US" sz="2500" dirty="0">
                <a:solidFill>
                  <a:schemeClr val="accent3">
                    <a:lumMod val="50000"/>
                  </a:schemeClr>
                </a:solidFill>
                <a:latin typeface="Arial" charset="0"/>
                <a:cs typeface="Times New Roman" pitchFamily="18" charset="0"/>
              </a:rPr>
              <a:t>dividing any random error amongst all the readings</a:t>
            </a:r>
            <a:r>
              <a:rPr lang="en-US" sz="2500" dirty="0">
                <a:latin typeface="Arial" charset="0"/>
                <a:cs typeface="Times New Roman" pitchFamily="18" charset="0"/>
              </a:rPr>
              <a:t>. </a:t>
            </a:r>
            <a:endParaRPr lang="en-US" sz="2500" dirty="0">
              <a:latin typeface="Arial" charset="0"/>
            </a:endParaRPr>
          </a:p>
          <a:p>
            <a:pPr>
              <a:defRPr/>
            </a:pPr>
            <a:r>
              <a:rPr lang="en-US" sz="2200" dirty="0">
                <a:latin typeface="Arial" charset="0"/>
                <a:cs typeface="Times New Roman" pitchFamily="18" charset="0"/>
              </a:rPr>
              <a:t>	</a:t>
            </a:r>
            <a:endParaRPr lang="en-US" sz="2200" dirty="0">
              <a:latin typeface="Arial" charset="0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Random Uncertainties</a:t>
            </a:r>
          </a:p>
        </p:txBody>
      </p:sp>
      <p:graphicFrame>
        <p:nvGraphicFramePr>
          <p:cNvPr id="409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16594"/>
              </p:ext>
            </p:extLst>
          </p:nvPr>
        </p:nvGraphicFramePr>
        <p:xfrm>
          <a:off x="1187624" y="4635550"/>
          <a:ext cx="68580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23800" imgH="444240" progId="Equation.DSMT4">
                  <p:embed/>
                </p:oleObj>
              </mc:Choice>
              <mc:Fallback>
                <p:oleObj name="Equation" r:id="rId3" imgW="2323800" imgH="4442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635550"/>
                        <a:ext cx="6858000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638" y="6525344"/>
            <a:ext cx="3801041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Page 10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0" y="200025"/>
            <a:ext cx="4857750" cy="1371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dirty="0"/>
              <a:t>Quantifying the Width</a:t>
            </a:r>
          </a:p>
        </p:txBody>
      </p:sp>
      <p:pic>
        <p:nvPicPr>
          <p:cNvPr id="29699" name="Picture 3" descr="accurate.jpg"/>
          <p:cNvPicPr>
            <a:picLocks noChangeAspect="1"/>
          </p:cNvPicPr>
          <p:nvPr/>
        </p:nvPicPr>
        <p:blipFill>
          <a:blip r:embed="rId3" cstate="print"/>
          <a:srcRect r="54385"/>
          <a:stretch>
            <a:fillRect/>
          </a:stretch>
        </p:blipFill>
        <p:spPr bwMode="auto">
          <a:xfrm>
            <a:off x="214313" y="100013"/>
            <a:ext cx="4214812" cy="661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TextBox 9"/>
          <p:cNvSpPr txBox="1">
            <a:spLocks noChangeArrowheads="1"/>
          </p:cNvSpPr>
          <p:nvPr/>
        </p:nvSpPr>
        <p:spPr bwMode="auto">
          <a:xfrm>
            <a:off x="5214938" y="1990725"/>
            <a:ext cx="3214687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 narrower the histogram, the more </a:t>
            </a:r>
            <a:r>
              <a:rPr lang="en-GB" sz="3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precise</a:t>
            </a:r>
            <a:r>
              <a:rPr lang="en-GB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the measurement.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14938" y="4857750"/>
            <a:ext cx="3286125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Need a quantitative measure of the width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Quantifying the data Spread</a:t>
            </a:r>
            <a:endParaRPr lang="en-US" dirty="0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-28228" y="1268760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600" dirty="0">
                <a:latin typeface="Arial" charset="0"/>
              </a:rPr>
              <a:t>The deviation from the mean of the </a:t>
            </a:r>
            <a:r>
              <a:rPr lang="en-GB" sz="2600" i="1" dirty="0" err="1">
                <a:latin typeface="Arial" charset="0"/>
              </a:rPr>
              <a:t>i</a:t>
            </a:r>
            <a:r>
              <a:rPr lang="en-GB" sz="2600" i="1" baseline="30000" dirty="0" err="1">
                <a:latin typeface="Arial" charset="0"/>
              </a:rPr>
              <a:t>th</a:t>
            </a:r>
            <a:r>
              <a:rPr lang="en-GB" sz="2600" dirty="0">
                <a:latin typeface="Arial" charset="0"/>
              </a:rPr>
              <a:t> data point, </a:t>
            </a:r>
            <a:r>
              <a:rPr lang="en-GB" sz="2600" i="1" dirty="0">
                <a:latin typeface="Arial" charset="0"/>
              </a:rPr>
              <a:t>d</a:t>
            </a:r>
            <a:r>
              <a:rPr lang="en-GB" sz="2600" i="1" baseline="-25000" dirty="0">
                <a:latin typeface="Arial" charset="0"/>
              </a:rPr>
              <a:t>i,</a:t>
            </a:r>
            <a:r>
              <a:rPr lang="en-GB" sz="2600" dirty="0">
                <a:latin typeface="Arial" charset="0"/>
              </a:rPr>
              <a:t> is the amount by which an observation, X</a:t>
            </a:r>
            <a:r>
              <a:rPr lang="en-GB" sz="2600" baseline="-25000" dirty="0">
                <a:latin typeface="Arial" charset="0"/>
              </a:rPr>
              <a:t>i</a:t>
            </a:r>
            <a:r>
              <a:rPr lang="en-GB" sz="2600" dirty="0">
                <a:latin typeface="Arial" charset="0"/>
              </a:rPr>
              <a:t>,  exceeds the mean:</a:t>
            </a:r>
            <a:endParaRPr lang="en-US" sz="2600" dirty="0">
              <a:latin typeface="Arial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251200" y="2370138"/>
          <a:ext cx="268605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72840" imgH="228600" progId="Equation.DSMT4">
                  <p:embed/>
                </p:oleObj>
              </mc:Choice>
              <mc:Fallback>
                <p:oleObj name="Equation" r:id="rId3" imgW="67284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2370138"/>
                        <a:ext cx="2686050" cy="912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0" y="3500438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800" dirty="0">
                <a:latin typeface="Arial" charset="0"/>
              </a:rPr>
              <a:t>We define the </a:t>
            </a:r>
            <a:r>
              <a:rPr lang="en-GB" sz="2800" b="1" dirty="0">
                <a:solidFill>
                  <a:schemeClr val="folHlink"/>
                </a:solidFill>
                <a:latin typeface="Arial" charset="0"/>
              </a:rPr>
              <a:t>STANDARD DEVIATION</a:t>
            </a:r>
            <a:r>
              <a:rPr lang="en-GB" sz="2800" b="1" dirty="0">
                <a:latin typeface="Arial" charset="0"/>
              </a:rPr>
              <a:t> </a:t>
            </a:r>
            <a:r>
              <a:rPr lang="en-GB" sz="2800" dirty="0">
                <a:latin typeface="Arial" charset="0"/>
              </a:rPr>
              <a:t>as the root mean square of the deviations such that</a:t>
            </a:r>
            <a:endParaRPr lang="en-US" sz="2800" dirty="0">
              <a:latin typeface="Arial" charset="0"/>
            </a:endParaRPr>
          </a:p>
        </p:txBody>
      </p:sp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488950" y="4721225"/>
          <a:ext cx="8167688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50880" imgH="533160" progId="Equation.DSMT4">
                  <p:embed/>
                </p:oleObj>
              </mc:Choice>
              <mc:Fallback>
                <p:oleObj name="Equation" r:id="rId5" imgW="2450880" imgH="533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4721225"/>
                        <a:ext cx="8167688" cy="177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638" y="6525344"/>
            <a:ext cx="3801041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Page 12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893175" cy="1371600"/>
          </a:xfrm>
        </p:spPr>
        <p:txBody>
          <a:bodyPr/>
          <a:lstStyle/>
          <a:p>
            <a:pPr eaLnBrk="1" hangingPunct="1"/>
            <a:r>
              <a:rPr lang="en-GB" sz="4000" dirty="0"/>
              <a:t>Repeat Measurements</a:t>
            </a:r>
          </a:p>
        </p:txBody>
      </p:sp>
      <p:sp>
        <p:nvSpPr>
          <p:cNvPr id="8195" name="TextBox 9"/>
          <p:cNvSpPr txBox="1">
            <a:spLocks noChangeArrowheads="1"/>
          </p:cNvSpPr>
          <p:nvPr/>
        </p:nvSpPr>
        <p:spPr bwMode="auto">
          <a:xfrm>
            <a:off x="0" y="1268413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As we take more measurements the histogram evolves towards a continuous function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1844675"/>
            <a:ext cx="2952750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4" cstate="print"/>
          <a:srcRect t="4350"/>
          <a:stretch>
            <a:fillRect/>
          </a:stretch>
        </p:blipFill>
        <p:spPr bwMode="auto">
          <a:xfrm>
            <a:off x="5148263" y="1773238"/>
            <a:ext cx="2981325" cy="474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492500" y="2205038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solidFill>
                  <a:srgbClr val="000099"/>
                </a:solidFill>
                <a:latin typeface="Calibri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92500" y="4652963"/>
            <a:ext cx="469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solidFill>
                  <a:srgbClr val="000099"/>
                </a:solidFill>
                <a:latin typeface="Calibri"/>
              </a:rPr>
              <a:t>50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51725" y="2133600"/>
            <a:ext cx="6127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solidFill>
                  <a:srgbClr val="000099"/>
                </a:solidFill>
                <a:latin typeface="Calibri"/>
              </a:rPr>
              <a:t>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24750" y="4581525"/>
            <a:ext cx="7556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solidFill>
                  <a:srgbClr val="000099"/>
                </a:solidFill>
                <a:latin typeface="Calibri"/>
              </a:rPr>
              <a:t>1000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38" y="6525344"/>
            <a:ext cx="3940502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Chapter 2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4114800" cy="1371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The Standard Error</a:t>
            </a:r>
          </a:p>
        </p:txBody>
      </p:sp>
      <p:pic>
        <p:nvPicPr>
          <p:cNvPr id="10243" name="Picture 4" descr="SDOM.jpg"/>
          <p:cNvPicPr>
            <a:picLocks noChangeAspect="1"/>
          </p:cNvPicPr>
          <p:nvPr/>
        </p:nvPicPr>
        <p:blipFill>
          <a:blip r:embed="rId3" cstate="print"/>
          <a:srcRect t="3271"/>
          <a:stretch>
            <a:fillRect/>
          </a:stretch>
        </p:blipFill>
        <p:spPr bwMode="auto">
          <a:xfrm>
            <a:off x="4143375" y="285750"/>
            <a:ext cx="485775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357188" y="1857375"/>
            <a:ext cx="30416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2800">
                <a:solidFill>
                  <a:srgbClr val="C00000"/>
                </a:solidFill>
                <a:latin typeface="Calibri" pitchFamily="34" charset="0"/>
              </a:rPr>
              <a:t>Parent Distribution: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2800">
                <a:solidFill>
                  <a:srgbClr val="C00000"/>
                </a:solidFill>
                <a:latin typeface="Calibri" pitchFamily="34" charset="0"/>
              </a:rPr>
              <a:t>Mean=10, Stdev=1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179388" y="3500438"/>
            <a:ext cx="38877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000099"/>
                </a:solidFill>
                <a:latin typeface="Calibri" pitchFamily="34" charset="0"/>
              </a:rPr>
              <a:t>b. Average of every 5 points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000099"/>
                </a:solidFill>
                <a:latin typeface="Calibri" pitchFamily="34" charset="0"/>
              </a:rPr>
              <a:t>c. Average of every 10 points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000099"/>
                </a:solidFill>
                <a:latin typeface="Calibri" pitchFamily="34" charset="0"/>
              </a:rPr>
              <a:t>d. Average of every 50 points</a:t>
            </a:r>
          </a:p>
        </p:txBody>
      </p:sp>
      <p:pic>
        <p:nvPicPr>
          <p:cNvPr id="1024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5157192"/>
            <a:ext cx="2388044" cy="93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TextBox 6"/>
          <p:cNvSpPr txBox="1">
            <a:spLocks noChangeArrowheads="1"/>
          </p:cNvSpPr>
          <p:nvPr/>
        </p:nvSpPr>
        <p:spPr bwMode="auto">
          <a:xfrm>
            <a:off x="5508625" y="1989138"/>
            <a:ext cx="736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006600"/>
                </a:solidFill>
                <a:latin typeface="Symbol" pitchFamily="18" charset="2"/>
              </a:rPr>
              <a:t>a</a:t>
            </a:r>
            <a:r>
              <a:rPr lang="en-GB">
                <a:solidFill>
                  <a:srgbClr val="006600"/>
                </a:solidFill>
                <a:latin typeface="Calibri" pitchFamily="34" charset="0"/>
              </a:rPr>
              <a:t>=1.0</a:t>
            </a:r>
          </a:p>
        </p:txBody>
      </p:sp>
      <p:sp>
        <p:nvSpPr>
          <p:cNvPr id="10248" name="TextBox 7"/>
          <p:cNvSpPr txBox="1">
            <a:spLocks noChangeArrowheads="1"/>
          </p:cNvSpPr>
          <p:nvPr/>
        </p:nvSpPr>
        <p:spPr bwMode="auto">
          <a:xfrm>
            <a:off x="7989888" y="1970088"/>
            <a:ext cx="738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006600"/>
                </a:solidFill>
                <a:latin typeface="Symbol" pitchFamily="18" charset="2"/>
              </a:rPr>
              <a:t>a</a:t>
            </a:r>
            <a:r>
              <a:rPr lang="en-GB">
                <a:solidFill>
                  <a:srgbClr val="006600"/>
                </a:solidFill>
                <a:latin typeface="Calibri" pitchFamily="34" charset="0"/>
              </a:rPr>
              <a:t>=0.5</a:t>
            </a:r>
          </a:p>
        </p:txBody>
      </p:sp>
      <p:sp>
        <p:nvSpPr>
          <p:cNvPr id="10249" name="TextBox 8"/>
          <p:cNvSpPr txBox="1">
            <a:spLocks noChangeArrowheads="1"/>
          </p:cNvSpPr>
          <p:nvPr/>
        </p:nvSpPr>
        <p:spPr bwMode="auto">
          <a:xfrm>
            <a:off x="5435600" y="5157788"/>
            <a:ext cx="7381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006600"/>
                </a:solidFill>
                <a:latin typeface="Symbol" pitchFamily="18" charset="2"/>
              </a:rPr>
              <a:t>a</a:t>
            </a:r>
            <a:r>
              <a:rPr lang="en-GB">
                <a:solidFill>
                  <a:srgbClr val="006600"/>
                </a:solidFill>
                <a:latin typeface="Calibri" pitchFamily="34" charset="0"/>
              </a:rPr>
              <a:t>=0.3</a:t>
            </a:r>
          </a:p>
        </p:txBody>
      </p:sp>
      <p:sp>
        <p:nvSpPr>
          <p:cNvPr id="10250" name="TextBox 9"/>
          <p:cNvSpPr txBox="1">
            <a:spLocks noChangeArrowheads="1"/>
          </p:cNvSpPr>
          <p:nvPr/>
        </p:nvSpPr>
        <p:spPr bwMode="auto">
          <a:xfrm>
            <a:off x="7956550" y="5157788"/>
            <a:ext cx="8540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006600"/>
                </a:solidFill>
                <a:latin typeface="Symbol" pitchFamily="18" charset="2"/>
              </a:rPr>
              <a:t>a</a:t>
            </a:r>
            <a:r>
              <a:rPr lang="en-GB">
                <a:solidFill>
                  <a:srgbClr val="006600"/>
                </a:solidFill>
                <a:latin typeface="Calibri" pitchFamily="34" charset="0"/>
              </a:rPr>
              <a:t>=0.14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38" y="6525344"/>
            <a:ext cx="3940502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Chapter 2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4725144"/>
            <a:ext cx="330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prstClr val="black"/>
                </a:solidFill>
                <a:latin typeface="Calibri"/>
              </a:rPr>
              <a:t>Standard deviation of the means: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Chapters 1 through 4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Errors in the physical sciences</a:t>
            </a:r>
            <a:endParaRPr lang="en-GB" sz="650" b="1" dirty="0">
              <a:solidFill>
                <a:srgbClr val="C00000"/>
              </a:solidFill>
            </a:endParaRPr>
          </a:p>
          <a:p>
            <a:pPr lvl="1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Random errors in measurements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Uncertainties as probabilities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Error propagation</a:t>
            </a:r>
          </a:p>
          <a:p>
            <a:pPr lvl="1">
              <a:buNone/>
            </a:pP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2" descr="Book">
            <a:hlinkClick r:id="rId3" tooltip="Book &lt;a href=&quot;9780199566334_140.jpg&quot;&gt;View original image&lt;/a&gt;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260648"/>
            <a:ext cx="1693540" cy="2213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274638"/>
            <a:ext cx="8291264" cy="1143000"/>
          </a:xfrm>
        </p:spPr>
        <p:txBody>
          <a:bodyPr/>
          <a:lstStyle/>
          <a:p>
            <a:r>
              <a:rPr lang="en-GB" dirty="0"/>
              <a:t>The standard error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9846" y="1199321"/>
            <a:ext cx="5904656" cy="431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83" name="Rectangle 3"/>
          <p:cNvSpPr txBox="1">
            <a:spLocks noChangeArrowheads="1"/>
          </p:cNvSpPr>
          <p:nvPr/>
        </p:nvSpPr>
        <p:spPr bwMode="auto">
          <a:xfrm>
            <a:off x="5004048" y="4941168"/>
            <a:ext cx="3923928" cy="122413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GB" sz="2000" dirty="0"/>
              <a:t>The </a:t>
            </a:r>
            <a:r>
              <a:rPr lang="en-GB" sz="2000" b="1" dirty="0">
                <a:solidFill>
                  <a:srgbClr val="7030A0"/>
                </a:solidFill>
              </a:rPr>
              <a:t>standard deviation </a:t>
            </a:r>
            <a:r>
              <a:rPr lang="en-GB" sz="2000" dirty="0"/>
              <a:t>gives us the width of the distribution (independent of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000" dirty="0"/>
              <a:t>)</a:t>
            </a:r>
          </a:p>
        </p:txBody>
      </p:sp>
      <p:sp>
        <p:nvSpPr>
          <p:cNvPr id="24584" name="Rectangle 3"/>
          <p:cNvSpPr txBox="1">
            <a:spLocks noChangeArrowheads="1"/>
          </p:cNvSpPr>
          <p:nvPr/>
        </p:nvSpPr>
        <p:spPr bwMode="auto">
          <a:xfrm>
            <a:off x="179512" y="4725144"/>
            <a:ext cx="3024336" cy="13681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GB" sz="2000" dirty="0"/>
              <a:t>The </a:t>
            </a:r>
            <a:r>
              <a:rPr lang="en-GB" sz="2000" b="1" dirty="0">
                <a:solidFill>
                  <a:srgbClr val="C00000"/>
                </a:solidFill>
              </a:rPr>
              <a:t>standard error</a:t>
            </a:r>
            <a:r>
              <a:rPr lang="en-GB" sz="2000" b="1" dirty="0"/>
              <a:t> </a:t>
            </a:r>
            <a:r>
              <a:rPr lang="en-GB" sz="2000" dirty="0"/>
              <a:t>is the uncertainty in the location of the centre (improves with higher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000" dirty="0"/>
              <a:t>) 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4029758" y="1204686"/>
            <a:ext cx="5212" cy="4323613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 flipV="1">
            <a:off x="4067944" y="1629768"/>
            <a:ext cx="2448272" cy="359072"/>
          </a:xfrm>
          <a:prstGeom prst="line">
            <a:avLst/>
          </a:prstGeom>
          <a:ln>
            <a:headE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3419872" y="3429000"/>
            <a:ext cx="1296144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 flipV="1">
            <a:off x="4283968" y="3645024"/>
            <a:ext cx="2736850" cy="936625"/>
          </a:xfrm>
          <a:prstGeom prst="line">
            <a:avLst/>
          </a:prstGeom>
          <a:ln>
            <a:headEnd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3931848" y="1379499"/>
            <a:ext cx="2159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V="1">
            <a:off x="1115616" y="1484783"/>
            <a:ext cx="2880320" cy="3240360"/>
          </a:xfrm>
          <a:prstGeom prst="line">
            <a:avLst/>
          </a:prstGeom>
          <a:ln>
            <a:headEnd/>
            <a:tailEnd type="stealth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0638" y="6525344"/>
            <a:ext cx="3801041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Page 14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24579" name="Rectangle 3"/>
          <p:cNvSpPr txBox="1">
            <a:spLocks noChangeArrowheads="1"/>
          </p:cNvSpPr>
          <p:nvPr/>
        </p:nvSpPr>
        <p:spPr bwMode="auto">
          <a:xfrm>
            <a:off x="5652120" y="2060848"/>
            <a:ext cx="3168352" cy="10801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GB" sz="2000" dirty="0"/>
              <a:t>The </a:t>
            </a:r>
            <a:r>
              <a:rPr lang="en-GB" sz="2000" b="1" dirty="0">
                <a:solidFill>
                  <a:schemeClr val="tx2">
                    <a:lumMod val="75000"/>
                  </a:schemeClr>
                </a:solidFill>
              </a:rPr>
              <a:t>mean</a:t>
            </a:r>
            <a:r>
              <a:rPr lang="en-GB" sz="2000" b="1" dirty="0"/>
              <a:t> </a:t>
            </a:r>
            <a:r>
              <a:rPr lang="en-GB" sz="2000" dirty="0"/>
              <a:t>tells us where the measurements are centred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/>
      <p:bldP spid="24584" grpId="0" animBg="1"/>
      <p:bldP spid="24585" grpId="0" animBg="1"/>
      <p:bldP spid="24586" grpId="0" animBg="1"/>
      <p:bldP spid="24587" grpId="0" animBg="1"/>
      <p:bldP spid="24588" grpId="0" animBg="1"/>
      <p:bldP spid="24589" grpId="0" animBg="1"/>
      <p:bldP spid="24590" grpId="0" animBg="1"/>
      <p:bldP spid="2457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What do we Write Down?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539750" y="2205038"/>
          <a:ext cx="2027238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7960" imgH="368280" progId="Equation.DSMT4">
                  <p:embed/>
                </p:oleObj>
              </mc:Choice>
              <mc:Fallback>
                <p:oleObj name="Equation" r:id="rId3" imgW="507960" imgH="368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05038"/>
                        <a:ext cx="2027238" cy="147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1125538" y="4973638"/>
          <a:ext cx="684847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84300" imgH="165100" progId="Equation.DSMT4">
                  <p:embed/>
                </p:oleObj>
              </mc:Choice>
              <mc:Fallback>
                <p:oleObj name="Equation" r:id="rId5" imgW="13843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4973638"/>
                        <a:ext cx="6848475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3348038" y="1557338"/>
            <a:ext cx="5400675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65000"/>
              <a:buFont typeface="Wingdings" pitchFamily="2" charset="2"/>
              <a:buNone/>
              <a:defRPr/>
            </a:pPr>
            <a:r>
              <a:rPr lang="en-GB" sz="2500" dirty="0">
                <a:solidFill>
                  <a:prstClr val="black"/>
                </a:solidFill>
                <a:latin typeface="Calibri"/>
              </a:rPr>
              <a:t>The precision of the experiment is therefore not controlled by the precision of the experiment (standard deviation), but is also a function of the number of readings that are taken (standard error on the mean). 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en-GB" sz="25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8" y="6525344"/>
            <a:ext cx="3801041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Page 16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989138"/>
            <a:ext cx="8229600" cy="411480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3000" dirty="0"/>
              <a:t>Best estimate of parameter is the mean, </a:t>
            </a:r>
            <a:r>
              <a:rPr lang="en-US" sz="3000" i="1" dirty="0"/>
              <a:t>x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3000" dirty="0"/>
              <a:t>Error is the standard error on the mean, </a:t>
            </a:r>
            <a:r>
              <a:rPr lang="en-US" sz="3000" i="1" dirty="0">
                <a:latin typeface="Symbol" pitchFamily="18" charset="2"/>
              </a:rPr>
              <a:t>a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3000" dirty="0"/>
              <a:t>Round up error to the correct number of significant figures [NEARLY ALWAYS 1]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3000" dirty="0"/>
              <a:t>Match the number of decimal places in the mean to the error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3000" dirty="0"/>
              <a:t>Include </a:t>
            </a:r>
            <a:r>
              <a:rPr lang="en-US" sz="3000" b="1" dirty="0"/>
              <a:t>units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endParaRPr lang="en-GB" sz="3000" dirty="0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Checklist for Quoting Results:</a:t>
            </a:r>
            <a:endParaRPr lang="en-GB" dirty="0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23528" y="5661248"/>
            <a:ext cx="8496944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GB" sz="2500" b="1" dirty="0">
                <a:solidFill>
                  <a:srgbClr val="800080"/>
                </a:solidFill>
                <a:latin typeface="Calibri"/>
              </a:rPr>
              <a:t>You will only get full marks if ALL five are correct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38" y="6525344"/>
            <a:ext cx="3801041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Page 16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173342" y="2114550"/>
            <a:ext cx="1440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Chapters 1 through 4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Errors in the physical sciences</a:t>
            </a:r>
            <a:endParaRPr lang="en-GB" sz="650" dirty="0">
              <a:solidFill>
                <a:srgbClr val="002060"/>
              </a:solidFill>
            </a:endParaRPr>
          </a:p>
          <a:p>
            <a:pPr lvl="1"/>
            <a:r>
              <a:rPr lang="en-GB" dirty="0">
                <a:solidFill>
                  <a:srgbClr val="002060"/>
                </a:solidFill>
              </a:rPr>
              <a:t>Random errors in measurements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Uncertainties as probabilities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Error propagation</a:t>
            </a:r>
          </a:p>
          <a:p>
            <a:pPr lvl="1">
              <a:buNone/>
            </a:pP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2" descr="Book">
            <a:hlinkClick r:id="rId3" tooltip="Book &lt;a href=&quot;9780199566334_140.jpg&quot;&gt;View original image&lt;/a&gt;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260648"/>
            <a:ext cx="1693540" cy="2213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Confidence Limits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-46781" y="3519959"/>
            <a:ext cx="9144000" cy="0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-46781" y="3519959"/>
            <a:ext cx="9144000" cy="0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-46781" y="3519959"/>
            <a:ext cx="9144000" cy="0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877602"/>
              </p:ext>
            </p:extLst>
          </p:nvPr>
        </p:nvGraphicFramePr>
        <p:xfrm>
          <a:off x="786607" y="1484784"/>
          <a:ext cx="7339012" cy="4032250"/>
        </p:xfrm>
        <a:graphic>
          <a:graphicData uri="http://schemas.openxmlformats.org/drawingml/2006/table">
            <a:tbl>
              <a:tblPr/>
              <a:tblGrid>
                <a:gridCol w="420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58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Range centered on Mean</a:t>
                      </a:r>
                      <a:endParaRPr kumimoji="0" lang="en-US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GB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GB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GB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3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Measurements within Range</a:t>
                      </a: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68%</a:t>
                      </a: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95%</a:t>
                      </a:r>
                      <a:endParaRPr kumimoji="0" lang="en-US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99.7%</a:t>
                      </a:r>
                      <a:endParaRPr kumimoji="0" lang="en-US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Measurements outside Range</a:t>
                      </a: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32%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 in 3</a:t>
                      </a: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 in 20</a:t>
                      </a:r>
                      <a:endParaRPr kumimoji="0" lang="en-US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0.3%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 in 400</a:t>
                      </a:r>
                      <a:endParaRPr kumimoji="0" lang="en-US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" name="Picture 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9807" y="1845146"/>
            <a:ext cx="6699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87282" y="1845146"/>
            <a:ext cx="696912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0657" y="1845146"/>
            <a:ext cx="53022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38"/>
          <p:cNvSpPr txBox="1">
            <a:spLocks noChangeArrowheads="1"/>
          </p:cNvSpPr>
          <p:nvPr/>
        </p:nvSpPr>
        <p:spPr bwMode="auto">
          <a:xfrm>
            <a:off x="-115887" y="6003925"/>
            <a:ext cx="9144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GB" sz="2400" dirty="0">
                <a:solidFill>
                  <a:prstClr val="black"/>
                </a:solidFill>
                <a:latin typeface="Calibri" pitchFamily="34" charset="0"/>
              </a:rPr>
              <a:t>The error is a statement of probability. The standard deviation is used to define a</a:t>
            </a:r>
            <a:r>
              <a:rPr lang="en-GB" sz="2400" dirty="0">
                <a:solidFill>
                  <a:srgbClr val="FFCC66"/>
                </a:solidFill>
                <a:latin typeface="Calibri" pitchFamily="34" charset="0"/>
              </a:rPr>
              <a:t> </a:t>
            </a:r>
            <a:r>
              <a:rPr lang="en-GB" sz="2400" b="1" dirty="0">
                <a:solidFill>
                  <a:srgbClr val="C00000"/>
                </a:solidFill>
                <a:latin typeface="Calibri" pitchFamily="34" charset="0"/>
              </a:rPr>
              <a:t>confidence level </a:t>
            </a:r>
            <a:r>
              <a:rPr lang="en-GB" sz="2400" dirty="0">
                <a:solidFill>
                  <a:prstClr val="black"/>
                </a:solidFill>
                <a:latin typeface="Calibri" pitchFamily="34" charset="0"/>
              </a:rPr>
              <a:t>on the data.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Comparing Results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468313" y="1484313"/>
            <a:ext cx="82804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500" dirty="0">
                <a:solidFill>
                  <a:srgbClr val="C00000"/>
                </a:solidFill>
                <a:latin typeface="Calibri"/>
              </a:rPr>
              <a:t>RULE OF THUMB: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500" dirty="0">
                <a:solidFill>
                  <a:prstClr val="black"/>
                </a:solidFill>
                <a:latin typeface="Calibri"/>
              </a:rPr>
              <a:t>If the result is within: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500" dirty="0">
                <a:solidFill>
                  <a:srgbClr val="C00000"/>
                </a:solidFill>
                <a:latin typeface="Calibri"/>
              </a:rPr>
              <a:t>1</a:t>
            </a:r>
            <a:r>
              <a:rPr lang="en-GB" sz="3500" dirty="0">
                <a:solidFill>
                  <a:prstClr val="black"/>
                </a:solidFill>
                <a:latin typeface="Calibri"/>
              </a:rPr>
              <a:t> standard deviation it is in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500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GB" sz="3500" dirty="0">
                <a:solidFill>
                  <a:srgbClr val="800080"/>
                </a:solidFill>
                <a:latin typeface="Calibri"/>
              </a:rPr>
              <a:t>EXCELLENT AGREEMENT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500" dirty="0">
                <a:solidFill>
                  <a:srgbClr val="C00000"/>
                </a:solidFill>
                <a:latin typeface="Calibri"/>
              </a:rPr>
              <a:t>2</a:t>
            </a:r>
            <a:r>
              <a:rPr lang="en-GB" sz="3500" dirty="0">
                <a:solidFill>
                  <a:prstClr val="black"/>
                </a:solidFill>
                <a:latin typeface="Calibri"/>
              </a:rPr>
              <a:t> standard deviations it is in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500" dirty="0">
                <a:solidFill>
                  <a:prstClr val="black"/>
                </a:solidFill>
                <a:latin typeface="Calibri"/>
              </a:rPr>
              <a:t> 	</a:t>
            </a:r>
            <a:r>
              <a:rPr lang="en-GB" sz="3500" dirty="0">
                <a:solidFill>
                  <a:srgbClr val="800080"/>
                </a:solidFill>
                <a:latin typeface="Calibri"/>
              </a:rPr>
              <a:t>REASONABLE AGREEEMENT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500" dirty="0">
                <a:solidFill>
                  <a:srgbClr val="C00000"/>
                </a:solidFill>
                <a:latin typeface="Calibri"/>
              </a:rPr>
              <a:t>3 or more </a:t>
            </a:r>
            <a:r>
              <a:rPr lang="en-GB" sz="3500" dirty="0">
                <a:solidFill>
                  <a:prstClr val="black"/>
                </a:solidFill>
                <a:latin typeface="Calibri"/>
              </a:rPr>
              <a:t>standard deviations it is in 	</a:t>
            </a:r>
            <a:r>
              <a:rPr lang="en-GB" sz="3500" dirty="0">
                <a:solidFill>
                  <a:srgbClr val="800080"/>
                </a:solidFill>
                <a:latin typeface="Calibri"/>
              </a:rPr>
              <a:t>DISAGREEMENT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8" y="6525344"/>
            <a:ext cx="3801041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Page 28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27088" y="1700213"/>
            <a:ext cx="7705725" cy="410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2233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479925" y="2967038"/>
            <a:ext cx="18415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8888" y="549275"/>
            <a:ext cx="6913562" cy="86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Counting – it’s not normal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4323" y="3689157"/>
            <a:ext cx="4249737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GB" sz="2400" b="1" dirty="0">
                <a:solidFill>
                  <a:srgbClr val="7E317B"/>
                </a:solidFill>
                <a:latin typeface="+mn-lt"/>
              </a:rPr>
              <a:t>Valid when:</a:t>
            </a:r>
          </a:p>
          <a:p>
            <a:pPr marL="182563" indent="-182563" fontAlgn="auto"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2400" dirty="0">
                <a:latin typeface="+mn-lt"/>
              </a:rPr>
              <a:t> Counts are Rare events</a:t>
            </a:r>
          </a:p>
          <a:p>
            <a:pPr marL="182563" indent="-182563" fontAlgn="auto"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2400" dirty="0">
                <a:latin typeface="+mn-lt"/>
              </a:rPr>
              <a:t> All events are independent</a:t>
            </a:r>
          </a:p>
          <a:p>
            <a:pPr marL="182563" indent="-182563" fontAlgn="auto"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2400" dirty="0">
                <a:latin typeface="+mn-lt"/>
              </a:rPr>
              <a:t> Average rate does not change over the period of interest</a:t>
            </a:r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431255" y="1582043"/>
            <a:ext cx="828149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The errors on discrete events such as counting </a:t>
            </a:r>
            <a:r>
              <a:rPr lang="en-GB" sz="2800" dirty="0">
                <a:solidFill>
                  <a:srgbClr val="C00000"/>
                </a:solidFill>
              </a:rPr>
              <a:t>are not</a:t>
            </a:r>
            <a:r>
              <a:rPr lang="en-GB" sz="2800" dirty="0"/>
              <a:t> described by the normal distribution, but instead by the </a:t>
            </a:r>
            <a:r>
              <a:rPr lang="en-GB" sz="2800" b="1" dirty="0"/>
              <a:t>Poisson Probability Distribution</a:t>
            </a:r>
            <a:endParaRPr lang="en-US" sz="2800" dirty="0"/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5243984" y="4142344"/>
            <a:ext cx="331152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>
                <a:solidFill>
                  <a:srgbClr val="C00000"/>
                </a:solidFill>
                <a:latin typeface="Calibri" pitchFamily="34" charset="0"/>
              </a:rPr>
              <a:t>Radioactive Decay, </a:t>
            </a:r>
          </a:p>
          <a:p>
            <a:pPr>
              <a:spcBef>
                <a:spcPct val="50000"/>
              </a:spcBef>
            </a:pPr>
            <a:r>
              <a:rPr lang="en-GB" sz="2400" dirty="0">
                <a:solidFill>
                  <a:srgbClr val="C00000"/>
                </a:solidFill>
                <a:latin typeface="Calibri" pitchFamily="34" charset="0"/>
              </a:rPr>
              <a:t>Photon Counting – X-ray diffraction</a:t>
            </a:r>
            <a:endParaRPr lang="en-US" sz="24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38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Poisson PDF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7" y="1196752"/>
            <a:ext cx="4572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75422"/>
              </p:ext>
            </p:extLst>
          </p:nvPr>
        </p:nvGraphicFramePr>
        <p:xfrm>
          <a:off x="1571326" y="2434780"/>
          <a:ext cx="5715001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08080" imgH="266400" progId="Equation.DSMT4">
                  <p:embed/>
                </p:oleObj>
              </mc:Choice>
              <mc:Fallback>
                <p:oleObj name="Equation" r:id="rId4" imgW="2908080" imgH="266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326" y="2434780"/>
                        <a:ext cx="5715001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638" y="6525344"/>
            <a:ext cx="4108817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Pages 28-30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67558"/>
              </p:ext>
            </p:extLst>
          </p:nvPr>
        </p:nvGraphicFramePr>
        <p:xfrm>
          <a:off x="310850" y="3141662"/>
          <a:ext cx="3528392" cy="3316052"/>
        </p:xfrm>
        <a:graphic>
          <a:graphicData uri="http://schemas.openxmlformats.org/drawingml/2006/table">
            <a:tbl>
              <a:tblPr/>
              <a:tblGrid>
                <a:gridCol w="1306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a</a:t>
                      </a:r>
                      <a:r>
                        <a:rPr kumimoji="0" lang="en-GB" sz="20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 error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10,000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100,000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Picture 5" descr="http://www.muppetcentral.com/_images/sesame/count_cap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3141662"/>
            <a:ext cx="2286000" cy="370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ular Callout 10"/>
          <p:cNvSpPr/>
          <p:nvPr/>
        </p:nvSpPr>
        <p:spPr>
          <a:xfrm>
            <a:off x="4013199" y="3246884"/>
            <a:ext cx="2689449" cy="1800200"/>
          </a:xfrm>
          <a:prstGeom prst="wedgeRoundRectCallout">
            <a:avLst>
              <a:gd name="adj1" fmla="val 65567"/>
              <a:gd name="adj2" fmla="val -18804"/>
              <a:gd name="adj3" fmla="val 16667"/>
            </a:avLst>
          </a:prstGeom>
          <a:solidFill>
            <a:schemeClr val="bg1"/>
          </a:solidFill>
          <a:ln w="57150">
            <a:solidFill>
              <a:srgbClr val="7E31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rgbClr val="003300"/>
                </a:solidFill>
              </a:rPr>
              <a:t>“A </a:t>
            </a:r>
            <a:r>
              <a:rPr lang="en-GB" sz="2400" b="1" dirty="0">
                <a:solidFill>
                  <a:srgbClr val="003300"/>
                </a:solidFill>
              </a:rPr>
              <a:t>high</a:t>
            </a:r>
            <a:r>
              <a:rPr lang="en-GB" sz="2400" dirty="0">
                <a:solidFill>
                  <a:srgbClr val="003300"/>
                </a:solidFill>
              </a:rPr>
              <a:t> </a:t>
            </a:r>
            <a:r>
              <a:rPr lang="en-GB" sz="2400" b="1" dirty="0">
                <a:solidFill>
                  <a:srgbClr val="003300"/>
                </a:solidFill>
              </a:rPr>
              <a:t>count</a:t>
            </a:r>
            <a:r>
              <a:rPr lang="en-GB" sz="2400" dirty="0">
                <a:solidFill>
                  <a:srgbClr val="003300"/>
                </a:solidFill>
              </a:rPr>
              <a:t> rate increases the precision of the experiment”</a:t>
            </a:r>
            <a:endParaRPr lang="en-US" sz="2400" dirty="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Chapters 1 through 4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Errors in the physical sciences</a:t>
            </a:r>
            <a:endParaRPr lang="en-GB" sz="650" dirty="0">
              <a:solidFill>
                <a:srgbClr val="002060"/>
              </a:solidFill>
            </a:endParaRPr>
          </a:p>
          <a:p>
            <a:pPr lvl="1"/>
            <a:r>
              <a:rPr lang="en-GB" dirty="0">
                <a:solidFill>
                  <a:srgbClr val="002060"/>
                </a:solidFill>
              </a:rPr>
              <a:t>Random errors in measurements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Uncertainties as probabilities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Error propagation</a:t>
            </a:r>
          </a:p>
          <a:p>
            <a:pPr lvl="1">
              <a:buNone/>
            </a:pP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2" descr="Book">
            <a:hlinkClick r:id="rId3" tooltip="Book &lt;a href=&quot;9780199566334_140.jpg&quot;&gt;View original image&lt;/a&gt;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260648"/>
            <a:ext cx="1693540" cy="2213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Simple Functions</a:t>
            </a:r>
            <a:endParaRPr lang="en-GB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We often want measure a parameter and its error in one form, but we then wish to propagate through a secondary function: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GB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1979712" y="3429000"/>
          <a:ext cx="4608512" cy="1170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02865" imgH="253890" progId="Equation.DSMT4">
                  <p:embed/>
                </p:oleObj>
              </mc:Choice>
              <mc:Fallback>
                <p:oleObj name="Equation" r:id="rId5" imgW="1002865" imgH="25389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429000"/>
                        <a:ext cx="4608512" cy="11701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638" y="6525344"/>
            <a:ext cx="3940502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Chapter 4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Errors in the physical sciences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2976" y="1268760"/>
            <a:ext cx="81010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GB" sz="3000" dirty="0">
                <a:solidFill>
                  <a:srgbClr val="EEECE1">
                    <a:lumMod val="25000"/>
                  </a:srgbClr>
                </a:solidFill>
                <a:latin typeface="Calibri" pitchFamily="34" charset="0"/>
              </a:rPr>
              <a:t>Aim to convey and quantify the errors associated with the inevitable spread in a set of measurements and what they represent</a:t>
            </a:r>
            <a:endParaRPr lang="en-US" sz="3000" dirty="0">
              <a:solidFill>
                <a:srgbClr val="EEECE1">
                  <a:lumMod val="25000"/>
                </a:srgbClr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38" y="6525344"/>
            <a:ext cx="3940502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Chapter 1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3225552"/>
            <a:ext cx="4410546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2500" dirty="0">
                <a:solidFill>
                  <a:prstClr val="black"/>
                </a:solidFill>
                <a:latin typeface="Calibri"/>
              </a:rPr>
              <a:t>• do the results agree with theory?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2500" dirty="0">
                <a:solidFill>
                  <a:prstClr val="black"/>
                </a:solidFill>
                <a:latin typeface="Calibri"/>
              </a:rPr>
              <a:t>• are the results reproducible?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2500" dirty="0">
                <a:solidFill>
                  <a:prstClr val="black"/>
                </a:solidFill>
                <a:latin typeface="Calibri"/>
              </a:rPr>
              <a:t>• has a new phenomenon or effect been observed?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C00000"/>
                </a:solidFill>
                <a:latin typeface="Calibri"/>
              </a:rPr>
              <a:t>Have we seen gravitational waves?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006" y="2636912"/>
            <a:ext cx="4859074" cy="3873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747912" y="6510188"/>
            <a:ext cx="738031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300" dirty="0"/>
              <a:t>B. P. Abbott </a:t>
            </a:r>
            <a:r>
              <a:rPr lang="en-GB" sz="1300" i="1" dirty="0"/>
              <a:t>et al.</a:t>
            </a:r>
            <a:r>
              <a:rPr lang="en-GB" sz="1300" dirty="0"/>
              <a:t> Phys. Rev. Lett. </a:t>
            </a:r>
            <a:r>
              <a:rPr lang="en-GB" sz="1300" b="1" dirty="0"/>
              <a:t>116</a:t>
            </a:r>
            <a:r>
              <a:rPr lang="en-GB" sz="1300" dirty="0"/>
              <a:t>, 061102 (2016)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Functional Approach</a:t>
            </a:r>
            <a:endParaRPr lang="en-GB" dirty="0"/>
          </a:p>
        </p:txBody>
      </p:sp>
      <p:pic>
        <p:nvPicPr>
          <p:cNvPr id="3891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1357313"/>
            <a:ext cx="3500437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7688" y="1214438"/>
            <a:ext cx="41814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5" y="4049713"/>
            <a:ext cx="3786188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14563" y="2786063"/>
            <a:ext cx="13049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3848" y="5661248"/>
            <a:ext cx="5248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TextBox 8"/>
          <p:cNvSpPr txBox="1">
            <a:spLocks noChangeArrowheads="1"/>
          </p:cNvSpPr>
          <p:nvPr/>
        </p:nvSpPr>
        <p:spPr bwMode="auto">
          <a:xfrm>
            <a:off x="1331640" y="1484784"/>
            <a:ext cx="1250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2800" dirty="0">
                <a:solidFill>
                  <a:srgbClr val="FF0000"/>
                </a:solidFill>
                <a:latin typeface="Calibri"/>
              </a:rPr>
              <a:t>Z=f(A)</a:t>
            </a:r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>
            <a:off x="1000125" y="5857875"/>
            <a:ext cx="1357313" cy="642938"/>
          </a:xfrm>
          <a:prstGeom prst="rightArrow">
            <a:avLst>
              <a:gd name="adj1" fmla="val 50000"/>
              <a:gd name="adj2" fmla="val 500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38" y="6525344"/>
            <a:ext cx="3940502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Chapter 4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Calculus Approximation</a:t>
            </a:r>
            <a:endParaRPr lang="en-GB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3" y="1268761"/>
            <a:ext cx="3816424" cy="293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26535" y="1571625"/>
            <a:ext cx="3746027" cy="286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5085184"/>
            <a:ext cx="5453289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2" name="TextBox 20"/>
          <p:cNvSpPr txBox="1">
            <a:spLocks noChangeArrowheads="1"/>
          </p:cNvSpPr>
          <p:nvPr/>
        </p:nvSpPr>
        <p:spPr bwMode="auto">
          <a:xfrm>
            <a:off x="357188" y="2071688"/>
            <a:ext cx="1250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2800">
                <a:solidFill>
                  <a:srgbClr val="FF0000"/>
                </a:solidFill>
                <a:latin typeface="Calibri"/>
              </a:rPr>
              <a:t>Z=f(A)</a:t>
            </a:r>
          </a:p>
        </p:txBody>
      </p:sp>
      <p:pic>
        <p:nvPicPr>
          <p:cNvPr id="39943" name="Picture 8" descr="single_eqn2"/>
          <p:cNvPicPr>
            <a:picLocks noChangeAspect="1" noChangeArrowheads="1"/>
          </p:cNvPicPr>
          <p:nvPr/>
        </p:nvPicPr>
        <p:blipFill>
          <a:blip r:embed="rId6" cstate="print"/>
          <a:srcRect l="-1328" t="-7008" r="-1578" b="-4736"/>
          <a:stretch>
            <a:fillRect/>
          </a:stretch>
        </p:blipFill>
        <p:spPr bwMode="auto">
          <a:xfrm>
            <a:off x="5940152" y="5085184"/>
            <a:ext cx="283051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0638" y="6525344"/>
            <a:ext cx="3940502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Chapter 4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835696" y="4293096"/>
          <a:ext cx="968604" cy="44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5320" imgH="164880" progId="Equation.DSMT4">
                  <p:embed/>
                </p:oleObj>
              </mc:Choice>
              <mc:Fallback>
                <p:oleObj name="Equation" r:id="rId7" imgW="355320" imgH="164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293096"/>
                        <a:ext cx="968604" cy="4497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Variable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GB" dirty="0"/>
              <a:t>Functional or Tables (differential approx.)</a:t>
            </a:r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3" cstate="print"/>
          <a:srcRect t="1444" b="1806"/>
          <a:stretch>
            <a:fillRect/>
          </a:stretch>
        </p:blipFill>
        <p:spPr bwMode="auto">
          <a:xfrm>
            <a:off x="1115616" y="1908781"/>
            <a:ext cx="6480720" cy="461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638" y="6525344"/>
            <a:ext cx="5036956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Chapter 4 &amp; </a:t>
            </a:r>
            <a:r>
              <a:rPr lang="en-GB" sz="1400" b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inside cover </a:t>
            </a: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Cumulative Errors</a:t>
            </a: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How do the errors we measure from readings/gradients get combined to give us the overall error on our measurements?</a:t>
            </a:r>
            <a:endParaRPr lang="en-US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479425" y="3662363"/>
          <a:ext cx="403383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120" imgH="253800" progId="Equation.DSMT4">
                  <p:embed/>
                </p:oleObj>
              </mc:Choice>
              <mc:Fallback>
                <p:oleObj name="Equation" r:id="rId3" imgW="104112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3662363"/>
                        <a:ext cx="4033838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5"/>
          <p:cNvGraphicFramePr>
            <a:graphicFrameLocks noChangeAspect="1"/>
          </p:cNvGraphicFramePr>
          <p:nvPr/>
        </p:nvGraphicFramePr>
        <p:xfrm>
          <a:off x="2693988" y="5600700"/>
          <a:ext cx="45196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68200" imgH="228600" progId="Equation.DSMT4">
                  <p:embed/>
                </p:oleObj>
              </mc:Choice>
              <mc:Fallback>
                <p:oleObj name="Equation" r:id="rId5" imgW="11682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5600700"/>
                        <a:ext cx="451961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AutoShape 6"/>
          <p:cNvSpPr>
            <a:spLocks noChangeArrowheads="1"/>
          </p:cNvSpPr>
          <p:nvPr/>
        </p:nvSpPr>
        <p:spPr bwMode="auto">
          <a:xfrm rot="5400000">
            <a:off x="862806" y="4977607"/>
            <a:ext cx="1728787" cy="1511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042988" y="5835650"/>
            <a:ext cx="1187441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500" b="1">
                <a:solidFill>
                  <a:prstClr val="black"/>
                </a:solidFill>
                <a:latin typeface="Calibri"/>
              </a:rPr>
              <a:t>HOW??</a:t>
            </a:r>
            <a:endParaRPr lang="en-US" sz="2500" b="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716463" y="4221163"/>
            <a:ext cx="3817937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600" dirty="0">
                <a:solidFill>
                  <a:srgbClr val="800080"/>
                </a:solidFill>
                <a:latin typeface="Calibri"/>
              </a:rPr>
              <a:t>What about the functional form of Z?</a:t>
            </a:r>
            <a:endParaRPr lang="en-US" sz="2600" dirty="0">
              <a:solidFill>
                <a:srgbClr val="80008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Multi-Parameters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Need to think in </a:t>
            </a:r>
            <a:r>
              <a:rPr lang="en-GB" i="1" dirty="0"/>
              <a:t>N</a:t>
            </a:r>
            <a:r>
              <a:rPr lang="en-GB" dirty="0"/>
              <a:t> dimensions!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Errors are independent – the variation in Z due to parameter A does not depend on parameter B etc.</a:t>
            </a: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357688"/>
            <a:ext cx="28384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Z=f(A,B,....)</a:t>
            </a: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25" y="1428750"/>
            <a:ext cx="59245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00" y="2928938"/>
            <a:ext cx="56007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500" y="3714750"/>
            <a:ext cx="56388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5429250"/>
            <a:ext cx="71247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4313" y="3000375"/>
            <a:ext cx="2428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2400">
                <a:solidFill>
                  <a:prstClr val="black"/>
                </a:solidFill>
                <a:latin typeface="Calibri"/>
              </a:rPr>
              <a:t>Error due to A: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14313" y="3824288"/>
            <a:ext cx="2428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2400">
                <a:solidFill>
                  <a:prstClr val="black"/>
                </a:solidFill>
                <a:latin typeface="Calibri"/>
              </a:rPr>
              <a:t>Error due to B: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14313" y="4714875"/>
            <a:ext cx="18025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2800" dirty="0">
                <a:solidFill>
                  <a:srgbClr val="C00000"/>
                </a:solidFill>
                <a:latin typeface="Calibri"/>
              </a:rPr>
              <a:t>Pythagoras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2 Methods</a:t>
            </a:r>
          </a:p>
        </p:txBody>
      </p:sp>
      <p:pic>
        <p:nvPicPr>
          <p:cNvPr id="44035" name="Picture 5" descr="multi_eqn1"/>
          <p:cNvPicPr>
            <a:picLocks noChangeAspect="1" noChangeArrowheads="1"/>
          </p:cNvPicPr>
          <p:nvPr/>
        </p:nvPicPr>
        <p:blipFill>
          <a:blip r:embed="rId3" cstate="print"/>
          <a:srcRect l="-964" t="-3185" r="-682" b="-2638"/>
          <a:stretch>
            <a:fillRect/>
          </a:stretch>
        </p:blipFill>
        <p:spPr bwMode="auto">
          <a:xfrm>
            <a:off x="347663" y="1428750"/>
            <a:ext cx="8462962" cy="237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6" descr="multi_eqn2"/>
          <p:cNvPicPr>
            <a:picLocks noChangeAspect="1" noChangeArrowheads="1"/>
          </p:cNvPicPr>
          <p:nvPr/>
        </p:nvPicPr>
        <p:blipFill>
          <a:blip r:embed="rId4" cstate="print"/>
          <a:srcRect l="-485" t="-8237" r="-647" b="-11227"/>
          <a:stretch>
            <a:fillRect/>
          </a:stretch>
        </p:blipFill>
        <p:spPr bwMode="auto">
          <a:xfrm>
            <a:off x="73025" y="4789488"/>
            <a:ext cx="9070975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 Variable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GB" dirty="0"/>
              <a:t>Functional or Tables (differential approx.)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8" y="6525344"/>
            <a:ext cx="4939173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Chapter 4 &amp; </a:t>
            </a:r>
            <a:r>
              <a:rPr lang="en-GB" sz="1400" b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back cover </a:t>
            </a: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844824"/>
            <a:ext cx="5788554" cy="474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 Care!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>
            <a:noAutofit/>
          </a:bodyPr>
          <a:lstStyle/>
          <a:p>
            <a:r>
              <a:rPr lang="en-GB" sz="2600" dirty="0"/>
              <a:t>Parameters must be independent:</a:t>
            </a:r>
          </a:p>
          <a:p>
            <a:endParaRPr lang="en-GB" sz="2600" dirty="0"/>
          </a:p>
          <a:p>
            <a:endParaRPr lang="en-GB" sz="2600" dirty="0"/>
          </a:p>
          <a:p>
            <a:endParaRPr lang="en-GB" sz="2600" dirty="0"/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060848"/>
            <a:ext cx="2664296" cy="1312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71402"/>
            <a:ext cx="4649689" cy="422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Weighted Mean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8" y="6525344"/>
            <a:ext cx="3871573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3366">
                    <a:lumMod val="75000"/>
                  </a:srgbClr>
                </a:solidFill>
                <a:effectLst/>
                <a:uLnTx/>
                <a:uFillTx/>
              </a:rPr>
              <a:t>Pages </a:t>
            </a:r>
            <a:r>
              <a:rPr lang="en-GB" sz="1400" kern="0" dirty="0">
                <a:solidFill>
                  <a:srgbClr val="003366">
                    <a:lumMod val="75000"/>
                  </a:srgbClr>
                </a:solidFill>
              </a:rPr>
              <a:t>50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3366">
                    <a:lumMod val="75000"/>
                  </a:srgbClr>
                </a:solidFill>
                <a:effectLst/>
                <a:uLnTx/>
                <a:uFillTx/>
              </a:rPr>
              <a:t> of </a:t>
            </a:r>
            <a:r>
              <a:rPr kumimoji="0" lang="en-GB" sz="1400" b="0" i="1" u="none" strike="noStrike" kern="0" cap="none" spc="0" normalizeH="0" baseline="0" noProof="0" dirty="0">
                <a:ln>
                  <a:noFill/>
                </a:ln>
                <a:solidFill>
                  <a:srgbClr val="003366">
                    <a:lumMod val="75000"/>
                  </a:srgbClr>
                </a:solidFill>
                <a:effectLst/>
                <a:uLnTx/>
                <a:uFillTx/>
              </a:rPr>
              <a:t>Measurements and their Uncertainties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3366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994" y="134076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There can be only one!</a:t>
            </a:r>
          </a:p>
        </p:txBody>
      </p:sp>
      <p:pic>
        <p:nvPicPr>
          <p:cNvPr id="17920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729248"/>
            <a:ext cx="264477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2889138"/>
            <a:ext cx="1584176" cy="1243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9994" y="4868624"/>
            <a:ext cx="4556022" cy="86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244294" y="2141261"/>
            <a:ext cx="844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4179967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error on the weighted mean is:</a:t>
            </a:r>
          </a:p>
        </p:txBody>
      </p:sp>
    </p:spTree>
    <p:extLst>
      <p:ext uri="{BB962C8B-B14F-4D97-AF65-F5344CB8AC3E}">
        <p14:creationId xmlns:p14="http://schemas.microsoft.com/office/powerpoint/2010/main" val="310469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Errors in the physical sciences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7504" y="1412776"/>
            <a:ext cx="881856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GB" sz="3000" dirty="0">
                <a:solidFill>
                  <a:srgbClr val="C00000"/>
                </a:solidFill>
                <a:latin typeface="Calibri" pitchFamily="34" charset="0"/>
              </a:rPr>
              <a:t>There are </a:t>
            </a:r>
            <a:r>
              <a:rPr lang="en-GB" sz="3000" b="1" dirty="0">
                <a:solidFill>
                  <a:srgbClr val="C00000"/>
                </a:solidFill>
                <a:latin typeface="Calibri" pitchFamily="34" charset="0"/>
              </a:rPr>
              <a:t>two</a:t>
            </a:r>
            <a:r>
              <a:rPr lang="en-GB" sz="3000" dirty="0">
                <a:solidFill>
                  <a:srgbClr val="C00000"/>
                </a:solidFill>
                <a:latin typeface="Calibri" pitchFamily="34" charset="0"/>
              </a:rPr>
              <a:t> important aspects to error analysis</a:t>
            </a:r>
            <a:endParaRPr lang="en-US" sz="3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755576" y="2276872"/>
            <a:ext cx="81010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GB" sz="3000" dirty="0">
                <a:solidFill>
                  <a:srgbClr val="0033CC"/>
                </a:solidFill>
                <a:latin typeface="Calibri" pitchFamily="34" charset="0"/>
              </a:rPr>
              <a:t>1. An experiment is not complete until an analysis of the numbers to be reported has been conducted</a:t>
            </a:r>
            <a:endParaRPr lang="en-US" sz="3000" dirty="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755576" y="4077072"/>
            <a:ext cx="81010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GB" sz="3000" dirty="0">
                <a:solidFill>
                  <a:prstClr val="black"/>
                </a:solidFill>
                <a:latin typeface="Calibri" pitchFamily="34" charset="0"/>
              </a:rPr>
              <a:t>2. An understanding of the </a:t>
            </a:r>
            <a:r>
              <a:rPr lang="en-GB" sz="3000" b="1" dirty="0">
                <a:solidFill>
                  <a:prstClr val="black"/>
                </a:solidFill>
                <a:latin typeface="Calibri" pitchFamily="34" charset="0"/>
              </a:rPr>
              <a:t>dominant error</a:t>
            </a:r>
            <a:r>
              <a:rPr lang="en-GB" sz="3000" dirty="0">
                <a:solidFill>
                  <a:prstClr val="black"/>
                </a:solidFill>
                <a:latin typeface="Calibri" pitchFamily="34" charset="0"/>
              </a:rPr>
              <a:t> is useful when planning an </a:t>
            </a:r>
            <a:r>
              <a:rPr lang="en-GB" sz="3000" b="1" dirty="0">
                <a:solidFill>
                  <a:prstClr val="black"/>
                </a:solidFill>
                <a:latin typeface="Calibri" pitchFamily="34" charset="0"/>
              </a:rPr>
              <a:t>experimental strategy</a:t>
            </a:r>
            <a:endParaRPr lang="en-US" sz="30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38" y="6525344"/>
            <a:ext cx="3940502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Chapter 1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4" grpId="0"/>
      <p:bldP spid="1843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importance of error analysis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0" y="1484313"/>
            <a:ext cx="88185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GB" sz="3200">
                <a:solidFill>
                  <a:srgbClr val="C00000"/>
                </a:solidFill>
                <a:latin typeface="Calibri" pitchFamily="34" charset="0"/>
              </a:rPr>
              <a:t>There are </a:t>
            </a:r>
            <a:r>
              <a:rPr lang="en-GB" sz="3200" b="1">
                <a:solidFill>
                  <a:srgbClr val="C00000"/>
                </a:solidFill>
                <a:latin typeface="Calibri" pitchFamily="34" charset="0"/>
              </a:rPr>
              <a:t>two</a:t>
            </a:r>
            <a:r>
              <a:rPr lang="en-GB" sz="3200">
                <a:solidFill>
                  <a:srgbClr val="C00000"/>
                </a:solidFill>
                <a:latin typeface="Calibri" pitchFamily="34" charset="0"/>
              </a:rPr>
              <a:t> types of error</a:t>
            </a:r>
            <a:endParaRPr lang="en-US" sz="320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755650" y="2276475"/>
            <a:ext cx="810101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GB" sz="3200" dirty="0">
                <a:solidFill>
                  <a:srgbClr val="0033CC"/>
                </a:solidFill>
                <a:latin typeface="Calibri" pitchFamily="34" charset="0"/>
              </a:rPr>
              <a:t>A systematic error influences </a:t>
            </a:r>
            <a:r>
              <a:rPr lang="en-GB" sz="3200" b="1" dirty="0">
                <a:solidFill>
                  <a:srgbClr val="0033CC"/>
                </a:solidFill>
                <a:latin typeface="Calibri" pitchFamily="34" charset="0"/>
              </a:rPr>
              <a:t>the accuracy </a:t>
            </a:r>
            <a:r>
              <a:rPr lang="en-GB" sz="3200" dirty="0">
                <a:solidFill>
                  <a:srgbClr val="0033CC"/>
                </a:solidFill>
                <a:latin typeface="Calibri" pitchFamily="34" charset="0"/>
              </a:rPr>
              <a:t>of a result</a:t>
            </a:r>
            <a:endParaRPr lang="en-US" sz="3200" dirty="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683568" y="3501008"/>
            <a:ext cx="810101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GB" sz="3200" dirty="0">
                <a:solidFill>
                  <a:prstClr val="black"/>
                </a:solidFill>
                <a:latin typeface="Calibri" pitchFamily="34" charset="0"/>
              </a:rPr>
              <a:t>A random error influences </a:t>
            </a:r>
            <a:r>
              <a:rPr lang="en-GB" sz="3200" b="1" dirty="0">
                <a:solidFill>
                  <a:prstClr val="black"/>
                </a:solidFill>
                <a:latin typeface="Calibri" pitchFamily="34" charset="0"/>
              </a:rPr>
              <a:t>the precision </a:t>
            </a:r>
            <a:r>
              <a:rPr lang="en-GB" sz="3200" dirty="0">
                <a:solidFill>
                  <a:prstClr val="black"/>
                </a:solidFill>
                <a:latin typeface="Calibri" pitchFamily="34" charset="0"/>
              </a:rPr>
              <a:t>of a result</a:t>
            </a:r>
            <a:endParaRPr lang="en-US" sz="32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83568" y="4797152"/>
            <a:ext cx="810101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GB" sz="3200" dirty="0">
                <a:solidFill>
                  <a:srgbClr val="006600"/>
                </a:solidFill>
                <a:latin typeface="Calibri" pitchFamily="34" charset="0"/>
              </a:rPr>
              <a:t>A mistake is a bad measurement</a:t>
            </a:r>
          </a:p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GB" sz="3200" b="1" dirty="0">
                <a:solidFill>
                  <a:srgbClr val="006600"/>
                </a:solidFill>
                <a:latin typeface="Calibri" pitchFamily="34" charset="0"/>
              </a:rPr>
              <a:t>‘Human error’ is not a defined term</a:t>
            </a:r>
            <a:endParaRPr lang="en-US" sz="3200" b="1" dirty="0">
              <a:solidFill>
                <a:srgbClr val="006600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8" y="6525344"/>
            <a:ext cx="3940502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Chapter 1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4" grpId="0"/>
      <p:bldP spid="18432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 descr="accurat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1052513"/>
            <a:ext cx="7564437" cy="541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n-GB"/>
              <a:t>Accuracy and Precision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8" y="6525344"/>
            <a:ext cx="3940502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Chapter 1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  <p:grpSp>
        <p:nvGrpSpPr>
          <p:cNvPr id="5" name="Group 15"/>
          <p:cNvGrpSpPr/>
          <p:nvPr/>
        </p:nvGrpSpPr>
        <p:grpSpPr>
          <a:xfrm>
            <a:off x="179512" y="1268760"/>
            <a:ext cx="2592287" cy="1138773"/>
            <a:chOff x="179512" y="1340768"/>
            <a:chExt cx="2592287" cy="1138773"/>
          </a:xfrm>
          <a:solidFill>
            <a:schemeClr val="bg1"/>
          </a:solidFill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79512" y="1340768"/>
              <a:ext cx="2592287" cy="11387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sz="3400" dirty="0">
                  <a:solidFill>
                    <a:schemeClr val="accent3">
                      <a:lumMod val="50000"/>
                    </a:schemeClr>
                  </a:solidFill>
                </a:rPr>
                <a:t>Precise and accurate </a:t>
              </a:r>
            </a:p>
          </p:txBody>
        </p:sp>
        <p:pic>
          <p:nvPicPr>
            <p:cNvPr id="7" name="Picture 6" descr="smiley1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9712" y="1988840"/>
              <a:ext cx="433296" cy="432048"/>
            </a:xfrm>
            <a:prstGeom prst="rect">
              <a:avLst/>
            </a:prstGeom>
            <a:grpFill/>
          </p:spPr>
        </p:pic>
      </p:grpSp>
      <p:grpSp>
        <p:nvGrpSpPr>
          <p:cNvPr id="8" name="Group 16"/>
          <p:cNvGrpSpPr/>
          <p:nvPr/>
        </p:nvGrpSpPr>
        <p:grpSpPr>
          <a:xfrm>
            <a:off x="6300192" y="1268760"/>
            <a:ext cx="2687160" cy="1152128"/>
            <a:chOff x="6300192" y="1556792"/>
            <a:chExt cx="2687160" cy="1152128"/>
          </a:xfrm>
          <a:solidFill>
            <a:schemeClr val="bg1"/>
          </a:solidFill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6300192" y="1556792"/>
              <a:ext cx="2592287" cy="11387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sz="3400" dirty="0">
                  <a:solidFill>
                    <a:schemeClr val="accent3">
                      <a:lumMod val="50000"/>
                    </a:schemeClr>
                  </a:solidFill>
                </a:rPr>
                <a:t>Precise and inaccurate </a:t>
              </a:r>
            </a:p>
          </p:txBody>
        </p:sp>
        <p:pic>
          <p:nvPicPr>
            <p:cNvPr id="10" name="Picture 9" descr="sad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11288" y="2132856"/>
              <a:ext cx="576064" cy="576064"/>
            </a:xfrm>
            <a:prstGeom prst="rect">
              <a:avLst/>
            </a:prstGeom>
            <a:grpFill/>
          </p:spPr>
        </p:pic>
      </p:grpSp>
      <p:grpSp>
        <p:nvGrpSpPr>
          <p:cNvPr id="11" name="Group 17"/>
          <p:cNvGrpSpPr/>
          <p:nvPr/>
        </p:nvGrpSpPr>
        <p:grpSpPr>
          <a:xfrm>
            <a:off x="251520" y="3730387"/>
            <a:ext cx="2808312" cy="1138773"/>
            <a:chOff x="251520" y="3429000"/>
            <a:chExt cx="2808312" cy="1138773"/>
          </a:xfrm>
          <a:solidFill>
            <a:schemeClr val="bg1"/>
          </a:solidFill>
        </p:grpSpPr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251520" y="3429000"/>
              <a:ext cx="2808312" cy="11387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sz="3400" dirty="0">
                  <a:solidFill>
                    <a:schemeClr val="accent3">
                      <a:lumMod val="50000"/>
                    </a:schemeClr>
                  </a:solidFill>
                </a:rPr>
                <a:t>Imprecise  but accurate </a:t>
              </a:r>
            </a:p>
          </p:txBody>
        </p:sp>
        <p:pic>
          <p:nvPicPr>
            <p:cNvPr id="13" name="Picture 12" descr="sad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67744" y="3501008"/>
              <a:ext cx="576064" cy="576064"/>
            </a:xfrm>
            <a:prstGeom prst="rect">
              <a:avLst/>
            </a:prstGeom>
            <a:grpFill/>
          </p:spPr>
        </p:pic>
      </p:grpSp>
      <p:grpSp>
        <p:nvGrpSpPr>
          <p:cNvPr id="14" name="Group 19"/>
          <p:cNvGrpSpPr/>
          <p:nvPr/>
        </p:nvGrpSpPr>
        <p:grpSpPr>
          <a:xfrm>
            <a:off x="6359569" y="3645024"/>
            <a:ext cx="2748935" cy="1661993"/>
            <a:chOff x="6359569" y="3933056"/>
            <a:chExt cx="2748935" cy="1661993"/>
          </a:xfrm>
          <a:solidFill>
            <a:schemeClr val="bg1"/>
          </a:solidFill>
        </p:grpSpPr>
        <p:grpSp>
          <p:nvGrpSpPr>
            <p:cNvPr id="15" name="Group 18"/>
            <p:cNvGrpSpPr/>
            <p:nvPr/>
          </p:nvGrpSpPr>
          <p:grpSpPr>
            <a:xfrm>
              <a:off x="6359569" y="3933056"/>
              <a:ext cx="2748935" cy="1661993"/>
              <a:chOff x="6359569" y="3933056"/>
              <a:chExt cx="2748935" cy="1661993"/>
            </a:xfrm>
            <a:grpFill/>
          </p:grpSpPr>
          <p:sp>
            <p:nvSpPr>
              <p:cNvPr id="17" name="Text Box 7"/>
              <p:cNvSpPr txBox="1">
                <a:spLocks noChangeArrowheads="1"/>
              </p:cNvSpPr>
              <p:nvPr/>
            </p:nvSpPr>
            <p:spPr bwMode="auto">
              <a:xfrm>
                <a:off x="6359569" y="3933056"/>
                <a:ext cx="2748935" cy="16619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GB" sz="3400" dirty="0">
                    <a:solidFill>
                      <a:schemeClr val="accent3">
                        <a:lumMod val="50000"/>
                      </a:schemeClr>
                    </a:solidFill>
                  </a:rPr>
                  <a:t>Imprecise and inaccurate </a:t>
                </a:r>
              </a:p>
            </p:txBody>
          </p:sp>
          <p:pic>
            <p:nvPicPr>
              <p:cNvPr id="18" name="Picture 11" descr="sad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308304" y="4509120"/>
                <a:ext cx="576064" cy="576064"/>
              </a:xfrm>
              <a:prstGeom prst="rect">
                <a:avLst/>
              </a:prstGeom>
              <a:grpFill/>
            </p:spPr>
          </p:pic>
        </p:grpSp>
        <p:pic>
          <p:nvPicPr>
            <p:cNvPr id="16" name="Picture 15" descr="sad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84368" y="4509120"/>
              <a:ext cx="576064" cy="576064"/>
            </a:xfrm>
            <a:prstGeom prst="rect">
              <a:avLst/>
            </a:prstGeom>
            <a:grp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latin typeface="Arial" pitchFamily="34" charset="0"/>
                <a:cs typeface="Arial" pitchFamily="34" charset="0"/>
              </a:rPr>
              <a:t>Accurate vs. </a:t>
            </a:r>
            <a:r>
              <a:rPr lang="en-GB" dirty="0">
                <a:latin typeface="Arial" pitchFamily="34" charset="0"/>
                <a:cs typeface="Arial" pitchFamily="34" charset="0"/>
              </a:rPr>
              <a:t>Precise</a:t>
            </a: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755650" y="1773238"/>
            <a:ext cx="777716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3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An accurate result is one where the experimentally determined value agrees with the accepted value. </a:t>
            </a: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468313" y="4005263"/>
            <a:ext cx="835183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 most experimental work, we do not know what the value will be – that is why we are doing the experiment - the best we can hope for is a precise result.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care in experiments to avoid these!</a:t>
            </a:r>
          </a:p>
          <a:p>
            <a:pPr lvl="1"/>
            <a:r>
              <a:rPr lang="en-GB" dirty="0"/>
              <a:t>Misreading Scales</a:t>
            </a:r>
          </a:p>
          <a:p>
            <a:pPr lvl="2"/>
            <a:r>
              <a:rPr lang="en-GB" dirty="0"/>
              <a:t>Multiplier (x10)</a:t>
            </a:r>
          </a:p>
          <a:p>
            <a:pPr lvl="1"/>
            <a:r>
              <a:rPr lang="en-GB" dirty="0"/>
              <a:t>Apparatus malfunction</a:t>
            </a:r>
          </a:p>
          <a:p>
            <a:pPr lvl="2"/>
            <a:r>
              <a:rPr lang="en-GB" dirty="0"/>
              <a:t>‘frozen’ apparatus</a:t>
            </a:r>
          </a:p>
          <a:p>
            <a:pPr lvl="1"/>
            <a:r>
              <a:rPr lang="en-GB" dirty="0"/>
              <a:t>Recording Data</a:t>
            </a:r>
          </a:p>
          <a:p>
            <a:pPr lvl="2"/>
            <a:r>
              <a:rPr lang="en-GB" dirty="0"/>
              <a:t>2.43 vs. 2.34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3284" y="3140968"/>
            <a:ext cx="370138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638" y="6525344"/>
            <a:ext cx="3709670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Page 5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Systematic Errors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8" y="6525344"/>
            <a:ext cx="3831498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Pages 3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3933056"/>
            <a:ext cx="7815874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8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Best investigated Graphically: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C00000"/>
                </a:solidFill>
                <a:latin typeface="+mj-lt"/>
              </a:rPr>
              <a:t>Insertion errors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C00000"/>
                </a:solidFill>
                <a:latin typeface="+mj-lt"/>
              </a:rPr>
              <a:t>Calibration errors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C00000"/>
                </a:solidFill>
                <a:latin typeface="+mj-lt"/>
              </a:rPr>
              <a:t>Zero errors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 b="37885"/>
          <a:stretch>
            <a:fillRect/>
          </a:stretch>
        </p:blipFill>
        <p:spPr bwMode="auto">
          <a:xfrm>
            <a:off x="539552" y="1268760"/>
            <a:ext cx="8316416" cy="200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403648" y="3347805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3">
                    <a:lumMod val="50000"/>
                  </a:schemeClr>
                </a:solidFill>
              </a:rPr>
              <a:t>No systematic error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23928" y="3275797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3">
                    <a:lumMod val="50000"/>
                  </a:schemeClr>
                </a:solidFill>
              </a:rPr>
              <a:t>Systematic error on Current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44208" y="3275797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3">
                    <a:lumMod val="50000"/>
                  </a:schemeClr>
                </a:solidFill>
              </a:rPr>
              <a:t>Systematic error on Voltage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552" y="5445224"/>
            <a:ext cx="80648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Assumes you ‘know’ the answer – i.e. when you are performing a comparison with accepted values or models.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1455</Words>
  <Application>Microsoft Office PowerPoint</Application>
  <PresentationFormat>On-screen Show (4:3)</PresentationFormat>
  <Paragraphs>287</Paragraphs>
  <Slides>39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Symbol</vt:lpstr>
      <vt:lpstr>Tahoma</vt:lpstr>
      <vt:lpstr>Times New Roman</vt:lpstr>
      <vt:lpstr>Wingdings</vt:lpstr>
      <vt:lpstr>Office Theme</vt:lpstr>
      <vt:lpstr>Equation</vt:lpstr>
      <vt:lpstr>Experimental Measurements and their Uncertainties</vt:lpstr>
      <vt:lpstr>Error Course</vt:lpstr>
      <vt:lpstr>Errors in the physical sciences</vt:lpstr>
      <vt:lpstr>Errors in the physical sciences</vt:lpstr>
      <vt:lpstr>The importance of error analysis</vt:lpstr>
      <vt:lpstr>Accuracy and Precision</vt:lpstr>
      <vt:lpstr>Accurate vs. Precise</vt:lpstr>
      <vt:lpstr>Mistakes</vt:lpstr>
      <vt:lpstr>Systematic Errors</vt:lpstr>
      <vt:lpstr>The Role of Error Analysis</vt:lpstr>
      <vt:lpstr>Precision of Apparatus</vt:lpstr>
      <vt:lpstr>Recording Measurements</vt:lpstr>
      <vt:lpstr>Error Course</vt:lpstr>
      <vt:lpstr>When to take repeated readings</vt:lpstr>
      <vt:lpstr>Random Uncertainties</vt:lpstr>
      <vt:lpstr>Quantifying the Width</vt:lpstr>
      <vt:lpstr>Quantifying the data Spread</vt:lpstr>
      <vt:lpstr>Repeat Measurements</vt:lpstr>
      <vt:lpstr>The Standard Error</vt:lpstr>
      <vt:lpstr>The standard error</vt:lpstr>
      <vt:lpstr>What do we Write Down?</vt:lpstr>
      <vt:lpstr>Checklist for Quoting Results:</vt:lpstr>
      <vt:lpstr>Error Course</vt:lpstr>
      <vt:lpstr>Confidence Limits</vt:lpstr>
      <vt:lpstr>Comparing Results</vt:lpstr>
      <vt:lpstr>PowerPoint Presentation</vt:lpstr>
      <vt:lpstr>Poisson PDF</vt:lpstr>
      <vt:lpstr>Error Course</vt:lpstr>
      <vt:lpstr>Simple Functions</vt:lpstr>
      <vt:lpstr>Functional Approach</vt:lpstr>
      <vt:lpstr>Calculus Approximation</vt:lpstr>
      <vt:lpstr>Single Variable Functions</vt:lpstr>
      <vt:lpstr>Cumulative Errors</vt:lpstr>
      <vt:lpstr>Multi-Parameters</vt:lpstr>
      <vt:lpstr>Z=f(A,B,....)</vt:lpstr>
      <vt:lpstr>2 Methods</vt:lpstr>
      <vt:lpstr>Multi Variable Functions</vt:lpstr>
      <vt:lpstr>Take Care!</vt:lpstr>
      <vt:lpstr>The Weighted Mean</vt:lpstr>
    </vt:vector>
  </TitlesOfParts>
  <Company>University of Durham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Muppets Guide to Errors</dc:title>
  <dc:creator>dph1tph</dc:creator>
  <cp:lastModifiedBy>SHRESTHA, SUJAYA (UG)</cp:lastModifiedBy>
  <cp:revision>367</cp:revision>
  <dcterms:created xsi:type="dcterms:W3CDTF">2002-11-06T17:58:41Z</dcterms:created>
  <dcterms:modified xsi:type="dcterms:W3CDTF">2023-10-19T08:30:24Z</dcterms:modified>
</cp:coreProperties>
</file>