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1"/>
  </p:notesMasterIdLst>
  <p:handoutMasterIdLst>
    <p:handoutMasterId r:id="rId42"/>
  </p:handoutMasterIdLst>
  <p:sldIdLst>
    <p:sldId id="399" r:id="rId2"/>
    <p:sldId id="468" r:id="rId3"/>
    <p:sldId id="403" r:id="rId4"/>
    <p:sldId id="404" r:id="rId5"/>
    <p:sldId id="405" r:id="rId6"/>
    <p:sldId id="406" r:id="rId7"/>
    <p:sldId id="451" r:id="rId8"/>
    <p:sldId id="407" r:id="rId9"/>
    <p:sldId id="450" r:id="rId10"/>
    <p:sldId id="463" r:id="rId11"/>
    <p:sldId id="409" r:id="rId12"/>
    <p:sldId id="448" r:id="rId13"/>
    <p:sldId id="471" r:id="rId14"/>
    <p:sldId id="449" r:id="rId15"/>
    <p:sldId id="465" r:id="rId16"/>
    <p:sldId id="453" r:id="rId17"/>
    <p:sldId id="466" r:id="rId18"/>
    <p:sldId id="412" r:id="rId19"/>
    <p:sldId id="414" r:id="rId20"/>
    <p:sldId id="454" r:id="rId21"/>
    <p:sldId id="415" r:id="rId22"/>
    <p:sldId id="417" r:id="rId23"/>
    <p:sldId id="469" r:id="rId24"/>
    <p:sldId id="423" r:id="rId25"/>
    <p:sldId id="418" r:id="rId26"/>
    <p:sldId id="462" r:id="rId27"/>
    <p:sldId id="425" r:id="rId28"/>
    <p:sldId id="470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7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66FF33"/>
    <a:srgbClr val="00CC00"/>
    <a:srgbClr val="99FF99"/>
    <a:srgbClr val="99FF66"/>
    <a:srgbClr val="CC00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85" autoAdjust="0"/>
    <p:restoredTop sz="94614" autoAdjust="0"/>
  </p:normalViewPr>
  <p:slideViewPr>
    <p:cSldViewPr>
      <p:cViewPr>
        <p:scale>
          <a:sx n="75" d="100"/>
          <a:sy n="75" d="100"/>
        </p:scale>
        <p:origin x="96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968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5DD3AC-7C1B-4986-B1A4-35BB103E43CF}" type="datetimeFigureOut">
              <a:rPr lang="en-US"/>
              <a:pPr>
                <a:defRPr/>
              </a:pPr>
              <a:t>10/9/2023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0C3F58E-AE93-42AA-A838-385FB616D5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31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6C5B35-DFF0-4989-872D-BAC8C0590238}" type="datetimeFigureOut">
              <a:rPr lang="en-GB"/>
              <a:pPr>
                <a:defRPr/>
              </a:pPr>
              <a:t>09/10/2023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9B16CA-50AC-4E71-B2D3-E42572FFB4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71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296FDB-F9C6-4287-B1B5-AC8153C283A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B9E7D5-A74E-448A-9C7B-E43818FD86CB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912EF6-991B-467B-85F5-FF47CCA14DA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E1E182-D201-4CB3-83D5-ADD4CFE939A4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D754FE-5394-42F2-A46C-6FFF8BAA7C6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DFD8C1-ABC8-419D-857D-CD0BB866DF27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2BD05D-B37F-437D-B438-C2B1843F21F9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A6DA4F-A244-4471-81F1-EB4F8F6C812C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373623-FD2E-49CD-B97B-69F4FB9503D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433C07-9265-4B75-A7F2-7F555DD539B7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C3B8D7-E3FF-49E8-AF2F-E221939E2941}" type="slidenum">
              <a:rPr lang="en-GB" smtClean="0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E82A6A-5069-4B6A-93F9-037C7A524D87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3F2140-A66B-4E52-99A7-58350ED21D1E}" type="slidenum">
              <a:rPr lang="en-GB" smtClean="0">
                <a:solidFill>
                  <a:prstClr val="black"/>
                </a:solidFill>
              </a:rPr>
              <a:pPr/>
              <a:t>25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FA3826-1E95-4105-B620-9890B631486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065FB4-3B4D-408E-AD7F-C3AD31311CA1}" type="slidenum">
              <a:rPr lang="en-GB" smtClean="0">
                <a:solidFill>
                  <a:prstClr val="black"/>
                </a:solidFill>
              </a:rPr>
              <a:pPr/>
              <a:t>27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C919CE-7FF0-4E6E-BEB4-3FA6B4A11F37}" type="slidenum">
              <a:rPr lang="en-GB" smtClean="0">
                <a:solidFill>
                  <a:prstClr val="black"/>
                </a:solidFill>
              </a:rPr>
              <a:pPr/>
              <a:t>29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BD05C6-9085-42BA-82A8-9171CF72EFE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D393B0-7A2D-43B5-A254-4156041205F6}" type="slidenum">
              <a:rPr lang="en-GB" smtClean="0">
                <a:solidFill>
                  <a:prstClr val="black"/>
                </a:solidFill>
              </a:rPr>
              <a:pPr/>
              <a:t>30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17AD1B-F81B-4B34-8D28-F02ED085FFCF}" type="slidenum">
              <a:rPr lang="en-GB" smtClean="0">
                <a:solidFill>
                  <a:prstClr val="black"/>
                </a:solidFill>
              </a:rPr>
              <a:pPr/>
              <a:t>31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32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C68BA2-D658-450A-A5A2-F2E255D2E18A}" type="slidenum">
              <a:rPr lang="en-GB" smtClean="0">
                <a:solidFill>
                  <a:prstClr val="black"/>
                </a:solidFill>
              </a:rPr>
              <a:pPr/>
              <a:t>33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98AB7A-4846-4A0E-B48D-6CCCDAEF25E1}" type="slidenum">
              <a:rPr lang="en-GB" smtClean="0">
                <a:solidFill>
                  <a:prstClr val="black"/>
                </a:solidFill>
              </a:rPr>
              <a:pPr/>
              <a:t>34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541E15-1668-4169-A630-51C8B3FCB12D}" type="slidenum">
              <a:rPr lang="en-GB" smtClean="0">
                <a:solidFill>
                  <a:prstClr val="black"/>
                </a:solidFill>
              </a:rPr>
              <a:pPr/>
              <a:t>35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5472B3-6138-4E40-9D1A-42D1E06EF798}" type="slidenum">
              <a:rPr lang="en-GB" smtClean="0">
                <a:solidFill>
                  <a:prstClr val="black"/>
                </a:solidFill>
              </a:rPr>
              <a:pPr/>
              <a:t>36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37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38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BD05C6-9085-42BA-82A8-9171CF72EFE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42178B-87FA-4C46-B887-451929E5BC8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2AE7B5-8691-4944-9DED-11D5A34E4413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D6304E-D42A-49AC-B9EF-D0B53A26AC1A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9DF2-7D4B-4D21-A5BB-C38E76D6B370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C5BA22-C35A-42FA-B8A5-D4B74EC0DE2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691627C-9CD3-4FE7-B9FA-94FB575B82BA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09/10/2023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802FE91-020B-4E20-B256-DF9BE25AF44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kits.com/gold/dt182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rwick.ac.uk/fac/sci/physics/teach/module_home/px110/9780199566334_140.jpg?maxWidth=800&amp;maxHeight=60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rwick.ac.uk/fac/sci/physics/teach/module_home/px110/9780199566334_140.jpg?maxWidth=800&amp;maxHeight=6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rwick.ac.uk/fac/sci/physics/teach/module_home/px110/9780199566334_140.jpg?maxWidth=800&amp;maxHeight=60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rwick.ac.uk/fac/sci/physics/teach/module_home/px110/9780199566334_140.jpg?maxWidth=800&amp;maxHeight=60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Experimental Measurements and their Uncertainties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68551"/>
            <a:ext cx="6400800" cy="1752600"/>
          </a:xfrm>
        </p:spPr>
        <p:txBody>
          <a:bodyPr>
            <a:normAutofit/>
          </a:bodyPr>
          <a:lstStyle/>
          <a:p>
            <a:r>
              <a:rPr lang="en-GB" sz="5200" b="1" dirty="0">
                <a:solidFill>
                  <a:srgbClr val="C00000"/>
                </a:solidFill>
              </a:rPr>
              <a:t>Errors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45" y="4149080"/>
            <a:ext cx="3506755" cy="263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114550" y="1700213"/>
          <a:ext cx="44926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177480" progId="Equation.DSMT4">
                  <p:embed/>
                </p:oleObj>
              </mc:Choice>
              <mc:Fallback>
                <p:oleObj name="Equation" r:id="rId3" imgW="88884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700213"/>
                        <a:ext cx="4492625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The Role of Error Analysis</a:t>
            </a:r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4859338" y="3860800"/>
            <a:ext cx="3887787" cy="2016125"/>
          </a:xfrm>
          <a:prstGeom prst="wedgeEllipseCallout">
            <a:avLst>
              <a:gd name="adj1" fmla="val -12759"/>
              <a:gd name="adj2" fmla="val -1167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000">
                <a:latin typeface="Arial" charset="0"/>
              </a:rPr>
              <a:t>How do we calculate this error, </a:t>
            </a:r>
            <a:r>
              <a:rPr lang="en-GB" sz="3000">
                <a:latin typeface="Arial" charset="0"/>
                <a:sym typeface="Symbol" pitchFamily="18" charset="2"/>
              </a:rPr>
              <a:t></a:t>
            </a: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auto">
          <a:xfrm>
            <a:off x="250825" y="3933825"/>
            <a:ext cx="3887788" cy="2016125"/>
          </a:xfrm>
          <a:prstGeom prst="wedgeEllipseCallout">
            <a:avLst>
              <a:gd name="adj1" fmla="val 71764"/>
              <a:gd name="adj2" fmla="val -124014"/>
            </a:avLst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000" dirty="0">
                <a:solidFill>
                  <a:srgbClr val="990033"/>
                </a:solidFill>
                <a:latin typeface="Arial" charset="0"/>
              </a:rPr>
              <a:t>What is the best estimate of </a:t>
            </a:r>
            <a:r>
              <a:rPr lang="en-GB" sz="3000" i="1" dirty="0">
                <a:solidFill>
                  <a:srgbClr val="990033"/>
                </a:solidFill>
                <a:latin typeface="Arial" charset="0"/>
              </a:rPr>
              <a:t>x</a:t>
            </a:r>
            <a:r>
              <a:rPr lang="en-GB" sz="3000" dirty="0">
                <a:solidFill>
                  <a:srgbClr val="990033"/>
                </a:solidFill>
                <a:latin typeface="Arial" charset="0"/>
              </a:rPr>
              <a:t>?</a:t>
            </a:r>
            <a:endParaRPr lang="en-GB" sz="3000" dirty="0">
              <a:solidFill>
                <a:srgbClr val="990033"/>
              </a:solidFill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  <p:bldP spid="962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 of Apparatus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8" y="6525344"/>
            <a:ext cx="407355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Pages 5 &amp; 6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5278" y="1196975"/>
            <a:ext cx="8465194" cy="1296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altLang="ko-KR" sz="2300" b="1" dirty="0">
                <a:solidFill>
                  <a:srgbClr val="C00000"/>
                </a:solidFill>
                <a:latin typeface="Arial" pitchFamily="34" charset="0"/>
                <a:ea typeface="Batang" pitchFamily="18" charset="-127"/>
              </a:rPr>
              <a:t>RULE OF THUMB</a:t>
            </a:r>
            <a:r>
              <a:rPr lang="en-GB" altLang="ko-KR" sz="2300" b="1" dirty="0">
                <a:solidFill>
                  <a:srgbClr val="800080"/>
                </a:solidFill>
                <a:latin typeface="Arial" pitchFamily="34" charset="0"/>
                <a:ea typeface="Batang" pitchFamily="18" charset="-127"/>
              </a:rPr>
              <a:t>:</a:t>
            </a:r>
            <a:r>
              <a:rPr lang="en-GB" altLang="ko-KR" sz="2300" dirty="0">
                <a:solidFill>
                  <a:srgbClr val="800080"/>
                </a:solidFill>
                <a:latin typeface="Arial" pitchFamily="34" charset="0"/>
                <a:ea typeface="Batang" pitchFamily="18" charset="-127"/>
              </a:rPr>
              <a:t>  </a:t>
            </a:r>
            <a:r>
              <a:rPr lang="en-GB" altLang="ko-KR" sz="2300" dirty="0">
                <a:solidFill>
                  <a:prstClr val="black"/>
                </a:solidFill>
                <a:latin typeface="Arial" pitchFamily="34" charset="0"/>
                <a:ea typeface="Batang" pitchFamily="18" charset="-127"/>
              </a:rPr>
              <a:t>The most precise that you can measure a quantity is to the last decimal point of a digital meter and half a division on an analogue device such as a ruler.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300" dirty="0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6" name="Picture 14" descr="mini multime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4975" y="2500313"/>
            <a:ext cx="2287588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79388" y="2781300"/>
            <a:ext cx="37084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2500" b="1" dirty="0">
                <a:solidFill>
                  <a:srgbClr val="EEECE1">
                    <a:lumMod val="25000"/>
                  </a:srgbClr>
                </a:solidFill>
                <a:latin typeface="Calibri"/>
              </a:rPr>
              <a:t>BEWARE OF: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GB" sz="2500" b="1" dirty="0">
              <a:solidFill>
                <a:srgbClr val="99FF66"/>
              </a:solidFill>
              <a:latin typeface="Calibri"/>
            </a:endParaRP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Parallax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Systematic Errors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Calibration Errors</a:t>
            </a:r>
          </a:p>
        </p:txBody>
      </p:sp>
      <p:pic>
        <p:nvPicPr>
          <p:cNvPr id="8" name="Picture 7" descr="multilmeter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3738" y="2643188"/>
            <a:ext cx="3409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ultilmeter1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3738" y="4572000"/>
            <a:ext cx="3409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Recording Measurements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8769350" cy="1160462"/>
          </a:xfrm>
        </p:spPr>
        <p:txBody>
          <a:bodyPr/>
          <a:lstStyle/>
          <a:p>
            <a:pPr eaLnBrk="1" hangingPunct="1">
              <a:defRPr/>
            </a:pPr>
            <a:r>
              <a:rPr lang="en-GB"/>
              <a:t>The number of significant figures is important</a:t>
            </a:r>
          </a:p>
        </p:txBody>
      </p:sp>
      <p:graphicFrame>
        <p:nvGraphicFramePr>
          <p:cNvPr id="98349" name="Group 45"/>
          <p:cNvGraphicFramePr>
            <a:graphicFrameLocks noGrp="1"/>
          </p:cNvGraphicFramePr>
          <p:nvPr/>
        </p:nvGraphicFramePr>
        <p:xfrm>
          <a:off x="1547813" y="2349500"/>
          <a:ext cx="6096000" cy="331978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Quoted 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±1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±0.1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±0.01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±0.001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8" name="AutoShape 43"/>
          <p:cNvSpPr>
            <a:spLocks noChangeArrowheads="1"/>
          </p:cNvSpPr>
          <p:nvPr/>
        </p:nvSpPr>
        <p:spPr bwMode="auto">
          <a:xfrm>
            <a:off x="3995738" y="4365625"/>
            <a:ext cx="1152525" cy="503238"/>
          </a:xfrm>
          <a:prstGeom prst="rightArrow">
            <a:avLst>
              <a:gd name="adj1" fmla="val 50000"/>
              <a:gd name="adj2" fmla="val 57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0" y="6021388"/>
            <a:ext cx="9144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When writing in your lab book, match the sig. figs. to the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Chapters 1 through 4</a:t>
            </a:r>
          </a:p>
          <a:p>
            <a:pPr lvl="1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Errors in the physical sciences</a:t>
            </a:r>
            <a:endParaRPr lang="en-GB" sz="65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Random errors in measurements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Uncertainties as probabilities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 propagation</a:t>
            </a:r>
          </a:p>
          <a:p>
            <a:pPr lvl="1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Book">
            <a:hlinkClick r:id="rId3" tooltip="Book &lt;a href=&quot;9780199566334_140.jpg&quot;&gt;View original image&lt;/a&gt;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0648"/>
            <a:ext cx="1693540" cy="221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When to take repeated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rgbClr val="C00000"/>
                </a:solidFill>
              </a:rPr>
              <a:t>If the instrumental device dominates</a:t>
            </a:r>
          </a:p>
          <a:p>
            <a:pPr lvl="1">
              <a:defRPr/>
            </a:pPr>
            <a:r>
              <a:rPr lang="en-GB" dirty="0"/>
              <a:t>No point in repeating our measurements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If other sources of random error dominate</a:t>
            </a:r>
          </a:p>
          <a:p>
            <a:pPr lvl="1">
              <a:defRPr/>
            </a:pPr>
            <a:r>
              <a:rPr lang="en-GB" dirty="0"/>
              <a:t>Take repeated measurements and use statistics to describe the distribution of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23850" y="1133475"/>
            <a:ext cx="8820150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500" dirty="0">
                <a:latin typeface="Arial" charset="0"/>
                <a:cs typeface="Times New Roman" pitchFamily="18" charset="0"/>
              </a:rPr>
              <a:t>Random errors are easier to estimate than systematic ones.</a:t>
            </a:r>
          </a:p>
          <a:p>
            <a:pPr>
              <a:defRPr/>
            </a:pPr>
            <a:endParaRPr lang="en-US" sz="2500" dirty="0">
              <a:latin typeface="Arial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dirty="0">
                <a:latin typeface="Arial" charset="0"/>
                <a:cs typeface="Times New Roman" pitchFamily="18" charset="0"/>
              </a:rPr>
              <a:t>To estimate random uncertainties we repeat our measurements several times. </a:t>
            </a:r>
          </a:p>
          <a:p>
            <a:pPr>
              <a:defRPr/>
            </a:pPr>
            <a:endParaRPr lang="en-US" sz="2500" dirty="0">
              <a:latin typeface="Arial" charset="0"/>
            </a:endParaRPr>
          </a:p>
          <a:p>
            <a:pPr>
              <a:defRPr/>
            </a:pPr>
            <a:r>
              <a:rPr lang="en-US" sz="2500" dirty="0">
                <a:latin typeface="Arial" charset="0"/>
                <a:cs typeface="Times New Roman" pitchFamily="18" charset="0"/>
              </a:rPr>
              <a:t>A method of reducing the error on a measurement is to repeat it, and take an average. The </a:t>
            </a:r>
            <a:r>
              <a:rPr lang="en-US" sz="2500" dirty="0">
                <a:solidFill>
                  <a:srgbClr val="C00000"/>
                </a:solidFill>
                <a:latin typeface="Arial" charset="0"/>
                <a:cs typeface="Times New Roman" pitchFamily="18" charset="0"/>
              </a:rPr>
              <a:t>mean</a:t>
            </a:r>
            <a:r>
              <a:rPr lang="en-US" sz="2500" dirty="0">
                <a:latin typeface="Arial" charset="0"/>
                <a:cs typeface="Times New Roman" pitchFamily="18" charset="0"/>
              </a:rPr>
              <a:t>, is a way of </a:t>
            </a:r>
            <a:r>
              <a:rPr lang="en-US" sz="2500" dirty="0">
                <a:solidFill>
                  <a:schemeClr val="accent3">
                    <a:lumMod val="50000"/>
                  </a:schemeClr>
                </a:solidFill>
                <a:latin typeface="Arial" charset="0"/>
                <a:cs typeface="Times New Roman" pitchFamily="18" charset="0"/>
              </a:rPr>
              <a:t>dividing any random error amongst all the readings</a:t>
            </a:r>
            <a:r>
              <a:rPr lang="en-US" sz="2500" dirty="0">
                <a:latin typeface="Arial" charset="0"/>
                <a:cs typeface="Times New Roman" pitchFamily="18" charset="0"/>
              </a:rPr>
              <a:t>. </a:t>
            </a:r>
            <a:endParaRPr lang="en-US" sz="2500" dirty="0">
              <a:latin typeface="Arial" charset="0"/>
            </a:endParaRPr>
          </a:p>
          <a:p>
            <a:pPr>
              <a:defRPr/>
            </a:pPr>
            <a:r>
              <a:rPr lang="en-US" sz="2200" dirty="0">
                <a:latin typeface="Arial" charset="0"/>
                <a:cs typeface="Times New Roman" pitchFamily="18" charset="0"/>
              </a:rPr>
              <a:t>	</a:t>
            </a:r>
            <a:endParaRPr lang="en-US" sz="2200" dirty="0">
              <a:latin typeface="Arial" charset="0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Random Uncertainties</a:t>
            </a: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16594"/>
              </p:ext>
            </p:extLst>
          </p:nvPr>
        </p:nvGraphicFramePr>
        <p:xfrm>
          <a:off x="1187624" y="4635550"/>
          <a:ext cx="68580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23800" imgH="444240" progId="Equation.DSMT4">
                  <p:embed/>
                </p:oleObj>
              </mc:Choice>
              <mc:Fallback>
                <p:oleObj name="Equation" r:id="rId3" imgW="232380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35550"/>
                        <a:ext cx="685800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10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0" y="200025"/>
            <a:ext cx="4857750" cy="1371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dirty="0"/>
              <a:t>Quantifying the Width</a:t>
            </a:r>
          </a:p>
        </p:txBody>
      </p:sp>
      <p:pic>
        <p:nvPicPr>
          <p:cNvPr id="29699" name="Picture 3" descr="accurate.jpg"/>
          <p:cNvPicPr>
            <a:picLocks noChangeAspect="1"/>
          </p:cNvPicPr>
          <p:nvPr/>
        </p:nvPicPr>
        <p:blipFill>
          <a:blip r:embed="rId3" cstate="print"/>
          <a:srcRect r="54385"/>
          <a:stretch>
            <a:fillRect/>
          </a:stretch>
        </p:blipFill>
        <p:spPr bwMode="auto">
          <a:xfrm>
            <a:off x="214313" y="100013"/>
            <a:ext cx="4214812" cy="661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Box 9"/>
          <p:cNvSpPr txBox="1">
            <a:spLocks noChangeArrowheads="1"/>
          </p:cNvSpPr>
          <p:nvPr/>
        </p:nvSpPr>
        <p:spPr bwMode="auto">
          <a:xfrm>
            <a:off x="5214938" y="1990725"/>
            <a:ext cx="3214687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narrower the histogram, the more </a:t>
            </a:r>
            <a:r>
              <a:rPr lang="en-GB" sz="3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precise</a:t>
            </a:r>
            <a:r>
              <a:rPr lang="en-GB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the measurement.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4938" y="4857750"/>
            <a:ext cx="328612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Need a quantitative measure of the width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Quantifying the data Spread</a:t>
            </a:r>
            <a:endParaRPr lang="en-US" dirty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-28228" y="1268760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600" dirty="0">
                <a:latin typeface="Arial" charset="0"/>
              </a:rPr>
              <a:t>The deviation from the mean of the </a:t>
            </a:r>
            <a:r>
              <a:rPr lang="en-GB" sz="2600" i="1" dirty="0" err="1">
                <a:latin typeface="Arial" charset="0"/>
              </a:rPr>
              <a:t>i</a:t>
            </a:r>
            <a:r>
              <a:rPr lang="en-GB" sz="2600" i="1" baseline="30000" dirty="0" err="1">
                <a:latin typeface="Arial" charset="0"/>
              </a:rPr>
              <a:t>th</a:t>
            </a:r>
            <a:r>
              <a:rPr lang="en-GB" sz="2600" dirty="0">
                <a:latin typeface="Arial" charset="0"/>
              </a:rPr>
              <a:t> data point, </a:t>
            </a:r>
            <a:r>
              <a:rPr lang="en-GB" sz="2600" i="1" dirty="0">
                <a:latin typeface="Arial" charset="0"/>
              </a:rPr>
              <a:t>d</a:t>
            </a:r>
            <a:r>
              <a:rPr lang="en-GB" sz="2600" i="1" baseline="-25000" dirty="0">
                <a:latin typeface="Arial" charset="0"/>
              </a:rPr>
              <a:t>i,</a:t>
            </a:r>
            <a:r>
              <a:rPr lang="en-GB" sz="2600" dirty="0">
                <a:latin typeface="Arial" charset="0"/>
              </a:rPr>
              <a:t> is the amount by which an observation, X</a:t>
            </a:r>
            <a:r>
              <a:rPr lang="en-GB" sz="2600" baseline="-25000" dirty="0">
                <a:latin typeface="Arial" charset="0"/>
              </a:rPr>
              <a:t>i</a:t>
            </a:r>
            <a:r>
              <a:rPr lang="en-GB" sz="2600" dirty="0">
                <a:latin typeface="Arial" charset="0"/>
              </a:rPr>
              <a:t>,  exceeds the mean:</a:t>
            </a:r>
            <a:endParaRPr lang="en-US" sz="2600" dirty="0">
              <a:latin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251200" y="2370138"/>
          <a:ext cx="26860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228600" progId="Equation.DSMT4">
                  <p:embed/>
                </p:oleObj>
              </mc:Choice>
              <mc:Fallback>
                <p:oleObj name="Equation" r:id="rId3" imgW="6728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370138"/>
                        <a:ext cx="2686050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0" y="3500438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>
                <a:latin typeface="Arial" charset="0"/>
              </a:rPr>
              <a:t>We define the </a:t>
            </a:r>
            <a:r>
              <a:rPr lang="en-GB" sz="2800" b="1" dirty="0">
                <a:solidFill>
                  <a:schemeClr val="folHlink"/>
                </a:solidFill>
                <a:latin typeface="Arial" charset="0"/>
              </a:rPr>
              <a:t>STANDARD DEVIATION</a:t>
            </a:r>
            <a:r>
              <a:rPr lang="en-GB" sz="2800" b="1" dirty="0">
                <a:latin typeface="Arial" charset="0"/>
              </a:rPr>
              <a:t> </a:t>
            </a:r>
            <a:r>
              <a:rPr lang="en-GB" sz="2800" dirty="0">
                <a:latin typeface="Arial" charset="0"/>
              </a:rPr>
              <a:t>as the root mean square of the deviations such that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8950" y="4721225"/>
          <a:ext cx="81676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50880" imgH="533160" progId="Equation.DSMT4">
                  <p:embed/>
                </p:oleObj>
              </mc:Choice>
              <mc:Fallback>
                <p:oleObj name="Equation" r:id="rId5" imgW="245088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4721225"/>
                        <a:ext cx="8167688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12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893175" cy="1371600"/>
          </a:xfrm>
        </p:spPr>
        <p:txBody>
          <a:bodyPr/>
          <a:lstStyle/>
          <a:p>
            <a:pPr eaLnBrk="1" hangingPunct="1"/>
            <a:r>
              <a:rPr lang="en-GB" sz="4000" dirty="0"/>
              <a:t>Repeat Measurements</a:t>
            </a:r>
          </a:p>
        </p:txBody>
      </p:sp>
      <p:sp>
        <p:nvSpPr>
          <p:cNvPr id="8195" name="TextBox 9"/>
          <p:cNvSpPr txBox="1">
            <a:spLocks noChangeArrowheads="1"/>
          </p:cNvSpPr>
          <p:nvPr/>
        </p:nvSpPr>
        <p:spPr bwMode="auto">
          <a:xfrm>
            <a:off x="0" y="1268413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As we take more measurements the histogram evolves towards a continuous function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844675"/>
            <a:ext cx="295275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4" cstate="print"/>
          <a:srcRect t="4350"/>
          <a:stretch>
            <a:fillRect/>
          </a:stretch>
        </p:blipFill>
        <p:spPr bwMode="auto">
          <a:xfrm>
            <a:off x="5148263" y="1773238"/>
            <a:ext cx="2981325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492500" y="2205038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0099"/>
                </a:solidFill>
                <a:latin typeface="Calibri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2500" y="4652963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0099"/>
                </a:solidFill>
                <a:latin typeface="Calibri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1725" y="2133600"/>
            <a:ext cx="6127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0099"/>
                </a:solidFill>
                <a:latin typeface="Calibri"/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4750" y="4581525"/>
            <a:ext cx="755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0099"/>
                </a:solidFill>
                <a:latin typeface="Calibri"/>
              </a:rPr>
              <a:t>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2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41148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The Standard Error</a:t>
            </a:r>
          </a:p>
        </p:txBody>
      </p:sp>
      <p:pic>
        <p:nvPicPr>
          <p:cNvPr id="10243" name="Picture 4" descr="SDOM.jpg"/>
          <p:cNvPicPr>
            <a:picLocks noChangeAspect="1"/>
          </p:cNvPicPr>
          <p:nvPr/>
        </p:nvPicPr>
        <p:blipFill>
          <a:blip r:embed="rId3" cstate="print"/>
          <a:srcRect t="3271"/>
          <a:stretch>
            <a:fillRect/>
          </a:stretch>
        </p:blipFill>
        <p:spPr bwMode="auto">
          <a:xfrm>
            <a:off x="4143375" y="285750"/>
            <a:ext cx="48577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57188" y="1857375"/>
            <a:ext cx="30416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>
                <a:solidFill>
                  <a:srgbClr val="C00000"/>
                </a:solidFill>
                <a:latin typeface="Calibri" pitchFamily="34" charset="0"/>
              </a:rPr>
              <a:t>Parent Distribution: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>
                <a:solidFill>
                  <a:srgbClr val="C00000"/>
                </a:solidFill>
                <a:latin typeface="Calibri" pitchFamily="34" charset="0"/>
              </a:rPr>
              <a:t>Mean=10, Stdev=1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79388" y="3500438"/>
            <a:ext cx="38877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0099"/>
                </a:solidFill>
                <a:latin typeface="Calibri" pitchFamily="34" charset="0"/>
              </a:rPr>
              <a:t>b. Average of every 5 points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0099"/>
                </a:solidFill>
                <a:latin typeface="Calibri" pitchFamily="34" charset="0"/>
              </a:rPr>
              <a:t>c. Average of every 10 points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0099"/>
                </a:solidFill>
                <a:latin typeface="Calibri" pitchFamily="34" charset="0"/>
              </a:rPr>
              <a:t>d. Average of every 50 points</a:t>
            </a:r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157192"/>
            <a:ext cx="2388044" cy="93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5508625" y="1989138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GB">
                <a:solidFill>
                  <a:srgbClr val="006600"/>
                </a:solidFill>
                <a:latin typeface="Calibri" pitchFamily="34" charset="0"/>
              </a:rPr>
              <a:t>=1.0</a:t>
            </a:r>
          </a:p>
        </p:txBody>
      </p: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7989888" y="1970088"/>
            <a:ext cx="73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GB">
                <a:solidFill>
                  <a:srgbClr val="006600"/>
                </a:solidFill>
                <a:latin typeface="Calibri" pitchFamily="34" charset="0"/>
              </a:rPr>
              <a:t>=0.5</a:t>
            </a:r>
          </a:p>
        </p:txBody>
      </p:sp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5435600" y="5157788"/>
            <a:ext cx="7381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GB">
                <a:solidFill>
                  <a:srgbClr val="006600"/>
                </a:solidFill>
                <a:latin typeface="Calibri" pitchFamily="34" charset="0"/>
              </a:rPr>
              <a:t>=0.3</a:t>
            </a:r>
          </a:p>
        </p:txBody>
      </p:sp>
      <p:sp>
        <p:nvSpPr>
          <p:cNvPr id="10250" name="TextBox 9"/>
          <p:cNvSpPr txBox="1">
            <a:spLocks noChangeArrowheads="1"/>
          </p:cNvSpPr>
          <p:nvPr/>
        </p:nvSpPr>
        <p:spPr bwMode="auto">
          <a:xfrm>
            <a:off x="7956550" y="5157788"/>
            <a:ext cx="854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GB">
                <a:solidFill>
                  <a:srgbClr val="006600"/>
                </a:solidFill>
                <a:latin typeface="Calibri" pitchFamily="34" charset="0"/>
              </a:rPr>
              <a:t>=0.14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2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4725144"/>
            <a:ext cx="330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latin typeface="Calibri"/>
              </a:rPr>
              <a:t>Standard deviation of the means: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Chapters 1 through 4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Errors in the physical sciences</a:t>
            </a:r>
            <a:endParaRPr lang="en-GB" sz="650" b="1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Random errors in measurements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Uncertainties as probabilities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 propagation</a:t>
            </a:r>
          </a:p>
          <a:p>
            <a:pPr lvl="1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Book">
            <a:hlinkClick r:id="rId3" tooltip="Book &lt;a href=&quot;9780199566334_140.jpg&quot;&gt;View original image&lt;/a&gt;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0648"/>
            <a:ext cx="1693540" cy="221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274638"/>
            <a:ext cx="8291264" cy="1143000"/>
          </a:xfrm>
        </p:spPr>
        <p:txBody>
          <a:bodyPr/>
          <a:lstStyle/>
          <a:p>
            <a:r>
              <a:rPr lang="en-GB" dirty="0"/>
              <a:t>The standard error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846" y="1199321"/>
            <a:ext cx="5904656" cy="431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3" name="Rectangle 3"/>
          <p:cNvSpPr txBox="1">
            <a:spLocks noChangeArrowheads="1"/>
          </p:cNvSpPr>
          <p:nvPr/>
        </p:nvSpPr>
        <p:spPr bwMode="auto">
          <a:xfrm>
            <a:off x="5004048" y="4941168"/>
            <a:ext cx="3923928" cy="12241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7030A0"/>
                </a:solidFill>
              </a:rPr>
              <a:t>standard deviation </a:t>
            </a:r>
            <a:r>
              <a:rPr lang="en-GB" sz="2000" dirty="0"/>
              <a:t>gives us the width of the distribution (independent of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/>
              <a:t>)</a:t>
            </a:r>
          </a:p>
        </p:txBody>
      </p:sp>
      <p:sp>
        <p:nvSpPr>
          <p:cNvPr id="24584" name="Rectangle 3"/>
          <p:cNvSpPr txBox="1">
            <a:spLocks noChangeArrowheads="1"/>
          </p:cNvSpPr>
          <p:nvPr/>
        </p:nvSpPr>
        <p:spPr bwMode="auto">
          <a:xfrm>
            <a:off x="179512" y="4725144"/>
            <a:ext cx="3024336" cy="13681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C00000"/>
                </a:solidFill>
              </a:rPr>
              <a:t>standard error</a:t>
            </a:r>
            <a:r>
              <a:rPr lang="en-GB" sz="2000" b="1" dirty="0"/>
              <a:t> </a:t>
            </a:r>
            <a:r>
              <a:rPr lang="en-GB" sz="2000" dirty="0"/>
              <a:t>is the uncertainty in the location of the centre (improves with higher 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/>
              <a:t>) 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4029758" y="1204686"/>
            <a:ext cx="5212" cy="4323613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4067944" y="1629768"/>
            <a:ext cx="2448272" cy="359072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419872" y="3429000"/>
            <a:ext cx="1296144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 flipV="1">
            <a:off x="4283968" y="3645024"/>
            <a:ext cx="2736850" cy="936625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3931848" y="1379499"/>
            <a:ext cx="2159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1115616" y="1484783"/>
            <a:ext cx="2880320" cy="3240360"/>
          </a:xfrm>
          <a:prstGeom prst="line">
            <a:avLst/>
          </a:prstGeom>
          <a:ln>
            <a:headEnd/>
            <a:tailEnd type="stealth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14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5652120" y="2060848"/>
            <a:ext cx="3168352" cy="10801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000" dirty="0"/>
              <a:t>The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mean</a:t>
            </a:r>
            <a:r>
              <a:rPr lang="en-GB" sz="2000" b="1" dirty="0"/>
              <a:t> </a:t>
            </a:r>
            <a:r>
              <a:rPr lang="en-GB" sz="2000" dirty="0"/>
              <a:t>tells us where the measurements are centred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What do we Write Down?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39750" y="2205038"/>
          <a:ext cx="2027238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960" imgH="368280" progId="Equation.DSMT4">
                  <p:embed/>
                </p:oleObj>
              </mc:Choice>
              <mc:Fallback>
                <p:oleObj name="Equation" r:id="rId3" imgW="50796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05038"/>
                        <a:ext cx="2027238" cy="147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125538" y="4973638"/>
          <a:ext cx="68484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300" imgH="165100" progId="Equation.DSMT4">
                  <p:embed/>
                </p:oleObj>
              </mc:Choice>
              <mc:Fallback>
                <p:oleObj name="Equation" r:id="rId5" imgW="138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973638"/>
                        <a:ext cx="68484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348038" y="1557338"/>
            <a:ext cx="5400675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65000"/>
              <a:buFont typeface="Wingdings" pitchFamily="2" charset="2"/>
              <a:buNone/>
              <a:defRPr/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The precision of the experiment is therefore not controlled by the precision of the experiment (standard deviation), but is also a function of the number of readings that are taken (standard error on the mean).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GB" sz="25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16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9138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Best estimate of parameter is the mean, </a:t>
            </a:r>
            <a:r>
              <a:rPr lang="en-US" sz="3000" i="1" dirty="0"/>
              <a:t>x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Error is the standard error on the mean, </a:t>
            </a:r>
            <a:r>
              <a:rPr lang="en-US" sz="3000" i="1" dirty="0">
                <a:latin typeface="Symbol" pitchFamily="18" charset="2"/>
              </a:rPr>
              <a:t>a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Round up error to the correct number of significant figures [NEARLY ALWAYS 1]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Match the number of decimal places in the mean to the error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000" dirty="0"/>
              <a:t>Include </a:t>
            </a:r>
            <a:r>
              <a:rPr lang="en-US" sz="3000" b="1" dirty="0"/>
              <a:t>units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GB" sz="3000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Checklist for Quoting Results:</a:t>
            </a:r>
            <a:endParaRPr lang="en-GB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3528" y="5661248"/>
            <a:ext cx="849694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2500" b="1" dirty="0">
                <a:solidFill>
                  <a:srgbClr val="800080"/>
                </a:solidFill>
                <a:latin typeface="Calibri"/>
              </a:rPr>
              <a:t>You will only get full marks if ALL five are correct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16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173342" y="211455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Chapters 1 through 4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Errors in the physical sciences</a:t>
            </a:r>
            <a:endParaRPr lang="en-GB" sz="650" dirty="0">
              <a:solidFill>
                <a:srgbClr val="002060"/>
              </a:solidFill>
            </a:endParaRPr>
          </a:p>
          <a:p>
            <a:pPr lvl="1"/>
            <a:r>
              <a:rPr lang="en-GB" dirty="0">
                <a:solidFill>
                  <a:srgbClr val="002060"/>
                </a:solidFill>
              </a:rPr>
              <a:t>Random errors in measurements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Uncertainties as probabilities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 propagation</a:t>
            </a:r>
          </a:p>
          <a:p>
            <a:pPr lvl="1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Book">
            <a:hlinkClick r:id="rId3" tooltip="Book &lt;a href=&quot;9780199566334_140.jpg&quot;&gt;View original image&lt;/a&gt;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0648"/>
            <a:ext cx="1693540" cy="221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Limits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-46781" y="3519959"/>
            <a:ext cx="9144000" cy="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46781" y="3519959"/>
            <a:ext cx="9144000" cy="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46781" y="3519959"/>
            <a:ext cx="9144000" cy="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77602"/>
              </p:ext>
            </p:extLst>
          </p:nvPr>
        </p:nvGraphicFramePr>
        <p:xfrm>
          <a:off x="786607" y="1484784"/>
          <a:ext cx="7339012" cy="4032250"/>
        </p:xfrm>
        <a:graphic>
          <a:graphicData uri="http://schemas.openxmlformats.org/drawingml/2006/table">
            <a:tbl>
              <a:tblPr/>
              <a:tblGrid>
                <a:gridCol w="420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Range centered on Mean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Measurements within Range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68%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95%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99.7%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Measurements outside Range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32%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in 3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in 20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0.3%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in 400</a:t>
                      </a: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9807" y="1845146"/>
            <a:ext cx="669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7282" y="1845146"/>
            <a:ext cx="6969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0657" y="1845146"/>
            <a:ext cx="530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-115887" y="6003925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2400" dirty="0">
                <a:solidFill>
                  <a:prstClr val="black"/>
                </a:solidFill>
                <a:latin typeface="Calibri" pitchFamily="34" charset="0"/>
              </a:rPr>
              <a:t>The error is a statement of probability. The standard deviation is used to define a</a:t>
            </a:r>
            <a:r>
              <a:rPr lang="en-GB" sz="2400" dirty="0">
                <a:solidFill>
                  <a:srgbClr val="FFCC66"/>
                </a:solidFill>
                <a:latin typeface="Calibri" pitchFamily="34" charset="0"/>
              </a:rPr>
              <a:t> </a:t>
            </a:r>
            <a:r>
              <a:rPr lang="en-GB" sz="2400" b="1" dirty="0">
                <a:solidFill>
                  <a:srgbClr val="C00000"/>
                </a:solidFill>
                <a:latin typeface="Calibri" pitchFamily="34" charset="0"/>
              </a:rPr>
              <a:t>confidence level </a:t>
            </a:r>
            <a:r>
              <a:rPr lang="en-GB" sz="2400" dirty="0">
                <a:solidFill>
                  <a:prstClr val="black"/>
                </a:solidFill>
                <a:latin typeface="Calibri" pitchFamily="34" charset="0"/>
              </a:rPr>
              <a:t>on the data.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Comparing Results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68313" y="1484313"/>
            <a:ext cx="8280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srgbClr val="C00000"/>
                </a:solidFill>
                <a:latin typeface="Calibri"/>
              </a:rPr>
              <a:t>RULE OF THUMB: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prstClr val="black"/>
                </a:solidFill>
                <a:latin typeface="Calibri"/>
              </a:rPr>
              <a:t>If the result is within: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srgbClr val="C00000"/>
                </a:solidFill>
                <a:latin typeface="Calibri"/>
              </a:rPr>
              <a:t>1</a:t>
            </a:r>
            <a:r>
              <a:rPr lang="en-GB" sz="3500" dirty="0">
                <a:solidFill>
                  <a:prstClr val="black"/>
                </a:solidFill>
                <a:latin typeface="Calibri"/>
              </a:rPr>
              <a:t> standard deviation it is in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GB" sz="3500" dirty="0">
                <a:solidFill>
                  <a:srgbClr val="800080"/>
                </a:solidFill>
                <a:latin typeface="Calibri"/>
              </a:rPr>
              <a:t>EXCELLENT AGREEMENT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srgbClr val="C00000"/>
                </a:solidFill>
                <a:latin typeface="Calibri"/>
              </a:rPr>
              <a:t>2</a:t>
            </a:r>
            <a:r>
              <a:rPr lang="en-GB" sz="3500" dirty="0">
                <a:solidFill>
                  <a:prstClr val="black"/>
                </a:solidFill>
                <a:latin typeface="Calibri"/>
              </a:rPr>
              <a:t> standard deviations it is 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prstClr val="black"/>
                </a:solidFill>
                <a:latin typeface="Calibri"/>
              </a:rPr>
              <a:t> 	</a:t>
            </a:r>
            <a:r>
              <a:rPr lang="en-GB" sz="3500" dirty="0">
                <a:solidFill>
                  <a:srgbClr val="800080"/>
                </a:solidFill>
                <a:latin typeface="Calibri"/>
              </a:rPr>
              <a:t>REASONABLE AGREEEMENT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500" dirty="0">
                <a:solidFill>
                  <a:srgbClr val="C00000"/>
                </a:solidFill>
                <a:latin typeface="Calibri"/>
              </a:rPr>
              <a:t>3 or more </a:t>
            </a:r>
            <a:r>
              <a:rPr lang="en-GB" sz="3500" dirty="0">
                <a:solidFill>
                  <a:prstClr val="black"/>
                </a:solidFill>
                <a:latin typeface="Calibri"/>
              </a:rPr>
              <a:t>standard deviations it is in 	</a:t>
            </a:r>
            <a:r>
              <a:rPr lang="en-GB" sz="3500" dirty="0">
                <a:solidFill>
                  <a:srgbClr val="800080"/>
                </a:solidFill>
                <a:latin typeface="Calibri"/>
              </a:rPr>
              <a:t>DISAGREEMENT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8" y="6525344"/>
            <a:ext cx="3801041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28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088" y="1700213"/>
            <a:ext cx="7705725" cy="410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79925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8888" y="549275"/>
            <a:ext cx="6913562" cy="86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Counting – it’s not normal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323" y="3689157"/>
            <a:ext cx="424973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rgbClr val="7E317B"/>
                </a:solidFill>
                <a:latin typeface="+mn-lt"/>
              </a:rPr>
              <a:t>Valid when:</a:t>
            </a:r>
          </a:p>
          <a:p>
            <a:pPr marL="182563" indent="-182563" fontAlgn="auto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400" dirty="0">
                <a:latin typeface="+mn-lt"/>
              </a:rPr>
              <a:t> Counts are Rare events</a:t>
            </a:r>
          </a:p>
          <a:p>
            <a:pPr marL="182563" indent="-182563" fontAlgn="auto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400" dirty="0">
                <a:latin typeface="+mn-lt"/>
              </a:rPr>
              <a:t> All events are independent</a:t>
            </a:r>
          </a:p>
          <a:p>
            <a:pPr marL="182563" indent="-182563" fontAlgn="auto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400" dirty="0">
                <a:latin typeface="+mn-lt"/>
              </a:rPr>
              <a:t> Average rate does not change over the period of interest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431255" y="1582043"/>
            <a:ext cx="828149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The errors on discrete events such as counting </a:t>
            </a:r>
            <a:r>
              <a:rPr lang="en-GB" sz="2800" dirty="0">
                <a:solidFill>
                  <a:srgbClr val="C00000"/>
                </a:solidFill>
              </a:rPr>
              <a:t>are not</a:t>
            </a:r>
            <a:r>
              <a:rPr lang="en-GB" sz="2800" dirty="0"/>
              <a:t> described by the normal distribution, but instead by the </a:t>
            </a:r>
            <a:r>
              <a:rPr lang="en-GB" sz="2800" b="1" dirty="0"/>
              <a:t>Poisson Probability Distribution</a:t>
            </a:r>
            <a:endParaRPr lang="en-US" sz="2800" dirty="0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5243984" y="4142344"/>
            <a:ext cx="33115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>
                <a:solidFill>
                  <a:srgbClr val="C00000"/>
                </a:solidFill>
                <a:latin typeface="Calibri" pitchFamily="34" charset="0"/>
              </a:rPr>
              <a:t>Radioactive Decay, </a:t>
            </a:r>
          </a:p>
          <a:p>
            <a:pPr>
              <a:spcBef>
                <a:spcPct val="50000"/>
              </a:spcBef>
            </a:pPr>
            <a:r>
              <a:rPr lang="en-GB" sz="2400" dirty="0">
                <a:solidFill>
                  <a:srgbClr val="C00000"/>
                </a:solidFill>
                <a:latin typeface="Calibri" pitchFamily="34" charset="0"/>
              </a:rPr>
              <a:t>Photon Counting – X-ray diffraction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3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Poisson PDF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7" y="1196752"/>
            <a:ext cx="4572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5422"/>
              </p:ext>
            </p:extLst>
          </p:nvPr>
        </p:nvGraphicFramePr>
        <p:xfrm>
          <a:off x="1571326" y="2434780"/>
          <a:ext cx="5715001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266400" progId="Equation.DSMT4">
                  <p:embed/>
                </p:oleObj>
              </mc:Choice>
              <mc:Fallback>
                <p:oleObj name="Equation" r:id="rId4" imgW="290808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326" y="2434780"/>
                        <a:ext cx="5715001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638" y="6525344"/>
            <a:ext cx="4108817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Pages 28-30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67558"/>
              </p:ext>
            </p:extLst>
          </p:nvPr>
        </p:nvGraphicFramePr>
        <p:xfrm>
          <a:off x="310850" y="3141662"/>
          <a:ext cx="3528392" cy="3316052"/>
        </p:xfrm>
        <a:graphic>
          <a:graphicData uri="http://schemas.openxmlformats.org/drawingml/2006/table">
            <a:tbl>
              <a:tblPr/>
              <a:tblGrid>
                <a:gridCol w="1306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error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100,000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5" descr="http://www.muppetcentral.com/_images/sesame/count_cap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3141662"/>
            <a:ext cx="2286000" cy="370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4013199" y="3246884"/>
            <a:ext cx="2689449" cy="1800200"/>
          </a:xfrm>
          <a:prstGeom prst="wedgeRoundRectCallout">
            <a:avLst>
              <a:gd name="adj1" fmla="val 65567"/>
              <a:gd name="adj2" fmla="val -18804"/>
              <a:gd name="adj3" fmla="val 16667"/>
            </a:avLst>
          </a:prstGeom>
          <a:solidFill>
            <a:schemeClr val="bg1"/>
          </a:solidFill>
          <a:ln w="57150">
            <a:solidFill>
              <a:srgbClr val="7E31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03300"/>
                </a:solidFill>
              </a:rPr>
              <a:t>“A </a:t>
            </a:r>
            <a:r>
              <a:rPr lang="en-GB" sz="2400" b="1" dirty="0">
                <a:solidFill>
                  <a:srgbClr val="003300"/>
                </a:solidFill>
              </a:rPr>
              <a:t>high</a:t>
            </a:r>
            <a:r>
              <a:rPr lang="en-GB" sz="2400" dirty="0">
                <a:solidFill>
                  <a:srgbClr val="003300"/>
                </a:solidFill>
              </a:rPr>
              <a:t> </a:t>
            </a:r>
            <a:r>
              <a:rPr lang="en-GB" sz="2400" b="1" dirty="0">
                <a:solidFill>
                  <a:srgbClr val="003300"/>
                </a:solidFill>
              </a:rPr>
              <a:t>count</a:t>
            </a:r>
            <a:r>
              <a:rPr lang="en-GB" sz="2400" dirty="0">
                <a:solidFill>
                  <a:srgbClr val="003300"/>
                </a:solidFill>
              </a:rPr>
              <a:t> rate increases the precision of the experiment”</a:t>
            </a:r>
            <a:endParaRPr lang="en-US" sz="24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Chapters 1 through 4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Errors in the physical sciences</a:t>
            </a:r>
            <a:endParaRPr lang="en-GB" sz="650" dirty="0">
              <a:solidFill>
                <a:srgbClr val="002060"/>
              </a:solidFill>
            </a:endParaRPr>
          </a:p>
          <a:p>
            <a:pPr lvl="1"/>
            <a:r>
              <a:rPr lang="en-GB" dirty="0">
                <a:solidFill>
                  <a:srgbClr val="002060"/>
                </a:solidFill>
              </a:rPr>
              <a:t>Random errors in measurements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Uncertainties as probabilities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Error propagation</a:t>
            </a:r>
          </a:p>
          <a:p>
            <a:pPr lvl="1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Book">
            <a:hlinkClick r:id="rId3" tooltip="Book &lt;a href=&quot;9780199566334_140.jpg&quot;&gt;View original image&lt;/a&gt;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0648"/>
            <a:ext cx="1693540" cy="221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Simple Functions</a:t>
            </a:r>
            <a:endParaRPr lang="en-GB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We often want measure a parameter and its error in one form, but we then wish to propagate through a secondary function: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979712" y="3429000"/>
          <a:ext cx="4608512" cy="1170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865" imgH="253890" progId="Equation.DSMT4">
                  <p:embed/>
                </p:oleObj>
              </mc:Choice>
              <mc:Fallback>
                <p:oleObj name="Equation" r:id="rId5" imgW="1002865" imgH="25389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29000"/>
                        <a:ext cx="4608512" cy="1170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the physical sciences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2976" y="1268760"/>
            <a:ext cx="81010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000" dirty="0">
                <a:solidFill>
                  <a:srgbClr val="EEECE1">
                    <a:lumMod val="25000"/>
                  </a:srgbClr>
                </a:solidFill>
                <a:latin typeface="Calibri" pitchFamily="34" charset="0"/>
              </a:rPr>
              <a:t>Aim to convey and quantify the errors associated with the inevitable spread in a set of measurements and what they represent</a:t>
            </a:r>
            <a:endParaRPr lang="en-US" sz="3000" dirty="0">
              <a:solidFill>
                <a:srgbClr val="EEECE1">
                  <a:lumMod val="25000"/>
                </a:srgb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1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3225552"/>
            <a:ext cx="441054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• do the results agree with theory?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• are the results reproducible?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500" dirty="0">
                <a:solidFill>
                  <a:prstClr val="black"/>
                </a:solidFill>
                <a:latin typeface="Calibri"/>
              </a:rPr>
              <a:t>• has a new phenomenon or effect been observed?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C00000"/>
                </a:solidFill>
                <a:latin typeface="Calibri"/>
              </a:rPr>
              <a:t>Have we seen gravitational waves?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06" y="2636912"/>
            <a:ext cx="4859074" cy="387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47912" y="6510188"/>
            <a:ext cx="738031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300" dirty="0"/>
              <a:t>B. P. Abbott </a:t>
            </a:r>
            <a:r>
              <a:rPr lang="en-GB" sz="1300" i="1" dirty="0"/>
              <a:t>et al.</a:t>
            </a:r>
            <a:r>
              <a:rPr lang="en-GB" sz="1300" dirty="0"/>
              <a:t> Phys. Rev. Lett. </a:t>
            </a:r>
            <a:r>
              <a:rPr lang="en-GB" sz="1300" b="1" dirty="0"/>
              <a:t>116</a:t>
            </a:r>
            <a:r>
              <a:rPr lang="en-GB" sz="1300" dirty="0"/>
              <a:t>, 061102 (2016)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Functional Approach</a:t>
            </a:r>
            <a:endParaRPr lang="en-GB" dirty="0"/>
          </a:p>
        </p:txBody>
      </p:sp>
      <p:pic>
        <p:nvPicPr>
          <p:cNvPr id="3891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357313"/>
            <a:ext cx="3500437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8" y="1214438"/>
            <a:ext cx="41814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5" y="4049713"/>
            <a:ext cx="3786188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4563" y="2786063"/>
            <a:ext cx="1304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5661248"/>
            <a:ext cx="5248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1331640" y="1484784"/>
            <a:ext cx="1250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FF0000"/>
                </a:solidFill>
                <a:latin typeface="Calibri"/>
              </a:rPr>
              <a:t>Z=f(A)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1000125" y="5857875"/>
            <a:ext cx="1357313" cy="642938"/>
          </a:xfrm>
          <a:prstGeom prst="righ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Calculus Approximation</a:t>
            </a:r>
            <a:endParaRPr lang="en-GB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1268761"/>
            <a:ext cx="3816424" cy="293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6535" y="1571625"/>
            <a:ext cx="3746027" cy="28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5085184"/>
            <a:ext cx="545328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TextBox 20"/>
          <p:cNvSpPr txBox="1">
            <a:spLocks noChangeArrowheads="1"/>
          </p:cNvSpPr>
          <p:nvPr/>
        </p:nvSpPr>
        <p:spPr bwMode="auto">
          <a:xfrm>
            <a:off x="357188" y="2071688"/>
            <a:ext cx="1250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>
                <a:solidFill>
                  <a:srgbClr val="FF0000"/>
                </a:solidFill>
                <a:latin typeface="Calibri"/>
              </a:rPr>
              <a:t>Z=f(A)</a:t>
            </a:r>
          </a:p>
        </p:txBody>
      </p:sp>
      <p:pic>
        <p:nvPicPr>
          <p:cNvPr id="39943" name="Picture 8" descr="single_eqn2"/>
          <p:cNvPicPr>
            <a:picLocks noChangeAspect="1" noChangeArrowheads="1"/>
          </p:cNvPicPr>
          <p:nvPr/>
        </p:nvPicPr>
        <p:blipFill>
          <a:blip r:embed="rId6" cstate="print"/>
          <a:srcRect l="-1328" t="-7008" r="-1578" b="-4736"/>
          <a:stretch>
            <a:fillRect/>
          </a:stretch>
        </p:blipFill>
        <p:spPr bwMode="auto">
          <a:xfrm>
            <a:off x="5940152" y="5085184"/>
            <a:ext cx="28305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835696" y="4293096"/>
          <a:ext cx="968604" cy="44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164880" progId="Equation.DSMT4">
                  <p:embed/>
                </p:oleObj>
              </mc:Choice>
              <mc:Fallback>
                <p:oleObj name="Equation" r:id="rId7" imgW="35532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293096"/>
                        <a:ext cx="968604" cy="449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Variable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GB" dirty="0"/>
              <a:t>Functional or Tables (differential approx.)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 t="1444" b="1806"/>
          <a:stretch>
            <a:fillRect/>
          </a:stretch>
        </p:blipFill>
        <p:spPr bwMode="auto">
          <a:xfrm>
            <a:off x="1115616" y="1908781"/>
            <a:ext cx="6480720" cy="46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638" y="6525344"/>
            <a:ext cx="5036956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&amp; </a:t>
            </a:r>
            <a:r>
              <a:rPr lang="en-GB" sz="1400" b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inside cover </a:t>
            </a: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Cumulative Errors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How do the errors we measure from readings/gradients get combined to give us the overall error on our measurements?</a:t>
            </a:r>
            <a:endParaRPr 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479425" y="3662363"/>
          <a:ext cx="40338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253800" progId="Equation.DSMT4">
                  <p:embed/>
                </p:oleObj>
              </mc:Choice>
              <mc:Fallback>
                <p:oleObj name="Equation" r:id="rId3" imgW="10411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3662363"/>
                        <a:ext cx="403383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2693988" y="5600700"/>
          <a:ext cx="4519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28600" progId="Equation.DSMT4">
                  <p:embed/>
                </p:oleObj>
              </mc:Choice>
              <mc:Fallback>
                <p:oleObj name="Equation" r:id="rId5" imgW="11682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600700"/>
                        <a:ext cx="45196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AutoShape 6"/>
          <p:cNvSpPr>
            <a:spLocks noChangeArrowheads="1"/>
          </p:cNvSpPr>
          <p:nvPr/>
        </p:nvSpPr>
        <p:spPr bwMode="auto">
          <a:xfrm rot="5400000">
            <a:off x="862806" y="4977607"/>
            <a:ext cx="1728787" cy="1511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042988" y="5835650"/>
            <a:ext cx="118744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500" b="1">
                <a:solidFill>
                  <a:prstClr val="black"/>
                </a:solidFill>
                <a:latin typeface="Calibri"/>
              </a:rPr>
              <a:t>HOW??</a:t>
            </a:r>
            <a:endParaRPr lang="en-US" sz="2500" b="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716463" y="4221163"/>
            <a:ext cx="381793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600" dirty="0">
                <a:solidFill>
                  <a:srgbClr val="800080"/>
                </a:solidFill>
                <a:latin typeface="Calibri"/>
              </a:rPr>
              <a:t>What about the functional form of Z?</a:t>
            </a:r>
            <a:endParaRPr lang="en-US" sz="2600" dirty="0">
              <a:solidFill>
                <a:srgbClr val="80008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Multi-Parameters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Need to think in </a:t>
            </a:r>
            <a:r>
              <a:rPr lang="en-GB" i="1" dirty="0"/>
              <a:t>N</a:t>
            </a:r>
            <a:r>
              <a:rPr lang="en-GB" dirty="0"/>
              <a:t> dimensions!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Errors are independent – the variation in Z due to parameter A does not depend on parameter B etc.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357688"/>
            <a:ext cx="28384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Z=f(A,B,....)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1428750"/>
            <a:ext cx="5924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0" y="2928938"/>
            <a:ext cx="5600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00" y="3714750"/>
            <a:ext cx="5638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429250"/>
            <a:ext cx="7124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4313" y="3000375"/>
            <a:ext cx="2428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400">
                <a:solidFill>
                  <a:prstClr val="black"/>
                </a:solidFill>
                <a:latin typeface="Calibri"/>
              </a:rPr>
              <a:t>Error due to A: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4313" y="3824288"/>
            <a:ext cx="2428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400">
                <a:solidFill>
                  <a:prstClr val="black"/>
                </a:solidFill>
                <a:latin typeface="Calibri"/>
              </a:rPr>
              <a:t>Error due to B: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4313" y="4714875"/>
            <a:ext cx="1802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C00000"/>
                </a:solidFill>
                <a:latin typeface="Calibri"/>
              </a:rPr>
              <a:t>Pythagoras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2 Methods</a:t>
            </a:r>
          </a:p>
        </p:txBody>
      </p:sp>
      <p:pic>
        <p:nvPicPr>
          <p:cNvPr id="44035" name="Picture 5" descr="multi_eqn1"/>
          <p:cNvPicPr>
            <a:picLocks noChangeAspect="1" noChangeArrowheads="1"/>
          </p:cNvPicPr>
          <p:nvPr/>
        </p:nvPicPr>
        <p:blipFill>
          <a:blip r:embed="rId3" cstate="print"/>
          <a:srcRect l="-964" t="-3185" r="-682" b="-2638"/>
          <a:stretch>
            <a:fillRect/>
          </a:stretch>
        </p:blipFill>
        <p:spPr bwMode="auto">
          <a:xfrm>
            <a:off x="347663" y="1428750"/>
            <a:ext cx="8462962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6" descr="multi_eqn2"/>
          <p:cNvPicPr>
            <a:picLocks noChangeAspect="1" noChangeArrowheads="1"/>
          </p:cNvPicPr>
          <p:nvPr/>
        </p:nvPicPr>
        <p:blipFill>
          <a:blip r:embed="rId4" cstate="print"/>
          <a:srcRect l="-485" t="-8237" r="-647" b="-11227"/>
          <a:stretch>
            <a:fillRect/>
          </a:stretch>
        </p:blipFill>
        <p:spPr bwMode="auto">
          <a:xfrm>
            <a:off x="73025" y="4789488"/>
            <a:ext cx="9070975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Variable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GB" dirty="0"/>
              <a:t>Functional or Tables (differential approx.)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8" y="6525344"/>
            <a:ext cx="4939173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4 &amp; </a:t>
            </a:r>
            <a:r>
              <a:rPr lang="en-GB" sz="1400" b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back cover </a:t>
            </a: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844824"/>
            <a:ext cx="5788554" cy="474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Care!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Autofit/>
          </a:bodyPr>
          <a:lstStyle/>
          <a:p>
            <a:r>
              <a:rPr lang="en-GB" sz="2600" dirty="0"/>
              <a:t>Parameters must be independent:</a:t>
            </a:r>
          </a:p>
          <a:p>
            <a:endParaRPr lang="en-GB" sz="2600" dirty="0"/>
          </a:p>
          <a:p>
            <a:endParaRPr lang="en-GB" sz="2600" dirty="0"/>
          </a:p>
          <a:p>
            <a:endParaRPr lang="en-GB" sz="2600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060848"/>
            <a:ext cx="2664296" cy="131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71402"/>
            <a:ext cx="4649689" cy="422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Weighted Mean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8" y="6525344"/>
            <a:ext cx="3871573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</a:rPr>
              <a:t>Pages </a:t>
            </a:r>
            <a:r>
              <a:rPr lang="en-GB" sz="1400" kern="0" dirty="0">
                <a:solidFill>
                  <a:srgbClr val="003366">
                    <a:lumMod val="75000"/>
                  </a:srgbClr>
                </a:solidFill>
              </a:rPr>
              <a:t>50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</a:rPr>
              <a:t> of 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</a:rPr>
              <a:t>Measurements and their Uncertainties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3366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94" y="134076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can be only one!</a:t>
            </a:r>
          </a:p>
        </p:txBody>
      </p:sp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729248"/>
            <a:ext cx="264477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889138"/>
            <a:ext cx="1584176" cy="124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9994" y="4868624"/>
            <a:ext cx="4556022" cy="86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44294" y="2141261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179967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error on the weighted mean is:</a:t>
            </a:r>
          </a:p>
        </p:txBody>
      </p:sp>
    </p:spTree>
    <p:extLst>
      <p:ext uri="{BB962C8B-B14F-4D97-AF65-F5344CB8AC3E}">
        <p14:creationId xmlns:p14="http://schemas.microsoft.com/office/powerpoint/2010/main" val="310469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in the physical sciences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7504" y="1412776"/>
            <a:ext cx="88185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000" dirty="0">
                <a:solidFill>
                  <a:srgbClr val="C00000"/>
                </a:solidFill>
                <a:latin typeface="Calibri" pitchFamily="34" charset="0"/>
              </a:rPr>
              <a:t>There are </a:t>
            </a:r>
            <a:r>
              <a:rPr lang="en-GB" sz="3000" b="1" dirty="0">
                <a:solidFill>
                  <a:srgbClr val="C00000"/>
                </a:solidFill>
                <a:latin typeface="Calibri" pitchFamily="34" charset="0"/>
              </a:rPr>
              <a:t>two</a:t>
            </a:r>
            <a:r>
              <a:rPr lang="en-GB" sz="3000" dirty="0">
                <a:solidFill>
                  <a:srgbClr val="C00000"/>
                </a:solidFill>
                <a:latin typeface="Calibri" pitchFamily="34" charset="0"/>
              </a:rPr>
              <a:t> important aspects to error analysis</a:t>
            </a:r>
            <a:endParaRPr lang="en-US" sz="3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55576" y="2276872"/>
            <a:ext cx="81010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000" dirty="0">
                <a:solidFill>
                  <a:srgbClr val="0033CC"/>
                </a:solidFill>
                <a:latin typeface="Calibri" pitchFamily="34" charset="0"/>
              </a:rPr>
              <a:t>1. An experiment is not complete until an analysis of the numbers to be reported has been conducted</a:t>
            </a:r>
            <a:endParaRPr lang="en-US" sz="30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755576" y="4077072"/>
            <a:ext cx="8101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000" dirty="0">
                <a:solidFill>
                  <a:prstClr val="black"/>
                </a:solidFill>
                <a:latin typeface="Calibri" pitchFamily="34" charset="0"/>
              </a:rPr>
              <a:t>2. An understanding of the </a:t>
            </a:r>
            <a:r>
              <a:rPr lang="en-GB" sz="3000" b="1" dirty="0">
                <a:solidFill>
                  <a:prstClr val="black"/>
                </a:solidFill>
                <a:latin typeface="Calibri" pitchFamily="34" charset="0"/>
              </a:rPr>
              <a:t>dominant error</a:t>
            </a:r>
            <a:r>
              <a:rPr lang="en-GB" sz="3000" dirty="0">
                <a:solidFill>
                  <a:prstClr val="black"/>
                </a:solidFill>
                <a:latin typeface="Calibri" pitchFamily="34" charset="0"/>
              </a:rPr>
              <a:t> is useful when planning an </a:t>
            </a:r>
            <a:r>
              <a:rPr lang="en-GB" sz="3000" b="1" dirty="0">
                <a:solidFill>
                  <a:prstClr val="black"/>
                </a:solidFill>
                <a:latin typeface="Calibri" pitchFamily="34" charset="0"/>
              </a:rPr>
              <a:t>experimental strategy</a:t>
            </a:r>
            <a:endParaRPr lang="en-US" sz="30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1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/>
      <p:bldP spid="1843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importance of error analysis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484313"/>
            <a:ext cx="88185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>
                <a:solidFill>
                  <a:srgbClr val="C00000"/>
                </a:solidFill>
                <a:latin typeface="Calibri" pitchFamily="34" charset="0"/>
              </a:rPr>
              <a:t>There are </a:t>
            </a:r>
            <a:r>
              <a:rPr lang="en-GB" sz="3200" b="1">
                <a:solidFill>
                  <a:srgbClr val="C00000"/>
                </a:solidFill>
                <a:latin typeface="Calibri" pitchFamily="34" charset="0"/>
              </a:rPr>
              <a:t>two</a:t>
            </a:r>
            <a:r>
              <a:rPr lang="en-GB" sz="3200">
                <a:solidFill>
                  <a:srgbClr val="C00000"/>
                </a:solidFill>
                <a:latin typeface="Calibri" pitchFamily="34" charset="0"/>
              </a:rPr>
              <a:t> types of error</a:t>
            </a:r>
            <a:endParaRPr lang="en-US" sz="320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55650" y="2276475"/>
            <a:ext cx="81010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 dirty="0">
                <a:solidFill>
                  <a:srgbClr val="0033CC"/>
                </a:solidFill>
                <a:latin typeface="Calibri" pitchFamily="34" charset="0"/>
              </a:rPr>
              <a:t>A systematic error influences </a:t>
            </a:r>
            <a:r>
              <a:rPr lang="en-GB" sz="3200" b="1" dirty="0">
                <a:solidFill>
                  <a:srgbClr val="0033CC"/>
                </a:solidFill>
                <a:latin typeface="Calibri" pitchFamily="34" charset="0"/>
              </a:rPr>
              <a:t>the accuracy </a:t>
            </a:r>
            <a:r>
              <a:rPr lang="en-GB" sz="3200" dirty="0">
                <a:solidFill>
                  <a:srgbClr val="0033CC"/>
                </a:solidFill>
                <a:latin typeface="Calibri" pitchFamily="34" charset="0"/>
              </a:rPr>
              <a:t>of a result</a:t>
            </a:r>
            <a:endParaRPr lang="en-US" sz="3200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683568" y="3501008"/>
            <a:ext cx="810101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latin typeface="Calibri" pitchFamily="34" charset="0"/>
              </a:rPr>
              <a:t>A random error influences </a:t>
            </a:r>
            <a:r>
              <a:rPr lang="en-GB" sz="3200" b="1" dirty="0">
                <a:solidFill>
                  <a:prstClr val="black"/>
                </a:solidFill>
                <a:latin typeface="Calibri" pitchFamily="34" charset="0"/>
              </a:rPr>
              <a:t>the precision </a:t>
            </a:r>
            <a:r>
              <a:rPr lang="en-GB" sz="3200" dirty="0">
                <a:solidFill>
                  <a:prstClr val="black"/>
                </a:solidFill>
                <a:latin typeface="Calibri" pitchFamily="34" charset="0"/>
              </a:rPr>
              <a:t>of a result</a:t>
            </a:r>
            <a:endParaRPr lang="en-US" sz="32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3568" y="4797152"/>
            <a:ext cx="81010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 dirty="0">
                <a:solidFill>
                  <a:srgbClr val="006600"/>
                </a:solidFill>
                <a:latin typeface="Calibri" pitchFamily="34" charset="0"/>
              </a:rPr>
              <a:t>A mistake is a bad measurement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GB" sz="3200" b="1" dirty="0">
                <a:solidFill>
                  <a:srgbClr val="006600"/>
                </a:solidFill>
                <a:latin typeface="Calibri" pitchFamily="34" charset="0"/>
              </a:rPr>
              <a:t>‘Human error’ is not a defined term</a:t>
            </a:r>
            <a:endParaRPr lang="en-US" sz="3200" b="1" dirty="0">
              <a:solidFill>
                <a:srgbClr val="0066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1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/>
      <p:bldP spid="18432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accurat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052513"/>
            <a:ext cx="7564437" cy="541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GB"/>
              <a:t>Accuracy and Precision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8" y="6525344"/>
            <a:ext cx="3940502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Chapter 1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179512" y="1268760"/>
            <a:ext cx="2592287" cy="1138773"/>
            <a:chOff x="179512" y="1340768"/>
            <a:chExt cx="2592287" cy="1138773"/>
          </a:xfrm>
          <a:solidFill>
            <a:schemeClr val="bg1"/>
          </a:solidFill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79512" y="1340768"/>
              <a:ext cx="2592287" cy="11387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3400" dirty="0">
                  <a:solidFill>
                    <a:schemeClr val="accent3">
                      <a:lumMod val="50000"/>
                    </a:schemeClr>
                  </a:solidFill>
                </a:rPr>
                <a:t>Precise and accurate </a:t>
              </a:r>
            </a:p>
          </p:txBody>
        </p:sp>
        <p:pic>
          <p:nvPicPr>
            <p:cNvPr id="7" name="Picture 6" descr="smiley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12" y="1988840"/>
              <a:ext cx="433296" cy="432048"/>
            </a:xfrm>
            <a:prstGeom prst="rect">
              <a:avLst/>
            </a:prstGeom>
            <a:grpFill/>
          </p:spPr>
        </p:pic>
      </p:grpSp>
      <p:grpSp>
        <p:nvGrpSpPr>
          <p:cNvPr id="8" name="Group 16"/>
          <p:cNvGrpSpPr/>
          <p:nvPr/>
        </p:nvGrpSpPr>
        <p:grpSpPr>
          <a:xfrm>
            <a:off x="6300192" y="1268760"/>
            <a:ext cx="2687160" cy="1152128"/>
            <a:chOff x="6300192" y="1556792"/>
            <a:chExt cx="2687160" cy="1152128"/>
          </a:xfrm>
          <a:solidFill>
            <a:schemeClr val="bg1"/>
          </a:solidFill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300192" y="1556792"/>
              <a:ext cx="2592287" cy="11387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3400" dirty="0">
                  <a:solidFill>
                    <a:schemeClr val="accent3">
                      <a:lumMod val="50000"/>
                    </a:schemeClr>
                  </a:solidFill>
                </a:rPr>
                <a:t>Precise and inaccurate </a:t>
              </a:r>
            </a:p>
          </p:txBody>
        </p:sp>
        <p:pic>
          <p:nvPicPr>
            <p:cNvPr id="10" name="Picture 9" descr="sad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1288" y="2132856"/>
              <a:ext cx="576064" cy="576064"/>
            </a:xfrm>
            <a:prstGeom prst="rect">
              <a:avLst/>
            </a:prstGeom>
            <a:grpFill/>
          </p:spPr>
        </p:pic>
      </p:grpSp>
      <p:grpSp>
        <p:nvGrpSpPr>
          <p:cNvPr id="11" name="Group 17"/>
          <p:cNvGrpSpPr/>
          <p:nvPr/>
        </p:nvGrpSpPr>
        <p:grpSpPr>
          <a:xfrm>
            <a:off x="251520" y="3730387"/>
            <a:ext cx="2808312" cy="1138773"/>
            <a:chOff x="251520" y="3429000"/>
            <a:chExt cx="2808312" cy="1138773"/>
          </a:xfrm>
          <a:solidFill>
            <a:schemeClr val="bg1"/>
          </a:solidFill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51520" y="3429000"/>
              <a:ext cx="2808312" cy="11387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3400" dirty="0">
                  <a:solidFill>
                    <a:schemeClr val="accent3">
                      <a:lumMod val="50000"/>
                    </a:schemeClr>
                  </a:solidFill>
                </a:rPr>
                <a:t>Imprecise  but accurate </a:t>
              </a:r>
            </a:p>
          </p:txBody>
        </p:sp>
        <p:pic>
          <p:nvPicPr>
            <p:cNvPr id="13" name="Picture 12" descr="sad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744" y="3501008"/>
              <a:ext cx="576064" cy="576064"/>
            </a:xfrm>
            <a:prstGeom prst="rect">
              <a:avLst/>
            </a:prstGeom>
            <a:grpFill/>
          </p:spPr>
        </p:pic>
      </p:grpSp>
      <p:grpSp>
        <p:nvGrpSpPr>
          <p:cNvPr id="14" name="Group 19"/>
          <p:cNvGrpSpPr/>
          <p:nvPr/>
        </p:nvGrpSpPr>
        <p:grpSpPr>
          <a:xfrm>
            <a:off x="6359569" y="3645024"/>
            <a:ext cx="2748935" cy="1661993"/>
            <a:chOff x="6359569" y="3933056"/>
            <a:chExt cx="2748935" cy="1661993"/>
          </a:xfrm>
          <a:solidFill>
            <a:schemeClr val="bg1"/>
          </a:solidFill>
        </p:grpSpPr>
        <p:grpSp>
          <p:nvGrpSpPr>
            <p:cNvPr id="15" name="Group 18"/>
            <p:cNvGrpSpPr/>
            <p:nvPr/>
          </p:nvGrpSpPr>
          <p:grpSpPr>
            <a:xfrm>
              <a:off x="6359569" y="3933056"/>
              <a:ext cx="2748935" cy="1661993"/>
              <a:chOff x="6359569" y="3933056"/>
              <a:chExt cx="2748935" cy="1661993"/>
            </a:xfrm>
            <a:grpFill/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6359569" y="3933056"/>
                <a:ext cx="2748935" cy="16619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GB" sz="3400" dirty="0">
                    <a:solidFill>
                      <a:schemeClr val="accent3">
                        <a:lumMod val="50000"/>
                      </a:schemeClr>
                    </a:solidFill>
                  </a:rPr>
                  <a:t>Imprecise and inaccurate </a:t>
                </a:r>
              </a:p>
            </p:txBody>
          </p:sp>
          <p:pic>
            <p:nvPicPr>
              <p:cNvPr id="18" name="Picture 11" descr="sad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08304" y="4509120"/>
                <a:ext cx="576064" cy="576064"/>
              </a:xfrm>
              <a:prstGeom prst="rect">
                <a:avLst/>
              </a:prstGeom>
              <a:grpFill/>
            </p:spPr>
          </p:pic>
        </p:grpSp>
        <p:pic>
          <p:nvPicPr>
            <p:cNvPr id="16" name="Picture 15" descr="sad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4368" y="4509120"/>
              <a:ext cx="576064" cy="576064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latin typeface="Arial" pitchFamily="34" charset="0"/>
                <a:cs typeface="Arial" pitchFamily="34" charset="0"/>
              </a:rPr>
              <a:t>Accurate vs. </a:t>
            </a:r>
            <a:r>
              <a:rPr lang="en-GB" dirty="0">
                <a:latin typeface="Arial" pitchFamily="34" charset="0"/>
                <a:cs typeface="Arial" pitchFamily="34" charset="0"/>
              </a:rPr>
              <a:t>Precise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755650" y="1773238"/>
            <a:ext cx="77771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 accurate result is one where the experimentally determined value agrees with the accepted value. 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68313" y="4005263"/>
            <a:ext cx="83518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 most experimental work, we do not know what the value will be – that is why we are doing the experiment - the best we can hope for is a precise result.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care in experiments to avoid these!</a:t>
            </a:r>
          </a:p>
          <a:p>
            <a:pPr lvl="1"/>
            <a:r>
              <a:rPr lang="en-GB" dirty="0"/>
              <a:t>Misreading Scales</a:t>
            </a:r>
          </a:p>
          <a:p>
            <a:pPr lvl="2"/>
            <a:r>
              <a:rPr lang="en-GB" dirty="0"/>
              <a:t>Multiplier (x10)</a:t>
            </a:r>
          </a:p>
          <a:p>
            <a:pPr lvl="1"/>
            <a:r>
              <a:rPr lang="en-GB" dirty="0"/>
              <a:t>Apparatus malfunction</a:t>
            </a:r>
          </a:p>
          <a:p>
            <a:pPr lvl="2"/>
            <a:r>
              <a:rPr lang="en-GB" dirty="0"/>
              <a:t>‘frozen’ apparatus</a:t>
            </a:r>
          </a:p>
          <a:p>
            <a:pPr lvl="1"/>
            <a:r>
              <a:rPr lang="en-GB" dirty="0"/>
              <a:t>Recording Data</a:t>
            </a:r>
          </a:p>
          <a:p>
            <a:pPr lvl="2"/>
            <a:r>
              <a:rPr lang="en-GB" dirty="0"/>
              <a:t>2.43 vs. 2.34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284" y="3140968"/>
            <a:ext cx="370138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638" y="6525344"/>
            <a:ext cx="3709670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 5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Systematic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8" y="6525344"/>
            <a:ext cx="3831498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Pages 3 of </a:t>
            </a:r>
            <a:r>
              <a:rPr lang="en-GB" sz="1400" i="1" kern="0" dirty="0">
                <a:solidFill>
                  <a:srgbClr val="003366">
                    <a:lumMod val="75000"/>
                  </a:srgbClr>
                </a:solidFill>
                <a:latin typeface="Calibri"/>
              </a:rPr>
              <a:t>Measurements and their Uncertainties</a:t>
            </a:r>
            <a:endParaRPr lang="en-GB" sz="1400" kern="0" dirty="0">
              <a:solidFill>
                <a:srgbClr val="00336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3933056"/>
            <a:ext cx="7815874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Best investigated Graphically: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C00000"/>
                </a:solidFill>
                <a:latin typeface="+mj-lt"/>
              </a:rPr>
              <a:t>Insertion errors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C00000"/>
                </a:solidFill>
                <a:latin typeface="+mj-lt"/>
              </a:rPr>
              <a:t>Calibration errors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C00000"/>
                </a:solidFill>
                <a:latin typeface="+mj-lt"/>
              </a:rPr>
              <a:t>Zero errors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b="37885"/>
          <a:stretch>
            <a:fillRect/>
          </a:stretch>
        </p:blipFill>
        <p:spPr bwMode="auto">
          <a:xfrm>
            <a:off x="539552" y="1268760"/>
            <a:ext cx="8316416" cy="200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03648" y="334780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3">
                    <a:lumMod val="50000"/>
                  </a:schemeClr>
                </a:solidFill>
              </a:rPr>
              <a:t>No systematic error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3928" y="327579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3">
                    <a:lumMod val="50000"/>
                  </a:schemeClr>
                </a:solidFill>
              </a:rPr>
              <a:t>Systematic error on Current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4208" y="327579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3">
                    <a:lumMod val="50000"/>
                  </a:schemeClr>
                </a:solidFill>
              </a:rPr>
              <a:t>Systematic error on Voltage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5445224"/>
            <a:ext cx="8064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Assumes you ‘know’ the answer – i.e. when you are performing a comparison with accepted values or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1455</Words>
  <Application>Microsoft Office PowerPoint</Application>
  <PresentationFormat>On-screen Show (4:3)</PresentationFormat>
  <Paragraphs>287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Equation</vt:lpstr>
      <vt:lpstr>Experimental Measurements and their Uncertainties</vt:lpstr>
      <vt:lpstr>Error Course</vt:lpstr>
      <vt:lpstr>Errors in the physical sciences</vt:lpstr>
      <vt:lpstr>Errors in the physical sciences</vt:lpstr>
      <vt:lpstr>The importance of error analysis</vt:lpstr>
      <vt:lpstr>Accuracy and Precision</vt:lpstr>
      <vt:lpstr>Accurate vs. Precise</vt:lpstr>
      <vt:lpstr>Mistakes</vt:lpstr>
      <vt:lpstr>Systematic Errors</vt:lpstr>
      <vt:lpstr>The Role of Error Analysis</vt:lpstr>
      <vt:lpstr>Precision of Apparatus</vt:lpstr>
      <vt:lpstr>Recording Measurements</vt:lpstr>
      <vt:lpstr>Error Course</vt:lpstr>
      <vt:lpstr>When to take repeated readings</vt:lpstr>
      <vt:lpstr>Random Uncertainties</vt:lpstr>
      <vt:lpstr>Quantifying the Width</vt:lpstr>
      <vt:lpstr>Quantifying the data Spread</vt:lpstr>
      <vt:lpstr>Repeat Measurements</vt:lpstr>
      <vt:lpstr>The Standard Error</vt:lpstr>
      <vt:lpstr>The standard error</vt:lpstr>
      <vt:lpstr>What do we Write Down?</vt:lpstr>
      <vt:lpstr>Checklist for Quoting Results:</vt:lpstr>
      <vt:lpstr>Error Course</vt:lpstr>
      <vt:lpstr>Confidence Limits</vt:lpstr>
      <vt:lpstr>Comparing Results</vt:lpstr>
      <vt:lpstr>PowerPoint Presentation</vt:lpstr>
      <vt:lpstr>Poisson PDF</vt:lpstr>
      <vt:lpstr>Error Course</vt:lpstr>
      <vt:lpstr>Simple Functions</vt:lpstr>
      <vt:lpstr>Functional Approach</vt:lpstr>
      <vt:lpstr>Calculus Approximation</vt:lpstr>
      <vt:lpstr>Single Variable Functions</vt:lpstr>
      <vt:lpstr>Cumulative Errors</vt:lpstr>
      <vt:lpstr>Multi-Parameters</vt:lpstr>
      <vt:lpstr>Z=f(A,B,....)</vt:lpstr>
      <vt:lpstr>2 Methods</vt:lpstr>
      <vt:lpstr>Multi Variable Functions</vt:lpstr>
      <vt:lpstr>Take Care!</vt:lpstr>
      <vt:lpstr>The Weighted Mean</vt:lpstr>
    </vt:vector>
  </TitlesOfParts>
  <Company>University of Durham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Muppets Guide to Errors</dc:title>
  <dc:creator>dph1tph</dc:creator>
  <cp:lastModifiedBy>Hase, Thomas</cp:lastModifiedBy>
  <cp:revision>367</cp:revision>
  <dcterms:created xsi:type="dcterms:W3CDTF">2002-11-06T17:58:41Z</dcterms:created>
  <dcterms:modified xsi:type="dcterms:W3CDTF">2023-10-09T08:46:33Z</dcterms:modified>
</cp:coreProperties>
</file>