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9" r:id="rId3"/>
    <p:sldId id="260" r:id="rId4"/>
    <p:sldId id="263" r:id="rId5"/>
    <p:sldId id="268" r:id="rId6"/>
    <p:sldId id="269" r:id="rId7"/>
    <p:sldId id="270" r:id="rId8"/>
    <p:sldId id="271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316" autoAdjust="0"/>
  </p:normalViewPr>
  <p:slideViewPr>
    <p:cSldViewPr snapToGrid="0">
      <p:cViewPr varScale="1">
        <p:scale>
          <a:sx n="93" d="100"/>
          <a:sy n="93" d="100"/>
        </p:scale>
        <p:origin x="123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5CCE60-0897-44DE-9C08-8EAD4E080654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BA2A4E-52DB-4547-8719-076DA1865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79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crow drinks water</a:t>
            </a:r>
          </a:p>
          <a:p>
            <a:pPr marL="228600" indent="-228600">
              <a:buAutoNum type="arabicPeriod"/>
            </a:pPr>
            <a:r>
              <a:rPr lang="en-US" dirty="0"/>
              <a:t>Non-programmers will use rocks to make the water rise</a:t>
            </a:r>
          </a:p>
          <a:p>
            <a:pPr marL="228600" indent="-228600">
              <a:buAutoNum type="arabicPeriod"/>
            </a:pPr>
            <a:r>
              <a:rPr lang="en-US" dirty="0"/>
              <a:t>The programmer uses a straight straw to drink water</a:t>
            </a:r>
          </a:p>
          <a:p>
            <a:pPr marL="228600" indent="-228600">
              <a:buAutoNum type="arabicPeriod"/>
            </a:pPr>
            <a:r>
              <a:rPr lang="en-US" dirty="0"/>
              <a:t>Python programmers can lie on a chair and blow bubbles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BA2A4E-52DB-4547-8719-076DA1865B9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318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Through python you can easily analyze the data and form a graph like this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BA2A4E-52DB-4547-8719-076DA1865B9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5409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can write Python programs to guide the robot to learn on its own</a:t>
            </a:r>
          </a:p>
          <a:p>
            <a:endParaRPr lang="en-US" dirty="0"/>
          </a:p>
          <a:p>
            <a:r>
              <a:rPr lang="en-US" dirty="0"/>
              <a:t>Python is a learning snake, When it gets into the robot, the robot can also learn by itself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BA2A4E-52DB-4547-8719-076DA1865B9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4776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Python has built many famous website programs: </a:t>
            </a:r>
            <a:r>
              <a:rPr lang="en-US" dirty="0" err="1"/>
              <a:t>spotify</a:t>
            </a:r>
            <a:endParaRPr lang="en-US" dirty="0"/>
          </a:p>
          <a:p>
            <a:endParaRPr lang="en-US" dirty="0"/>
          </a:p>
          <a:p>
            <a:r>
              <a:rPr lang="en-US" dirty="0"/>
              <a:t>https://open.spotify.com/?utm_campaign=redirect.webplayerlink&amp;utm_content=77703c9c7729e45a9fd47f58245ae22d&amp;utm_medium=www_footer&amp;utm_source=www.spotify.com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BA2A4E-52DB-4547-8719-076DA1865B9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5468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Python can build Games as well</a:t>
            </a:r>
          </a:p>
          <a:p>
            <a:endParaRPr lang="en-US" dirty="0"/>
          </a:p>
          <a:p>
            <a:r>
              <a:rPr lang="en-US" dirty="0"/>
              <a:t>Show one python game to the student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BA2A4E-52DB-4547-8719-076DA1865B9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6867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Python has a very strong communication community and shared libraries</a:t>
            </a:r>
          </a:p>
          <a:p>
            <a:endParaRPr lang="en-US" dirty="0"/>
          </a:p>
          <a:p>
            <a:r>
              <a:rPr lang="en-US" dirty="0"/>
              <a:t>You can collaborate with engineers all over the world to complete many open-source projects</a:t>
            </a:r>
          </a:p>
          <a:p>
            <a:endParaRPr lang="en-US" dirty="0"/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 is an open-sourced language, and in recent years has increased in popularity due to its use in data science. </a:t>
            </a:r>
          </a:p>
          <a:p>
            <a:endParaRPr lang="en-US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 also has a strong community around machine learning, data modeling, data analysis and artificial intelligence (AI), with extensive resources and libraries built for these purposes.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BA2A4E-52DB-4547-8719-076DA1865B9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9080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1D9F8-ECD5-4E41-864B-25D3FC9AF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EC6F6C-3CC9-4C9C-9DA6-185A10A15F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F23FD-7E8A-461A-835F-4D342EC3C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EE945-7D3C-4891-992C-7784AD62D3A4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C264A5-C50B-4EA8-8240-6EA56980A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6C7EE0-6CD4-4B58-874D-651232501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5C324-F95D-4DE0-8BA5-E02743D3B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141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C183A-216D-41B4-8006-3DCD3E567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6ADDCD-6A88-4D62-8AF3-5AC86BC876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1561E6-632F-4D1C-B693-580AE49F7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EE945-7D3C-4891-992C-7784AD62D3A4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4E473E-2779-483F-BC84-B21AA97EE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AAA2B8-A2FB-4222-9A4D-BAEC61824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5C324-F95D-4DE0-8BA5-E02743D3B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154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DE8555-1AEB-49CA-876C-4D9D8C60BD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216326-5275-4B9F-A41D-5B2CCD2C5B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2E2A8A-156E-464C-AB7C-ED476A538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EE945-7D3C-4891-992C-7784AD62D3A4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7BB720-CE54-4CBC-9E5E-D88156F6B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C311D0-5FD7-4C64-9C56-792004F7C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5C324-F95D-4DE0-8BA5-E02743D3B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544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FA082-B3A5-4CE6-9836-48041CF3F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F3BBF-2164-4282-9DD8-8ACEA04DFA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9EEE09-3649-409E-BF02-A74238E81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EE945-7D3C-4891-992C-7784AD62D3A4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D73563-D9A5-4FFD-8870-B8F4AE24D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5C1C28-43DE-4638-B6B5-9074126E4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5C324-F95D-4DE0-8BA5-E02743D3B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648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9907F-1431-4F44-88DD-AC13E85C8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7B2ACA-6F08-4EAD-B56E-676A1629B0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941A67-2E74-4D64-9E49-6D8DED3E1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EE945-7D3C-4891-992C-7784AD62D3A4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41F234-9D94-453D-96C9-8908CB341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EAC2D1-B076-4DDD-A5BF-BCE981453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5C324-F95D-4DE0-8BA5-E02743D3B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811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60F9B-8194-4581-B139-BE3D3DD70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36E1C-B71D-44FA-A5B6-F083D609E4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ACCF78-E02E-49FB-A3B6-29F60F1906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EB2B56-6606-4581-BEA0-5F9049D04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EE945-7D3C-4891-992C-7784AD62D3A4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3F17F6-AB62-4191-A175-840D13A13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03C753-2AC0-468B-A9D7-B108BADA3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5C324-F95D-4DE0-8BA5-E02743D3B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310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3B453-0132-4587-9ECD-B55212F86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BCC887-FC89-408F-B30F-40B1D99665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FCAD8E-50AA-46E6-8F8D-104AC868A4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967801-B93F-4BD0-93EF-4EF76DC579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205314-6DBB-41BB-A6D8-4F3F5322DA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7BAADB-5AEE-44E1-B589-697A8E61A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EE945-7D3C-4891-992C-7784AD62D3A4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03F8EE-3C31-4E98-A2D2-908F43B5D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D4012F-00CF-4541-BA5C-FDA5DBB40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5C324-F95D-4DE0-8BA5-E02743D3B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564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F01FC-EF45-4D05-AE6C-8D1FBD50D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073C6A-51F0-4CB3-AB6B-72F9A8568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EE945-7D3C-4891-992C-7784AD62D3A4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7B90DC-BC32-46A0-BE0B-E1DC718A9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FD2920-C372-4E77-94C5-7C473B2C2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5C324-F95D-4DE0-8BA5-E02743D3B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068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19EA20-68E9-4379-A66A-804BF9D96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EE945-7D3C-4891-992C-7784AD62D3A4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131740-F85C-4163-9436-8A5C035C7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BF7BDD-FB79-4B2A-B5F0-C7364E9BD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5C324-F95D-4DE0-8BA5-E02743D3B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788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2427B-8300-40ED-8C47-29A97D1F6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AC0B0-DA9E-4E66-ADCF-6EFBA71217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EDA9A2-EB30-4AD5-A3DE-ED6702928F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39CF3B-5B41-4872-8AAE-B73B7A29D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EE945-7D3C-4891-992C-7784AD62D3A4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37A8CF-FF50-4AE1-A110-7F5B264D6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1E9EBA-85BD-40D4-816D-C3D27F527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5C324-F95D-4DE0-8BA5-E02743D3B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915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CD37C-98F0-4152-8C50-E2ACB2B1D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612599-75D3-4C2E-AB95-8E6F7852A9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C49E6B-6485-4984-A708-0B3EE32DE6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9AD232-400E-459A-AD55-19E6A23C9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EE945-7D3C-4891-992C-7784AD62D3A4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ADB94B-84CC-41BD-AC06-92CFABBB7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4D07E3-C75D-4BFD-A8A6-34A5C1851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5C324-F95D-4DE0-8BA5-E02743D3B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494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1E303D-CFA7-4D3D-BBB3-F6B94204A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7E898B-7433-43C3-954F-5F496FE41E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4B103D-8B4F-4614-B1AA-B50EDF0179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AEE945-7D3C-4891-992C-7784AD62D3A4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11DEC1-DC12-47F3-92C3-843CB191A8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257489-7CE1-427C-89BD-B83742F75D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95C324-F95D-4DE0-8BA5-E02743D3B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636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trinket.io/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DE2033-5821-454D-B4C0-0049619732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6191" y="640244"/>
            <a:ext cx="2880828" cy="613505"/>
          </a:xfrm>
        </p:spPr>
        <p:txBody>
          <a:bodyPr anchor="t">
            <a:normAutofit fontScale="90000"/>
          </a:bodyPr>
          <a:lstStyle/>
          <a:p>
            <a:r>
              <a:rPr lang="en-US" altLang="zh-CN" sz="4000" dirty="0">
                <a:solidFill>
                  <a:srgbClr val="FFFFFF"/>
                </a:solidFill>
              </a:rPr>
              <a:t>I</a:t>
            </a:r>
            <a:r>
              <a:rPr lang="en-US" sz="4000" dirty="0">
                <a:solidFill>
                  <a:srgbClr val="FFFFFF"/>
                </a:solidFill>
              </a:rPr>
              <a:t>ntroduction</a:t>
            </a:r>
            <a:br>
              <a:rPr lang="en-US" sz="4000" dirty="0">
                <a:solidFill>
                  <a:srgbClr val="FFFFFF"/>
                </a:solidFill>
              </a:rPr>
            </a:br>
            <a:br>
              <a:rPr lang="en-US" sz="4000" dirty="0">
                <a:solidFill>
                  <a:srgbClr val="FFFFFF"/>
                </a:solidFill>
              </a:rPr>
            </a:br>
            <a:r>
              <a:rPr lang="en-US" sz="2700" dirty="0">
                <a:solidFill>
                  <a:srgbClr val="FFFFFF"/>
                </a:solidFill>
              </a:rPr>
              <a:t>Abraham Chen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DD2DD78-245C-4D83-A753-AE35EBFC9B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9432" y="2977017"/>
            <a:ext cx="3007587" cy="2257456"/>
          </a:xfrm>
        </p:spPr>
        <p:txBody>
          <a:bodyPr anchor="b"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Python Experience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FFFFFF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FFFFFF"/>
                </a:solidFill>
              </a:rPr>
              <a:t>HTML/CSS, Scratch</a:t>
            </a:r>
            <a:endParaRPr lang="en-US" dirty="0">
              <a:solidFill>
                <a:srgbClr val="FFFFFF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FFFFFF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FFFFFF"/>
                </a:solidFill>
              </a:rPr>
              <a:t>C++, C#, JavaScript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1026" name="Picture 2" descr="r/dataisbeautiful - Most popular programming languages worldwide based on the PYPL index (January 2021) [OC]">
            <a:extLst>
              <a:ext uri="{FF2B5EF4-FFF2-40B4-BE49-F238E27FC236}">
                <a16:creationId xmlns:a16="http://schemas.microsoft.com/office/drawing/2014/main" id="{759268D6-DAD9-4D81-9AF7-1B11952F94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02428" y="1253749"/>
            <a:ext cx="7225748" cy="4350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95319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4D3D850-2041-4B7C-AED9-54DA385B1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707F116-8EC0-4822-9067-186AC8C96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38684" y="1316432"/>
            <a:ext cx="4225136" cy="422513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9F1A7E4-819D-4D21-8E8B-32671A9F9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563919" y="753376"/>
            <a:ext cx="5353835" cy="5353835"/>
          </a:xfrm>
          <a:custGeom>
            <a:avLst/>
            <a:gdLst>
              <a:gd name="connsiteX0" fmla="*/ 690507 w 5353835"/>
              <a:gd name="connsiteY0" fmla="*/ 5273742 h 5353835"/>
              <a:gd name="connsiteX1" fmla="*/ 4938299 w 5353835"/>
              <a:gd name="connsiteY1" fmla="*/ 5273742 h 5353835"/>
              <a:gd name="connsiteX2" fmla="*/ 4858206 w 5353835"/>
              <a:gd name="connsiteY2" fmla="*/ 5353835 h 5353835"/>
              <a:gd name="connsiteX3" fmla="*/ 770600 w 5353835"/>
              <a:gd name="connsiteY3" fmla="*/ 5353835 h 5353835"/>
              <a:gd name="connsiteX4" fmla="*/ 433255 w 5353835"/>
              <a:gd name="connsiteY4" fmla="*/ 80093 h 5353835"/>
              <a:gd name="connsiteX5" fmla="*/ 513348 w 5353835"/>
              <a:gd name="connsiteY5" fmla="*/ 0 h 5353835"/>
              <a:gd name="connsiteX6" fmla="*/ 5353835 w 5353835"/>
              <a:gd name="connsiteY6" fmla="*/ 0 h 5353835"/>
              <a:gd name="connsiteX7" fmla="*/ 5353835 w 5353835"/>
              <a:gd name="connsiteY7" fmla="*/ 4858206 h 5353835"/>
              <a:gd name="connsiteX8" fmla="*/ 5273742 w 5353835"/>
              <a:gd name="connsiteY8" fmla="*/ 4938299 h 5353835"/>
              <a:gd name="connsiteX9" fmla="*/ 5273742 w 5353835"/>
              <a:gd name="connsiteY9" fmla="*/ 80093 h 5353835"/>
              <a:gd name="connsiteX10" fmla="*/ 0 w 5353835"/>
              <a:gd name="connsiteY10" fmla="*/ 513348 h 5353835"/>
              <a:gd name="connsiteX11" fmla="*/ 80093 w 5353835"/>
              <a:gd name="connsiteY11" fmla="*/ 433255 h 5353835"/>
              <a:gd name="connsiteX12" fmla="*/ 80093 w 5353835"/>
              <a:gd name="connsiteY12" fmla="*/ 4663328 h 5353835"/>
              <a:gd name="connsiteX13" fmla="*/ 0 w 5353835"/>
              <a:gd name="connsiteY13" fmla="*/ 4583235 h 5353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353835" h="5353835">
                <a:moveTo>
                  <a:pt x="690507" y="5273742"/>
                </a:moveTo>
                <a:lnTo>
                  <a:pt x="4938299" y="5273742"/>
                </a:lnTo>
                <a:lnTo>
                  <a:pt x="4858206" y="5353835"/>
                </a:lnTo>
                <a:lnTo>
                  <a:pt x="770600" y="5353835"/>
                </a:lnTo>
                <a:close/>
                <a:moveTo>
                  <a:pt x="433255" y="80093"/>
                </a:moveTo>
                <a:lnTo>
                  <a:pt x="513348" y="0"/>
                </a:lnTo>
                <a:lnTo>
                  <a:pt x="5353835" y="0"/>
                </a:lnTo>
                <a:lnTo>
                  <a:pt x="5353835" y="4858206"/>
                </a:lnTo>
                <a:lnTo>
                  <a:pt x="5273742" y="4938299"/>
                </a:lnTo>
                <a:lnTo>
                  <a:pt x="5273742" y="80093"/>
                </a:lnTo>
                <a:close/>
                <a:moveTo>
                  <a:pt x="0" y="513348"/>
                </a:moveTo>
                <a:lnTo>
                  <a:pt x="80093" y="433255"/>
                </a:lnTo>
                <a:lnTo>
                  <a:pt x="80093" y="4663328"/>
                </a:lnTo>
                <a:lnTo>
                  <a:pt x="0" y="45832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DE2033-5821-454D-B4C0-0049619732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6701" y="2452526"/>
            <a:ext cx="4248318" cy="1952947"/>
          </a:xfrm>
          <a:noFill/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rgbClr val="080808"/>
                </a:solidFill>
              </a:rPr>
              <a:t>Projects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C661B50-6929-49AE-B678-D23F22C94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44943" y="1682590"/>
            <a:ext cx="856138" cy="856138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A4D2597-A2FE-4B0C-BB1F-540C5F256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46635" y="1669247"/>
            <a:ext cx="381459" cy="381459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F55EA4-E529-4CF5-AD94-3F887DF89B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6367" y="106512"/>
            <a:ext cx="5300294" cy="304766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A103EBF-224C-44F4-ACE5-79865767D4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71328" y="5264552"/>
            <a:ext cx="723097" cy="72309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7A5F9AD-A73A-480E-A9D0-4B4234677F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655277" y="5293530"/>
            <a:ext cx="322181" cy="322182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929C245-A678-44BC-9A2D-44A35B1B6E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6367" y="3751251"/>
            <a:ext cx="5346149" cy="2927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173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E2033-5821-454D-B4C0-0049619732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4327" y="640884"/>
            <a:ext cx="9144000" cy="84848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Students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4E14C1B0-88AA-431D-BE27-E561BA8BC8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1518366"/>
              </p:ext>
            </p:extLst>
          </p:nvPr>
        </p:nvGraphicFramePr>
        <p:xfrm>
          <a:off x="922290" y="1793864"/>
          <a:ext cx="10645314" cy="4272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8172">
                  <a:extLst>
                    <a:ext uri="{9D8B030D-6E8A-4147-A177-3AD203B41FA5}">
                      <a16:colId xmlns:a16="http://schemas.microsoft.com/office/drawing/2014/main" val="4260365048"/>
                    </a:ext>
                  </a:extLst>
                </a:gridCol>
                <a:gridCol w="7537142">
                  <a:extLst>
                    <a:ext uri="{9D8B030D-6E8A-4147-A177-3AD203B41FA5}">
                      <a16:colId xmlns:a16="http://schemas.microsoft.com/office/drawing/2014/main" val="3800655695"/>
                    </a:ext>
                  </a:extLst>
                </a:gridCol>
              </a:tblGrid>
              <a:tr h="712055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Experience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1282673"/>
                  </a:ext>
                </a:extLst>
              </a:tr>
              <a:tr h="71205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Justin Chen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5838756"/>
                  </a:ext>
                </a:extLst>
              </a:tr>
              <a:tr h="71205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Lydia Yang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6369776"/>
                  </a:ext>
                </a:extLst>
              </a:tr>
              <a:tr h="71205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David Chen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7204938"/>
                  </a:ext>
                </a:extLst>
              </a:tr>
              <a:tr h="71205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Deron Chen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20034809"/>
                  </a:ext>
                </a:extLst>
              </a:tr>
              <a:tr h="71205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Raymond Chen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20889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2330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DE2033-5821-454D-B4C0-0049619732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713" y="248038"/>
            <a:ext cx="7063721" cy="1159200"/>
          </a:xfrm>
        </p:spPr>
        <p:txBody>
          <a:bodyPr anchor="ctr">
            <a:normAutofit/>
          </a:bodyPr>
          <a:lstStyle/>
          <a:p>
            <a:pPr algn="l"/>
            <a:r>
              <a:rPr lang="en-US" sz="4000" dirty="0">
                <a:solidFill>
                  <a:srgbClr val="FFFFFF"/>
                </a:solidFill>
              </a:rPr>
              <a:t>WHAT IS Python?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DD2DD78-245C-4D83-A753-AE35EBFC9B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43635" y="195416"/>
            <a:ext cx="3233585" cy="1264444"/>
          </a:xfrm>
        </p:spPr>
        <p:txBody>
          <a:bodyPr anchor="ctr">
            <a:normAutofit fontScale="92500"/>
          </a:bodyPr>
          <a:lstStyle/>
          <a:p>
            <a:pPr algn="l"/>
            <a:r>
              <a:rPr lang="en-US" sz="2000" dirty="0">
                <a:solidFill>
                  <a:srgbClr val="FFFFFF"/>
                </a:solidFill>
              </a:rPr>
              <a:t>General-purpose language</a:t>
            </a:r>
          </a:p>
          <a:p>
            <a:pPr algn="l"/>
            <a:r>
              <a:rPr lang="en-US" sz="2000" dirty="0">
                <a:solidFill>
                  <a:srgbClr val="FFFFFF"/>
                </a:solidFill>
              </a:rPr>
              <a:t>High-Level language</a:t>
            </a:r>
          </a:p>
          <a:p>
            <a:pPr algn="l"/>
            <a:r>
              <a:rPr lang="en-US" sz="2000" dirty="0">
                <a:solidFill>
                  <a:srgbClr val="FFFFFF"/>
                </a:solidFill>
              </a:rPr>
              <a:t>Simple and powerful language</a:t>
            </a:r>
          </a:p>
        </p:txBody>
      </p:sp>
      <p:pic>
        <p:nvPicPr>
          <p:cNvPr id="2052" name="Picture 4" descr="What is Python Good for? Why Beginner Should Learn Python? | Hacker Noon">
            <a:extLst>
              <a:ext uri="{FF2B5EF4-FFF2-40B4-BE49-F238E27FC236}">
                <a16:creationId xmlns:a16="http://schemas.microsoft.com/office/drawing/2014/main" id="{7FA3A1EC-10D5-4BEA-8203-B8ED91E267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0353" y="1966293"/>
            <a:ext cx="11271292" cy="4452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3366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Rectangle 84">
            <a:extLst>
              <a:ext uri="{FF2B5EF4-FFF2-40B4-BE49-F238E27FC236}">
                <a16:creationId xmlns:a16="http://schemas.microsoft.com/office/drawing/2014/main" id="{2CCAFB3E-E6E2-4587-A5FC-061F9AED9A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912600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7" name="Picture 86">
            <a:extLst>
              <a:ext uri="{FF2B5EF4-FFF2-40B4-BE49-F238E27FC236}">
                <a16:creationId xmlns:a16="http://schemas.microsoft.com/office/drawing/2014/main" id="{5975841F-9161-4650-BCE5-20FFE7E296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33" t="3964" b="3964"/>
          <a:stretch/>
        </p:blipFill>
        <p:spPr>
          <a:xfrm>
            <a:off x="575867" y="1"/>
            <a:ext cx="6629806" cy="6857999"/>
          </a:xfrm>
          <a:custGeom>
            <a:avLst/>
            <a:gdLst>
              <a:gd name="connsiteX0" fmla="*/ 0 w 7554138"/>
              <a:gd name="connsiteY0" fmla="*/ 0 h 6857999"/>
              <a:gd name="connsiteX1" fmla="*/ 7554138 w 7554138"/>
              <a:gd name="connsiteY1" fmla="*/ 0 h 6857999"/>
              <a:gd name="connsiteX2" fmla="*/ 7554138 w 7554138"/>
              <a:gd name="connsiteY2" fmla="*/ 6857999 h 6857999"/>
              <a:gd name="connsiteX3" fmla="*/ 0 w 7554138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54138" h="6857999">
                <a:moveTo>
                  <a:pt x="0" y="0"/>
                </a:moveTo>
                <a:lnTo>
                  <a:pt x="7554138" y="0"/>
                </a:lnTo>
                <a:lnTo>
                  <a:pt x="7554138" y="6857999"/>
                </a:lnTo>
                <a:lnTo>
                  <a:pt x="0" y="6857999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0DE2033-5821-454D-B4C0-0049619732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6057" y="3121701"/>
            <a:ext cx="3658053" cy="1786515"/>
          </a:xfrm>
        </p:spPr>
        <p:txBody>
          <a:bodyPr anchor="t">
            <a:normAutofit/>
          </a:bodyPr>
          <a:lstStyle/>
          <a:p>
            <a:pPr algn="l"/>
            <a:r>
              <a:rPr lang="en-US" sz="4400">
                <a:solidFill>
                  <a:srgbClr val="FFFFFF"/>
                </a:solidFill>
              </a:rPr>
              <a:t>Data Analysis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640086A0-762B-44EE-AA70-A7268A72A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91262" y="0"/>
            <a:ext cx="5900738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6" descr="Creating a simple dashboard in Tableau with Talend and MySQL -Databoss">
            <a:extLst>
              <a:ext uri="{FF2B5EF4-FFF2-40B4-BE49-F238E27FC236}">
                <a16:creationId xmlns:a16="http://schemas.microsoft.com/office/drawing/2014/main" id="{1FB6CEEA-D0BC-4B1E-82CE-02D2DEFD06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63147" y="1193190"/>
            <a:ext cx="6928853" cy="4330532"/>
          </a:xfrm>
          <a:custGeom>
            <a:avLst/>
            <a:gdLst/>
            <a:ahLst/>
            <a:cxnLst/>
            <a:rect l="l" t="t" r="r" b="b"/>
            <a:pathLst>
              <a:path w="5017317" h="5380277">
                <a:moveTo>
                  <a:pt x="0" y="0"/>
                </a:moveTo>
                <a:lnTo>
                  <a:pt x="5017317" y="0"/>
                </a:lnTo>
                <a:lnTo>
                  <a:pt x="5017317" y="5380277"/>
                </a:lnTo>
                <a:lnTo>
                  <a:pt x="0" y="5380277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0734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Rectangle 136">
            <a:extLst>
              <a:ext uri="{FF2B5EF4-FFF2-40B4-BE49-F238E27FC236}">
                <a16:creationId xmlns:a16="http://schemas.microsoft.com/office/drawing/2014/main" id="{0DE6A193-4755-479A-BC6F-A7EBCA73B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Freeform: Shape 138">
            <a:extLst>
              <a:ext uri="{FF2B5EF4-FFF2-40B4-BE49-F238E27FC236}">
                <a16:creationId xmlns:a16="http://schemas.microsoft.com/office/drawing/2014/main" id="{5A55B759-31A7-423C-9BC2-A8BC09FE9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6754318" cy="6858478"/>
          </a:xfrm>
          <a:custGeom>
            <a:avLst/>
            <a:gdLst>
              <a:gd name="connsiteX0" fmla="*/ 0 w 6754318"/>
              <a:gd name="connsiteY0" fmla="*/ 6858478 h 6858478"/>
              <a:gd name="connsiteX1" fmla="*/ 6754318 w 6754318"/>
              <a:gd name="connsiteY1" fmla="*/ 6858478 h 6858478"/>
              <a:gd name="connsiteX2" fmla="*/ 3577943 w 6754318"/>
              <a:gd name="connsiteY2" fmla="*/ 0 h 6858478"/>
              <a:gd name="connsiteX3" fmla="*/ 3572366 w 6754318"/>
              <a:gd name="connsiteY3" fmla="*/ 0 h 6858478"/>
              <a:gd name="connsiteX4" fmla="*/ 2506138 w 6754318"/>
              <a:gd name="connsiteY4" fmla="*/ 0 h 6858478"/>
              <a:gd name="connsiteX5" fmla="*/ 0 w 6754318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54318" h="6858478">
                <a:moveTo>
                  <a:pt x="0" y="6858478"/>
                </a:moveTo>
                <a:lnTo>
                  <a:pt x="6754318" y="6858478"/>
                </a:lnTo>
                <a:lnTo>
                  <a:pt x="3577943" y="0"/>
                </a:lnTo>
                <a:lnTo>
                  <a:pt x="3572366" y="0"/>
                </a:lnTo>
                <a:lnTo>
                  <a:pt x="2506138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1" name="Freeform: Shape 140">
            <a:extLst>
              <a:ext uri="{FF2B5EF4-FFF2-40B4-BE49-F238E27FC236}">
                <a16:creationId xmlns:a16="http://schemas.microsoft.com/office/drawing/2014/main" id="{F78796AF-79A0-47AC-BEFD-BFFC00F968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-478"/>
            <a:ext cx="5953780" cy="6858478"/>
          </a:xfrm>
          <a:custGeom>
            <a:avLst/>
            <a:gdLst>
              <a:gd name="connsiteX0" fmla="*/ 0 w 5953780"/>
              <a:gd name="connsiteY0" fmla="*/ 6858478 h 6858478"/>
              <a:gd name="connsiteX1" fmla="*/ 5953780 w 5953780"/>
              <a:gd name="connsiteY1" fmla="*/ 6858478 h 6858478"/>
              <a:gd name="connsiteX2" fmla="*/ 2777405 w 5953780"/>
              <a:gd name="connsiteY2" fmla="*/ 0 h 6858478"/>
              <a:gd name="connsiteX3" fmla="*/ 2771828 w 5953780"/>
              <a:gd name="connsiteY3" fmla="*/ 0 h 6858478"/>
              <a:gd name="connsiteX4" fmla="*/ 1705600 w 5953780"/>
              <a:gd name="connsiteY4" fmla="*/ 0 h 6858478"/>
              <a:gd name="connsiteX5" fmla="*/ 0 w 5953780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53780" h="6858478">
                <a:moveTo>
                  <a:pt x="0" y="6858478"/>
                </a:moveTo>
                <a:lnTo>
                  <a:pt x="5953780" y="6858478"/>
                </a:lnTo>
                <a:lnTo>
                  <a:pt x="2777405" y="0"/>
                </a:lnTo>
                <a:lnTo>
                  <a:pt x="2771828" y="0"/>
                </a:lnTo>
                <a:lnTo>
                  <a:pt x="1705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DD2DD78-245C-4D83-A753-AE35EBFC9B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2724912"/>
            <a:ext cx="3620572" cy="1155525"/>
          </a:xfrm>
        </p:spPr>
        <p:txBody>
          <a:bodyPr anchor="t">
            <a:normAutofit/>
          </a:bodyPr>
          <a:lstStyle/>
          <a:p>
            <a:pPr algn="l"/>
            <a:r>
              <a:rPr lang="en-US" sz="3600"/>
              <a:t>Machine Learning</a:t>
            </a:r>
            <a:endParaRPr lang="en-US" sz="3600" dirty="0"/>
          </a:p>
        </p:txBody>
      </p:sp>
      <p:pic>
        <p:nvPicPr>
          <p:cNvPr id="11268" name="Picture 4" descr="Is Python Slow? Use Cases and Comparison to Other Languages">
            <a:extLst>
              <a:ext uri="{FF2B5EF4-FFF2-40B4-BE49-F238E27FC236}">
                <a16:creationId xmlns:a16="http://schemas.microsoft.com/office/drawing/2014/main" id="{F023E678-FEAD-49BF-B111-F3E6007E46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25443" y="329822"/>
            <a:ext cx="3730451" cy="2611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6" name="Picture 2" descr="7 Ground-Breaking Machine-Learning Books For Python | by Emmett Boudreau |  Towards Data Science">
            <a:extLst>
              <a:ext uri="{FF2B5EF4-FFF2-40B4-BE49-F238E27FC236}">
                <a16:creationId xmlns:a16="http://schemas.microsoft.com/office/drawing/2014/main" id="{C0788748-B269-4522-BD72-A9319F5405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60805" y="3155743"/>
            <a:ext cx="5595089" cy="3147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ubtitle 4">
            <a:extLst>
              <a:ext uri="{FF2B5EF4-FFF2-40B4-BE49-F238E27FC236}">
                <a16:creationId xmlns:a16="http://schemas.microsoft.com/office/drawing/2014/main" id="{4601CD45-8952-4C38-9A30-CA5F478DC4FF}"/>
              </a:ext>
            </a:extLst>
          </p:cNvPr>
          <p:cNvSpPr txBox="1">
            <a:spLocks/>
          </p:cNvSpPr>
          <p:nvPr/>
        </p:nvSpPr>
        <p:spPr>
          <a:xfrm>
            <a:off x="5797118" y="3630966"/>
            <a:ext cx="5265938" cy="22660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23751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46" name="Rectangle 136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47" name="Rectangle 138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48" name="Rectangle 140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49" name="Rectangle 142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DE2033-5821-454D-B4C0-0049619732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713" y="248038"/>
            <a:ext cx="7063721" cy="1159200"/>
          </a:xfrm>
        </p:spPr>
        <p:txBody>
          <a:bodyPr anchor="ctr">
            <a:normAutofit/>
          </a:bodyPr>
          <a:lstStyle/>
          <a:p>
            <a:pPr algn="l"/>
            <a:r>
              <a:rPr lang="en-US" altLang="zh-CN" sz="4000">
                <a:solidFill>
                  <a:srgbClr val="FFFFFF"/>
                </a:solidFill>
              </a:rPr>
              <a:t>Website</a:t>
            </a:r>
            <a:endParaRPr lang="en-US" sz="4000">
              <a:solidFill>
                <a:srgbClr val="FFFFFF"/>
              </a:solidFill>
            </a:endParaRPr>
          </a:p>
        </p:txBody>
      </p:sp>
      <p:pic>
        <p:nvPicPr>
          <p:cNvPr id="10244" name="Picture 4" descr="10 Famous Websites Built Using Python - Learn to code in 30 Days">
            <a:extLst>
              <a:ext uri="{FF2B5EF4-FFF2-40B4-BE49-F238E27FC236}">
                <a16:creationId xmlns:a16="http://schemas.microsoft.com/office/drawing/2014/main" id="{88273D7F-F305-4E61-8DD9-640FEE14DC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78"/>
          <a:stretch/>
        </p:blipFill>
        <p:spPr bwMode="auto">
          <a:xfrm>
            <a:off x="1" y="1574309"/>
            <a:ext cx="12192000" cy="5531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0734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220" name="Rectangle 134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18" name="Picture 2" descr="Game Development: Build your Own 2D Platformer with Python under 39 minutes  | by Pink Academy | The Programming Hub | Medium">
            <a:extLst>
              <a:ext uri="{FF2B5EF4-FFF2-40B4-BE49-F238E27FC236}">
                <a16:creationId xmlns:a16="http://schemas.microsoft.com/office/drawing/2014/main" id="{E37C3579-9D7F-48A9-9D20-9A808CF9ECD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-3047" y="10"/>
            <a:ext cx="1219199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21" name="Rectangle 136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DE2033-5821-454D-B4C0-0049619732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5200">
                <a:solidFill>
                  <a:srgbClr val="FFFFFF"/>
                </a:solidFill>
              </a:rPr>
              <a:t>Game</a:t>
            </a:r>
          </a:p>
        </p:txBody>
      </p:sp>
      <p:sp>
        <p:nvSpPr>
          <p:cNvPr id="8" name="Subtitle 4">
            <a:extLst>
              <a:ext uri="{FF2B5EF4-FFF2-40B4-BE49-F238E27FC236}">
                <a16:creationId xmlns:a16="http://schemas.microsoft.com/office/drawing/2014/main" id="{4601CD45-8952-4C38-9A30-CA5F478DC4FF}"/>
              </a:ext>
            </a:extLst>
          </p:cNvPr>
          <p:cNvSpPr txBox="1">
            <a:spLocks/>
          </p:cNvSpPr>
          <p:nvPr/>
        </p:nvSpPr>
        <p:spPr>
          <a:xfrm>
            <a:off x="5797118" y="3630966"/>
            <a:ext cx="5265938" cy="22660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7397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DE2033-5821-454D-B4C0-0049619732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713" y="248038"/>
            <a:ext cx="7063721" cy="1159200"/>
          </a:xfrm>
        </p:spPr>
        <p:txBody>
          <a:bodyPr anchor="ctr">
            <a:normAutofit/>
          </a:bodyPr>
          <a:lstStyle/>
          <a:p>
            <a:pPr algn="l"/>
            <a:r>
              <a:rPr lang="en-US" sz="4000">
                <a:solidFill>
                  <a:srgbClr val="FFFFFF"/>
                </a:solidFill>
              </a:rPr>
              <a:t>Community and Library</a:t>
            </a:r>
          </a:p>
        </p:txBody>
      </p:sp>
      <p:pic>
        <p:nvPicPr>
          <p:cNvPr id="8194" name="Picture 2" descr="PythonistaCafe – Peer-to-Peer Learning for Python Developers">
            <a:extLst>
              <a:ext uri="{FF2B5EF4-FFF2-40B4-BE49-F238E27FC236}">
                <a16:creationId xmlns:a16="http://schemas.microsoft.com/office/drawing/2014/main" id="{E374438D-5AB4-4EE7-8DF9-18DD2BE026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4" y="1574310"/>
            <a:ext cx="12192004" cy="5269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ubtitle 4">
            <a:extLst>
              <a:ext uri="{FF2B5EF4-FFF2-40B4-BE49-F238E27FC236}">
                <a16:creationId xmlns:a16="http://schemas.microsoft.com/office/drawing/2014/main" id="{4601CD45-8952-4C38-9A30-CA5F478DC4FF}"/>
              </a:ext>
            </a:extLst>
          </p:cNvPr>
          <p:cNvSpPr txBox="1">
            <a:spLocks/>
          </p:cNvSpPr>
          <p:nvPr/>
        </p:nvSpPr>
        <p:spPr>
          <a:xfrm>
            <a:off x="5797118" y="3630966"/>
            <a:ext cx="5265938" cy="22660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1311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321732"/>
            <a:ext cx="7058307" cy="1964266"/>
          </a:xfrm>
          <a:prstGeom prst="rect">
            <a:avLst/>
          </a:prstGeom>
          <a:solidFill>
            <a:srgbClr val="374E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DE2033-5821-454D-B4C0-0049619732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4256" y="516804"/>
            <a:ext cx="6594189" cy="162521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Trinket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6D30126-6314-4A93-B27E-5C66CF781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9184" y="2432305"/>
            <a:ext cx="7056669" cy="4102852"/>
          </a:xfrm>
          <a:prstGeom prst="rect">
            <a:avLst/>
          </a:prstGeom>
          <a:solidFill>
            <a:srgbClr val="7F7F7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6F9492-3811-4A1A-87F0-14BEBC7259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183" y="2432304"/>
            <a:ext cx="7056669" cy="4102851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49BED3-42C9-41AA-ACA5-85CEDDDE1DD1}"/>
              </a:ext>
            </a:extLst>
          </p:cNvPr>
          <p:cNvSpPr txBox="1"/>
          <p:nvPr/>
        </p:nvSpPr>
        <p:spPr>
          <a:xfrm>
            <a:off x="7692323" y="636724"/>
            <a:ext cx="3871496" cy="58984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</a:rPr>
              <a:t>Website: </a:t>
            </a:r>
            <a:r>
              <a:rPr lang="en-US" sz="2000" dirty="0">
                <a:solidFill>
                  <a:srgbClr val="0099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https://trinket.io/</a:t>
            </a:r>
            <a:endParaRPr lang="en-US" sz="2000" dirty="0">
              <a:solidFill>
                <a:srgbClr val="0099FF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99FF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Account registration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Create the Python3 project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Basic Use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Begin the first Python project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marL="571500" lvl="1" indent="-3429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1"/>
                </a:solidFill>
              </a:rPr>
              <a:t>Hello Python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FFFF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FFFF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26269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299</Words>
  <Application>Microsoft Office PowerPoint</Application>
  <PresentationFormat>Widescreen</PresentationFormat>
  <Paragraphs>66</Paragraphs>
  <Slides>10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Office Theme</vt:lpstr>
      <vt:lpstr>Introduction  Abraham Chen</vt:lpstr>
      <vt:lpstr>Students</vt:lpstr>
      <vt:lpstr>WHAT IS Python?</vt:lpstr>
      <vt:lpstr>Data Analysis</vt:lpstr>
      <vt:lpstr>PowerPoint Presentation</vt:lpstr>
      <vt:lpstr>Website</vt:lpstr>
      <vt:lpstr>Game</vt:lpstr>
      <vt:lpstr>Community and Library</vt:lpstr>
      <vt:lpstr>Trinket</vt:lpstr>
      <vt:lpstr>Projects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Guoliang Chen</dc:creator>
  <cp:lastModifiedBy>Guoliang Chen</cp:lastModifiedBy>
  <cp:revision>48</cp:revision>
  <dcterms:created xsi:type="dcterms:W3CDTF">2021-04-17T18:13:24Z</dcterms:created>
  <dcterms:modified xsi:type="dcterms:W3CDTF">2021-04-18T03:44:08Z</dcterms:modified>
</cp:coreProperties>
</file>