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06" r:id="rId1"/>
  </p:sldMasterIdLst>
  <p:notesMasterIdLst>
    <p:notesMasterId r:id="rId31"/>
  </p:notesMasterIdLst>
  <p:sldIdLst>
    <p:sldId id="256" r:id="rId2"/>
    <p:sldId id="505" r:id="rId3"/>
    <p:sldId id="513" r:id="rId4"/>
    <p:sldId id="507" r:id="rId5"/>
    <p:sldId id="508" r:id="rId6"/>
    <p:sldId id="511" r:id="rId7"/>
    <p:sldId id="512" r:id="rId8"/>
    <p:sldId id="510" r:id="rId9"/>
    <p:sldId id="504" r:id="rId10"/>
    <p:sldId id="426" r:id="rId11"/>
    <p:sldId id="403" r:id="rId12"/>
    <p:sldId id="470" r:id="rId13"/>
    <p:sldId id="495" r:id="rId14"/>
    <p:sldId id="474" r:id="rId15"/>
    <p:sldId id="497" r:id="rId16"/>
    <p:sldId id="487" r:id="rId17"/>
    <p:sldId id="498" r:id="rId18"/>
    <p:sldId id="490" r:id="rId19"/>
    <p:sldId id="488" r:id="rId20"/>
    <p:sldId id="489" r:id="rId21"/>
    <p:sldId id="501" r:id="rId22"/>
    <p:sldId id="506" r:id="rId23"/>
    <p:sldId id="491" r:id="rId24"/>
    <p:sldId id="496" r:id="rId25"/>
    <p:sldId id="463" r:id="rId26"/>
    <p:sldId id="502" r:id="rId27"/>
    <p:sldId id="464" r:id="rId28"/>
    <p:sldId id="515" r:id="rId29"/>
    <p:sldId id="514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135"/>
    <p:restoredTop sz="94643"/>
  </p:normalViewPr>
  <p:slideViewPr>
    <p:cSldViewPr snapToGrid="0" snapToObjects="1">
      <p:cViewPr varScale="1">
        <p:scale>
          <a:sx n="139" d="100"/>
          <a:sy n="139" d="100"/>
        </p:scale>
        <p:origin x="97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B45307-6ED4-B142-BD64-10F739779302}" type="datetimeFigureOut">
              <a:rPr lang="en-US" smtClean="0"/>
              <a:t>1/13/25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BDE956-AECE-4A49-8BC2-51A8C013B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978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BDE956-AECE-4A49-8BC2-51A8C013B72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4577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1890EBB-E05E-4685-8A9C-8E0AC45FB38E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6426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EC4347D3-4C9A-C240-8F14-750059DFEEB0}" type="datetimeFigureOut">
              <a:rPr lang="en-US" smtClean="0"/>
              <a:t>1/13/25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44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1/13/25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379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1/13/25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1801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1/13/25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133876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1/13/25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959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1/13/25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9669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1/13/25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7445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1/13/25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7678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1/13/25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53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1/13/25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400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1/13/25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79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1/13/25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3075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1/13/25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207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1/13/25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116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1/13/25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301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1/13/25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5031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1/13/25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755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4347D3-4C9A-C240-8F14-750059DFEEB0}" type="datetimeFigureOut">
              <a:rPr lang="en-US" smtClean="0"/>
              <a:t>1/13/25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2601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07" r:id="rId1"/>
    <p:sldLayoutId id="2147484008" r:id="rId2"/>
    <p:sldLayoutId id="2147484009" r:id="rId3"/>
    <p:sldLayoutId id="2147484010" r:id="rId4"/>
    <p:sldLayoutId id="2147484011" r:id="rId5"/>
    <p:sldLayoutId id="2147484012" r:id="rId6"/>
    <p:sldLayoutId id="2147484013" r:id="rId7"/>
    <p:sldLayoutId id="2147484014" r:id="rId8"/>
    <p:sldLayoutId id="2147484015" r:id="rId9"/>
    <p:sldLayoutId id="2147484016" r:id="rId10"/>
    <p:sldLayoutId id="2147484017" r:id="rId11"/>
    <p:sldLayoutId id="2147484018" r:id="rId12"/>
    <p:sldLayoutId id="2147484019" r:id="rId13"/>
    <p:sldLayoutId id="2147484020" r:id="rId14"/>
    <p:sldLayoutId id="2147484021" r:id="rId15"/>
    <p:sldLayoutId id="2147484022" r:id="rId16"/>
    <p:sldLayoutId id="214748402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.xml"/><Relationship Id="rId1" Type="http://schemas.openxmlformats.org/officeDocument/2006/relationships/tags" Target="../tags/tag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.xml"/><Relationship Id="rId1" Type="http://schemas.openxmlformats.org/officeDocument/2006/relationships/tags" Target="../tags/tag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4" Type="http://schemas.openxmlformats.org/officeDocument/2006/relationships/hyperlink" Target="https://markfloryan.github.io/dmt2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F7A2C-CECB-EA45-9A8F-28914F6ACB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CS3120 (DMT2)</a:t>
            </a:r>
            <a:br>
              <a:rPr lang="en-US" dirty="0"/>
            </a:br>
            <a:r>
              <a:rPr lang="en-US" dirty="0"/>
              <a:t>Course 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C3BA16-EE93-B74E-A27C-2B68B596BB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Discrete Mathematics and Theory 2</a:t>
            </a:r>
            <a:br>
              <a:rPr lang="en-US" dirty="0"/>
            </a:br>
            <a:r>
              <a:rPr lang="en-US" dirty="0"/>
              <a:t>Mark Floryan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730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381849"/>
            <a:ext cx="9905998" cy="812249"/>
          </a:xfrm>
        </p:spPr>
        <p:txBody>
          <a:bodyPr/>
          <a:lstStyle/>
          <a:p>
            <a:pPr algn="ctr"/>
            <a:r>
              <a:rPr lang="en-US" dirty="0"/>
              <a:t>Expectations</a:t>
            </a:r>
          </a:p>
        </p:txBody>
      </p:sp>
      <p:sp>
        <p:nvSpPr>
          <p:cNvPr id="307203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752600" y="1473798"/>
            <a:ext cx="8817539" cy="480016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Of you: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When asked, prepare for things in advance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Participate in class activities when asked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Act mature, professional.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Please do not use a laptop in class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Plan ahead.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Don’t take advantage.  Follow the Honor Code. (See the BOCM.)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Of me: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Be fair, open, and considerate.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Seek and listen to your feedback.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Not to waste your time.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Be effective in letting you know how you’re doing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3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338818"/>
            <a:ext cx="9905998" cy="855280"/>
          </a:xfrm>
        </p:spPr>
        <p:txBody>
          <a:bodyPr/>
          <a:lstStyle/>
          <a:p>
            <a:pPr algn="ctr"/>
            <a:r>
              <a:rPr lang="en-US" dirty="0"/>
              <a:t>General Info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828800" y="1567652"/>
            <a:ext cx="8741339" cy="4482292"/>
          </a:xfrm>
        </p:spPr>
        <p:txBody>
          <a:bodyPr/>
          <a:lstStyle/>
          <a:p>
            <a:r>
              <a:rPr lang="en-US" dirty="0"/>
              <a:t>Textbook:</a:t>
            </a:r>
          </a:p>
          <a:p>
            <a:pPr lvl="1"/>
            <a:r>
              <a:rPr lang="en-US" dirty="0"/>
              <a:t>Introduction to the Theory of Computation, 2</a:t>
            </a:r>
            <a:r>
              <a:rPr lang="en-US" baseline="30000" dirty="0"/>
              <a:t>nd</a:t>
            </a:r>
            <a:r>
              <a:rPr lang="en-US" dirty="0"/>
              <a:t> edition, by Michael </a:t>
            </a:r>
            <a:r>
              <a:rPr lang="en-US" dirty="0" err="1"/>
              <a:t>Sipser</a:t>
            </a:r>
            <a:endParaRPr lang="en-US" dirty="0"/>
          </a:p>
          <a:p>
            <a:r>
              <a:rPr lang="en-US" dirty="0"/>
              <a:t>Other references:</a:t>
            </a:r>
          </a:p>
          <a:p>
            <a:pPr lvl="1"/>
            <a:r>
              <a:rPr lang="en-US" dirty="0"/>
              <a:t>Your DMT 1 course materials if you need them, but we will review proof techniques early in the semester.</a:t>
            </a:r>
          </a:p>
          <a:p>
            <a:r>
              <a:rPr lang="en-US" dirty="0"/>
              <a:t>Other readings may be assigned</a:t>
            </a:r>
          </a:p>
          <a:p>
            <a:pPr lvl="1"/>
            <a:r>
              <a:rPr lang="en-US" dirty="0"/>
              <a:t>We’ll see…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3560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itle 1"/>
          <p:cNvSpPr>
            <a:spLocks noGrp="1"/>
          </p:cNvSpPr>
          <p:nvPr>
            <p:ph type="title"/>
          </p:nvPr>
        </p:nvSpPr>
        <p:spPr>
          <a:xfrm>
            <a:off x="1141413" y="338818"/>
            <a:ext cx="9905998" cy="705581"/>
          </a:xfrm>
        </p:spPr>
        <p:txBody>
          <a:bodyPr/>
          <a:lstStyle/>
          <a:p>
            <a:pPr algn="ctr"/>
            <a:r>
              <a:rPr lang="en-US" dirty="0"/>
              <a:t>Textbook</a:t>
            </a:r>
          </a:p>
        </p:txBody>
      </p:sp>
      <p:sp>
        <p:nvSpPr>
          <p:cNvPr id="10244" name="Content Placeholder 5"/>
          <p:cNvSpPr>
            <a:spLocks noGrp="1"/>
          </p:cNvSpPr>
          <p:nvPr>
            <p:ph sz="half" idx="1"/>
          </p:nvPr>
        </p:nvSpPr>
        <p:spPr>
          <a:xfrm>
            <a:off x="1992351" y="1825052"/>
            <a:ext cx="5867400" cy="2174789"/>
          </a:xfrm>
        </p:spPr>
        <p:txBody>
          <a:bodyPr>
            <a:normAutofit/>
          </a:bodyPr>
          <a:lstStyle/>
          <a:p>
            <a:r>
              <a:rPr lang="en-US" dirty="0"/>
              <a:t>You will very likely need to read and study material other than the slides.</a:t>
            </a:r>
          </a:p>
          <a:p>
            <a:r>
              <a:rPr lang="en-US" dirty="0"/>
              <a:t>There are options, but a textbook is the easiest option.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201BA1-20E0-2A4D-9885-AF5ECD5908BF}"/>
              </a:ext>
            </a:extLst>
          </p:cNvPr>
          <p:cNvSpPr txBox="1">
            <a:spLocks/>
          </p:cNvSpPr>
          <p:nvPr/>
        </p:nvSpPr>
        <p:spPr>
          <a:xfrm>
            <a:off x="2273704" y="4843304"/>
            <a:ext cx="7696200" cy="1758225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just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just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just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just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just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spcAft>
                <a:spcPts val="0"/>
              </a:spcAft>
            </a:pPr>
            <a:r>
              <a:rPr lang="en-US" i="1" dirty="0"/>
              <a:t>Introduction to the Theory of Computation </a:t>
            </a:r>
            <a:r>
              <a:rPr lang="en-US" dirty="0"/>
              <a:t>by </a:t>
            </a:r>
            <a:r>
              <a:rPr lang="en-US" dirty="0" err="1"/>
              <a:t>Sipser</a:t>
            </a:r>
            <a:endParaRPr lang="en-US" dirty="0"/>
          </a:p>
          <a:p>
            <a:pPr lvl="1" algn="l" fontAlgn="auto">
              <a:spcAft>
                <a:spcPts val="0"/>
              </a:spcAft>
            </a:pPr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edition!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051F44-70BF-6943-8AC2-30E4824240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6246" y="1406138"/>
            <a:ext cx="1883748" cy="2691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2005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4624E-6BA1-BB4D-8A7A-500B5099E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47214"/>
            <a:ext cx="9905998" cy="697816"/>
          </a:xfrm>
        </p:spPr>
        <p:txBody>
          <a:bodyPr/>
          <a:lstStyle/>
          <a:p>
            <a:pPr algn="ctr"/>
            <a:r>
              <a:rPr lang="en-US" dirty="0"/>
              <a:t>Lectures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F38866-4BB8-1749-AF0C-AB089AECC8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3" y="1045030"/>
            <a:ext cx="9905997" cy="5111930"/>
          </a:xfrm>
        </p:spPr>
        <p:txBody>
          <a:bodyPr>
            <a:normAutofit/>
          </a:bodyPr>
          <a:lstStyle/>
          <a:p>
            <a:r>
              <a:rPr lang="en-US" dirty="0"/>
              <a:t>Back to traditional, in-person lectures.</a:t>
            </a:r>
          </a:p>
          <a:p>
            <a:pPr lvl="1"/>
            <a:r>
              <a:rPr lang="en-US" dirty="0"/>
              <a:t>Tu / Th 11:00 – 12:15 am @ John W. Warner Hall 209</a:t>
            </a:r>
          </a:p>
          <a:p>
            <a:pPr lvl="1"/>
            <a:endParaRPr lang="en-US" dirty="0"/>
          </a:p>
          <a:p>
            <a:r>
              <a:rPr lang="en-US" dirty="0"/>
              <a:t>Lectures will be recorded and posted on Canvas -&gt; Lecture Recordings</a:t>
            </a:r>
          </a:p>
          <a:p>
            <a:pPr lvl="1"/>
            <a:r>
              <a:rPr lang="en-US" dirty="0"/>
              <a:t>Using Panopto, so no live broadcast</a:t>
            </a:r>
          </a:p>
          <a:p>
            <a:pPr lvl="1"/>
            <a:r>
              <a:rPr lang="en-US" dirty="0"/>
              <a:t>A note about recordings…they are a privilege, not a right. If less than half of you are present in class, then I will not record the lecture.</a:t>
            </a:r>
          </a:p>
          <a:p>
            <a:pPr lvl="1"/>
            <a:r>
              <a:rPr lang="en-US" b="1" i="1" u="sng" dirty="0"/>
              <a:t>Some material (like extra examples or homework help) will NOT be in the recording</a:t>
            </a:r>
          </a:p>
          <a:p>
            <a:pPr lvl="1"/>
            <a:endParaRPr lang="en-US" dirty="0"/>
          </a:p>
          <a:p>
            <a:r>
              <a:rPr lang="en-US" dirty="0"/>
              <a:t>Lectures will cover course topics, example problems, proofs, etc.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13540E-69A5-B74F-91AB-DED5BA981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5000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337166"/>
            <a:ext cx="9905998" cy="63082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Modules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16208" y="1969476"/>
            <a:ext cx="5395711" cy="2813539"/>
          </a:xfrm>
        </p:spPr>
        <p:txBody>
          <a:bodyPr>
            <a:normAutofit/>
          </a:bodyPr>
          <a:lstStyle/>
          <a:p>
            <a:r>
              <a:rPr lang="en-US" i="1" dirty="0"/>
              <a:t>The course is divided into 5 modules</a:t>
            </a:r>
          </a:p>
          <a:p>
            <a:pPr lvl="1"/>
            <a:r>
              <a:rPr lang="en-US" i="1" dirty="0"/>
              <a:t>1: Introduction and Cardinality</a:t>
            </a:r>
          </a:p>
          <a:p>
            <a:pPr lvl="1"/>
            <a:r>
              <a:rPr lang="en-US" i="1" dirty="0"/>
              <a:t>2: Regular Languages</a:t>
            </a:r>
          </a:p>
          <a:p>
            <a:pPr lvl="1"/>
            <a:r>
              <a:rPr lang="en-US" i="1" dirty="0"/>
              <a:t>3: Context-Free Grammars</a:t>
            </a:r>
          </a:p>
          <a:p>
            <a:pPr lvl="1"/>
            <a:r>
              <a:rPr lang="en-US" i="1" dirty="0"/>
              <a:t>4: Turing Machines and Decidability</a:t>
            </a:r>
          </a:p>
          <a:p>
            <a:pPr lvl="1"/>
            <a:r>
              <a:rPr lang="en-US" i="1" dirty="0"/>
              <a:t>5: Complexity Theory</a:t>
            </a:r>
          </a:p>
          <a:p>
            <a:pPr lvl="1"/>
            <a:endParaRPr lang="en-US" i="1" dirty="0"/>
          </a:p>
          <a:p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6964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17551"/>
            <a:ext cx="9905998" cy="78322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Modules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0" y="1600200"/>
            <a:ext cx="8665139" cy="4449744"/>
          </a:xfrm>
        </p:spPr>
        <p:txBody>
          <a:bodyPr>
            <a:normAutofit/>
          </a:bodyPr>
          <a:lstStyle/>
          <a:p>
            <a:r>
              <a:rPr lang="en-US" i="1" dirty="0"/>
              <a:t>Most modules are 4-6 lectures worth of content, some are a bit more.</a:t>
            </a:r>
          </a:p>
          <a:p>
            <a:endParaRPr lang="en-US" i="1" dirty="0"/>
          </a:p>
          <a:p>
            <a:r>
              <a:rPr lang="en-US" i="1" dirty="0"/>
              <a:t>Each module involves:</a:t>
            </a:r>
          </a:p>
          <a:p>
            <a:pPr lvl="1"/>
            <a:r>
              <a:rPr lang="en-US" i="1" dirty="0"/>
              <a:t>~5 lectures worth of content</a:t>
            </a:r>
          </a:p>
          <a:p>
            <a:pPr lvl="1"/>
            <a:r>
              <a:rPr lang="en-US" i="1" dirty="0"/>
              <a:t>1 or 2 </a:t>
            </a:r>
            <a:r>
              <a:rPr lang="en-US" dirty="0"/>
              <a:t>homework assignments (usually just one though)</a:t>
            </a:r>
          </a:p>
          <a:p>
            <a:pPr lvl="1"/>
            <a:r>
              <a:rPr lang="en-US" i="1" dirty="0"/>
              <a:t>1 quiz (assessment)</a:t>
            </a:r>
          </a:p>
          <a:p>
            <a:pPr lvl="1"/>
            <a:endParaRPr lang="en-US" i="1" dirty="0"/>
          </a:p>
          <a:p>
            <a:r>
              <a:rPr lang="en-US" i="1" dirty="0"/>
              <a:t>In addition there is one other quiz, the final exam quiz (more on this later)</a:t>
            </a:r>
          </a:p>
          <a:p>
            <a:pPr lvl="1"/>
            <a:endParaRPr lang="en-US" i="1" dirty="0"/>
          </a:p>
          <a:p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7940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312337"/>
            <a:ext cx="8229600" cy="715945"/>
          </a:xfrm>
        </p:spPr>
        <p:txBody>
          <a:bodyPr/>
          <a:lstStyle/>
          <a:p>
            <a:pPr algn="ctr"/>
            <a:r>
              <a:rPr lang="en-US" dirty="0"/>
              <a:t>Quizzes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1012263" y="1245995"/>
            <a:ext cx="10221795" cy="5245239"/>
          </a:xfrm>
        </p:spPr>
        <p:txBody>
          <a:bodyPr>
            <a:normAutofit/>
          </a:bodyPr>
          <a:lstStyle/>
          <a:p>
            <a:r>
              <a:rPr lang="en-US" dirty="0"/>
              <a:t>Medium size assessments of your knowledge in each module</a:t>
            </a:r>
          </a:p>
          <a:p>
            <a:pPr lvl="1"/>
            <a:r>
              <a:rPr lang="en-US" dirty="0"/>
              <a:t>Meant to ensure you have knowledge of the individual topics from lecture to a sufficient degree.</a:t>
            </a:r>
          </a:p>
          <a:p>
            <a:pPr lvl="1"/>
            <a:r>
              <a:rPr lang="en-US" dirty="0"/>
              <a:t>Usually about two pages worth of traditional exam material.</a:t>
            </a:r>
          </a:p>
          <a:p>
            <a:endParaRPr lang="en-US" dirty="0"/>
          </a:p>
          <a:p>
            <a:r>
              <a:rPr lang="en-US" dirty="0"/>
              <a:t>Quiz Schedule (I wanted this to be similar / modeled after a midterm schedule)</a:t>
            </a:r>
          </a:p>
          <a:p>
            <a:pPr lvl="1"/>
            <a:r>
              <a:rPr lang="en-US" sz="2000" dirty="0"/>
              <a:t>Thu., Feb. 6			Mod 1</a:t>
            </a:r>
          </a:p>
          <a:p>
            <a:pPr lvl="1"/>
            <a:r>
              <a:rPr lang="en-US" sz="2000" dirty="0"/>
              <a:t>Thu., Mar. 6			Mod </a:t>
            </a:r>
            <a:r>
              <a:rPr lang="en-US" dirty="0"/>
              <a:t>2</a:t>
            </a:r>
          </a:p>
          <a:p>
            <a:pPr lvl="1"/>
            <a:r>
              <a:rPr lang="en-US" sz="2000" dirty="0"/>
              <a:t>Thu., </a:t>
            </a:r>
            <a:r>
              <a:rPr lang="en-US" dirty="0"/>
              <a:t>Mar</a:t>
            </a:r>
            <a:r>
              <a:rPr lang="en-US" sz="2000" dirty="0"/>
              <a:t>. 27			Mod 3</a:t>
            </a:r>
          </a:p>
          <a:p>
            <a:pPr lvl="1"/>
            <a:r>
              <a:rPr lang="en-US" dirty="0"/>
              <a:t>Thu., Apr. 17			Mod 4</a:t>
            </a:r>
            <a:endParaRPr lang="en-US" sz="2000" dirty="0"/>
          </a:p>
          <a:p>
            <a:pPr lvl="1"/>
            <a:r>
              <a:rPr lang="en-US" sz="2000" dirty="0"/>
              <a:t>May. 9 </a:t>
            </a:r>
            <a:r>
              <a:rPr lang="en-US" dirty="0"/>
              <a:t>	</a:t>
            </a:r>
            <a:r>
              <a:rPr lang="en-US" sz="2000" dirty="0"/>
              <a:t>	</a:t>
            </a:r>
            <a:r>
              <a:rPr lang="en-US" dirty="0"/>
              <a:t>		</a:t>
            </a:r>
            <a:r>
              <a:rPr lang="en-US" sz="2000" dirty="0"/>
              <a:t>Mod 5, Final Exam Quiz, and optional 1-4 retakes</a:t>
            </a:r>
          </a:p>
          <a:p>
            <a:pPr lvl="1"/>
            <a:endParaRPr lang="en-US" sz="2000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5149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381000"/>
            <a:ext cx="8229600" cy="944545"/>
          </a:xfrm>
        </p:spPr>
        <p:txBody>
          <a:bodyPr/>
          <a:lstStyle/>
          <a:p>
            <a:pPr algn="ctr"/>
            <a:r>
              <a:rPr lang="en-US" dirty="0"/>
              <a:t>Quizzes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1391978" y="1539892"/>
            <a:ext cx="9470290" cy="4525944"/>
          </a:xfrm>
        </p:spPr>
        <p:txBody>
          <a:bodyPr>
            <a:normAutofit/>
          </a:bodyPr>
          <a:lstStyle/>
          <a:p>
            <a:r>
              <a:rPr lang="en-US" dirty="0"/>
              <a:t>You always receive the highest grade over all attempts (e.g., final exam retakes</a:t>
            </a:r>
          </a:p>
          <a:p>
            <a:pPr lvl="1"/>
            <a:r>
              <a:rPr lang="en-US" dirty="0"/>
              <a:t>E.g., if you receive a 16/20 during midterm, and 13/20 during retake you still earn the 16/20 on that quiz.</a:t>
            </a:r>
          </a:p>
          <a:p>
            <a:pPr lvl="1"/>
            <a:endParaRPr lang="en-US" dirty="0"/>
          </a:p>
          <a:p>
            <a:r>
              <a:rPr lang="en-US" dirty="0"/>
              <a:t>You should always prioritize retaking quizzes with the lowest grades (somewhat obvious).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2043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1141413" y="357262"/>
            <a:ext cx="9905998" cy="707027"/>
          </a:xfrm>
        </p:spPr>
        <p:txBody>
          <a:bodyPr/>
          <a:lstStyle/>
          <a:p>
            <a:pPr algn="ctr"/>
            <a:r>
              <a:rPr lang="en-US" dirty="0"/>
              <a:t>Final Exam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1743670" y="1524000"/>
            <a:ext cx="8826469" cy="4525944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Our final exam time will be used to:</a:t>
            </a:r>
          </a:p>
          <a:p>
            <a:pPr lvl="1" algn="l"/>
            <a:r>
              <a:rPr lang="en-US" dirty="0"/>
              <a:t>Take Quiz for </a:t>
            </a:r>
            <a:r>
              <a:rPr lang="en-US" b="1" i="1" u="sng" dirty="0"/>
              <a:t>Module 5</a:t>
            </a:r>
            <a:r>
              <a:rPr lang="en-US" dirty="0"/>
              <a:t> (first and only attempt…sorry)</a:t>
            </a:r>
          </a:p>
          <a:p>
            <a:pPr lvl="1" algn="l"/>
            <a:r>
              <a:rPr lang="en-US" dirty="0"/>
              <a:t>Take the </a:t>
            </a:r>
            <a:r>
              <a:rPr lang="en-US" b="1" i="1" u="sng" dirty="0"/>
              <a:t>Final Exam Quiz</a:t>
            </a:r>
            <a:r>
              <a:rPr lang="en-US" dirty="0"/>
              <a:t> (Only attempt by design)</a:t>
            </a:r>
          </a:p>
          <a:p>
            <a:pPr lvl="1" algn="l"/>
            <a:r>
              <a:rPr lang="en-US" b="1" dirty="0"/>
              <a:t>OPTIONAL</a:t>
            </a:r>
            <a:r>
              <a:rPr lang="en-US" dirty="0"/>
              <a:t>: Retake </a:t>
            </a:r>
            <a:r>
              <a:rPr lang="en-US" b="1" i="1" u="sng" dirty="0"/>
              <a:t>up to three of quizzes 1-4</a:t>
            </a:r>
            <a:endParaRPr lang="en-US" dirty="0"/>
          </a:p>
          <a:p>
            <a:pPr lvl="1" algn="l"/>
            <a:endParaRPr lang="en-US" b="1" i="1" u="sng" dirty="0"/>
          </a:p>
          <a:p>
            <a:r>
              <a:rPr lang="en-US" dirty="0"/>
              <a:t>You can attempt all four retakes if you want, but the exams are designed for there to be enough time to do two (maybe three) retakes.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2643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382674"/>
            <a:ext cx="8229600" cy="792145"/>
          </a:xfrm>
        </p:spPr>
        <p:txBody>
          <a:bodyPr/>
          <a:lstStyle/>
          <a:p>
            <a:pPr algn="ctr"/>
            <a:r>
              <a:rPr lang="en-US" dirty="0" err="1"/>
              <a:t>Homeworks</a:t>
            </a:r>
            <a:endParaRPr lang="en-US" dirty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1502511" y="1523999"/>
            <a:ext cx="9198985" cy="4724399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Each of the 5 modules has 1 or 2 </a:t>
            </a:r>
            <a:r>
              <a:rPr lang="en-US" dirty="0" err="1"/>
              <a:t>homeworks</a:t>
            </a:r>
            <a:r>
              <a:rPr lang="en-US" dirty="0"/>
              <a:t> associated (usually 1)</a:t>
            </a:r>
          </a:p>
          <a:p>
            <a:r>
              <a:rPr lang="en-US" b="1" i="1" u="sng" dirty="0"/>
              <a:t>Written HW</a:t>
            </a:r>
          </a:p>
          <a:p>
            <a:pPr lvl="1"/>
            <a:r>
              <a:rPr lang="en-US" dirty="0"/>
              <a:t>Solving small problems, analyzing runtimes, etc.</a:t>
            </a:r>
          </a:p>
          <a:p>
            <a:pPr lvl="1"/>
            <a:r>
              <a:rPr lang="en-US" dirty="0"/>
              <a:t>Writing proofs, etc.</a:t>
            </a:r>
          </a:p>
          <a:p>
            <a:pPr lvl="1"/>
            <a:r>
              <a:rPr lang="en-US" dirty="0"/>
              <a:t>Written in Latex (tutorial on course webpage)</a:t>
            </a:r>
          </a:p>
          <a:p>
            <a:pPr lvl="1"/>
            <a:r>
              <a:rPr lang="en-US" i="1" dirty="0"/>
              <a:t>These are meant to be challenging!</a:t>
            </a:r>
          </a:p>
          <a:p>
            <a:r>
              <a:rPr lang="en-US" b="1" i="1" u="sng" dirty="0"/>
              <a:t>Programming HW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Is written in Java</a:t>
            </a:r>
          </a:p>
          <a:p>
            <a:pPr lvl="1" algn="l"/>
            <a:r>
              <a:rPr lang="en-US" dirty="0"/>
              <a:t>We won’t have many of these (probably just 1)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976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322184"/>
            <a:ext cx="9905998" cy="897015"/>
          </a:xfrm>
        </p:spPr>
        <p:txBody>
          <a:bodyPr/>
          <a:lstStyle/>
          <a:p>
            <a:pPr algn="ctr"/>
            <a:r>
              <a:rPr lang="en-US" dirty="0"/>
              <a:t>Quick Polls (Agree or Not?)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141413" y="1473200"/>
            <a:ext cx="9970724" cy="4800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i="1" u="sng" dirty="0"/>
              <a:t>Q1</a:t>
            </a:r>
            <a:r>
              <a:rPr lang="en-US" dirty="0"/>
              <a:t>: I have heard that DMT 2 is like…a really hard class!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i="1" u="sng" dirty="0"/>
              <a:t>Q2</a:t>
            </a:r>
            <a:r>
              <a:rPr lang="en-US" dirty="0"/>
              <a:t>: I have heard that DMT 2 is a lot of work!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i="1" u="sng" dirty="0"/>
              <a:t>Q3</a:t>
            </a:r>
            <a:r>
              <a:rPr lang="en-US" dirty="0"/>
              <a:t>: I have heard that DMT 2 material isn’t that important and that you will never really use it!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7540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386862"/>
            <a:ext cx="8229600" cy="768699"/>
          </a:xfrm>
        </p:spPr>
        <p:txBody>
          <a:bodyPr/>
          <a:lstStyle/>
          <a:p>
            <a:pPr algn="ctr"/>
            <a:r>
              <a:rPr lang="en-US" dirty="0"/>
              <a:t>Homework Grades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1524000" y="1406769"/>
            <a:ext cx="9046139" cy="5070231"/>
          </a:xfrm>
        </p:spPr>
        <p:txBody>
          <a:bodyPr>
            <a:normAutofit/>
          </a:bodyPr>
          <a:lstStyle/>
          <a:p>
            <a:r>
              <a:rPr lang="en-US" dirty="0" err="1"/>
              <a:t>Homeworks</a:t>
            </a:r>
            <a:r>
              <a:rPr lang="en-US" dirty="0"/>
              <a:t> will be graded on a traditional percentage scale:</a:t>
            </a:r>
          </a:p>
          <a:p>
            <a:pPr lvl="1"/>
            <a:r>
              <a:rPr lang="en-US" b="1" i="1" u="sng" dirty="0"/>
              <a:t>Out of 10 points (or similar)</a:t>
            </a:r>
            <a:endParaRPr lang="en-US" dirty="0"/>
          </a:p>
          <a:p>
            <a:pPr lvl="1"/>
            <a:r>
              <a:rPr lang="en-US" dirty="0"/>
              <a:t>Regrades will be available (probably)</a:t>
            </a:r>
          </a:p>
          <a:p>
            <a:endParaRPr lang="en-US" dirty="0"/>
          </a:p>
          <a:p>
            <a:r>
              <a:rPr lang="en-US" b="1" i="1" u="sng" dirty="0"/>
              <a:t>Deadlines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We will have </a:t>
            </a:r>
            <a:r>
              <a:rPr lang="en-US" b="1" i="1" dirty="0"/>
              <a:t>traditional homework deadlines</a:t>
            </a:r>
            <a:r>
              <a:rPr lang="en-US" dirty="0"/>
              <a:t>, however…</a:t>
            </a:r>
          </a:p>
          <a:p>
            <a:pPr lvl="1"/>
            <a:r>
              <a:rPr lang="en-US" dirty="0"/>
              <a:t>Anyone can fill out an online form to request a 7 day extension. Extensions will be granted for any reason as long as you articulate why you need extra time and when you plan to finish the homework by.</a:t>
            </a:r>
          </a:p>
          <a:p>
            <a:pPr lvl="1"/>
            <a:r>
              <a:rPr lang="en-US" dirty="0"/>
              <a:t>NO submissions beyond this already generous 7 day window for any reason. That window IS your flexibility should anything arise.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1645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778558" y="398586"/>
            <a:ext cx="8432242" cy="886890"/>
          </a:xfrm>
        </p:spPr>
        <p:txBody>
          <a:bodyPr/>
          <a:lstStyle/>
          <a:p>
            <a:pPr algn="ctr"/>
            <a:r>
              <a:rPr lang="en-US" dirty="0"/>
              <a:t>Homework Collaboration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1600200" y="1643027"/>
            <a:ext cx="8969939" cy="4599511"/>
          </a:xfrm>
        </p:spPr>
        <p:txBody>
          <a:bodyPr>
            <a:normAutofit/>
          </a:bodyPr>
          <a:lstStyle/>
          <a:p>
            <a:r>
              <a:rPr lang="en-US" dirty="0"/>
              <a:t>You may work in groups of up to 3 on written assignments</a:t>
            </a:r>
          </a:p>
          <a:p>
            <a:pPr lvl="1"/>
            <a:r>
              <a:rPr lang="en-US" dirty="0"/>
              <a:t>This is most of the assignments</a:t>
            </a:r>
          </a:p>
          <a:p>
            <a:pPr lvl="1"/>
            <a:r>
              <a:rPr lang="en-US" dirty="0"/>
              <a:t>Once submission per group is fine. </a:t>
            </a:r>
            <a:r>
              <a:rPr lang="en-US" dirty="0" err="1"/>
              <a:t>Gradescope</a:t>
            </a:r>
            <a:r>
              <a:rPr lang="en-US" dirty="0"/>
              <a:t> supports this quite easily.</a:t>
            </a:r>
          </a:p>
          <a:p>
            <a:pPr lvl="1"/>
            <a:endParaRPr lang="en-US" dirty="0"/>
          </a:p>
          <a:p>
            <a:r>
              <a:rPr lang="en-US" dirty="0"/>
              <a:t>On programming assignments (currently, just 1) you are expected to work independently.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9347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778558" y="398586"/>
            <a:ext cx="8432242" cy="886890"/>
          </a:xfrm>
        </p:spPr>
        <p:txBody>
          <a:bodyPr/>
          <a:lstStyle/>
          <a:p>
            <a:pPr algn="ctr"/>
            <a:r>
              <a:rPr lang="en-US" dirty="0"/>
              <a:t>Homework Grade Philosophy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1600200" y="1572689"/>
            <a:ext cx="8969939" cy="4599511"/>
          </a:xfrm>
        </p:spPr>
        <p:txBody>
          <a:bodyPr>
            <a:normAutofit/>
          </a:bodyPr>
          <a:lstStyle/>
          <a:p>
            <a:r>
              <a:rPr lang="en-US" dirty="0"/>
              <a:t>The purpose of homework is to PRACTICE!</a:t>
            </a:r>
          </a:p>
          <a:p>
            <a:endParaRPr lang="en-US" dirty="0"/>
          </a:p>
          <a:p>
            <a:r>
              <a:rPr lang="en-US" dirty="0"/>
              <a:t>I want you to:</a:t>
            </a:r>
          </a:p>
          <a:p>
            <a:pPr lvl="1"/>
            <a:r>
              <a:rPr lang="en-US" dirty="0"/>
              <a:t>Attempt every problem on your own</a:t>
            </a:r>
          </a:p>
          <a:p>
            <a:pPr lvl="1"/>
            <a:r>
              <a:rPr lang="en-US" dirty="0"/>
              <a:t>Then work with your group to get the solutions figured out</a:t>
            </a:r>
          </a:p>
          <a:p>
            <a:pPr lvl="1"/>
            <a:r>
              <a:rPr lang="en-US" dirty="0"/>
              <a:t>Study the solutions for </a:t>
            </a:r>
            <a:r>
              <a:rPr lang="en-US" dirty="0" err="1"/>
              <a:t>homeworks</a:t>
            </a:r>
            <a:r>
              <a:rPr lang="en-US" dirty="0"/>
              <a:t> (these homework problems WILL appear on quizzes).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8667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1998858" y="327866"/>
            <a:ext cx="7958331" cy="887986"/>
          </a:xfrm>
        </p:spPr>
        <p:txBody>
          <a:bodyPr/>
          <a:lstStyle/>
          <a:p>
            <a:pPr algn="ctr"/>
            <a:r>
              <a:rPr lang="en-US" dirty="0"/>
              <a:t>Grading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7DFEF5-BEAA-974F-B91B-2D8B6E94C7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7591" y="1526633"/>
            <a:ext cx="8601389" cy="4950367"/>
          </a:xfrm>
        </p:spPr>
        <p:txBody>
          <a:bodyPr>
            <a:normAutofit/>
          </a:bodyPr>
          <a:lstStyle/>
          <a:p>
            <a:r>
              <a:rPr lang="en-US" dirty="0"/>
              <a:t>Final letter grade will be a weighted average:</a:t>
            </a:r>
          </a:p>
          <a:p>
            <a:endParaRPr lang="en-US" dirty="0"/>
          </a:p>
          <a:p>
            <a:r>
              <a:rPr lang="en-US" b="1" i="1" u="sng" dirty="0"/>
              <a:t>Homework</a:t>
            </a:r>
            <a:r>
              <a:rPr lang="en-US" dirty="0"/>
              <a:t>: 25 percent (split over about 6 or 7 </a:t>
            </a:r>
            <a:r>
              <a:rPr lang="en-US" dirty="0" err="1"/>
              <a:t>homeworks</a:t>
            </a:r>
            <a:r>
              <a:rPr lang="en-US" dirty="0"/>
              <a:t>)</a:t>
            </a:r>
          </a:p>
          <a:p>
            <a:r>
              <a:rPr lang="en-US" b="1" i="1" u="sng" dirty="0"/>
              <a:t>Quizzes (Mods 1-5)</a:t>
            </a:r>
            <a:r>
              <a:rPr lang="en-US" dirty="0"/>
              <a:t>: 60 percent (12 percent each)</a:t>
            </a:r>
          </a:p>
          <a:p>
            <a:r>
              <a:rPr lang="en-US" b="1" i="1" u="sng" dirty="0"/>
              <a:t>Final Exam Quiz</a:t>
            </a:r>
            <a:r>
              <a:rPr lang="en-US" dirty="0"/>
              <a:t>: 15 percent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5554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1141413" y="497938"/>
            <a:ext cx="9905998" cy="969122"/>
          </a:xfrm>
        </p:spPr>
        <p:txBody>
          <a:bodyPr/>
          <a:lstStyle/>
          <a:p>
            <a:pPr algn="ctr"/>
            <a:r>
              <a:rPr lang="en-US" dirty="0"/>
              <a:t>Office Hours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Let’s discuss office hours by looking at the course website.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5225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1141413" y="457745"/>
            <a:ext cx="9905998" cy="874078"/>
          </a:xfrm>
        </p:spPr>
        <p:txBody>
          <a:bodyPr/>
          <a:lstStyle/>
          <a:p>
            <a:pPr algn="ctr"/>
            <a:r>
              <a:rPr lang="en-US" dirty="0"/>
              <a:t>Homework: Written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1621861" y="1644997"/>
            <a:ext cx="9274739" cy="4755803"/>
          </a:xfrm>
        </p:spPr>
        <p:txBody>
          <a:bodyPr/>
          <a:lstStyle/>
          <a:p>
            <a:r>
              <a:rPr lang="en-US" dirty="0"/>
              <a:t>These assignments must be typeset in </a:t>
            </a:r>
            <a:r>
              <a:rPr lang="en-US" dirty="0" err="1"/>
              <a:t>LaTeX</a:t>
            </a:r>
            <a:endParaRPr lang="en-US" dirty="0"/>
          </a:p>
          <a:p>
            <a:endParaRPr lang="en-US" dirty="0"/>
          </a:p>
          <a:p>
            <a:r>
              <a:rPr lang="en-US" dirty="0"/>
              <a:t>I will provide a couple tutorials, guides, and templates when the first assignment is given out</a:t>
            </a:r>
          </a:p>
          <a:p>
            <a:endParaRPr lang="en-US" dirty="0"/>
          </a:p>
          <a:p>
            <a:r>
              <a:rPr lang="en-US" b="1" i="1" u="sng" dirty="0"/>
              <a:t>You may not embed images of text or formulas</a:t>
            </a:r>
            <a:r>
              <a:rPr lang="en-US" dirty="0"/>
              <a:t>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8254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DC06E-652D-CD40-8782-E878E11BC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538132"/>
            <a:ext cx="9905998" cy="799137"/>
          </a:xfrm>
        </p:spPr>
        <p:txBody>
          <a:bodyPr/>
          <a:lstStyle/>
          <a:p>
            <a:pPr algn="ctr"/>
            <a:r>
              <a:rPr lang="en-US" dirty="0"/>
              <a:t>Use of Online Code Etc.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2A69A9-9079-244C-BEAE-11CF7ACAB2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7800" y="1722456"/>
            <a:ext cx="9420888" cy="4830744"/>
          </a:xfrm>
        </p:spPr>
        <p:txBody>
          <a:bodyPr>
            <a:normAutofit fontScale="92500"/>
          </a:bodyPr>
          <a:lstStyle/>
          <a:p>
            <a:r>
              <a:rPr lang="en-US" u="sng" dirty="0"/>
              <a:t>Studying</a:t>
            </a:r>
            <a:r>
              <a:rPr lang="en-US" dirty="0"/>
              <a:t> code or proofs online is permitted </a:t>
            </a:r>
            <a:r>
              <a:rPr lang="en-US" u="sng" dirty="0"/>
              <a:t>but only</a:t>
            </a:r>
            <a:r>
              <a:rPr lang="en-US" dirty="0"/>
              <a:t> for getting ideas</a:t>
            </a:r>
          </a:p>
          <a:p>
            <a:r>
              <a:rPr lang="en-US" dirty="0"/>
              <a:t>Copying or reusing code or proofs from an online source violates the pledge</a:t>
            </a:r>
          </a:p>
          <a:p>
            <a:pPr lvl="1"/>
            <a:r>
              <a:rPr lang="en-US" dirty="0"/>
              <a:t>You must cite sources of any online code you use in this way in a comment in your source file(s)</a:t>
            </a:r>
          </a:p>
          <a:p>
            <a:pPr lvl="1"/>
            <a:endParaRPr lang="en-US" dirty="0"/>
          </a:p>
          <a:p>
            <a:r>
              <a:rPr lang="en-US" dirty="0"/>
              <a:t>Remember:  the purpose of the homework is</a:t>
            </a:r>
          </a:p>
          <a:p>
            <a:pPr lvl="1"/>
            <a:r>
              <a:rPr lang="en-US" dirty="0"/>
              <a:t>To </a:t>
            </a:r>
            <a:r>
              <a:rPr lang="en-US" b="1" i="1" u="sng" dirty="0"/>
              <a:t>practice</a:t>
            </a:r>
            <a:r>
              <a:rPr lang="en-US" dirty="0"/>
              <a:t> in an environment that is lower-stress</a:t>
            </a:r>
          </a:p>
          <a:p>
            <a:pPr lvl="1"/>
            <a:r>
              <a:rPr lang="en-US" dirty="0"/>
              <a:t>To </a:t>
            </a:r>
            <a:r>
              <a:rPr lang="en-US" b="1" i="1" u="sng" dirty="0"/>
              <a:t>push yourself </a:t>
            </a:r>
            <a:r>
              <a:rPr lang="en-US" dirty="0"/>
              <a:t>to solve think about the theory of computation and to prepare you for the quizzes, NOT just to get a grade.</a:t>
            </a:r>
          </a:p>
          <a:p>
            <a:pPr lvl="1"/>
            <a:r>
              <a:rPr lang="en-US" dirty="0"/>
              <a:t>To </a:t>
            </a:r>
            <a:r>
              <a:rPr lang="en-US" b="1" i="1" u="sng" dirty="0"/>
              <a:t>work out the logical part </a:t>
            </a:r>
            <a:r>
              <a:rPr lang="en-US" dirty="0"/>
              <a:t>of your brain </a:t>
            </a:r>
            <a:r>
              <a:rPr lang="en-US" dirty="0">
                <a:sym typeface="Wingdings" pitchFamily="2" charset="2"/>
              </a:rPr>
              <a:t></a:t>
            </a:r>
            <a:endParaRPr lang="en-US" dirty="0"/>
          </a:p>
          <a:p>
            <a:pPr lvl="1"/>
            <a:r>
              <a:rPr lang="en-US" dirty="0"/>
              <a:t>To focus on </a:t>
            </a:r>
            <a:r>
              <a:rPr lang="en-US" b="1" i="1" u="sng" dirty="0"/>
              <a:t>attempting to solve problems yourself </a:t>
            </a:r>
            <a:r>
              <a:rPr lang="en-US" dirty="0"/>
              <a:t>before asking others for assistance.</a:t>
            </a:r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6136DFE-FBB4-E24C-ABB6-77FCF4FCA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6391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1141413" y="427600"/>
            <a:ext cx="9905998" cy="823212"/>
          </a:xfrm>
        </p:spPr>
        <p:txBody>
          <a:bodyPr/>
          <a:lstStyle/>
          <a:p>
            <a:pPr algn="ctr"/>
            <a:r>
              <a:rPr lang="en-US" dirty="0"/>
              <a:t>Working in groups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1305446" y="1441730"/>
            <a:ext cx="9819754" cy="5035270"/>
          </a:xfrm>
        </p:spPr>
        <p:txBody>
          <a:bodyPr>
            <a:normAutofit/>
          </a:bodyPr>
          <a:lstStyle/>
          <a:p>
            <a:r>
              <a:rPr lang="en-US" dirty="0"/>
              <a:t>For the homework, you may work together in groups of 3 or less (written assignments)</a:t>
            </a:r>
          </a:p>
          <a:p>
            <a:pPr lvl="1"/>
            <a:r>
              <a:rPr lang="en-US" dirty="0"/>
              <a:t>Submit one homework per group (I believe </a:t>
            </a:r>
            <a:r>
              <a:rPr lang="en-US" dirty="0" err="1"/>
              <a:t>Gradescope</a:t>
            </a:r>
            <a:r>
              <a:rPr lang="en-US" dirty="0"/>
              <a:t> supports this)</a:t>
            </a:r>
          </a:p>
          <a:p>
            <a:endParaRPr lang="en-US" dirty="0"/>
          </a:p>
          <a:p>
            <a:r>
              <a:rPr lang="en-US" dirty="0"/>
              <a:t>For the programming homework, you may discuss the problems with your group of 3 or less, but you must:</a:t>
            </a:r>
          </a:p>
          <a:p>
            <a:pPr lvl="1"/>
            <a:r>
              <a:rPr lang="en-US" dirty="0"/>
              <a:t>State who you worked with</a:t>
            </a:r>
          </a:p>
          <a:p>
            <a:pPr lvl="1"/>
            <a:r>
              <a:rPr lang="en-US" dirty="0"/>
              <a:t>Type up your own implementation!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3680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1141413" y="427600"/>
            <a:ext cx="9905998" cy="82321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On the subject of extensions and Attendance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1227656" y="1350290"/>
            <a:ext cx="9819754" cy="5035270"/>
          </a:xfrm>
        </p:spPr>
        <p:txBody>
          <a:bodyPr>
            <a:normAutofit lnSpcReduction="10000"/>
          </a:bodyPr>
          <a:lstStyle/>
          <a:p>
            <a:r>
              <a:rPr lang="en-US" b="1" i="1" u="sng" dirty="0"/>
              <a:t>Attendance</a:t>
            </a:r>
            <a:r>
              <a:rPr lang="en-US" dirty="0"/>
              <a:t>: I want you to attend lecture, obviously. Don’t want to be strict about it…but do want to provide incentive for you to be here, which is good for your learning.</a:t>
            </a:r>
          </a:p>
          <a:p>
            <a:pPr lvl="1"/>
            <a:r>
              <a:rPr lang="en-US" dirty="0"/>
              <a:t>I will secretly keep track of the </a:t>
            </a:r>
            <a:r>
              <a:rPr lang="en-US" b="1" i="1" u="sng" dirty="0"/>
              <a:t>number of lectures in which less than 50 percent</a:t>
            </a:r>
            <a:r>
              <a:rPr lang="en-US" dirty="0"/>
              <a:t> of the class is present.</a:t>
            </a:r>
          </a:p>
          <a:p>
            <a:pPr lvl="1"/>
            <a:endParaRPr lang="en-US" dirty="0"/>
          </a:p>
          <a:p>
            <a:r>
              <a:rPr lang="en-US" dirty="0"/>
              <a:t>Extensions: You should not use these unless you ABSOLUTELY need to.</a:t>
            </a:r>
          </a:p>
          <a:p>
            <a:pPr lvl="1"/>
            <a:r>
              <a:rPr lang="en-US" dirty="0"/>
              <a:t>I will keep track of the </a:t>
            </a:r>
            <a:r>
              <a:rPr lang="en-US" b="1" i="1" u="sng" dirty="0"/>
              <a:t>percentage of assignments that are late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Both of these numbers will be used in calculating your course curve at the end of the semester.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7090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1141413" y="427600"/>
            <a:ext cx="9905998" cy="823212"/>
          </a:xfrm>
        </p:spPr>
        <p:txBody>
          <a:bodyPr/>
          <a:lstStyle/>
          <a:p>
            <a:pPr algn="ctr"/>
            <a:r>
              <a:rPr lang="en-US" dirty="0"/>
              <a:t>I think that is all…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1305446" y="1441730"/>
            <a:ext cx="9819754" cy="5035270"/>
          </a:xfrm>
        </p:spPr>
        <p:txBody>
          <a:bodyPr>
            <a:normAutofit/>
          </a:bodyPr>
          <a:lstStyle/>
          <a:p>
            <a:r>
              <a:rPr lang="en-US" dirty="0"/>
              <a:t>Any questions…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5208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322184"/>
            <a:ext cx="9905998" cy="897015"/>
          </a:xfrm>
        </p:spPr>
        <p:txBody>
          <a:bodyPr/>
          <a:lstStyle/>
          <a:p>
            <a:pPr algn="ctr"/>
            <a:r>
              <a:rPr lang="en-US" dirty="0"/>
              <a:t>My Answers (1 to 10)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141413" y="1219199"/>
            <a:ext cx="9970724" cy="53209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i="1" u="sng" dirty="0"/>
              <a:t>Q1</a:t>
            </a:r>
            <a:r>
              <a:rPr lang="en-US" dirty="0"/>
              <a:t>: I have heard that DMT 2 is like…a really hard class!</a:t>
            </a:r>
            <a:br>
              <a:rPr lang="en-US" dirty="0"/>
            </a:br>
            <a:r>
              <a:rPr lang="en-US" dirty="0"/>
              <a:t>	</a:t>
            </a:r>
            <a:r>
              <a:rPr lang="en-US" i="1" u="sng" dirty="0"/>
              <a:t>8: Yes, the material is hard. There is no way around it </a:t>
            </a:r>
            <a:r>
              <a:rPr lang="en-US" i="1" u="sng" dirty="0">
                <a:sym typeface="Wingdings" pitchFamily="2" charset="2"/>
              </a:rPr>
              <a:t>&lt;sad face&gt;</a:t>
            </a:r>
            <a:endParaRPr lang="en-US" i="1" u="sng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i="1" u="sng" dirty="0"/>
              <a:t>Q2</a:t>
            </a:r>
            <a:r>
              <a:rPr lang="en-US" dirty="0"/>
              <a:t>: I have heard that DMT 2 is a lot of work!</a:t>
            </a:r>
            <a:br>
              <a:rPr lang="en-US" dirty="0"/>
            </a:br>
            <a:r>
              <a:rPr lang="en-US" dirty="0"/>
              <a:t>	</a:t>
            </a:r>
            <a:r>
              <a:rPr lang="en-US" i="1" u="sng" dirty="0"/>
              <a:t>6: A lot of work to understand the concepts, but not a pile of work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i="1" u="sng" dirty="0"/>
              <a:t>Q3</a:t>
            </a:r>
            <a:r>
              <a:rPr lang="en-US" dirty="0"/>
              <a:t>: I have heard that DMT 2 material isn’t that important and that you will never really use it!</a:t>
            </a:r>
            <a:br>
              <a:rPr lang="en-US" dirty="0"/>
            </a:br>
            <a:r>
              <a:rPr lang="en-US" dirty="0"/>
              <a:t>	</a:t>
            </a:r>
            <a:r>
              <a:rPr lang="en-US" i="1" u="sng" dirty="0"/>
              <a:t>3: This material is universal and timeless…I’ll explain a bit more verbally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058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Objectives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940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322184"/>
            <a:ext cx="9905998" cy="897015"/>
          </a:xfrm>
        </p:spPr>
        <p:txBody>
          <a:bodyPr/>
          <a:lstStyle/>
          <a:p>
            <a:pPr algn="ctr"/>
            <a:r>
              <a:rPr lang="en-US" dirty="0"/>
              <a:t>Course </a:t>
            </a:r>
            <a:r>
              <a:rPr lang="en-US" dirty="0" err="1"/>
              <a:t>OBjectives</a:t>
            </a:r>
            <a:endParaRPr lang="en-US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396721" y="1473200"/>
            <a:ext cx="9365064" cy="48006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u="sng" dirty="0"/>
              <a:t>Students who complete the course will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Improve their mathematical thinking skill and habits, including thinking precisely about definitions, stating assumptions carefully, critically reading arguments, and being able to write convincingly.</a:t>
            </a:r>
          </a:p>
          <a:p>
            <a:r>
              <a:rPr lang="en-US" dirty="0"/>
              <a:t>Be able to understand both finite and infinite formal models of computation and to reason about what they can and cannot compute.</a:t>
            </a:r>
          </a:p>
          <a:p>
            <a:r>
              <a:rPr lang="en-US" dirty="0"/>
              <a:t>Understand both intuitively and formally what makes some problems too expensive to solve, and what can be done in practice when an unsolvable or intractable problem is encountered.</a:t>
            </a:r>
          </a:p>
          <a:p>
            <a:r>
              <a:rPr lang="en-US" dirty="0"/>
              <a:t>Reason formally about the cost of computation, and be able to prove useful bounds on the costs of solving problems, including showing that certain problems are intractable.</a:t>
            </a:r>
          </a:p>
          <a:p>
            <a:r>
              <a:rPr lang="en-US" dirty="0"/>
              <a:t>Learn about some interesting aspects of theoretical computer science, including cryptography and machine learning.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40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introduction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7724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322184"/>
            <a:ext cx="9905998" cy="897015"/>
          </a:xfrm>
        </p:spPr>
        <p:txBody>
          <a:bodyPr/>
          <a:lstStyle/>
          <a:p>
            <a:pPr algn="ctr"/>
            <a:r>
              <a:rPr lang="en-US" dirty="0"/>
              <a:t>General Info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905000" y="1473200"/>
            <a:ext cx="8255000" cy="48006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See syllabus on course website for general information</a:t>
            </a:r>
          </a:p>
          <a:p>
            <a:r>
              <a:rPr lang="en-US" dirty="0"/>
              <a:t>Pre-requisites:</a:t>
            </a:r>
          </a:p>
          <a:p>
            <a:pPr lvl="1"/>
            <a:r>
              <a:rPr lang="en-US" dirty="0"/>
              <a:t>CS 3100 (DSA2) if you are in the new curriculum (most of you, probably)</a:t>
            </a:r>
          </a:p>
          <a:p>
            <a:pPr lvl="1"/>
            <a:r>
              <a:rPr lang="en-US" dirty="0"/>
              <a:t>CS 4102 (</a:t>
            </a:r>
            <a:r>
              <a:rPr lang="en-US" dirty="0" err="1"/>
              <a:t>Algo</a:t>
            </a:r>
            <a:r>
              <a:rPr lang="en-US" dirty="0"/>
              <a:t>) if you are in the old curriculum (Maybe a few of you)</a:t>
            </a:r>
          </a:p>
          <a:p>
            <a:pPr lvl="1"/>
            <a:r>
              <a:rPr lang="en-US" dirty="0"/>
              <a:t>Math topics: proof by induction, proof by contradiction, etc. (Basically everything in DMT 1)</a:t>
            </a:r>
          </a:p>
          <a:p>
            <a:pPr lvl="1"/>
            <a:r>
              <a:rPr lang="en-US" dirty="0"/>
              <a:t>Data Structures: Graphs and generally maturity proving things, etc.</a:t>
            </a:r>
          </a:p>
          <a:p>
            <a:r>
              <a:rPr lang="en-US" dirty="0"/>
              <a:t>Teaching Assistants</a:t>
            </a:r>
          </a:p>
          <a:p>
            <a:pPr lvl="1"/>
            <a:r>
              <a:rPr lang="en-US" dirty="0"/>
              <a:t>Graduates (1):</a:t>
            </a:r>
          </a:p>
          <a:p>
            <a:pPr lvl="2"/>
            <a:r>
              <a:rPr lang="en-US" dirty="0"/>
              <a:t>TBD</a:t>
            </a:r>
          </a:p>
          <a:p>
            <a:pPr lvl="1"/>
            <a:r>
              <a:rPr lang="en-US" dirty="0"/>
              <a:t>Undergraduates (~27)</a:t>
            </a:r>
          </a:p>
          <a:p>
            <a:pPr lvl="2"/>
            <a:r>
              <a:rPr lang="en-US" dirty="0"/>
              <a:t>We have a good sized staff this year!</a:t>
            </a:r>
          </a:p>
          <a:p>
            <a:pPr lvl="1"/>
            <a:r>
              <a:rPr lang="en-US" dirty="0"/>
              <a:t>Both will hold office hours, which will start next week</a:t>
            </a:r>
          </a:p>
          <a:p>
            <a:pPr lvl="2"/>
            <a:r>
              <a:rPr lang="en-US" dirty="0"/>
              <a:t>Locations and hours mostly set on course website</a:t>
            </a:r>
          </a:p>
          <a:p>
            <a:pPr lvl="1"/>
            <a:r>
              <a:rPr lang="en-US" dirty="0"/>
              <a:t>Also, we’ll use Piazza for questions.</a:t>
            </a:r>
          </a:p>
          <a:p>
            <a:pPr lvl="2"/>
            <a:r>
              <a:rPr lang="en-US" dirty="0"/>
              <a:t>Post all questions about HW, topics, etc. to Piazza NOT email to instructors!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93884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322184"/>
            <a:ext cx="9905998" cy="897015"/>
          </a:xfrm>
        </p:spPr>
        <p:txBody>
          <a:bodyPr/>
          <a:lstStyle/>
          <a:p>
            <a:pPr algn="ctr"/>
            <a:r>
              <a:rPr lang="en-US" dirty="0"/>
              <a:t>Course Website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905000" y="1473200"/>
            <a:ext cx="8255000" cy="4800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hlinkClick r:id="rId4"/>
              </a:rPr>
              <a:t>https://markfloryan.github.io/dmt2/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Contains most of the important info for the course:</a:t>
            </a:r>
          </a:p>
          <a:p>
            <a:pPr lvl="1">
              <a:buFontTx/>
              <a:buChar char="-"/>
            </a:pPr>
            <a:r>
              <a:rPr lang="en-US" dirty="0"/>
              <a:t>Homework</a:t>
            </a:r>
          </a:p>
          <a:p>
            <a:pPr lvl="1">
              <a:buFontTx/>
              <a:buChar char="-"/>
            </a:pPr>
            <a:r>
              <a:rPr lang="en-US" dirty="0"/>
              <a:t>Slides</a:t>
            </a:r>
          </a:p>
          <a:p>
            <a:pPr lvl="1">
              <a:buFontTx/>
              <a:buChar char="-"/>
            </a:pPr>
            <a:r>
              <a:rPr lang="en-US" dirty="0"/>
              <a:t>Syllabus</a:t>
            </a:r>
          </a:p>
          <a:p>
            <a:pPr lvl="1">
              <a:buFontTx/>
              <a:buChar char="-"/>
            </a:pP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pPr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21315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714F9-F01E-7B4D-8EB0-3B151FAE6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71091"/>
            <a:ext cx="9905998" cy="917045"/>
          </a:xfrm>
        </p:spPr>
        <p:txBody>
          <a:bodyPr/>
          <a:lstStyle/>
          <a:p>
            <a:pPr algn="ctr"/>
            <a:r>
              <a:rPr lang="en-US" dirty="0"/>
              <a:t>Other Course Tools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0851DE-8B7D-3A4B-A735-7873D3097E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0160" y="1611762"/>
            <a:ext cx="9482328" cy="4560438"/>
          </a:xfrm>
        </p:spPr>
        <p:txBody>
          <a:bodyPr>
            <a:normAutofit/>
          </a:bodyPr>
          <a:lstStyle/>
          <a:p>
            <a:r>
              <a:rPr lang="en-US" b="1" i="1" u="sng" dirty="0"/>
              <a:t>Piazza</a:t>
            </a:r>
            <a:r>
              <a:rPr lang="en-US" dirty="0"/>
              <a:t>: Use for course discussion among students and </a:t>
            </a:r>
            <a:r>
              <a:rPr lang="en-US" dirty="0" err="1"/>
              <a:t>Tas</a:t>
            </a:r>
            <a:r>
              <a:rPr lang="en-US" dirty="0"/>
              <a:t> regarding course content</a:t>
            </a:r>
          </a:p>
          <a:p>
            <a:r>
              <a:rPr lang="en-US" b="1" i="1" u="sng" dirty="0" err="1"/>
              <a:t>Gradescope</a:t>
            </a:r>
            <a:r>
              <a:rPr lang="en-US" dirty="0"/>
              <a:t>: For submitting homework and seeing your grades, etc.</a:t>
            </a:r>
          </a:p>
          <a:p>
            <a:r>
              <a:rPr lang="en-US" b="1" i="1" u="sng" dirty="0"/>
              <a:t>Google Forms</a:t>
            </a:r>
            <a:r>
              <a:rPr lang="en-US" dirty="0"/>
              <a:t>: Homework extension requests will be submitted through a form.</a:t>
            </a:r>
          </a:p>
          <a:p>
            <a:r>
              <a:rPr lang="en-US" dirty="0"/>
              <a:t>All of these will be linked from Collab and from course website</a:t>
            </a:r>
          </a:p>
          <a:p>
            <a:pPr lvl="1"/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409C9D4-846F-D543-85FE-C390EBACF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63955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{78731ABC-CB82-E74D-A429-13D3326A7E5D}tf10001122</Template>
  <TotalTime>11888</TotalTime>
  <Words>1857</Words>
  <Application>Microsoft Macintosh PowerPoint</Application>
  <PresentationFormat>Widescreen</PresentationFormat>
  <Paragraphs>231</Paragraphs>
  <Slides>29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Arial</vt:lpstr>
      <vt:lpstr>Calibri</vt:lpstr>
      <vt:lpstr>Trebuchet MS</vt:lpstr>
      <vt:lpstr>Tw Cen MT</vt:lpstr>
      <vt:lpstr>Wingdings</vt:lpstr>
      <vt:lpstr>Wingdings 3</vt:lpstr>
      <vt:lpstr>Circuit</vt:lpstr>
      <vt:lpstr>CS3120 (DMT2) Course Introduction</vt:lpstr>
      <vt:lpstr>Quick Polls (Agree or Not?)</vt:lpstr>
      <vt:lpstr>My Answers (1 to 10)</vt:lpstr>
      <vt:lpstr>Course Objectives</vt:lpstr>
      <vt:lpstr>Course OBjectives</vt:lpstr>
      <vt:lpstr>Course introduction</vt:lpstr>
      <vt:lpstr>General Info</vt:lpstr>
      <vt:lpstr>Course Website</vt:lpstr>
      <vt:lpstr>Other Course Tools</vt:lpstr>
      <vt:lpstr>Expectations</vt:lpstr>
      <vt:lpstr>General Info</vt:lpstr>
      <vt:lpstr>Textbook</vt:lpstr>
      <vt:lpstr>Lectures</vt:lpstr>
      <vt:lpstr>Modules</vt:lpstr>
      <vt:lpstr>Modules (Cont’d)</vt:lpstr>
      <vt:lpstr>Quizzes</vt:lpstr>
      <vt:lpstr>Quizzes</vt:lpstr>
      <vt:lpstr>Final Exam</vt:lpstr>
      <vt:lpstr>Homeworks</vt:lpstr>
      <vt:lpstr>Homework Grades</vt:lpstr>
      <vt:lpstr>Homework Collaboration</vt:lpstr>
      <vt:lpstr>Homework Grade Philosophy</vt:lpstr>
      <vt:lpstr>Grading Overview</vt:lpstr>
      <vt:lpstr>Office Hours</vt:lpstr>
      <vt:lpstr>Homework: Written</vt:lpstr>
      <vt:lpstr>Use of Online Code Etc.</vt:lpstr>
      <vt:lpstr>Working in groups</vt:lpstr>
      <vt:lpstr>On the subject of extensions and Attendance</vt:lpstr>
      <vt:lpstr>I think that is all…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Programming</dc:title>
  <dc:creator>Mark Floryan</dc:creator>
  <cp:lastModifiedBy>Mark Floryan</cp:lastModifiedBy>
  <cp:revision>128</cp:revision>
  <dcterms:created xsi:type="dcterms:W3CDTF">2023-02-24T14:15:53Z</dcterms:created>
  <dcterms:modified xsi:type="dcterms:W3CDTF">2025-01-13T18:57:33Z</dcterms:modified>
</cp:coreProperties>
</file>