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1"/>
  </p:notesMasterIdLst>
  <p:sldIdLst>
    <p:sldId id="256" r:id="rId2"/>
    <p:sldId id="272" r:id="rId3"/>
    <p:sldId id="258" r:id="rId4"/>
    <p:sldId id="327" r:id="rId5"/>
    <p:sldId id="349" r:id="rId6"/>
    <p:sldId id="348" r:id="rId7"/>
    <p:sldId id="329" r:id="rId8"/>
    <p:sldId id="360" r:id="rId9"/>
    <p:sldId id="353" r:id="rId10"/>
    <p:sldId id="335" r:id="rId11"/>
    <p:sldId id="331" r:id="rId12"/>
    <p:sldId id="354" r:id="rId13"/>
    <p:sldId id="355" r:id="rId14"/>
    <p:sldId id="356" r:id="rId15"/>
    <p:sldId id="358" r:id="rId16"/>
    <p:sldId id="365" r:id="rId17"/>
    <p:sldId id="350" r:id="rId18"/>
    <p:sldId id="332" r:id="rId19"/>
    <p:sldId id="351" r:id="rId20"/>
    <p:sldId id="359" r:id="rId21"/>
    <p:sldId id="352" r:id="rId22"/>
    <p:sldId id="366" r:id="rId23"/>
    <p:sldId id="361" r:id="rId24"/>
    <p:sldId id="370" r:id="rId25"/>
    <p:sldId id="367" r:id="rId26"/>
    <p:sldId id="368" r:id="rId27"/>
    <p:sldId id="357" r:id="rId28"/>
    <p:sldId id="337" r:id="rId29"/>
    <p:sldId id="338" r:id="rId30"/>
    <p:sldId id="362" r:id="rId31"/>
    <p:sldId id="342" r:id="rId32"/>
    <p:sldId id="369" r:id="rId33"/>
    <p:sldId id="343" r:id="rId34"/>
    <p:sldId id="363" r:id="rId35"/>
    <p:sldId id="364" r:id="rId36"/>
    <p:sldId id="344" r:id="rId37"/>
    <p:sldId id="345" r:id="rId38"/>
    <p:sldId id="371" r:id="rId39"/>
    <p:sldId id="34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8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0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Review of Proof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EC68-9045-465F-8434-4CD7F138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2334"/>
            <a:ext cx="9905998" cy="841005"/>
          </a:xfrm>
        </p:spPr>
        <p:txBody>
          <a:bodyPr/>
          <a:lstStyle/>
          <a:p>
            <a:pPr algn="ctr"/>
            <a:r>
              <a:rPr lang="en-US" dirty="0"/>
              <a:t>Direct Proof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97B2B-196F-4EEA-860C-5CC605D0A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77" y="1862626"/>
            <a:ext cx="9306533" cy="354171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only with what the theorem assumes.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End with the desired statement being true.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E5941-3354-4CCC-852C-351A75EF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28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84B755-5CBC-7944-9A8D-1BDBB66C6EF4}"/>
              </a:ext>
            </a:extLst>
          </p:cNvPr>
          <p:cNvSpPr txBox="1">
            <a:spLocks/>
          </p:cNvSpPr>
          <p:nvPr/>
        </p:nvSpPr>
        <p:spPr>
          <a:xfrm>
            <a:off x="5108330" y="2904392"/>
            <a:ext cx="6268916" cy="369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Start w/ assumption</a:t>
            </a:r>
            <a:r>
              <a:rPr lang="en-US" dirty="0"/>
              <a:t>: 6 is a number divisible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/>
              <a:t>Obvious Conclusion</a:t>
            </a:r>
            <a:r>
              <a:rPr lang="en-US" dirty="0"/>
              <a:t>: 6 is not divisible by 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Thus there is some natural number that is divisible by 3 but not 9</a:t>
            </a:r>
          </a:p>
        </p:txBody>
      </p:sp>
    </p:spTree>
    <p:extLst>
      <p:ext uri="{BB962C8B-B14F-4D97-AF65-F5344CB8AC3E}">
        <p14:creationId xmlns:p14="http://schemas.microsoft.com/office/powerpoint/2010/main" val="255014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05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u="sng" dirty="0"/>
                  <a:t>Start w/ assumption</a:t>
                </a:r>
                <a:r>
                  <a:rPr lang="en-US" dirty="0"/>
                  <a:t>: Every natural number divisible by 9. So grab an arbitrary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br>
                  <a:rPr lang="en-US" b="1" i="1" u="sng" dirty="0"/>
                </a:br>
                <a:r>
                  <a:rPr lang="en-US" b="1" i="1" u="sng" dirty="0"/>
                  <a:t>Obvious Conclusions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n is divisible by 3    </a:t>
                </a:r>
                <a:r>
                  <a:rPr lang="en-US" dirty="0">
                    <a:sym typeface="Wingdings" pitchFamily="2" charset="2"/>
                  </a:rPr>
                  <a:t> This is what we wanted to prove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  <a:blipFill>
                <a:blip r:embed="rId2"/>
                <a:stretch>
                  <a:fillRect l="-1083" t="-316" r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048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</p:spTree>
    <p:extLst>
      <p:ext uri="{BB962C8B-B14F-4D97-AF65-F5344CB8AC3E}">
        <p14:creationId xmlns:p14="http://schemas.microsoft.com/office/powerpoint/2010/main" val="2672190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7584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0E81-1AFB-4157-A5AD-E137655C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84" y="3944510"/>
            <a:ext cx="1518572" cy="10345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i="1" dirty="0"/>
              <a:t>Step 1: Describe this algorithm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916254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Proof By Construction: When a theorem states that a particular type of object exists, we can demonstrate HOW to construct it.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762324" y="2676557"/>
            <a:ext cx="4453281" cy="59030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something P exists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6B7C9D-BDA3-9B4A-89F1-2D071B3D0F77}"/>
              </a:ext>
            </a:extLst>
          </p:cNvPr>
          <p:cNvCxnSpPr>
            <a:cxnSpLocks/>
          </p:cNvCxnSpPr>
          <p:nvPr/>
        </p:nvCxnSpPr>
        <p:spPr>
          <a:xfrm>
            <a:off x="2042291" y="4704492"/>
            <a:ext cx="492565" cy="2745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4170156" y="2094328"/>
            <a:ext cx="3469135" cy="463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u="sng" dirty="0"/>
              <a:t>Anatomy of proof by construction:</a:t>
            </a:r>
            <a:endParaRPr lang="en-US" sz="1800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EFAE3D-E1C5-CD4F-AD04-71435AA4AD73}"/>
              </a:ext>
            </a:extLst>
          </p:cNvPr>
          <p:cNvSpPr txBox="1">
            <a:spLocks/>
          </p:cNvSpPr>
          <p:nvPr/>
        </p:nvSpPr>
        <p:spPr>
          <a:xfrm>
            <a:off x="2688300" y="3580495"/>
            <a:ext cx="2034172" cy="279715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INPUT:</a:t>
            </a:r>
            <a:r>
              <a:rPr lang="en-US" dirty="0">
                <a:solidFill>
                  <a:schemeClr val="bg1"/>
                </a:solidFill>
              </a:rPr>
              <a:t> None</a:t>
            </a:r>
          </a:p>
          <a:p>
            <a:pPr marL="0" indent="0">
              <a:buNone/>
            </a:pPr>
            <a:endParaRPr lang="en-US" b="1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&lt;Algorithm&gt;</a:t>
            </a:r>
          </a:p>
          <a:p>
            <a:pPr marL="0" indent="0">
              <a:buNone/>
            </a:pPr>
            <a:endParaRPr lang="en-US" b="1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Output:</a:t>
            </a:r>
            <a:r>
              <a:rPr lang="en-US" dirty="0">
                <a:solidFill>
                  <a:schemeClr val="bg1"/>
                </a:solidFill>
              </a:rPr>
              <a:t> P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F09D3E8-F403-F04E-8511-C04D456BD637}"/>
              </a:ext>
            </a:extLst>
          </p:cNvPr>
          <p:cNvSpPr txBox="1">
            <a:spLocks/>
          </p:cNvSpPr>
          <p:nvPr/>
        </p:nvSpPr>
        <p:spPr>
          <a:xfrm>
            <a:off x="5360911" y="4187578"/>
            <a:ext cx="1518572" cy="1034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Step 2: Prove algorithm correctly constructs 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605945-FAE0-F64F-952D-DA3A0489669F}"/>
              </a:ext>
            </a:extLst>
          </p:cNvPr>
          <p:cNvCxnSpPr>
            <a:cxnSpLocks/>
          </p:cNvCxnSpPr>
          <p:nvPr/>
        </p:nvCxnSpPr>
        <p:spPr>
          <a:xfrm>
            <a:off x="6611318" y="4947560"/>
            <a:ext cx="492565" cy="2745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D50E1D-937E-6D4E-8789-FEF5E3BAD625}"/>
              </a:ext>
            </a:extLst>
          </p:cNvPr>
          <p:cNvSpPr txBox="1">
            <a:spLocks/>
          </p:cNvSpPr>
          <p:nvPr/>
        </p:nvSpPr>
        <p:spPr>
          <a:xfrm>
            <a:off x="7257326" y="3823563"/>
            <a:ext cx="4317357" cy="202165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Prove proposition 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 = Algorithm given in step 1 correctly constructs P with desired properties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76F1D6-1D74-324C-A7E3-9F9BB06041E6}"/>
              </a:ext>
            </a:extLst>
          </p:cNvPr>
          <p:cNvCxnSpPr>
            <a:cxnSpLocks/>
          </p:cNvCxnSpPr>
          <p:nvPr/>
        </p:nvCxnSpPr>
        <p:spPr>
          <a:xfrm>
            <a:off x="10150997" y="3136739"/>
            <a:ext cx="208345" cy="59030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5E1BC01-AB82-CD4C-B600-C26E41A0824E}"/>
              </a:ext>
            </a:extLst>
          </p:cNvPr>
          <p:cNvSpPr txBox="1">
            <a:spLocks/>
          </p:cNvSpPr>
          <p:nvPr/>
        </p:nvSpPr>
        <p:spPr>
          <a:xfrm>
            <a:off x="8840769" y="2167796"/>
            <a:ext cx="1738491" cy="1034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Purple boxes are NESTED proofs. Often use / require another proof technique.</a:t>
            </a:r>
          </a:p>
        </p:txBody>
      </p:sp>
    </p:spTree>
    <p:extLst>
      <p:ext uri="{BB962C8B-B14F-4D97-AF65-F5344CB8AC3E}">
        <p14:creationId xmlns:p14="http://schemas.microsoft.com/office/powerpoint/2010/main" val="860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0E81-1AFB-4157-A5AD-E137655C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7904" y="5031273"/>
            <a:ext cx="1836250" cy="103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i="1" dirty="0"/>
              <a:t>3-regular means every node has degree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518137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Proof By Construction: When a theorem states that a particular type of object exists, we can demonstrate HOW to construct it.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850169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6B7C9D-BDA3-9B4A-89F1-2D071B3D0F77}"/>
              </a:ext>
            </a:extLst>
          </p:cNvPr>
          <p:cNvCxnSpPr/>
          <p:nvPr/>
        </p:nvCxnSpPr>
        <p:spPr>
          <a:xfrm>
            <a:off x="9249508" y="4062046"/>
            <a:ext cx="536330" cy="84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6F1B7D-D5CB-1F4B-BEAC-C2688ADCDB8D}"/>
              </a:ext>
            </a:extLst>
          </p:cNvPr>
          <p:cNvCxnSpPr>
            <a:cxnSpLocks/>
          </p:cNvCxnSpPr>
          <p:nvPr/>
        </p:nvCxnSpPr>
        <p:spPr>
          <a:xfrm flipH="1">
            <a:off x="3499338" y="4062046"/>
            <a:ext cx="319454" cy="7209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1982541" y="4783015"/>
            <a:ext cx="4620481" cy="146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u="sng" dirty="0"/>
              <a:t>Proof idea</a:t>
            </a:r>
            <a:r>
              <a:rPr lang="en-US" sz="1800" i="1" dirty="0"/>
              <a:t>: Show how to construct the graph for any arbitrary n. Usually this is a </a:t>
            </a:r>
            <a:r>
              <a:rPr lang="en-US" sz="1800" b="1" i="1" u="sng" dirty="0"/>
              <a:t>process</a:t>
            </a:r>
            <a:r>
              <a:rPr lang="en-US" sz="1800" i="1" dirty="0"/>
              <a:t> for constructing the graph (an algorithm!)</a:t>
            </a:r>
          </a:p>
        </p:txBody>
      </p:sp>
    </p:spTree>
    <p:extLst>
      <p:ext uri="{BB962C8B-B14F-4D97-AF65-F5344CB8AC3E}">
        <p14:creationId xmlns:p14="http://schemas.microsoft.com/office/powerpoint/2010/main" val="61252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8EB1-0381-42F4-877C-3DBE7D54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7841"/>
            <a:ext cx="9905998" cy="770667"/>
          </a:xfrm>
        </p:spPr>
        <p:txBody>
          <a:bodyPr/>
          <a:lstStyle/>
          <a:p>
            <a:pPr algn="ctr"/>
            <a:r>
              <a:rPr lang="en-US" dirty="0"/>
              <a:t>Proof by Construction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69DF-9047-42F3-83BE-4A947796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515" y="2249487"/>
            <a:ext cx="6268916" cy="3541714"/>
          </a:xfrm>
        </p:spPr>
        <p:txBody>
          <a:bodyPr/>
          <a:lstStyle/>
          <a:p>
            <a:r>
              <a:rPr lang="en-US" dirty="0"/>
              <a:t>Fully define construction</a:t>
            </a:r>
          </a:p>
          <a:p>
            <a:r>
              <a:rPr lang="en-US" dirty="0"/>
              <a:t>Describe how we know it satisfies the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3EC3-DBFE-41CD-9978-B668DCB0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6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9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7606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Why do we need </a:t>
            </a:r>
            <a:r>
              <a:rPr lang="en-US" b="1" i="1" u="sng" dirty="0">
                <a:solidFill>
                  <a:schemeClr val="bg1"/>
                </a:solidFill>
              </a:rPr>
              <a:t>proofs</a:t>
            </a:r>
            <a:r>
              <a:rPr lang="en-US" dirty="0">
                <a:solidFill>
                  <a:schemeClr val="bg1"/>
                </a:solidFill>
              </a:rPr>
              <a:t> for theory of computation? Do we HAVE to do it?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346549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are the main </a:t>
            </a:r>
            <a:r>
              <a:rPr lang="en-US" b="1" i="1" u="sng" dirty="0">
                <a:solidFill>
                  <a:schemeClr val="bg1"/>
                </a:solidFill>
              </a:rPr>
              <a:t>proof techniques</a:t>
            </a:r>
            <a:r>
              <a:rPr lang="en-US" dirty="0">
                <a:solidFill>
                  <a:schemeClr val="bg1"/>
                </a:solidFill>
              </a:rPr>
              <a:t> we will be using? Let’s review each one!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BB8F33-E827-4441-A810-97DADD889BDC}"/>
              </a:ext>
            </a:extLst>
          </p:cNvPr>
          <p:cNvSpPr txBox="1">
            <a:spLocks/>
          </p:cNvSpPr>
          <p:nvPr/>
        </p:nvSpPr>
        <p:spPr>
          <a:xfrm>
            <a:off x="1325752" y="2738108"/>
            <a:ext cx="9928402" cy="9919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i="1" u="sng" dirty="0"/>
              <a:t>Overall Idea</a:t>
            </a:r>
            <a:r>
              <a:rPr lang="en-US" sz="1800" dirty="0"/>
              <a:t>: Draw nodes in a circle and number them 0 through n-1. Match each node with the one next to it (2 edges per node) and also to the one directly across from it (node </a:t>
            </a:r>
            <a:r>
              <a:rPr lang="en-US" sz="1800"/>
              <a:t>that is n/2 away).</a:t>
            </a:r>
            <a:endParaRPr lang="en-US" sz="1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999D6F-D448-9849-A034-E1EF74160808}"/>
              </a:ext>
            </a:extLst>
          </p:cNvPr>
          <p:cNvGrpSpPr/>
          <p:nvPr/>
        </p:nvGrpSpPr>
        <p:grpSpPr>
          <a:xfrm>
            <a:off x="4152524" y="3942044"/>
            <a:ext cx="2952938" cy="2511582"/>
            <a:chOff x="4152524" y="3942044"/>
            <a:chExt cx="2952938" cy="25115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C4CC9D8-475F-674B-B283-E8D9D5AFF4B1}"/>
                </a:ext>
              </a:extLst>
            </p:cNvPr>
            <p:cNvSpPr/>
            <p:nvPr/>
          </p:nvSpPr>
          <p:spPr>
            <a:xfrm>
              <a:off x="4759107" y="3942044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62AE28-BDFF-AC42-986F-A178591C2AD1}"/>
                </a:ext>
              </a:extLst>
            </p:cNvPr>
            <p:cNvSpPr/>
            <p:nvPr/>
          </p:nvSpPr>
          <p:spPr>
            <a:xfrm>
              <a:off x="4152524" y="4931529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77108AD-B35E-0D4E-AC0C-3EEDF635D5AF}"/>
                </a:ext>
              </a:extLst>
            </p:cNvPr>
            <p:cNvSpPr/>
            <p:nvPr/>
          </p:nvSpPr>
          <p:spPr>
            <a:xfrm>
              <a:off x="4759107" y="5847043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ED58D7-7513-1B42-8672-7F4B66A7EC9E}"/>
                </a:ext>
              </a:extLst>
            </p:cNvPr>
            <p:cNvSpPr/>
            <p:nvPr/>
          </p:nvSpPr>
          <p:spPr>
            <a:xfrm>
              <a:off x="5892296" y="5847042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A72453-24DC-4747-A092-323A937BEB2F}"/>
                </a:ext>
              </a:extLst>
            </p:cNvPr>
            <p:cNvSpPr/>
            <p:nvPr/>
          </p:nvSpPr>
          <p:spPr>
            <a:xfrm>
              <a:off x="6498879" y="4931528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4A18D0-0858-4747-965F-A575DD2F922D}"/>
                </a:ext>
              </a:extLst>
            </p:cNvPr>
            <p:cNvSpPr/>
            <p:nvPr/>
          </p:nvSpPr>
          <p:spPr>
            <a:xfrm>
              <a:off x="5892296" y="3942044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D6051F5-92C1-7949-B224-E96A04C83091}"/>
                </a:ext>
              </a:extLst>
            </p:cNvPr>
            <p:cNvCxnSpPr>
              <a:stCxn id="3" idx="3"/>
              <a:endCxn id="7" idx="0"/>
            </p:cNvCxnSpPr>
            <p:nvPr/>
          </p:nvCxnSpPr>
          <p:spPr>
            <a:xfrm flipH="1">
              <a:off x="4455816" y="4459795"/>
              <a:ext cx="392123" cy="47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848422-6089-C744-A566-6F6A91B667AA}"/>
                </a:ext>
              </a:extLst>
            </p:cNvPr>
            <p:cNvCxnSpPr>
              <a:cxnSpLocks/>
              <a:stCxn id="8" idx="1"/>
              <a:endCxn id="7" idx="4"/>
            </p:cNvCxnSpPr>
            <p:nvPr/>
          </p:nvCxnSpPr>
          <p:spPr>
            <a:xfrm flipH="1" flipV="1">
              <a:off x="4455816" y="5538112"/>
              <a:ext cx="392123" cy="397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4519D9-5564-024E-AFD0-23A315D4444D}"/>
                </a:ext>
              </a:extLst>
            </p:cNvPr>
            <p:cNvCxnSpPr>
              <a:cxnSpLocks/>
              <a:stCxn id="9" idx="2"/>
              <a:endCxn id="8" idx="6"/>
            </p:cNvCxnSpPr>
            <p:nvPr/>
          </p:nvCxnSpPr>
          <p:spPr>
            <a:xfrm flipH="1">
              <a:off x="5365690" y="6150334"/>
              <a:ext cx="52660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B6B14F7-9F43-354D-AAA6-0B55FD7647E7}"/>
                </a:ext>
              </a:extLst>
            </p:cNvPr>
            <p:cNvCxnSpPr>
              <a:cxnSpLocks/>
              <a:stCxn id="9" idx="7"/>
              <a:endCxn id="10" idx="4"/>
            </p:cNvCxnSpPr>
            <p:nvPr/>
          </p:nvCxnSpPr>
          <p:spPr>
            <a:xfrm flipV="1">
              <a:off x="6410047" y="5538111"/>
              <a:ext cx="392124" cy="397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4BC57E-AC46-0348-9AB4-02A61524F39E}"/>
                </a:ext>
              </a:extLst>
            </p:cNvPr>
            <p:cNvCxnSpPr>
              <a:cxnSpLocks/>
              <a:stCxn id="10" idx="0"/>
              <a:endCxn id="11" idx="5"/>
            </p:cNvCxnSpPr>
            <p:nvPr/>
          </p:nvCxnSpPr>
          <p:spPr>
            <a:xfrm flipH="1" flipV="1">
              <a:off x="6410047" y="4459795"/>
              <a:ext cx="392124" cy="471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B0C5D5-55B8-D44D-A31B-8471F1D64B85}"/>
                </a:ext>
              </a:extLst>
            </p:cNvPr>
            <p:cNvCxnSpPr>
              <a:cxnSpLocks/>
              <a:stCxn id="11" idx="2"/>
              <a:endCxn id="3" idx="6"/>
            </p:cNvCxnSpPr>
            <p:nvPr/>
          </p:nvCxnSpPr>
          <p:spPr>
            <a:xfrm flipH="1">
              <a:off x="5365690" y="4245336"/>
              <a:ext cx="526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A866215-9F10-4247-B662-9C23D1DB1959}"/>
                </a:ext>
              </a:extLst>
            </p:cNvPr>
            <p:cNvCxnSpPr>
              <a:cxnSpLocks/>
              <a:stCxn id="3" idx="5"/>
              <a:endCxn id="9" idx="1"/>
            </p:cNvCxnSpPr>
            <p:nvPr/>
          </p:nvCxnSpPr>
          <p:spPr>
            <a:xfrm>
              <a:off x="5276858" y="4459795"/>
              <a:ext cx="704270" cy="1476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9E1E86-E122-6D46-AC77-D8889E872D87}"/>
                </a:ext>
              </a:extLst>
            </p:cNvPr>
            <p:cNvCxnSpPr>
              <a:cxnSpLocks/>
              <a:stCxn id="10" idx="2"/>
              <a:endCxn id="7" idx="6"/>
            </p:cNvCxnSpPr>
            <p:nvPr/>
          </p:nvCxnSpPr>
          <p:spPr>
            <a:xfrm flipH="1">
              <a:off x="4759107" y="5234820"/>
              <a:ext cx="173977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9BE6DBA-1551-AA44-8A6E-9ADB5188D912}"/>
                </a:ext>
              </a:extLst>
            </p:cNvPr>
            <p:cNvCxnSpPr>
              <a:cxnSpLocks/>
              <a:stCxn id="11" idx="3"/>
              <a:endCxn id="8" idx="0"/>
            </p:cNvCxnSpPr>
            <p:nvPr/>
          </p:nvCxnSpPr>
          <p:spPr>
            <a:xfrm flipH="1">
              <a:off x="5062399" y="4459795"/>
              <a:ext cx="918729" cy="1387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013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7125" y="2923198"/>
                <a:ext cx="4365505" cy="200761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}|0≤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125" y="2923198"/>
                <a:ext cx="4365505" cy="2007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4449" y="2923198"/>
                <a:ext cx="3862894" cy="113884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={0, 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449" y="2923198"/>
                <a:ext cx="3862894" cy="1138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083583-26FE-B940-AACE-4E89AC7F48CC}"/>
              </a:ext>
            </a:extLst>
          </p:cNvPr>
          <p:cNvCxnSpPr>
            <a:cxnSpLocks/>
          </p:cNvCxnSpPr>
          <p:nvPr/>
        </p:nvCxnSpPr>
        <p:spPr>
          <a:xfrm flipH="1">
            <a:off x="3356658" y="4145574"/>
            <a:ext cx="416690" cy="100516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50359F-12C1-F748-AEF8-9976100A1080}"/>
              </a:ext>
            </a:extLst>
          </p:cNvPr>
          <p:cNvSpPr txBox="1">
            <a:spLocks/>
          </p:cNvSpPr>
          <p:nvPr/>
        </p:nvSpPr>
        <p:spPr>
          <a:xfrm>
            <a:off x="1586644" y="5284176"/>
            <a:ext cx="5033964" cy="1274885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How do we know G satisfies the theorem (is 3-regular). Because each node is “drawn in a circle” and paired with its neighbors and the one directly across the circle. Even number n means the pairing is perfect, so every node has 3 edges. </a:t>
            </a:r>
          </a:p>
        </p:txBody>
      </p:sp>
    </p:spTree>
    <p:extLst>
      <p:ext uri="{BB962C8B-B14F-4D97-AF65-F5344CB8AC3E}">
        <p14:creationId xmlns:p14="http://schemas.microsoft.com/office/powerpoint/2010/main" val="3448614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7584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0E81-1AFB-4157-A5AD-E137655C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84" y="3944510"/>
            <a:ext cx="1518572" cy="10345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i="1" dirty="0"/>
              <a:t>Step 1: Describe this algorithm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916254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Proof By Construction: When a theorem states that a particular type of object exists, we can demonstrate HOW to construct it.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9905" y="2709946"/>
                <a:ext cx="2601332" cy="59030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905" y="2709946"/>
                <a:ext cx="2601332" cy="590309"/>
              </a:xfrm>
              <a:prstGeom prst="rect">
                <a:avLst/>
              </a:prstGeom>
              <a:blipFill>
                <a:blip r:embed="rId2"/>
                <a:stretch>
                  <a:fillRect l="-291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6B7C9D-BDA3-9B4A-89F1-2D071B3D0F77}"/>
              </a:ext>
            </a:extLst>
          </p:cNvPr>
          <p:cNvCxnSpPr>
            <a:cxnSpLocks/>
          </p:cNvCxnSpPr>
          <p:nvPr/>
        </p:nvCxnSpPr>
        <p:spPr>
          <a:xfrm>
            <a:off x="2042291" y="4704492"/>
            <a:ext cx="492565" cy="2745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4170156" y="2094328"/>
            <a:ext cx="3469135" cy="463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u="sng" dirty="0"/>
              <a:t>Anatomy of proof by construction:</a:t>
            </a:r>
            <a:endParaRPr lang="en-US" sz="1800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EFAE3D-E1C5-CD4F-AD04-71435AA4AD73}"/>
              </a:ext>
            </a:extLst>
          </p:cNvPr>
          <p:cNvSpPr txBox="1">
            <a:spLocks/>
          </p:cNvSpPr>
          <p:nvPr/>
        </p:nvSpPr>
        <p:spPr>
          <a:xfrm>
            <a:off x="2688300" y="3580495"/>
            <a:ext cx="2034172" cy="279715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INPUT:</a:t>
            </a:r>
            <a:r>
              <a:rPr lang="en-US" dirty="0">
                <a:solidFill>
                  <a:schemeClr val="bg1"/>
                </a:solidFill>
              </a:rPr>
              <a:t> p</a:t>
            </a:r>
          </a:p>
          <a:p>
            <a:pPr marL="0" indent="0">
              <a:buNone/>
            </a:pPr>
            <a:endParaRPr lang="en-US" b="1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&lt;Algorithm&gt;</a:t>
            </a:r>
          </a:p>
          <a:p>
            <a:pPr marL="0" indent="0">
              <a:buNone/>
            </a:pPr>
            <a:endParaRPr lang="en-US" b="1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Output:</a:t>
            </a:r>
            <a:r>
              <a:rPr lang="en-US" dirty="0">
                <a:solidFill>
                  <a:schemeClr val="bg1"/>
                </a:solidFill>
              </a:rPr>
              <a:t> q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F09D3E8-F403-F04E-8511-C04D456BD637}"/>
              </a:ext>
            </a:extLst>
          </p:cNvPr>
          <p:cNvSpPr txBox="1">
            <a:spLocks/>
          </p:cNvSpPr>
          <p:nvPr/>
        </p:nvSpPr>
        <p:spPr>
          <a:xfrm>
            <a:off x="5360911" y="4187578"/>
            <a:ext cx="1518572" cy="1034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Step 2: Prove algorithm correctly constructs 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605945-FAE0-F64F-952D-DA3A0489669F}"/>
              </a:ext>
            </a:extLst>
          </p:cNvPr>
          <p:cNvCxnSpPr>
            <a:cxnSpLocks/>
          </p:cNvCxnSpPr>
          <p:nvPr/>
        </p:nvCxnSpPr>
        <p:spPr>
          <a:xfrm>
            <a:off x="6611318" y="4947560"/>
            <a:ext cx="492565" cy="2745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D50E1D-937E-6D4E-8789-FEF5E3BAD625}"/>
              </a:ext>
            </a:extLst>
          </p:cNvPr>
          <p:cNvSpPr txBox="1">
            <a:spLocks/>
          </p:cNvSpPr>
          <p:nvPr/>
        </p:nvSpPr>
        <p:spPr>
          <a:xfrm>
            <a:off x="7257326" y="3823563"/>
            <a:ext cx="4317357" cy="202165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Prove proposition 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 = Algorithm given in step 1 correctly constructs q from p with desired properties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76F1D6-1D74-324C-A7E3-9F9BB06041E6}"/>
              </a:ext>
            </a:extLst>
          </p:cNvPr>
          <p:cNvCxnSpPr>
            <a:cxnSpLocks/>
          </p:cNvCxnSpPr>
          <p:nvPr/>
        </p:nvCxnSpPr>
        <p:spPr>
          <a:xfrm>
            <a:off x="10150997" y="3136739"/>
            <a:ext cx="208345" cy="59030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5E1BC01-AB82-CD4C-B600-C26E41A0824E}"/>
              </a:ext>
            </a:extLst>
          </p:cNvPr>
          <p:cNvSpPr txBox="1">
            <a:spLocks/>
          </p:cNvSpPr>
          <p:nvPr/>
        </p:nvSpPr>
        <p:spPr>
          <a:xfrm>
            <a:off x="8840769" y="2167796"/>
            <a:ext cx="1738491" cy="1034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Purple boxes are NESTED proofs. Often use / require another proof technique.</a:t>
            </a:r>
          </a:p>
        </p:txBody>
      </p:sp>
    </p:spTree>
    <p:extLst>
      <p:ext uri="{BB962C8B-B14F-4D97-AF65-F5344CB8AC3E}">
        <p14:creationId xmlns:p14="http://schemas.microsoft.com/office/powerpoint/2010/main" val="1559018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</p:spTree>
    <p:extLst>
      <p:ext uri="{BB962C8B-B14F-4D97-AF65-F5344CB8AC3E}">
        <p14:creationId xmlns:p14="http://schemas.microsoft.com/office/powerpoint/2010/main" val="1675919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02602" y="2192807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Proof by Contradiction</a:t>
            </a:r>
            <a:r>
              <a:rPr lang="en-US" dirty="0"/>
              <a:t>: Assume the theorem is FALSE, and show through direct proof that this leads to some impossibility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69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7584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3688" y="2281683"/>
                <a:ext cx="2601332" cy="59030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88" y="2281683"/>
                <a:ext cx="2601332" cy="590309"/>
              </a:xfrm>
              <a:prstGeom prst="rect">
                <a:avLst/>
              </a:prstGeom>
              <a:blipFill>
                <a:blip r:embed="rId2"/>
                <a:stretch>
                  <a:fillRect l="-3398" t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4170156" y="983159"/>
            <a:ext cx="3469135" cy="463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u="sng" dirty="0"/>
              <a:t>Anatomy of proof by contradiction:</a:t>
            </a:r>
            <a:endParaRPr lang="en-US" sz="1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7EFAE3D-E1C5-CD4F-AD04-71435AA4AD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6284" y="3152231"/>
                <a:ext cx="3578410" cy="29939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Assume: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&lt;Logical Conc. 1&gt;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&lt;logical Conc. 2&gt;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&lt;logical conc. n&gt;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2=1 or some contradictory statement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Conclusion:</a:t>
                </a:r>
                <a:r>
                  <a:rPr lang="en-US" dirty="0">
                    <a:solidFill>
                      <a:schemeClr val="bg1"/>
                    </a:solidFill>
                  </a:rPr>
                  <a:t> p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7EFAE3D-E1C5-CD4F-AD04-71435AA4A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84" y="3152231"/>
                <a:ext cx="3578410" cy="2993925"/>
              </a:xfrm>
              <a:prstGeom prst="rect">
                <a:avLst/>
              </a:prstGeom>
              <a:blipFill>
                <a:blip r:embed="rId3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605945-FAE0-F64F-952D-DA3A0489669F}"/>
              </a:ext>
            </a:extLst>
          </p:cNvPr>
          <p:cNvCxnSpPr>
            <a:cxnSpLocks/>
          </p:cNvCxnSpPr>
          <p:nvPr/>
        </p:nvCxnSpPr>
        <p:spPr>
          <a:xfrm>
            <a:off x="3148314" y="4016415"/>
            <a:ext cx="3654628" cy="3897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D50E1D-937E-6D4E-8789-FEF5E3BAD625}"/>
              </a:ext>
            </a:extLst>
          </p:cNvPr>
          <p:cNvSpPr txBox="1">
            <a:spLocks/>
          </p:cNvSpPr>
          <p:nvPr/>
        </p:nvSpPr>
        <p:spPr>
          <a:xfrm>
            <a:off x="6991109" y="3742541"/>
            <a:ext cx="4479402" cy="1361895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Proof that: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&lt;Log. Conc. 1&gt;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&lt;Log. Conc. 2&gt;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76F1D6-1D74-324C-A7E3-9F9BB06041E6}"/>
              </a:ext>
            </a:extLst>
          </p:cNvPr>
          <p:cNvCxnSpPr>
            <a:cxnSpLocks/>
          </p:cNvCxnSpPr>
          <p:nvPr/>
        </p:nvCxnSpPr>
        <p:spPr>
          <a:xfrm>
            <a:off x="9884780" y="3055717"/>
            <a:ext cx="208345" cy="59030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5E1BC01-AB82-CD4C-B600-C26E41A0824E}"/>
              </a:ext>
            </a:extLst>
          </p:cNvPr>
          <p:cNvSpPr txBox="1">
            <a:spLocks/>
          </p:cNvSpPr>
          <p:nvPr/>
        </p:nvSpPr>
        <p:spPr>
          <a:xfrm>
            <a:off x="6435524" y="2086774"/>
            <a:ext cx="3877519" cy="1034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Note that each logical step may involve a sub-proof that proves that logical step. Not always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6A1355-3EF4-E64F-ABF5-6CFCA46E68DD}"/>
              </a:ext>
            </a:extLst>
          </p:cNvPr>
          <p:cNvCxnSpPr>
            <a:cxnSpLocks/>
          </p:cNvCxnSpPr>
          <p:nvPr/>
        </p:nvCxnSpPr>
        <p:spPr>
          <a:xfrm>
            <a:off x="3143509" y="4429275"/>
            <a:ext cx="3659433" cy="8485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180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7584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3688" y="2281683"/>
                <a:ext cx="2601332" cy="59030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88" y="2281683"/>
                <a:ext cx="2601332" cy="590309"/>
              </a:xfrm>
              <a:prstGeom prst="rect">
                <a:avLst/>
              </a:prstGeom>
              <a:blipFill>
                <a:blip r:embed="rId2"/>
                <a:stretch>
                  <a:fillRect l="-3398" t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4170156" y="983159"/>
            <a:ext cx="3469135" cy="463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u="sng" dirty="0"/>
              <a:t>Anatomy of proof by contradiction:</a:t>
            </a:r>
            <a:endParaRPr lang="en-US" sz="1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7EFAE3D-E1C5-CD4F-AD04-71435AA4AD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6284" y="3152231"/>
                <a:ext cx="3578410" cy="29939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Assume: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&lt;Logical Conc. 1&gt;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&lt;logical Conc. 2&gt;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&lt;logical conc. n&gt;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2=1 or some contradictory statement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Conclusion: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7EFAE3D-E1C5-CD4F-AD04-71435AA4A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84" y="3152231"/>
                <a:ext cx="3578410" cy="2993925"/>
              </a:xfrm>
              <a:prstGeom prst="rect">
                <a:avLst/>
              </a:prstGeom>
              <a:blipFill>
                <a:blip r:embed="rId3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605945-FAE0-F64F-952D-DA3A0489669F}"/>
              </a:ext>
            </a:extLst>
          </p:cNvPr>
          <p:cNvCxnSpPr>
            <a:cxnSpLocks/>
          </p:cNvCxnSpPr>
          <p:nvPr/>
        </p:nvCxnSpPr>
        <p:spPr>
          <a:xfrm>
            <a:off x="3148314" y="4016415"/>
            <a:ext cx="3654628" cy="3897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D50E1D-937E-6D4E-8789-FEF5E3BAD625}"/>
              </a:ext>
            </a:extLst>
          </p:cNvPr>
          <p:cNvSpPr txBox="1">
            <a:spLocks/>
          </p:cNvSpPr>
          <p:nvPr/>
        </p:nvSpPr>
        <p:spPr>
          <a:xfrm>
            <a:off x="6991109" y="3742541"/>
            <a:ext cx="4479402" cy="1361895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Proof that: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&lt;Log. Conc. 1&gt;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&lt;Log. Conc. 2&gt;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76F1D6-1D74-324C-A7E3-9F9BB06041E6}"/>
              </a:ext>
            </a:extLst>
          </p:cNvPr>
          <p:cNvCxnSpPr>
            <a:cxnSpLocks/>
          </p:cNvCxnSpPr>
          <p:nvPr/>
        </p:nvCxnSpPr>
        <p:spPr>
          <a:xfrm>
            <a:off x="9884780" y="3055717"/>
            <a:ext cx="208345" cy="59030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5E1BC01-AB82-CD4C-B600-C26E41A0824E}"/>
              </a:ext>
            </a:extLst>
          </p:cNvPr>
          <p:cNvSpPr txBox="1">
            <a:spLocks/>
          </p:cNvSpPr>
          <p:nvPr/>
        </p:nvSpPr>
        <p:spPr>
          <a:xfrm>
            <a:off x="6435524" y="2086774"/>
            <a:ext cx="3877519" cy="1034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Note that each logical step may involve a sub-proof that proves that logical step. Not always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6A1355-3EF4-E64F-ABF5-6CFCA46E68DD}"/>
              </a:ext>
            </a:extLst>
          </p:cNvPr>
          <p:cNvCxnSpPr>
            <a:cxnSpLocks/>
          </p:cNvCxnSpPr>
          <p:nvPr/>
        </p:nvCxnSpPr>
        <p:spPr>
          <a:xfrm>
            <a:off x="3143509" y="4429275"/>
            <a:ext cx="3659433" cy="8485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40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Proof by Contradiction</a:t>
            </a:r>
            <a:r>
              <a:rPr lang="en-US" dirty="0"/>
              <a:t>: Assume the theorem is FALSE, and show through direct proof that this leads to some impossibility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02F5779-ACB4-EE40-BC9D-BF6843423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5752" y="2529253"/>
                <a:ext cx="9928402" cy="80096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irrational</a:t>
                </a:r>
              </a:p>
              <a:p>
                <a:pPr lvl="2"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02F5779-ACB4-EE40-BC9D-BF6843423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752" y="2529253"/>
                <a:ext cx="9928402" cy="8009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69D8B1-6AA8-874F-B930-4347B0AB7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980" y="5161516"/>
            <a:ext cx="5151471" cy="1173647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Oftentimes, contradiction proofs are much easier than direct proofs. Sometimes not.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DB2C33-6B34-AD49-8CEF-CA4EE8BBC19B}"/>
              </a:ext>
            </a:extLst>
          </p:cNvPr>
          <p:cNvCxnSpPr>
            <a:cxnSpLocks/>
          </p:cNvCxnSpPr>
          <p:nvPr/>
        </p:nvCxnSpPr>
        <p:spPr>
          <a:xfrm flipH="1">
            <a:off x="3296684" y="3519553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4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7FC6-88DC-42D6-9E3C-BC688518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8"/>
            <a:ext cx="9905998" cy="726705"/>
          </a:xfrm>
        </p:spPr>
        <p:txBody>
          <a:bodyPr/>
          <a:lstStyle/>
          <a:p>
            <a:pPr algn="ctr"/>
            <a:r>
              <a:rPr lang="en-US" dirty="0"/>
              <a:t>Proof by Contradiction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97DB-F46E-45D1-9FD9-B2BE9FDC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38" y="1688122"/>
            <a:ext cx="10093570" cy="41558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by assuming the opposite of the statement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Usually this means assuming that something satisfied the left-hand-side of an implication but not the right-hand side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Show that the conjunction of 2 assumptions and/or conclusions is obviously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7589-F349-4B14-8515-B7B15353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28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A58-34DB-4799-B5AD-4CAA7288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0449"/>
            <a:ext cx="9905998" cy="6827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5413" y="1885244"/>
                <a:ext cx="9791998" cy="4763912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Prove this by contradiction: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Suppose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NOT irrational. Thus, it is rational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Thus there exist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Simplify m and n by dividing by any common divisors.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After this, one of m and n must be odd.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Multiply to obtain: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Square both sides: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twice an integer,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even, thus,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also even because square of odd number is also odd. Thus we 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Substitute for m:   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	//But n was supposed to be odd! Contradiction!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5413" y="1885244"/>
                <a:ext cx="9791998" cy="4763912"/>
              </a:xfrm>
              <a:blipFill>
                <a:blip r:embed="rId2"/>
                <a:stretch>
                  <a:fillRect l="-259" t="-265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C9AD-E570-498F-AE40-364E34F8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63238BE-4174-D84F-B7AD-D5ADEF8429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5752" y="948806"/>
                <a:ext cx="9928402" cy="80096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irrational</a:t>
                </a:r>
              </a:p>
              <a:p>
                <a:pPr lvl="2"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63238BE-4174-D84F-B7AD-D5ADEF842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752" y="948806"/>
                <a:ext cx="9928402" cy="800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89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Why do we need proofs?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Induction</a:t>
            </a:r>
          </a:p>
        </p:txBody>
      </p:sp>
    </p:spTree>
    <p:extLst>
      <p:ext uri="{BB962C8B-B14F-4D97-AF65-F5344CB8AC3E}">
        <p14:creationId xmlns:p14="http://schemas.microsoft.com/office/powerpoint/2010/main" val="3754678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62E0-F507-419E-B138-11C7F143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9387"/>
            <a:ext cx="9905998" cy="709120"/>
          </a:xfrm>
        </p:spPr>
        <p:txBody>
          <a:bodyPr/>
          <a:lstStyle/>
          <a:p>
            <a:pPr algn="ctr"/>
            <a:r>
              <a:rPr lang="en-US" dirty="0"/>
              <a:t>Proof by Induction Checklist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Show the theorem holds for some initial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(i.e. “Base Case”)</a:t>
                </a:r>
              </a:p>
              <a:p>
                <a:r>
                  <a:rPr lang="en-US" dirty="0"/>
                  <a:t>Assume that the theorem holds for some arbitrary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(i.e. “Inductive Hypothesis”)</a:t>
                </a:r>
              </a:p>
              <a:p>
                <a:r>
                  <a:rPr lang="en-US" dirty="0"/>
                  <a:t>Show that we can conclude that the theorem holds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(i.e. “Inductive Step”)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 r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B471E-1939-4416-B1F1-9C6B2B39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59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7584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6284" y="1450264"/>
                <a:ext cx="2601332" cy="59030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84" y="1450264"/>
                <a:ext cx="2601332" cy="590309"/>
              </a:xfrm>
              <a:prstGeom prst="rect">
                <a:avLst/>
              </a:prstGeom>
              <a:blipFill>
                <a:blip r:embed="rId2"/>
                <a:stretch>
                  <a:fillRect l="-339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4170156" y="983159"/>
            <a:ext cx="3469135" cy="463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u="sng" dirty="0"/>
              <a:t>Anatomy of proof by induction:</a:t>
            </a:r>
            <a:endParaRPr lang="en-US" sz="1800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EFAE3D-E1C5-CD4F-AD04-71435AA4AD73}"/>
              </a:ext>
            </a:extLst>
          </p:cNvPr>
          <p:cNvSpPr txBox="1">
            <a:spLocks/>
          </p:cNvSpPr>
          <p:nvPr/>
        </p:nvSpPr>
        <p:spPr>
          <a:xfrm>
            <a:off x="1516283" y="2260688"/>
            <a:ext cx="1319514" cy="3965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Base Case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D50E1D-937E-6D4E-8789-FEF5E3BAD625}"/>
              </a:ext>
            </a:extLst>
          </p:cNvPr>
          <p:cNvSpPr txBox="1">
            <a:spLocks/>
          </p:cNvSpPr>
          <p:nvPr/>
        </p:nvSpPr>
        <p:spPr>
          <a:xfrm>
            <a:off x="2986268" y="2242411"/>
            <a:ext cx="7384647" cy="414827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Provide a proof for small n (first n or first few n). Usually trivial.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76F1D6-1D74-324C-A7E3-9F9BB06041E6}"/>
              </a:ext>
            </a:extLst>
          </p:cNvPr>
          <p:cNvCxnSpPr>
            <a:cxnSpLocks/>
          </p:cNvCxnSpPr>
          <p:nvPr/>
        </p:nvCxnSpPr>
        <p:spPr>
          <a:xfrm>
            <a:off x="8206451" y="5972544"/>
            <a:ext cx="82954" cy="2951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5E1BC01-AB82-CD4C-B600-C26E41A0824E}"/>
              </a:ext>
            </a:extLst>
          </p:cNvPr>
          <p:cNvSpPr txBox="1">
            <a:spLocks/>
          </p:cNvSpPr>
          <p:nvPr/>
        </p:nvSpPr>
        <p:spPr>
          <a:xfrm>
            <a:off x="4525703" y="6223354"/>
            <a:ext cx="7110714" cy="58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Remember that purple boxes are sub-proofs!!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82234B-CD82-7F44-975C-BFDE2D11DB46}"/>
              </a:ext>
            </a:extLst>
          </p:cNvPr>
          <p:cNvSpPr txBox="1">
            <a:spLocks/>
          </p:cNvSpPr>
          <p:nvPr/>
        </p:nvSpPr>
        <p:spPr>
          <a:xfrm>
            <a:off x="856527" y="3502215"/>
            <a:ext cx="1979270" cy="3965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Inductive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3FE6D3E-B5B4-9F45-8A92-CFBEFF7981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6267" y="3502215"/>
                <a:ext cx="7384647" cy="39655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for some arbitrary k (sometime “up through k”).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3FE6D3E-B5B4-9F45-8A92-CFBEFF798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67" y="3502215"/>
                <a:ext cx="7384647" cy="396550"/>
              </a:xfrm>
              <a:prstGeom prst="rect">
                <a:avLst/>
              </a:prstGeom>
              <a:blipFill>
                <a:blip r:embed="rId3"/>
                <a:stretch>
                  <a:fillRect l="-686" t="-6452" b="-193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59297517-D5ED-4C4A-B5AC-41415D9BE7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6284" y="2890238"/>
                <a:ext cx="2601332" cy="5162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59297517-D5ED-4C4A-B5AC-41415D9BE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84" y="2890238"/>
                <a:ext cx="2601332" cy="516275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4BB117E-F23F-134E-A7F5-0787D141F699}"/>
              </a:ext>
            </a:extLst>
          </p:cNvPr>
          <p:cNvSpPr txBox="1">
            <a:spLocks/>
          </p:cNvSpPr>
          <p:nvPr/>
        </p:nvSpPr>
        <p:spPr>
          <a:xfrm>
            <a:off x="856527" y="4233324"/>
            <a:ext cx="1979270" cy="3965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Inductive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BE99312-B2DB-1B49-8E32-204B85C418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6267" y="4233324"/>
                <a:ext cx="7384647" cy="1646615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This usually involves using another proof technique!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Almost always references or leverages the assumed truth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BE99312-B2DB-1B49-8E32-204B85C41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67" y="4233324"/>
                <a:ext cx="7384647" cy="1646615"/>
              </a:xfrm>
              <a:prstGeom prst="rect">
                <a:avLst/>
              </a:prstGeom>
              <a:blipFill>
                <a:blip r:embed="rId5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782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15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04A0EB-7434-524B-8C48-FD42281F9AEE}"/>
              </a:ext>
            </a:extLst>
          </p:cNvPr>
          <p:cNvSpPr txBox="1">
            <a:spLocks/>
          </p:cNvSpPr>
          <p:nvPr/>
        </p:nvSpPr>
        <p:spPr>
          <a:xfrm>
            <a:off x="860755" y="3023252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strings exist for length k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blipFill>
                <a:blip r:embed="rId4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267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04A0EB-7434-524B-8C48-FD42281F9AEE}"/>
              </a:ext>
            </a:extLst>
          </p:cNvPr>
          <p:cNvSpPr txBox="1">
            <a:spLocks/>
          </p:cNvSpPr>
          <p:nvPr/>
        </p:nvSpPr>
        <p:spPr>
          <a:xfrm>
            <a:off x="860755" y="3023252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strings exist for length k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blipFill>
                <a:blip r:embed="rId4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032996-6C0D-AB41-9182-6BF9995B6AF1}"/>
              </a:ext>
            </a:extLst>
          </p:cNvPr>
          <p:cNvSpPr txBox="1">
            <a:spLocks/>
          </p:cNvSpPr>
          <p:nvPr/>
        </p:nvSpPr>
        <p:spPr>
          <a:xfrm>
            <a:off x="860755" y="3896606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5465A1C-C456-724B-B3B5-DC8E1D65B8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896605"/>
                <a:ext cx="6836200" cy="27757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exist for length k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Consider length k+1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For 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of length k, we can add a 0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total)</a:t>
                </a:r>
                <a:br>
                  <a:rPr lang="en-US" sz="2000" dirty="0">
                    <a:solidFill>
                      <a:schemeClr val="bg1"/>
                    </a:solidFill>
                  </a:rPr>
                </a:br>
                <a:r>
                  <a:rPr lang="en-US" sz="2000" dirty="0">
                    <a:solidFill>
                      <a:schemeClr val="bg1"/>
                    </a:solidFill>
                  </a:rPr>
                  <a:t>For 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of length k, we can add a 1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total)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Grand total number of strings of length k+1 is:</a:t>
                </a:r>
                <a:br>
                  <a:rPr lang="en-US" sz="20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5465A1C-C456-724B-B3B5-DC8E1D65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896605"/>
                <a:ext cx="6836200" cy="2775799"/>
              </a:xfrm>
              <a:prstGeom prst="rect">
                <a:avLst/>
              </a:prstGeom>
              <a:blipFill>
                <a:blip r:embed="rId5"/>
                <a:stretch>
                  <a:fillRect l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069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Permutations of a list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D144-52C0-4715-98E8-A016A569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F6F6F-BE20-4628-B83B-2042DE3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2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915" b="-31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92C2-4212-4D46-9B70-B72CF875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21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7584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6284" y="1450264"/>
                <a:ext cx="2601332" cy="59030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85D54C-495D-E541-B747-D8D6D53E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84" y="1450264"/>
                <a:ext cx="2601332" cy="590309"/>
              </a:xfrm>
              <a:prstGeom prst="rect">
                <a:avLst/>
              </a:prstGeom>
              <a:blipFill>
                <a:blip r:embed="rId2"/>
                <a:stretch>
                  <a:fillRect l="-339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4170156" y="983159"/>
            <a:ext cx="3469135" cy="463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u="sng" dirty="0"/>
              <a:t>Anatomy of proof by induction:</a:t>
            </a:r>
            <a:endParaRPr lang="en-US" sz="1800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EFAE3D-E1C5-CD4F-AD04-71435AA4AD73}"/>
              </a:ext>
            </a:extLst>
          </p:cNvPr>
          <p:cNvSpPr txBox="1">
            <a:spLocks/>
          </p:cNvSpPr>
          <p:nvPr/>
        </p:nvSpPr>
        <p:spPr>
          <a:xfrm>
            <a:off x="1516283" y="2260688"/>
            <a:ext cx="1319514" cy="3965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Base Case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D50E1D-937E-6D4E-8789-FEF5E3BAD625}"/>
              </a:ext>
            </a:extLst>
          </p:cNvPr>
          <p:cNvSpPr txBox="1">
            <a:spLocks/>
          </p:cNvSpPr>
          <p:nvPr/>
        </p:nvSpPr>
        <p:spPr>
          <a:xfrm>
            <a:off x="2986268" y="2242411"/>
            <a:ext cx="7384647" cy="414827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Provide a proof for small n (first n or first few n). Usually trivial.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76F1D6-1D74-324C-A7E3-9F9BB06041E6}"/>
              </a:ext>
            </a:extLst>
          </p:cNvPr>
          <p:cNvCxnSpPr>
            <a:cxnSpLocks/>
          </p:cNvCxnSpPr>
          <p:nvPr/>
        </p:nvCxnSpPr>
        <p:spPr>
          <a:xfrm>
            <a:off x="8206451" y="5972544"/>
            <a:ext cx="82954" cy="2951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5E1BC01-AB82-CD4C-B600-C26E41A0824E}"/>
              </a:ext>
            </a:extLst>
          </p:cNvPr>
          <p:cNvSpPr txBox="1">
            <a:spLocks/>
          </p:cNvSpPr>
          <p:nvPr/>
        </p:nvSpPr>
        <p:spPr>
          <a:xfrm>
            <a:off x="4525703" y="6223354"/>
            <a:ext cx="7110714" cy="58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Remember that purple boxes are sub-proofs!!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82234B-CD82-7F44-975C-BFDE2D11DB46}"/>
              </a:ext>
            </a:extLst>
          </p:cNvPr>
          <p:cNvSpPr txBox="1">
            <a:spLocks/>
          </p:cNvSpPr>
          <p:nvPr/>
        </p:nvSpPr>
        <p:spPr>
          <a:xfrm>
            <a:off x="856527" y="3502215"/>
            <a:ext cx="1979270" cy="3965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Inductive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3FE6D3E-B5B4-9F45-8A92-CFBEFF7981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6267" y="3502215"/>
                <a:ext cx="7384647" cy="39655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for some arbitrary k (sometime “up through k”).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3FE6D3E-B5B4-9F45-8A92-CFBEFF798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67" y="3502215"/>
                <a:ext cx="7384647" cy="396550"/>
              </a:xfrm>
              <a:prstGeom prst="rect">
                <a:avLst/>
              </a:prstGeom>
              <a:blipFill>
                <a:blip r:embed="rId3"/>
                <a:stretch>
                  <a:fillRect l="-686" t="-6452" b="-193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59297517-D5ED-4C4A-B5AC-41415D9BE7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6284" y="2890238"/>
                <a:ext cx="2601332" cy="5162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59297517-D5ED-4C4A-B5AC-41415D9BE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84" y="2890238"/>
                <a:ext cx="2601332" cy="516275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4BB117E-F23F-134E-A7F5-0787D141F699}"/>
              </a:ext>
            </a:extLst>
          </p:cNvPr>
          <p:cNvSpPr txBox="1">
            <a:spLocks/>
          </p:cNvSpPr>
          <p:nvPr/>
        </p:nvSpPr>
        <p:spPr>
          <a:xfrm>
            <a:off x="856527" y="4233324"/>
            <a:ext cx="1979270" cy="3965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Inductive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BE99312-B2DB-1B49-8E32-204B85C418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6267" y="4233324"/>
                <a:ext cx="7384647" cy="1646615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This usually involves using another proof technique!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Almost always references or leverages the assumed truth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BE99312-B2DB-1B49-8E32-204B85C41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67" y="4233324"/>
                <a:ext cx="7384647" cy="1646615"/>
              </a:xfrm>
              <a:prstGeom prst="rect">
                <a:avLst/>
              </a:prstGeom>
              <a:blipFill>
                <a:blip r:embed="rId5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439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882D-6B41-4845-9355-504145CC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7165"/>
            <a:ext cx="9905998" cy="744290"/>
          </a:xfrm>
        </p:spPr>
        <p:txBody>
          <a:bodyPr/>
          <a:lstStyle/>
          <a:p>
            <a:pPr algn="ctr"/>
            <a:r>
              <a:rPr lang="en-US" dirty="0" err="1"/>
              <a:t>Floryan’s</a:t>
            </a:r>
            <a:r>
              <a:rPr lang="en-US" dirty="0"/>
              <a:t> Proof Writing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533A0-FF32-49CF-915C-5018EAAB1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492" y="1195757"/>
            <a:ext cx="10243039" cy="5257799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Identify the nature of the claim</a:t>
            </a:r>
          </a:p>
          <a:p>
            <a:pPr marL="1276257" lvl="1" indent="-742950"/>
            <a:r>
              <a:rPr lang="en-US" dirty="0"/>
              <a:t>Is it a “there exists” statement, a “for all” statement?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out all the important definitions (assumptions, the goal, etc.)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Manipulate definitions to see how they relate and develop intuition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Organize your discoveries into one or more proof strategies</a:t>
            </a:r>
          </a:p>
          <a:p>
            <a:pPr marL="1276257" lvl="1" indent="-742950"/>
            <a:r>
              <a:rPr lang="en-US" dirty="0"/>
              <a:t>There exists: usually by construction, sometimes by other means</a:t>
            </a:r>
          </a:p>
          <a:p>
            <a:pPr marL="1276257" lvl="1" indent="-742950"/>
            <a:r>
              <a:rPr lang="en-US" dirty="0"/>
              <a:t>For all: rarely by construction, typically by one of the other methods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your proof to be obvious to the typical CS3102 student last week.</a:t>
            </a:r>
          </a:p>
          <a:p>
            <a:pPr marL="1276257" lvl="1" indent="-742950"/>
            <a:r>
              <a:rPr lang="en-US" dirty="0"/>
              <a:t>Name your proof strategy, briefly mention how you’re going to use the strategy, explain what you mentioned in detail</a:t>
            </a:r>
          </a:p>
          <a:p>
            <a:pPr marL="1276257" lvl="1" indent="-742950"/>
            <a:r>
              <a:rPr lang="en-US" dirty="0"/>
              <a:t>If some step would have been confusing to the typical classmate last week, you should break it up into smaller steps</a:t>
            </a:r>
          </a:p>
          <a:p>
            <a:pPr marL="1276257" lvl="1" indent="-742950"/>
            <a:endParaRPr lang="en-US" dirty="0"/>
          </a:p>
          <a:p>
            <a:pPr marL="742950" indent="-742950"/>
            <a:endParaRPr lang="en-US" dirty="0"/>
          </a:p>
          <a:p>
            <a:pPr marL="1276257" lvl="1" indent="-74295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AAD8-F5E9-4F42-B5B2-FD24FE23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854" y="2532185"/>
            <a:ext cx="2822331" cy="1028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you think?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0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3" y="3481754"/>
            <a:ext cx="8959362" cy="3077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Imagine we have two computational models A and B (for middle box)</a:t>
            </a:r>
          </a:p>
          <a:p>
            <a:pPr marL="0" indent="0">
              <a:buNone/>
            </a:pPr>
            <a:r>
              <a:rPr lang="en-US" i="1" u="sng" dirty="0"/>
              <a:t>Proofs allow us to answer questions like:</a:t>
            </a:r>
            <a:br>
              <a:rPr lang="en-US" dirty="0"/>
            </a:br>
            <a:r>
              <a:rPr lang="en-US" dirty="0"/>
              <a:t>  - Is there a some function A can compute but B cannot?</a:t>
            </a:r>
            <a:br>
              <a:rPr lang="en-US" dirty="0"/>
            </a:br>
            <a:r>
              <a:rPr lang="en-US" dirty="0"/>
              <a:t>  - Can B be compute all the same functions as A?</a:t>
            </a:r>
            <a:br>
              <a:rPr lang="en-US" dirty="0"/>
            </a:br>
            <a:r>
              <a:rPr lang="en-US" dirty="0"/>
              <a:t>  - Is there a function that neither A nor B can compute?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0E871A-82C8-264E-B3B5-0EE009D074C7}"/>
              </a:ext>
            </a:extLst>
          </p:cNvPr>
          <p:cNvSpPr txBox="1">
            <a:spLocks/>
          </p:cNvSpPr>
          <p:nvPr/>
        </p:nvSpPr>
        <p:spPr>
          <a:xfrm>
            <a:off x="4667417" y="1466863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F60385-BC82-1E48-8364-E0A01AD0BC0E}"/>
              </a:ext>
            </a:extLst>
          </p:cNvPr>
          <p:cNvSpPr txBox="1">
            <a:spLocks/>
          </p:cNvSpPr>
          <p:nvPr/>
        </p:nvSpPr>
        <p:spPr>
          <a:xfrm>
            <a:off x="2052763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A0717-8955-F34A-A091-D0D39DFB03C2}"/>
              </a:ext>
            </a:extLst>
          </p:cNvPr>
          <p:cNvSpPr txBox="1">
            <a:spLocks/>
          </p:cNvSpPr>
          <p:nvPr/>
        </p:nvSpPr>
        <p:spPr>
          <a:xfrm>
            <a:off x="8746436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DFEDD7-6D90-0643-82E6-654FF496F442}"/>
              </a:ext>
            </a:extLst>
          </p:cNvPr>
          <p:cNvCxnSpPr/>
          <p:nvPr/>
        </p:nvCxnSpPr>
        <p:spPr>
          <a:xfrm>
            <a:off x="3347500" y="235740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4BCA76-CC96-C247-A4E7-8240935D7F6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426519" y="2357409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1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Review of Proof Techniques</a:t>
            </a:r>
          </a:p>
        </p:txBody>
      </p:sp>
    </p:spTree>
    <p:extLst>
      <p:ext uri="{BB962C8B-B14F-4D97-AF65-F5344CB8AC3E}">
        <p14:creationId xmlns:p14="http://schemas.microsoft.com/office/powerpoint/2010/main" val="120872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752A-ECDB-4CA9-A48A-1CEDD1DF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65765"/>
            <a:ext cx="9905998" cy="788251"/>
          </a:xfrm>
        </p:spPr>
        <p:txBody>
          <a:bodyPr/>
          <a:lstStyle/>
          <a:p>
            <a:pPr algn="ctr"/>
            <a:r>
              <a:rPr lang="en-US" dirty="0"/>
              <a:t>Proof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9CEF-F690-4713-A957-7035771D3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731" y="2249487"/>
            <a:ext cx="4422532" cy="3541714"/>
          </a:xfrm>
        </p:spPr>
        <p:txBody>
          <a:bodyPr/>
          <a:lstStyle/>
          <a:p>
            <a:r>
              <a:rPr lang="en-US" dirty="0"/>
              <a:t>Construction</a:t>
            </a:r>
          </a:p>
          <a:p>
            <a:r>
              <a:rPr lang="en-US" dirty="0"/>
              <a:t>Direct Proof</a:t>
            </a:r>
          </a:p>
          <a:p>
            <a:r>
              <a:rPr lang="en-US" dirty="0"/>
              <a:t>Contradiction</a:t>
            </a:r>
          </a:p>
          <a:p>
            <a:r>
              <a:rPr lang="en-US" dirty="0"/>
              <a:t>Cases</a:t>
            </a:r>
          </a:p>
          <a:p>
            <a:r>
              <a:rPr lang="en-US" dirty="0"/>
              <a:t>Induction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ACF46-4386-4F04-A5A0-641D90A7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F60F0-500E-494C-A45C-211AA563668F}"/>
              </a:ext>
            </a:extLst>
          </p:cNvPr>
          <p:cNvSpPr txBox="1"/>
          <p:nvPr/>
        </p:nvSpPr>
        <p:spPr>
          <a:xfrm rot="1894181">
            <a:off x="7336804" y="2918366"/>
            <a:ext cx="3910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Important: Some proofs could employ multiple strategies! Others might not fit any well!</a:t>
            </a:r>
          </a:p>
        </p:txBody>
      </p:sp>
    </p:spTree>
    <p:extLst>
      <p:ext uri="{BB962C8B-B14F-4D97-AF65-F5344CB8AC3E}">
        <p14:creationId xmlns:p14="http://schemas.microsoft.com/office/powerpoint/2010/main" val="78292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 Proof</a:t>
            </a:r>
          </a:p>
        </p:txBody>
      </p:sp>
    </p:spTree>
    <p:extLst>
      <p:ext uri="{BB962C8B-B14F-4D97-AF65-F5344CB8AC3E}">
        <p14:creationId xmlns:p14="http://schemas.microsoft.com/office/powerpoint/2010/main" val="394809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Direct Proof</a:t>
            </a:r>
            <a:r>
              <a:rPr lang="en-US" dirty="0"/>
              <a:t>: Given starting assumptions, show a set of logical steps that lead to the desired conclusion.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603985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2F5779-ACB4-EE40-BC9D-BF6843423160}"/>
              </a:ext>
            </a:extLst>
          </p:cNvPr>
          <p:cNvSpPr txBox="1">
            <a:spLocks/>
          </p:cNvSpPr>
          <p:nvPr/>
        </p:nvSpPr>
        <p:spPr>
          <a:xfrm>
            <a:off x="1325752" y="3824651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413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14572</TotalTime>
  <Words>2062</Words>
  <Application>Microsoft Macintosh PowerPoint</Application>
  <PresentationFormat>Widescreen</PresentationFormat>
  <Paragraphs>246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Review of Proof Techniques</vt:lpstr>
      <vt:lpstr>Goals!</vt:lpstr>
      <vt:lpstr>Part 1: Why do we need proofs?</vt:lpstr>
      <vt:lpstr>Discussion! Why do we need proofs?</vt:lpstr>
      <vt:lpstr>Discussion! Why do we need proofs?</vt:lpstr>
      <vt:lpstr>Part 2: Review of Proof Techniques</vt:lpstr>
      <vt:lpstr>Proof Strategies</vt:lpstr>
      <vt:lpstr>Direct Proof</vt:lpstr>
      <vt:lpstr>Direct Proof</vt:lpstr>
      <vt:lpstr>Direct Proof Checklist</vt:lpstr>
      <vt:lpstr>Direct Proof</vt:lpstr>
      <vt:lpstr>Direct Proof</vt:lpstr>
      <vt:lpstr>Direct Proof</vt:lpstr>
      <vt:lpstr>Direct Proof</vt:lpstr>
      <vt:lpstr>Proof by Construction</vt:lpstr>
      <vt:lpstr>Proof By Construction</vt:lpstr>
      <vt:lpstr>Proof By Construction</vt:lpstr>
      <vt:lpstr>Proof by Construction Checklist</vt:lpstr>
      <vt:lpstr>Proof By Construction</vt:lpstr>
      <vt:lpstr>Proof By Construction</vt:lpstr>
      <vt:lpstr>Proof By Construction</vt:lpstr>
      <vt:lpstr>Proof By Construction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 Checklist</vt:lpstr>
      <vt:lpstr>Proof By Contradiction</vt:lpstr>
      <vt:lpstr>Proof By Induction</vt:lpstr>
      <vt:lpstr>Proof by Induction Checklist</vt:lpstr>
      <vt:lpstr>Proof By Induction</vt:lpstr>
      <vt:lpstr>There are 2^n binary strings of length n|n≥1.</vt:lpstr>
      <vt:lpstr>There are 2^n binary strings of length n|n≥1.</vt:lpstr>
      <vt:lpstr>There are 2^n binary strings of length n|n≥1.</vt:lpstr>
      <vt:lpstr>There are n! Permutations of a list of length n</vt:lpstr>
      <vt:lpstr>For a finite set S, |P(S)|=2^(|S|)</vt:lpstr>
      <vt:lpstr>Proof By Induction</vt:lpstr>
      <vt:lpstr>Floryan’s Proof Writing Tips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110</cp:revision>
  <dcterms:created xsi:type="dcterms:W3CDTF">2023-02-24T14:15:53Z</dcterms:created>
  <dcterms:modified xsi:type="dcterms:W3CDTF">2024-09-03T13:19:52Z</dcterms:modified>
</cp:coreProperties>
</file>