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8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366" r:id="rId10"/>
    <p:sldId id="461" r:id="rId11"/>
    <p:sldId id="480" r:id="rId12"/>
    <p:sldId id="462" r:id="rId13"/>
    <p:sldId id="481" r:id="rId14"/>
    <p:sldId id="463" r:id="rId15"/>
    <p:sldId id="482" r:id="rId16"/>
    <p:sldId id="465" r:id="rId17"/>
    <p:sldId id="483" r:id="rId18"/>
    <p:sldId id="360" r:id="rId19"/>
    <p:sldId id="468" r:id="rId20"/>
    <p:sldId id="469" r:id="rId21"/>
    <p:sldId id="512" r:id="rId22"/>
    <p:sldId id="484" r:id="rId23"/>
    <p:sldId id="487" r:id="rId24"/>
    <p:sldId id="470" r:id="rId25"/>
    <p:sldId id="486" r:id="rId26"/>
    <p:sldId id="467" r:id="rId27"/>
    <p:sldId id="474" r:id="rId28"/>
    <p:sldId id="489" r:id="rId29"/>
    <p:sldId id="491" r:id="rId30"/>
    <p:sldId id="492" r:id="rId31"/>
    <p:sldId id="493" r:id="rId32"/>
    <p:sldId id="490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475" r:id="rId44"/>
    <p:sldId id="476" r:id="rId45"/>
    <p:sldId id="477" r:id="rId46"/>
    <p:sldId id="505" r:id="rId47"/>
    <p:sldId id="506" r:id="rId48"/>
    <p:sldId id="507" r:id="rId49"/>
    <p:sldId id="508" r:id="rId50"/>
    <p:sldId id="509" r:id="rId51"/>
    <p:sldId id="510" r:id="rId52"/>
    <p:sldId id="488" r:id="rId53"/>
    <p:sldId id="471" r:id="rId54"/>
    <p:sldId id="504" r:id="rId55"/>
    <p:sldId id="473" r:id="rId56"/>
    <p:sldId id="45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5"/>
    <p:restoredTop sz="94687"/>
  </p:normalViewPr>
  <p:slideViewPr>
    <p:cSldViewPr snapToGrid="0" snapToObjects="1">
      <p:cViewPr varScale="1">
        <p:scale>
          <a:sx n="135" d="100"/>
          <a:sy n="135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5980" y="2536215"/>
                <a:ext cx="8572356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&lt;</a:t>
                </a:r>
                <a:r>
                  <a:rPr lang="en-US" dirty="0" err="1">
                    <a:solidFill>
                      <a:schemeClr val="bg1"/>
                    </a:solidFill>
                  </a:rPr>
                  <a:t>variable_dec</a:t>
                </a:r>
                <a:r>
                  <a:rPr lang="en-US" dirty="0">
                    <a:solidFill>
                      <a:schemeClr val="bg1"/>
                    </a:solidFill>
                  </a:rPr>
                  <a:t>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&lt;type&gt; &lt;name&gt; = &lt;expr&gt;;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&lt;type&gt;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&lt;name&gt;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&lt;expr&gt;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&lt;</a:t>
                </a:r>
                <a:r>
                  <a:rPr lang="en-US" dirty="0" err="1">
                    <a:solidFill>
                      <a:schemeClr val="bg1"/>
                    </a:solidFill>
                  </a:rPr>
                  <a:t>concrete_type</a:t>
                </a:r>
                <a:r>
                  <a:rPr lang="en-US" dirty="0">
                    <a:solidFill>
                      <a:schemeClr val="bg1"/>
                    </a:solidFill>
                  </a:rPr>
                  <a:t>&gt; | &lt;expr&gt; + &lt;expr&gt; | &lt;expr&gt; - &lt;expr&gt;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</a:t>
                </a:r>
                <a:r>
                  <a:rPr lang="en-US" dirty="0" err="1">
                    <a:solidFill>
                      <a:schemeClr val="bg1"/>
                    </a:solidFill>
                  </a:rPr>
                  <a:t>concrete_type</a:t>
                </a:r>
                <a:r>
                  <a:rPr lang="en-US" dirty="0">
                    <a:solidFill>
                      <a:schemeClr val="bg1"/>
                    </a:solidFill>
                  </a:rPr>
                  <a:t>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5980" y="2536215"/>
                <a:ext cx="8572356" cy="2035786"/>
              </a:xfrm>
              <a:blipFill>
                <a:blip r:embed="rId2"/>
                <a:stretch>
                  <a:fillRect l="-888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7" y="1150882"/>
            <a:ext cx="2637086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2452679" y="1891130"/>
            <a:ext cx="716548" cy="5195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413" y="5579571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2374254" y="4697525"/>
            <a:ext cx="327382" cy="84543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790719" y="5579571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70864" y="4697525"/>
            <a:ext cx="919855" cy="1067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325" y="1019142"/>
                <a:ext cx="8572356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&lt;</a:t>
                </a:r>
                <a:r>
                  <a:rPr lang="en-US" dirty="0" err="1">
                    <a:solidFill>
                      <a:schemeClr val="bg1"/>
                    </a:solidFill>
                  </a:rPr>
                  <a:t>variable_dec</a:t>
                </a:r>
                <a:r>
                  <a:rPr lang="en-US" dirty="0">
                    <a:solidFill>
                      <a:schemeClr val="bg1"/>
                    </a:solidFill>
                  </a:rPr>
                  <a:t>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&lt;type&gt; &lt;name&gt; = &lt;expr&gt;;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&lt;type&gt;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&lt;name&gt;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&lt;expr&gt;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&lt;</a:t>
                </a:r>
                <a:r>
                  <a:rPr lang="en-US" dirty="0" err="1">
                    <a:solidFill>
                      <a:schemeClr val="bg1"/>
                    </a:solidFill>
                  </a:rPr>
                  <a:t>concrete_type</a:t>
                </a:r>
                <a:r>
                  <a:rPr lang="en-US" dirty="0">
                    <a:solidFill>
                      <a:schemeClr val="bg1"/>
                    </a:solidFill>
                  </a:rPr>
                  <a:t>&gt; | &lt;expr&gt; + &lt;expr&gt; | &lt;expr&gt; - &lt;expr&gt;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</a:t>
                </a:r>
                <a:r>
                  <a:rPr lang="en-US" dirty="0" err="1">
                    <a:solidFill>
                      <a:schemeClr val="bg1"/>
                    </a:solidFill>
                  </a:rPr>
                  <a:t>concrete_type</a:t>
                </a:r>
                <a:r>
                  <a:rPr lang="en-US" dirty="0">
                    <a:solidFill>
                      <a:schemeClr val="bg1"/>
                    </a:solidFill>
                  </a:rPr>
                  <a:t>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325" y="1019142"/>
                <a:ext cx="8572356" cy="2035786"/>
              </a:xfrm>
              <a:blipFill>
                <a:blip r:embed="rId2"/>
                <a:stretch>
                  <a:fillRect l="-888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325" y="3480608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25" y="3480608"/>
                <a:ext cx="3593123" cy="1153737"/>
              </a:xfrm>
              <a:prstGeom prst="rect">
                <a:avLst/>
              </a:prstGeom>
              <a:blipFill>
                <a:blip r:embed="rId3"/>
                <a:stretch>
                  <a:fillRect l="-140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849234" y="3150526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</a:t>
              </a:r>
              <a:r>
                <a:rPr lang="en-US" sz="1800" i="1" dirty="0" err="1"/>
                <a:t>variable_dec</a:t>
              </a:r>
              <a:r>
                <a:rPr lang="en-US" sz="1800" i="1" dirty="0"/>
                <a:t>&gt;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402602" y="3993568"/>
              <a:ext cx="2857499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&lt;type&gt; &lt;name&gt; = &lt;expr&gt;;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7831352" y="3875806"/>
              <a:ext cx="1" cy="11776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&lt;expr&gt; + &lt;expr&gt;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</a:t>
              </a:r>
              <a:r>
                <a:rPr lang="en-US" sz="1800" i="1" dirty="0" err="1"/>
                <a:t>concrete_type</a:t>
              </a:r>
              <a:r>
                <a:rPr lang="en-US" sz="1800" i="1" dirty="0"/>
                <a:t>&gt;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</a:t>
              </a:r>
              <a:r>
                <a:rPr lang="en-US" sz="1800" i="1" dirty="0" err="1"/>
                <a:t>concrete_type</a:t>
              </a:r>
              <a:r>
                <a:rPr lang="en-US" sz="1800" i="1" dirty="0"/>
                <a:t>&gt;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6848470" y="4423059"/>
              <a:ext cx="982882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8264267" y="5070759"/>
              <a:ext cx="280733" cy="10737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9680064" y="5058639"/>
              <a:ext cx="366280" cy="11949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230924"/>
            <a:ext cx="9374188" cy="59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 DFA/NFA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DFA /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1" t="5303" r="4154" b="4272"/>
          <a:stretch/>
        </p:blipFill>
        <p:spPr>
          <a:xfrm>
            <a:off x="752994" y="2929317"/>
            <a:ext cx="5138632" cy="2201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35" y="3236380"/>
            <a:ext cx="3949700" cy="294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Motivating 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223" y="1476340"/>
            <a:ext cx="9374188" cy="4279392"/>
          </a:xfrm>
        </p:spPr>
        <p:txBody>
          <a:bodyPr/>
          <a:lstStyle/>
          <a:p>
            <a:r>
              <a:rPr lang="en-US" dirty="0"/>
              <a:t>Finite automata cannot recognize everything. Need: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Ability to handle “recursive” structure of some things</a:t>
            </a:r>
          </a:p>
          <a:p>
            <a:pPr lvl="1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Programming languages!! Recursive structures are a natural way to list out the possible valid syntax for a language. CFG will allow us to do this.</a:t>
            </a:r>
          </a:p>
        </p:txBody>
      </p:sp>
    </p:spTree>
    <p:extLst>
      <p:ext uri="{BB962C8B-B14F-4D97-AF65-F5344CB8AC3E}">
        <p14:creationId xmlns:p14="http://schemas.microsoft.com/office/powerpoint/2010/main" val="2928392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44960</TotalTime>
  <Words>4192</Words>
  <Application>Microsoft Macintosh PowerPoint</Application>
  <PresentationFormat>Widescreen</PresentationFormat>
  <Paragraphs>368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Motivating Context-Free Grammars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248</cp:revision>
  <dcterms:created xsi:type="dcterms:W3CDTF">2023-02-24T14:15:53Z</dcterms:created>
  <dcterms:modified xsi:type="dcterms:W3CDTF">2023-10-17T14:42:06Z</dcterms:modified>
</cp:coreProperties>
</file>