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4"/>
  </p:notesMasterIdLst>
  <p:sldIdLst>
    <p:sldId id="256" r:id="rId2"/>
    <p:sldId id="272" r:id="rId3"/>
    <p:sldId id="258" r:id="rId4"/>
    <p:sldId id="318" r:id="rId5"/>
    <p:sldId id="362" r:id="rId6"/>
    <p:sldId id="461" r:id="rId7"/>
    <p:sldId id="485" r:id="rId8"/>
    <p:sldId id="462" r:id="rId9"/>
    <p:sldId id="486" r:id="rId10"/>
    <p:sldId id="463" r:id="rId11"/>
    <p:sldId id="487" r:id="rId12"/>
    <p:sldId id="464" r:id="rId13"/>
    <p:sldId id="488" r:id="rId14"/>
    <p:sldId id="489" r:id="rId15"/>
    <p:sldId id="490" r:id="rId16"/>
    <p:sldId id="466" r:id="rId17"/>
    <p:sldId id="467" r:id="rId18"/>
    <p:sldId id="491" r:id="rId19"/>
    <p:sldId id="492" r:id="rId20"/>
    <p:sldId id="493" r:id="rId21"/>
    <p:sldId id="469" r:id="rId22"/>
    <p:sldId id="494" r:id="rId23"/>
    <p:sldId id="470" r:id="rId24"/>
    <p:sldId id="496" r:id="rId25"/>
    <p:sldId id="497" r:id="rId26"/>
    <p:sldId id="498" r:id="rId27"/>
    <p:sldId id="495" r:id="rId28"/>
    <p:sldId id="471" r:id="rId29"/>
    <p:sldId id="472" r:id="rId30"/>
    <p:sldId id="473" r:id="rId31"/>
    <p:sldId id="474" r:id="rId32"/>
    <p:sldId id="499" r:id="rId33"/>
    <p:sldId id="500" r:id="rId34"/>
    <p:sldId id="501" r:id="rId35"/>
    <p:sldId id="502" r:id="rId36"/>
    <p:sldId id="475" r:id="rId37"/>
    <p:sldId id="503" r:id="rId38"/>
    <p:sldId id="476" r:id="rId39"/>
    <p:sldId id="504" r:id="rId40"/>
    <p:sldId id="506" r:id="rId41"/>
    <p:sldId id="507" r:id="rId42"/>
    <p:sldId id="477" r:id="rId43"/>
    <p:sldId id="478" r:id="rId44"/>
    <p:sldId id="363" r:id="rId45"/>
    <p:sldId id="479" r:id="rId46"/>
    <p:sldId id="480" r:id="rId47"/>
    <p:sldId id="508" r:id="rId48"/>
    <p:sldId id="481" r:id="rId49"/>
    <p:sldId id="482" r:id="rId50"/>
    <p:sldId id="509" r:id="rId51"/>
    <p:sldId id="510" r:id="rId52"/>
    <p:sldId id="48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89"/>
    <p:restoredTop sz="94805"/>
  </p:normalViewPr>
  <p:slideViewPr>
    <p:cSldViewPr snapToGrid="0" snapToObjects="1">
      <p:cViewPr varScale="1">
        <p:scale>
          <a:sx n="141" d="100"/>
          <a:sy n="141" d="100"/>
        </p:scale>
        <p:origin x="6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10/17/23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10/17/23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Turing Machines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Formal Definition of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068857" y="1536192"/>
                <a:ext cx="5953736" cy="4379976"/>
              </a:xfrm>
              <a:solidFill>
                <a:schemeClr val="tx1">
                  <a:lumMod val="95000"/>
                </a:schemeClr>
              </a:solidFill>
            </p:spPr>
            <p:txBody>
              <a:bodyPr>
                <a:normAutofit/>
              </a:bodyPr>
              <a:lstStyle/>
              <a:p>
                <a:pPr marL="0" indent="0">
                  <a:buNone/>
                </a:pPr>
                <a:r>
                  <a:rPr lang="en-US" sz="1800" dirty="0">
                    <a:solidFill>
                      <a:schemeClr val="bg1"/>
                    </a:solidFill>
                  </a:rPr>
                  <a:t>A </a:t>
                </a:r>
                <a:r>
                  <a:rPr lang="en-US" sz="1800" b="1" i="1" u="sng" dirty="0">
                    <a:solidFill>
                      <a:schemeClr val="bg1"/>
                    </a:solidFill>
                  </a:rPr>
                  <a:t>Turing Machine</a:t>
                </a:r>
                <a:r>
                  <a:rPr lang="en-US" sz="1800" dirty="0">
                    <a:solidFill>
                      <a:schemeClr val="bg1"/>
                    </a:solidFill>
                  </a:rPr>
                  <a:t> is a 7-tuple, </a:t>
                </a:r>
                <a14:m>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e>
                    </m:d>
                  </m:oMath>
                </a14:m>
                <a:r>
                  <a:rPr lang="en-US" sz="1800" dirty="0">
                    <a:solidFill>
                      <a:schemeClr val="bg1"/>
                    </a:solidFill>
                  </a:rPr>
                  <a:t>, where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are all finite sets and:</a:t>
                </a: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the set of states</a:t>
                </a: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the input alphabet not containing the </a:t>
                </a:r>
                <a:r>
                  <a:rPr lang="en-US" sz="1800" b="1" i="1" dirty="0">
                    <a:solidFill>
                      <a:schemeClr val="bg1"/>
                    </a:solidFill>
                  </a:rPr>
                  <a:t>blank symbol</a:t>
                </a:r>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m:t>
                    </m:r>
                  </m:oMath>
                </a14:m>
                <a:endParaRPr lang="en-US" sz="1800" dirty="0">
                  <a:solidFill>
                    <a:schemeClr val="bg1"/>
                  </a:solidFill>
                </a:endParaRP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is the tape alphabet, where </a:t>
                </a:r>
                <a14:m>
                  <m:oMath xmlns:m="http://schemas.openxmlformats.org/officeDocument/2006/math">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and </a:t>
                </a:r>
                <a14:m>
                  <m:oMath xmlns:m="http://schemas.openxmlformats.org/officeDocument/2006/math">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endParaRPr lang="en-US" sz="1800" dirty="0">
                  <a:solidFill>
                    <a:schemeClr val="bg1"/>
                  </a:solidFill>
                </a:endParaRP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𝑆</m:t>
                    </m:r>
                    <m:r>
                      <a:rPr lang="en-US" sz="1800" b="0" i="1" smtClean="0">
                        <a:solidFill>
                          <a:schemeClr val="bg1"/>
                        </a:solidFill>
                        <a:latin typeface="Cambria Math" panose="02040503050406030204" pitchFamily="18" charset="0"/>
                      </a:rPr>
                      <m:t>}</m:t>
                    </m:r>
                  </m:oMath>
                </a14:m>
                <a:r>
                  <a:rPr lang="en-US" sz="1800" dirty="0">
                    <a:solidFill>
                      <a:schemeClr val="bg1"/>
                    </a:solidFill>
                  </a:rPr>
                  <a:t> is the transition function</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start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accept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reject state,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oMath>
                </a14:m>
                <a:endParaRPr lang="en-US" sz="1800"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068857" y="1536192"/>
                <a:ext cx="5953736" cy="4379976"/>
              </a:xfrm>
              <a:blipFill>
                <a:blip r:embed="rId2"/>
                <a:stretch>
                  <a:fillRect l="-1066" r="-2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711650" y="985962"/>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Blank symbol often used to mark special cases, end of input, etc.</a:t>
            </a:r>
          </a:p>
        </p:txBody>
      </p:sp>
      <p:cxnSp>
        <p:nvCxnSpPr>
          <p:cNvPr id="8" name="Straight Connector 7">
            <a:extLst>
              <a:ext uri="{FF2B5EF4-FFF2-40B4-BE49-F238E27FC236}">
                <a16:creationId xmlns:a16="http://schemas.microsoft.com/office/drawing/2014/main" id="{A118656C-CB34-3F4C-956A-CBAFF8924338}"/>
              </a:ext>
            </a:extLst>
          </p:cNvPr>
          <p:cNvCxnSpPr>
            <a:cxnSpLocks/>
            <a:endCxn id="6" idx="1"/>
          </p:cNvCxnSpPr>
          <p:nvPr/>
        </p:nvCxnSpPr>
        <p:spPr>
          <a:xfrm flipV="1">
            <a:off x="7104888" y="1629597"/>
            <a:ext cx="1606762" cy="13879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CC0DA50-12F1-934B-8A58-F9BB67FBCF2F}"/>
              </a:ext>
            </a:extLst>
          </p:cNvPr>
          <p:cNvSpPr txBox="1">
            <a:spLocks/>
          </p:cNvSpPr>
          <p:nvPr/>
        </p:nvSpPr>
        <p:spPr>
          <a:xfrm>
            <a:off x="9366970" y="3360354"/>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L, R, S here represent moving the head </a:t>
            </a:r>
            <a:r>
              <a:rPr lang="en-US" sz="1800" b="1" i="1" dirty="0">
                <a:solidFill>
                  <a:schemeClr val="tx1">
                    <a:lumMod val="95000"/>
                  </a:schemeClr>
                </a:solidFill>
              </a:rPr>
              <a:t>left</a:t>
            </a:r>
            <a:r>
              <a:rPr lang="en-US" sz="1800" i="1" dirty="0">
                <a:solidFill>
                  <a:schemeClr val="tx1">
                    <a:lumMod val="95000"/>
                  </a:schemeClr>
                </a:solidFill>
              </a:rPr>
              <a:t> or </a:t>
            </a:r>
            <a:r>
              <a:rPr lang="en-US" sz="1800" b="1" i="1" dirty="0">
                <a:solidFill>
                  <a:schemeClr val="tx1">
                    <a:lumMod val="95000"/>
                  </a:schemeClr>
                </a:solidFill>
              </a:rPr>
              <a:t>right</a:t>
            </a:r>
            <a:r>
              <a:rPr lang="en-US" sz="1800" i="1" dirty="0">
                <a:solidFill>
                  <a:schemeClr val="tx1">
                    <a:lumMod val="95000"/>
                  </a:schemeClr>
                </a:solidFill>
              </a:rPr>
              <a:t> or </a:t>
            </a:r>
            <a:r>
              <a:rPr lang="en-US" sz="1800" b="1" i="1" dirty="0">
                <a:solidFill>
                  <a:schemeClr val="tx1">
                    <a:lumMod val="95000"/>
                  </a:schemeClr>
                </a:solidFill>
              </a:rPr>
              <a:t>staying</a:t>
            </a:r>
            <a:r>
              <a:rPr lang="en-US" sz="1800" i="1" dirty="0">
                <a:solidFill>
                  <a:schemeClr val="tx1">
                    <a:lumMod val="95000"/>
                  </a:schemeClr>
                </a:solidFill>
              </a:rPr>
              <a:t> still</a:t>
            </a:r>
          </a:p>
        </p:txBody>
      </p:sp>
      <p:cxnSp>
        <p:nvCxnSpPr>
          <p:cNvPr id="10" name="Straight Connector 9">
            <a:extLst>
              <a:ext uri="{FF2B5EF4-FFF2-40B4-BE49-F238E27FC236}">
                <a16:creationId xmlns:a16="http://schemas.microsoft.com/office/drawing/2014/main" id="{013BE5E1-2C8F-3D48-BA21-88A14466DF13}"/>
              </a:ext>
            </a:extLst>
          </p:cNvPr>
          <p:cNvCxnSpPr>
            <a:cxnSpLocks/>
          </p:cNvCxnSpPr>
          <p:nvPr/>
        </p:nvCxnSpPr>
        <p:spPr>
          <a:xfrm flipV="1">
            <a:off x="7104888" y="3726180"/>
            <a:ext cx="2262082" cy="1691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FDEF8F5-056F-0548-95D0-6BCEAC1E052A}"/>
              </a:ext>
            </a:extLst>
          </p:cNvPr>
          <p:cNvSpPr txBox="1">
            <a:spLocks/>
          </p:cNvSpPr>
          <p:nvPr/>
        </p:nvSpPr>
        <p:spPr>
          <a:xfrm>
            <a:off x="8577538" y="5272533"/>
            <a:ext cx="2335761" cy="128726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TMs have one accept and one reject state, and they cannot be equal.</a:t>
            </a:r>
          </a:p>
        </p:txBody>
      </p:sp>
      <p:cxnSp>
        <p:nvCxnSpPr>
          <p:cNvPr id="15" name="Straight Connector 14">
            <a:extLst>
              <a:ext uri="{FF2B5EF4-FFF2-40B4-BE49-F238E27FC236}">
                <a16:creationId xmlns:a16="http://schemas.microsoft.com/office/drawing/2014/main" id="{874962C7-F5CD-BD46-8999-DB8695079CF4}"/>
              </a:ext>
            </a:extLst>
          </p:cNvPr>
          <p:cNvCxnSpPr>
            <a:cxnSpLocks/>
          </p:cNvCxnSpPr>
          <p:nvPr/>
        </p:nvCxnSpPr>
        <p:spPr>
          <a:xfrm>
            <a:off x="7104888" y="5348295"/>
            <a:ext cx="1472650" cy="2935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623336" y="1456913"/>
                <a:ext cx="6365215" cy="576072"/>
              </a:xfrm>
              <a:solidFill>
                <a:schemeClr val="tx1">
                  <a:lumMod val="95000"/>
                </a:schemeClr>
              </a:solidFill>
            </p:spPr>
            <p:txBody>
              <a:bodyPr>
                <a:normAutofit/>
              </a:bodyPr>
              <a:lstStyle/>
              <a:p>
                <a:pPr marL="0" indent="0" algn="ctr">
                  <a:buNone/>
                </a:pPr>
                <a14:m>
                  <m:oMath xmlns:m="http://schemas.openxmlformats.org/officeDocument/2006/math">
                    <m:r>
                      <a:rPr lang="en-US" sz="2200" b="0" i="1" smtClean="0">
                        <a:solidFill>
                          <a:schemeClr val="bg1"/>
                        </a:solidFill>
                        <a:latin typeface="Cambria Math" panose="02040503050406030204" pitchFamily="18" charset="0"/>
                      </a:rPr>
                      <m:t>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𝑅</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𝑆</m:t>
                    </m:r>
                    <m:r>
                      <a:rPr lang="en-US" sz="2200" b="0" i="1" smtClean="0">
                        <a:solidFill>
                          <a:schemeClr val="bg1"/>
                        </a:solidFill>
                        <a:latin typeface="Cambria Math" panose="02040503050406030204" pitchFamily="18" charset="0"/>
                      </a:rPr>
                      <m:t>}</m:t>
                    </m:r>
                  </m:oMath>
                </a14:m>
                <a:r>
                  <a:rPr lang="en-US" sz="2200" dirty="0">
                    <a:solidFill>
                      <a:schemeClr val="bg1"/>
                    </a:solidFill>
                  </a:rPr>
                  <a:t> is the transition function</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623336" y="1456913"/>
                <a:ext cx="6365215" cy="576072"/>
              </a:xfrm>
              <a:blipFill>
                <a:blip r:embed="rId2"/>
                <a:stretch>
                  <a:fillRect b="-217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38666" y="4156392"/>
            <a:ext cx="4190534" cy="14580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Where the TM transitions depends on this input. What state the machine is in and what symbol is currently on the tape at the head’s current position.</a:t>
            </a:r>
          </a:p>
          <a:p>
            <a:pPr marL="0" indent="0">
              <a:buFont typeface="Arial" panose="020B0604020202020204" pitchFamily="34" charset="0"/>
              <a:buNone/>
            </a:pPr>
            <a:endParaRPr lang="en-US" sz="1800" i="1" dirty="0">
              <a:solidFill>
                <a:schemeClr val="tx1">
                  <a:lumMod val="95000"/>
                </a:schemeClr>
              </a:solidFill>
            </a:endParaRPr>
          </a:p>
        </p:txBody>
      </p:sp>
      <p:cxnSp>
        <p:nvCxnSpPr>
          <p:cNvPr id="8" name="Straight Connector 7">
            <a:extLst>
              <a:ext uri="{FF2B5EF4-FFF2-40B4-BE49-F238E27FC236}">
                <a16:creationId xmlns:a16="http://schemas.microsoft.com/office/drawing/2014/main" id="{A118656C-CB34-3F4C-956A-CBAFF8924338}"/>
              </a:ext>
            </a:extLst>
          </p:cNvPr>
          <p:cNvCxnSpPr>
            <a:cxnSpLocks/>
          </p:cNvCxnSpPr>
          <p:nvPr/>
        </p:nvCxnSpPr>
        <p:spPr>
          <a:xfrm flipV="1">
            <a:off x="2203704" y="2157984"/>
            <a:ext cx="1353312" cy="19984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095875-C222-D946-8D47-ACD9745CAB22}"/>
              </a:ext>
            </a:extLst>
          </p:cNvPr>
          <p:cNvSpPr txBox="1">
            <a:spLocks/>
          </p:cNvSpPr>
          <p:nvPr/>
        </p:nvSpPr>
        <p:spPr>
          <a:xfrm>
            <a:off x="6477466" y="3688968"/>
            <a:ext cx="4742222" cy="1239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Machine will enter a new state (optional)</a:t>
            </a:r>
            <a:br>
              <a:rPr lang="en-US" sz="1800" i="1" dirty="0">
                <a:solidFill>
                  <a:schemeClr val="tx1">
                    <a:lumMod val="95000"/>
                  </a:schemeClr>
                </a:solidFill>
              </a:rPr>
            </a:br>
            <a:r>
              <a:rPr lang="en-US" sz="1800" i="1" dirty="0">
                <a:solidFill>
                  <a:schemeClr val="tx1">
                    <a:lumMod val="95000"/>
                  </a:schemeClr>
                </a:solidFill>
              </a:rPr>
              <a:t>Machine will write something to the tape (optional)</a:t>
            </a:r>
            <a:br>
              <a:rPr lang="en-US" sz="1800" i="1" dirty="0">
                <a:solidFill>
                  <a:schemeClr val="tx1">
                    <a:lumMod val="95000"/>
                  </a:schemeClr>
                </a:solidFill>
              </a:rPr>
            </a:br>
            <a:r>
              <a:rPr lang="en-US" sz="1800" i="1" dirty="0">
                <a:solidFill>
                  <a:schemeClr val="tx1">
                    <a:lumMod val="95000"/>
                  </a:schemeClr>
                </a:solidFill>
              </a:rPr>
              <a:t>Head will move Left or Right (or S for staying put)</a:t>
            </a:r>
          </a:p>
          <a:p>
            <a:pPr marL="0" indent="0">
              <a:buFont typeface="Arial" panose="020B0604020202020204" pitchFamily="34" charset="0"/>
              <a:buNone/>
            </a:pPr>
            <a:endParaRPr lang="en-US" sz="1800" i="1" dirty="0">
              <a:solidFill>
                <a:schemeClr val="tx1">
                  <a:lumMod val="95000"/>
                </a:schemeClr>
              </a:solidFill>
            </a:endParaRPr>
          </a:p>
        </p:txBody>
      </p:sp>
      <p:cxnSp>
        <p:nvCxnSpPr>
          <p:cNvPr id="12" name="Straight Connector 11">
            <a:extLst>
              <a:ext uri="{FF2B5EF4-FFF2-40B4-BE49-F238E27FC236}">
                <a16:creationId xmlns:a16="http://schemas.microsoft.com/office/drawing/2014/main" id="{8C9BD009-D30B-4148-A845-74E9A2565A1E}"/>
              </a:ext>
            </a:extLst>
          </p:cNvPr>
          <p:cNvCxnSpPr>
            <a:cxnSpLocks/>
          </p:cNvCxnSpPr>
          <p:nvPr/>
        </p:nvCxnSpPr>
        <p:spPr>
          <a:xfrm flipH="1" flipV="1">
            <a:off x="5239512" y="2157984"/>
            <a:ext cx="1783080" cy="1474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1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Configurations of A 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1" y="1248316"/>
            <a:ext cx="9905999" cy="1165700"/>
          </a:xfrm>
          <a:solidFill>
            <a:schemeClr val="tx1">
              <a:lumMod val="95000"/>
            </a:schemeClr>
          </a:solidFill>
        </p:spPr>
        <p:txBody>
          <a:bodyPr>
            <a:normAutofit fontScale="92500" lnSpcReduction="20000"/>
          </a:bodyPr>
          <a:lstStyle/>
          <a:p>
            <a:pPr marL="0" indent="0">
              <a:buNone/>
            </a:pPr>
            <a:r>
              <a:rPr lang="en-US" dirty="0">
                <a:solidFill>
                  <a:schemeClr val="bg1"/>
                </a:solidFill>
              </a:rPr>
              <a:t>A </a:t>
            </a:r>
            <a:r>
              <a:rPr lang="en-US" b="1" i="1" u="sng" dirty="0">
                <a:solidFill>
                  <a:schemeClr val="bg1"/>
                </a:solidFill>
              </a:rPr>
              <a:t>configuration</a:t>
            </a:r>
            <a:r>
              <a:rPr lang="en-US" dirty="0">
                <a:solidFill>
                  <a:schemeClr val="bg1"/>
                </a:solidFill>
              </a:rPr>
              <a:t> of a Turing Machine is the complete state the machine is in at any point during execution. This includes the state, the contents of the tape, and the position of the head.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1" y="4556943"/>
            <a:ext cx="5081015" cy="746577"/>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This machine is in state q7, and the contents of the tape / position of the head can be seen in the diagram.</a:t>
            </a:r>
          </a:p>
        </p:txBody>
      </p:sp>
      <p:pic>
        <p:nvPicPr>
          <p:cNvPr id="7" name="Picture 6">
            <a:extLst>
              <a:ext uri="{FF2B5EF4-FFF2-40B4-BE49-F238E27FC236}">
                <a16:creationId xmlns:a16="http://schemas.microsoft.com/office/drawing/2014/main" id="{F49FA11A-7EFE-7749-A3AA-C23C82F6E91B}"/>
              </a:ext>
            </a:extLst>
          </p:cNvPr>
          <p:cNvPicPr>
            <a:picLocks noChangeAspect="1"/>
          </p:cNvPicPr>
          <p:nvPr/>
        </p:nvPicPr>
        <p:blipFill>
          <a:blip r:embed="rId2"/>
          <a:stretch>
            <a:fillRect/>
          </a:stretch>
        </p:blipFill>
        <p:spPr>
          <a:xfrm>
            <a:off x="1141411" y="3178994"/>
            <a:ext cx="5081016" cy="1285651"/>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3DEBB58-069F-AC48-94F7-F26D1E6963AD}"/>
                  </a:ext>
                </a:extLst>
              </p:cNvPr>
              <p:cNvSpPr txBox="1">
                <a:spLocks/>
              </p:cNvSpPr>
              <p:nvPr/>
            </p:nvSpPr>
            <p:spPr>
              <a:xfrm>
                <a:off x="7040880" y="3178994"/>
                <a:ext cx="4354002" cy="21245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 configuration of a TM can be represented succinctly as a string:</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1011</m:t>
                      </m:r>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𝑞</m:t>
                          </m:r>
                        </m:e>
                        <m:sub>
                          <m:r>
                            <a:rPr lang="en-US" b="0" i="1" smtClean="0">
                              <a:solidFill>
                                <a:schemeClr val="tx1">
                                  <a:lumMod val="95000"/>
                                </a:schemeClr>
                              </a:solidFill>
                              <a:latin typeface="Cambria Math" panose="02040503050406030204" pitchFamily="18" charset="0"/>
                            </a:rPr>
                            <m:t>7</m:t>
                          </m:r>
                        </m:sub>
                      </m:sSub>
                      <m:r>
                        <a:rPr lang="en-US" b="0" i="1" smtClean="0">
                          <a:solidFill>
                            <a:schemeClr val="tx1">
                              <a:lumMod val="95000"/>
                            </a:schemeClr>
                          </a:solidFill>
                          <a:latin typeface="Cambria Math" panose="02040503050406030204" pitchFamily="18" charset="0"/>
                        </a:rPr>
                        <m:t>01111</m:t>
                      </m:r>
                    </m:oMath>
                  </m:oMathPara>
                </a14:m>
                <a:endParaRPr lang="en-US" dirty="0">
                  <a:solidFill>
                    <a:schemeClr val="tx1">
                      <a:lumMod val="95000"/>
                    </a:schemeClr>
                  </a:solidFill>
                </a:endParaRPr>
              </a:p>
            </p:txBody>
          </p:sp>
        </mc:Choice>
        <mc:Fallback xmlns="">
          <p:sp>
            <p:nvSpPr>
              <p:cNvPr id="8" name="Content Placeholder 2">
                <a:extLst>
                  <a:ext uri="{FF2B5EF4-FFF2-40B4-BE49-F238E27FC236}">
                    <a16:creationId xmlns:a16="http://schemas.microsoft.com/office/drawing/2014/main" id="{23DEBB58-069F-AC48-94F7-F26D1E6963AD}"/>
                  </a:ext>
                </a:extLst>
              </p:cNvPr>
              <p:cNvSpPr txBox="1">
                <a:spLocks noRot="1" noChangeAspect="1" noMove="1" noResize="1" noEditPoints="1" noAdjustHandles="1" noChangeArrowheads="1" noChangeShapeType="1" noTextEdit="1"/>
              </p:cNvSpPr>
              <p:nvPr/>
            </p:nvSpPr>
            <p:spPr>
              <a:xfrm>
                <a:off x="7040880" y="3178994"/>
                <a:ext cx="4354002" cy="2124526"/>
              </a:xfrm>
              <a:prstGeom prst="rect">
                <a:avLst/>
              </a:prstGeom>
              <a:blipFill>
                <a:blip r:embed="rId3"/>
                <a:stretch>
                  <a:fillRect l="-581" r="-872"/>
                </a:stretch>
              </a:blipFill>
            </p:spPr>
            <p:txBody>
              <a:bodyPr/>
              <a:lstStyle/>
              <a:p>
                <a:r>
                  <a:rPr lang="en-US">
                    <a:noFill/>
                  </a:rPr>
                  <a:t> </a:t>
                </a:r>
              </a:p>
            </p:txBody>
          </p:sp>
        </mc:Fallback>
      </mc:AlternateContent>
    </p:spTree>
    <p:extLst>
      <p:ext uri="{BB962C8B-B14F-4D97-AF65-F5344CB8AC3E}">
        <p14:creationId xmlns:p14="http://schemas.microsoft.com/office/powerpoint/2010/main" val="144948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lstStyle/>
          <a:p>
            <a:pPr marL="0" indent="0" algn="ctr">
              <a:buNone/>
            </a:pPr>
            <a:r>
              <a:rPr lang="en-US" dirty="0">
                <a:solidFill>
                  <a:schemeClr val="bg1"/>
                </a:solidFill>
              </a:rPr>
              <a:t>When a Turing Machine executes, there are three possible outcomes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11060" y="3757402"/>
            <a:ext cx="1638364" cy="8145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Input written to TM tape</a:t>
            </a:r>
          </a:p>
        </p:txBody>
      </p:sp>
      <p:sp>
        <p:nvSpPr>
          <p:cNvPr id="4" name="Rectangle 3">
            <a:extLst>
              <a:ext uri="{FF2B5EF4-FFF2-40B4-BE49-F238E27FC236}">
                <a16:creationId xmlns:a16="http://schemas.microsoft.com/office/drawing/2014/main" id="{4302BF93-C29C-5542-9269-8BED2AADBD54}"/>
              </a:ext>
            </a:extLst>
          </p:cNvPr>
          <p:cNvSpPr/>
          <p:nvPr/>
        </p:nvSpPr>
        <p:spPr>
          <a:xfrm>
            <a:off x="3017520" y="3163824"/>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8" name="Straight Arrow Connector 7">
            <a:extLst>
              <a:ext uri="{FF2B5EF4-FFF2-40B4-BE49-F238E27FC236}">
                <a16:creationId xmlns:a16="http://schemas.microsoft.com/office/drawing/2014/main" id="{07139092-DF07-3349-98D2-AFD00805FD26}"/>
              </a:ext>
            </a:extLst>
          </p:cNvPr>
          <p:cNvCxnSpPr>
            <a:stCxn id="6" idx="3"/>
            <a:endCxn id="4" idx="1"/>
          </p:cNvCxnSpPr>
          <p:nvPr/>
        </p:nvCxnSpPr>
        <p:spPr>
          <a:xfrm flipV="1">
            <a:off x="2249424" y="4151190"/>
            <a:ext cx="768096" cy="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5797296" y="2883316"/>
            <a:ext cx="1307592" cy="126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5797296" y="4151190"/>
            <a:ext cx="1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5797296" y="4151190"/>
            <a:ext cx="1307592" cy="11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7050024" y="251790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7223760" y="3909049"/>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7104888" y="5195211"/>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Tree>
    <p:extLst>
      <p:ext uri="{BB962C8B-B14F-4D97-AF65-F5344CB8AC3E}">
        <p14:creationId xmlns:p14="http://schemas.microsoft.com/office/powerpoint/2010/main" val="40914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decides a language (is a decider)</a:t>
            </a:r>
            <a:r>
              <a:rPr lang="en-US" dirty="0">
                <a:solidFill>
                  <a:schemeClr val="bg1"/>
                </a:solidFill>
              </a:rPr>
              <a:t> if it never loops and always correctly accepts or rejects strings for the given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strike="sngStrike" dirty="0">
                <a:solidFill>
                  <a:schemeClr val="tx1">
                    <a:lumMod val="95000"/>
                  </a:schemeClr>
                </a:solidFill>
              </a:rPr>
              <a:t>Loop</a:t>
            </a:r>
            <a:r>
              <a:rPr lang="en-US" sz="1800" i="1" strike="sngStrike"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17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17016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TM </a:t>
            </a:r>
            <a:r>
              <a:rPr lang="en-US" sz="1800" b="1" i="1" u="sng" dirty="0">
                <a:solidFill>
                  <a:schemeClr val="tx1">
                    <a:lumMod val="95000"/>
                  </a:schemeClr>
                </a:solidFill>
              </a:rPr>
              <a:t>decides the language</a:t>
            </a:r>
            <a:r>
              <a:rPr lang="en-US" sz="1800" dirty="0">
                <a:solidFill>
                  <a:schemeClr val="tx1">
                    <a:lumMod val="95000"/>
                  </a:schemeClr>
                </a:solidFill>
              </a:rPr>
              <a:t> if it always halts and outputs one of these two possibilities. The language of this TM is said to be a </a:t>
            </a:r>
            <a:r>
              <a:rPr lang="en-US" sz="1800" b="1" i="1" u="sng" dirty="0">
                <a:solidFill>
                  <a:schemeClr val="tx1">
                    <a:lumMod val="95000"/>
                  </a:schemeClr>
                </a:solidFill>
              </a:rPr>
              <a:t>decidable language</a:t>
            </a:r>
            <a:r>
              <a:rPr lang="en-US" sz="1800" dirty="0">
                <a:solidFill>
                  <a:schemeClr val="tx1">
                    <a:lumMod val="95000"/>
                  </a:schemeClr>
                </a:solidFill>
              </a:rPr>
              <a:t>.</a:t>
            </a:r>
          </a:p>
        </p:txBody>
      </p:sp>
    </p:spTree>
    <p:extLst>
      <p:ext uri="{BB962C8B-B14F-4D97-AF65-F5344CB8AC3E}">
        <p14:creationId xmlns:p14="http://schemas.microsoft.com/office/powerpoint/2010/main" val="4914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recognizes a language (is a recognizer)</a:t>
            </a:r>
            <a:r>
              <a:rPr lang="en-US" dirty="0">
                <a:solidFill>
                  <a:schemeClr val="bg1"/>
                </a:solidFill>
              </a:rPr>
              <a:t> if it always accepts strings that are in the language, but might reject or might loop forever on strings that are NOT in the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67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679329"/>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recognizer will always accept when the string IS in the language</a:t>
            </a:r>
          </a:p>
        </p:txBody>
      </p:sp>
      <p:sp>
        <p:nvSpPr>
          <p:cNvPr id="13" name="Rectangle 12">
            <a:extLst>
              <a:ext uri="{FF2B5EF4-FFF2-40B4-BE49-F238E27FC236}">
                <a16:creationId xmlns:a16="http://schemas.microsoft.com/office/drawing/2014/main" id="{78C75065-7855-7F47-BA8E-D47DB6CDF02D}"/>
              </a:ext>
            </a:extLst>
          </p:cNvPr>
          <p:cNvSpPr/>
          <p:nvPr/>
        </p:nvSpPr>
        <p:spPr>
          <a:xfrm>
            <a:off x="3749040" y="3750273"/>
            <a:ext cx="4123944" cy="206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EE0369CF-E000-0643-9669-FC311036C18A}"/>
              </a:ext>
            </a:extLst>
          </p:cNvPr>
          <p:cNvSpPr txBox="1">
            <a:spLocks/>
          </p:cNvSpPr>
          <p:nvPr/>
        </p:nvSpPr>
        <p:spPr>
          <a:xfrm>
            <a:off x="7955280" y="3736195"/>
            <a:ext cx="4114800" cy="207939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However, when the input string is NOT in the language, a recognizer </a:t>
            </a:r>
            <a:r>
              <a:rPr lang="en-US" sz="1800" b="1" i="1" u="sng" dirty="0">
                <a:solidFill>
                  <a:schemeClr val="tx1">
                    <a:lumMod val="95000"/>
                  </a:schemeClr>
                </a:solidFill>
              </a:rPr>
              <a:t>might reject</a:t>
            </a:r>
            <a:r>
              <a:rPr lang="en-US" sz="1800" dirty="0">
                <a:solidFill>
                  <a:schemeClr val="tx1">
                    <a:lumMod val="95000"/>
                  </a:schemeClr>
                </a:solidFill>
              </a:rPr>
              <a:t> or it </a:t>
            </a:r>
            <a:r>
              <a:rPr lang="en-US" sz="1800" b="1" i="1" u="sng" dirty="0">
                <a:solidFill>
                  <a:schemeClr val="tx1">
                    <a:lumMod val="95000"/>
                  </a:schemeClr>
                </a:solidFill>
              </a:rPr>
              <a:t>might just loop forever</a:t>
            </a:r>
            <a:r>
              <a:rPr lang="en-US" sz="1800" dirty="0">
                <a:solidFill>
                  <a:schemeClr val="tx1">
                    <a:lumMod val="95000"/>
                  </a:schemeClr>
                </a:solidFill>
              </a:rPr>
              <a:t>.</a:t>
            </a:r>
          </a:p>
        </p:txBody>
      </p:sp>
      <p:sp>
        <p:nvSpPr>
          <p:cNvPr id="16" name="Content Placeholder 2">
            <a:extLst>
              <a:ext uri="{FF2B5EF4-FFF2-40B4-BE49-F238E27FC236}">
                <a16:creationId xmlns:a16="http://schemas.microsoft.com/office/drawing/2014/main" id="{378FF238-B1DA-8245-B679-DBE0C310630F}"/>
              </a:ext>
            </a:extLst>
          </p:cNvPr>
          <p:cNvSpPr txBox="1">
            <a:spLocks/>
          </p:cNvSpPr>
          <p:nvPr/>
        </p:nvSpPr>
        <p:spPr>
          <a:xfrm>
            <a:off x="1141412" y="6353662"/>
            <a:ext cx="5637276" cy="40728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Languages that can be recognized are called </a:t>
            </a:r>
            <a:r>
              <a:rPr lang="en-US" sz="1600" b="1" i="1" u="sng" dirty="0">
                <a:solidFill>
                  <a:schemeClr val="tx1">
                    <a:lumMod val="95000"/>
                  </a:schemeClr>
                </a:solidFill>
              </a:rPr>
              <a:t>Turing-Recognizable</a:t>
            </a:r>
          </a:p>
        </p:txBody>
      </p:sp>
    </p:spTree>
    <p:extLst>
      <p:ext uri="{BB962C8B-B14F-4D97-AF65-F5344CB8AC3E}">
        <p14:creationId xmlns:p14="http://schemas.microsoft.com/office/powerpoint/2010/main" val="169975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Examples: Designing Turing Machines</a:t>
            </a:r>
          </a:p>
        </p:txBody>
      </p:sp>
    </p:spTree>
    <p:extLst>
      <p:ext uri="{BB962C8B-B14F-4D97-AF65-F5344CB8AC3E}">
        <p14:creationId xmlns:p14="http://schemas.microsoft.com/office/powerpoint/2010/main" val="296271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208595"/>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2208595"/>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04771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75907"/>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275907"/>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46229" y="2824714"/>
            <a:ext cx="8496364" cy="25153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Overall Approach, on input w</a:t>
            </a:r>
            <a:r>
              <a:rPr lang="en-US" dirty="0">
                <a:solidFill>
                  <a:schemeClr val="tx1">
                    <a:lumMod val="95000"/>
                  </a:schemeClr>
                </a:solidFill>
              </a:rPr>
              <a:t>:</a:t>
            </a:r>
          </a:p>
          <a:p>
            <a:pPr marL="914400" lvl="1" indent="-457200">
              <a:buFont typeface="Arial" panose="020B0604020202020204" pitchFamily="34" charset="0"/>
              <a:buAutoNum type="arabicPeriod"/>
            </a:pPr>
            <a:r>
              <a:rPr lang="en-US" sz="1600" dirty="0">
                <a:solidFill>
                  <a:schemeClr val="tx1">
                    <a:lumMod val="95000"/>
                  </a:schemeClr>
                </a:solidFill>
              </a:rPr>
              <a:t>Sweep left to right across the tape, crossing off every other 0.</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a single 0, accept</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more than a single 0 and the number of 0s was odd, reject</a:t>
            </a:r>
          </a:p>
          <a:p>
            <a:pPr marL="914400" lvl="1" indent="-457200">
              <a:buFont typeface="Arial" panose="020B0604020202020204" pitchFamily="34" charset="0"/>
              <a:buAutoNum type="arabicPeriod"/>
            </a:pPr>
            <a:r>
              <a:rPr lang="en-US" sz="1600" dirty="0">
                <a:solidFill>
                  <a:schemeClr val="tx1">
                    <a:lumMod val="95000"/>
                  </a:schemeClr>
                </a:solidFill>
              </a:rPr>
              <a:t>Return the head to the left end of the tape</a:t>
            </a:r>
          </a:p>
          <a:p>
            <a:pPr marL="914400" lvl="1" indent="-457200">
              <a:buFont typeface="Arial" panose="020B0604020202020204" pitchFamily="34" charset="0"/>
              <a:buAutoNum type="arabicPeriod"/>
            </a:pPr>
            <a:r>
              <a:rPr lang="en-US" sz="1600" dirty="0">
                <a:solidFill>
                  <a:schemeClr val="tx1">
                    <a:lumMod val="95000"/>
                  </a:schemeClr>
                </a:solidFill>
              </a:rPr>
              <a:t>Go to stage 1</a:t>
            </a:r>
          </a:p>
        </p:txBody>
      </p:sp>
    </p:spTree>
    <p:extLst>
      <p:ext uri="{BB962C8B-B14F-4D97-AF65-F5344CB8AC3E}">
        <p14:creationId xmlns:p14="http://schemas.microsoft.com/office/powerpoint/2010/main" val="254709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9" name="Picture 8">
            <a:extLst>
              <a:ext uri="{FF2B5EF4-FFF2-40B4-BE49-F238E27FC236}">
                <a16:creationId xmlns:a16="http://schemas.microsoft.com/office/drawing/2014/main" id="{C4D4DAD4-D1B3-9B41-9F2B-FD14363746C3}"/>
              </a:ext>
            </a:extLst>
          </p:cNvPr>
          <p:cNvPicPr>
            <a:picLocks noChangeAspect="1"/>
          </p:cNvPicPr>
          <p:nvPr/>
        </p:nvPicPr>
        <p:blipFill>
          <a:blip r:embed="rId2"/>
          <a:stretch>
            <a:fillRect/>
          </a:stretch>
        </p:blipFill>
        <p:spPr>
          <a:xfrm>
            <a:off x="2110359" y="1077402"/>
            <a:ext cx="7968105" cy="5505470"/>
          </a:xfrm>
          <a:prstGeom prst="rect">
            <a:avLst/>
          </a:prstGeom>
        </p:spPr>
      </p:pic>
    </p:spTree>
    <p:extLst>
      <p:ext uri="{BB962C8B-B14F-4D97-AF65-F5344CB8AC3E}">
        <p14:creationId xmlns:p14="http://schemas.microsoft.com/office/powerpoint/2010/main" val="286057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Our next computational model: The Turing Machine!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Analysis of different variations of Turing Machines (including non-deterministic Turing Machines).</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Formalizing the concept of decidability versus recognizability, algorithms, and an introduction to computability theory. </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4" name="Picture 3">
            <a:extLst>
              <a:ext uri="{FF2B5EF4-FFF2-40B4-BE49-F238E27FC236}">
                <a16:creationId xmlns:a16="http://schemas.microsoft.com/office/drawing/2014/main" id="{9A1B202F-9737-9E46-BF09-35B94D5C227A}"/>
              </a:ext>
            </a:extLst>
          </p:cNvPr>
          <p:cNvPicPr>
            <a:picLocks noChangeAspect="1"/>
          </p:cNvPicPr>
          <p:nvPr/>
        </p:nvPicPr>
        <p:blipFill>
          <a:blip r:embed="rId2"/>
          <a:stretch>
            <a:fillRect/>
          </a:stretch>
        </p:blipFill>
        <p:spPr>
          <a:xfrm>
            <a:off x="87884" y="919988"/>
            <a:ext cx="6948478" cy="4593844"/>
          </a:xfrm>
          <a:prstGeom prst="rect">
            <a:avLst/>
          </a:prstGeom>
        </p:spPr>
      </p:pic>
      <p:pic>
        <p:nvPicPr>
          <p:cNvPr id="6" name="Picture 5">
            <a:extLst>
              <a:ext uri="{FF2B5EF4-FFF2-40B4-BE49-F238E27FC236}">
                <a16:creationId xmlns:a16="http://schemas.microsoft.com/office/drawing/2014/main" id="{751C1281-A3A0-DE44-B6D5-1D45F1BC6225}"/>
              </a:ext>
            </a:extLst>
          </p:cNvPr>
          <p:cNvPicPr>
            <a:picLocks noChangeAspect="1"/>
          </p:cNvPicPr>
          <p:nvPr/>
        </p:nvPicPr>
        <p:blipFill>
          <a:blip r:embed="rId3"/>
          <a:stretch>
            <a:fillRect/>
          </a:stretch>
        </p:blipFill>
        <p:spPr>
          <a:xfrm>
            <a:off x="6681983" y="4401538"/>
            <a:ext cx="5333233" cy="2305681"/>
          </a:xfrm>
          <a:prstGeom prst="rect">
            <a:avLst/>
          </a:prstGeom>
        </p:spPr>
      </p:pic>
      <p:sp>
        <p:nvSpPr>
          <p:cNvPr id="7" name="Content Placeholder 2">
            <a:extLst>
              <a:ext uri="{FF2B5EF4-FFF2-40B4-BE49-F238E27FC236}">
                <a16:creationId xmlns:a16="http://schemas.microsoft.com/office/drawing/2014/main" id="{BED00B50-A219-D547-9851-AFA23850A372}"/>
              </a:ext>
            </a:extLst>
          </p:cNvPr>
          <p:cNvSpPr txBox="1">
            <a:spLocks/>
          </p:cNvSpPr>
          <p:nvPr/>
        </p:nvSpPr>
        <p:spPr>
          <a:xfrm>
            <a:off x="7141464" y="1563624"/>
            <a:ext cx="4873751" cy="170992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Q1 represents start state. We mark first 0 with blank</a:t>
            </a:r>
            <a:br>
              <a:rPr lang="en-US" sz="1600" dirty="0">
                <a:solidFill>
                  <a:schemeClr val="tx1">
                    <a:lumMod val="95000"/>
                  </a:schemeClr>
                </a:solidFill>
              </a:rPr>
            </a:br>
            <a:r>
              <a:rPr lang="en-US" sz="1600" dirty="0">
                <a:solidFill>
                  <a:schemeClr val="tx1">
                    <a:lumMod val="95000"/>
                  </a:schemeClr>
                </a:solidFill>
              </a:rPr>
              <a:t>Q2 represents we have seen one 0</a:t>
            </a:r>
            <a:br>
              <a:rPr lang="en-US" sz="1600" dirty="0">
                <a:solidFill>
                  <a:schemeClr val="tx1">
                    <a:lumMod val="95000"/>
                  </a:schemeClr>
                </a:solidFill>
              </a:rPr>
            </a:br>
            <a:r>
              <a:rPr lang="en-US" sz="1600" dirty="0">
                <a:solidFill>
                  <a:schemeClr val="tx1">
                    <a:lumMod val="95000"/>
                  </a:schemeClr>
                </a:solidFill>
              </a:rPr>
              <a:t>Q3 represents seen one 0 or even number of 0s</a:t>
            </a:r>
            <a:br>
              <a:rPr lang="en-US" sz="1600" dirty="0">
                <a:solidFill>
                  <a:schemeClr val="tx1">
                    <a:lumMod val="95000"/>
                  </a:schemeClr>
                </a:solidFill>
              </a:rPr>
            </a:br>
            <a:r>
              <a:rPr lang="en-US" sz="1600" dirty="0">
                <a:solidFill>
                  <a:schemeClr val="tx1">
                    <a:lumMod val="95000"/>
                  </a:schemeClr>
                </a:solidFill>
              </a:rPr>
              <a:t>Q4 represents seen an odd number of 0s</a:t>
            </a:r>
            <a:br>
              <a:rPr lang="en-US" sz="1600" dirty="0">
                <a:solidFill>
                  <a:schemeClr val="tx1">
                    <a:lumMod val="95000"/>
                  </a:schemeClr>
                </a:solidFill>
              </a:rPr>
            </a:br>
            <a:r>
              <a:rPr lang="en-US" sz="1600" dirty="0">
                <a:solidFill>
                  <a:schemeClr val="tx1">
                    <a:lumMod val="95000"/>
                  </a:schemeClr>
                </a:solidFill>
              </a:rPr>
              <a:t>Q5 represents moving head back to the front</a:t>
            </a:r>
          </a:p>
        </p:txBody>
      </p:sp>
    </p:spTree>
    <p:extLst>
      <p:ext uri="{BB962C8B-B14F-4D97-AF65-F5344CB8AC3E}">
        <p14:creationId xmlns:p14="http://schemas.microsoft.com/office/powerpoint/2010/main" val="181890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70184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0681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Overall Idea</a:t>
                </a:r>
                <a:r>
                  <a:rPr lang="en-US" dirty="0">
                    <a:solidFill>
                      <a:schemeClr val="tx1">
                        <a:lumMod val="95000"/>
                      </a:schemeClr>
                    </a:solidFill>
                  </a:rPr>
                  <a:t>:</a:t>
                </a:r>
                <a:br>
                  <a:rPr lang="en-US" dirty="0">
                    <a:solidFill>
                      <a:schemeClr val="tx1">
                        <a:lumMod val="95000"/>
                      </a:schemeClr>
                    </a:solidFill>
                  </a:rPr>
                </a:br>
                <a:r>
                  <a:rPr lang="en-US" dirty="0">
                    <a:solidFill>
                      <a:schemeClr val="tx1">
                        <a:lumMod val="95000"/>
                      </a:schemeClr>
                    </a:solidFill>
                  </a:rPr>
                  <a:t>On input String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the tape to make sure the input is in the form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𝑎</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𝑐</m:t>
                        </m:r>
                      </m:e>
                      <m:sup>
                        <m:r>
                          <a:rPr lang="en-US" b="0" i="1" smtClean="0">
                            <a:solidFill>
                              <a:schemeClr val="tx1">
                                <a:lumMod val="95000"/>
                              </a:schemeClr>
                            </a:solidFill>
                            <a:latin typeface="Cambria Math" panose="02040503050406030204" pitchFamily="18" charset="0"/>
                          </a:rPr>
                          <m:t>+</m:t>
                        </m:r>
                      </m:sup>
                    </m:sSup>
                  </m:oMath>
                </a14:m>
                <a:r>
                  <a:rPr lang="en-US" dirty="0">
                    <a:solidFill>
                      <a:schemeClr val="tx1">
                        <a:lumMod val="95000"/>
                      </a:schemeClr>
                    </a:solidFill>
                  </a:rPr>
                  <a:t>, if not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Return the head to the left end of the tape.</a:t>
                </a:r>
              </a:p>
              <a:p>
                <a:pPr marL="457200" indent="-457200">
                  <a:buFont typeface="Arial" panose="020B0604020202020204" pitchFamily="34" charset="0"/>
                  <a:buAutoNum type="arabicPeriod"/>
                </a:pPr>
                <a:r>
                  <a:rPr lang="en-US" dirty="0">
                    <a:solidFill>
                      <a:schemeClr val="tx1">
                        <a:lumMod val="95000"/>
                      </a:schemeClr>
                    </a:solidFill>
                  </a:rPr>
                  <a:t>Cross off the first a and scan to the right until first b is found. Shuttle between crossing off one b and scanning right to cross off one c until all the b’s are gone. If all c’s are crossed out, and b’s remain,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Restore the crossed off b’s and repeat stage 3 if there is another a. If all a’s are crossed off, determine whether all c’s are crossed of. If yes, </a:t>
                </a:r>
                <a:r>
                  <a:rPr lang="en-US" b="1" i="1" u="sng" dirty="0">
                    <a:solidFill>
                      <a:schemeClr val="tx1">
                        <a:lumMod val="95000"/>
                      </a:schemeClr>
                    </a:solidFill>
                  </a:rPr>
                  <a:t>accept</a:t>
                </a:r>
                <a:r>
                  <a:rPr lang="en-US" dirty="0">
                    <a:solidFill>
                      <a:schemeClr val="tx1">
                        <a:lumMod val="95000"/>
                      </a:schemeClr>
                    </a:solidFill>
                  </a:rPr>
                  <a:t>, otherwise </a:t>
                </a:r>
                <a:r>
                  <a:rPr lang="en-US" b="1" i="1" u="sng" dirty="0">
                    <a:solidFill>
                      <a:schemeClr val="tx1">
                        <a:lumMod val="95000"/>
                      </a:schemeClr>
                    </a:solidFill>
                  </a:rPr>
                  <a:t>reject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888721"/>
                <a:ext cx="9905999" cy="3706811"/>
              </a:xfrm>
              <a:prstGeom prst="rect">
                <a:avLst/>
              </a:prstGeom>
              <a:blipFill>
                <a:blip r:embed="rId3"/>
                <a:stretch>
                  <a:fillRect l="-768" t="-341"/>
                </a:stretch>
              </a:blipFill>
            </p:spPr>
            <p:txBody>
              <a:bodyPr/>
              <a:lstStyle/>
              <a:p>
                <a:r>
                  <a:rPr lang="en-US">
                    <a:noFill/>
                  </a:rPr>
                  <a:t> </a:t>
                </a:r>
              </a:p>
            </p:txBody>
          </p:sp>
        </mc:Fallback>
      </mc:AlternateContent>
    </p:spTree>
    <p:extLst>
      <p:ext uri="{BB962C8B-B14F-4D97-AF65-F5344CB8AC3E}">
        <p14:creationId xmlns:p14="http://schemas.microsoft.com/office/powerpoint/2010/main" val="1617770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325888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7220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Key ideas we will need for this one</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The </a:t>
            </a:r>
            <a:r>
              <a:rPr lang="en-US" b="1" dirty="0">
                <a:solidFill>
                  <a:schemeClr val="tx1">
                    <a:lumMod val="95000"/>
                  </a:schemeClr>
                </a:solidFill>
              </a:rPr>
              <a:t>tape can be marked to keep track of loops</a:t>
            </a:r>
            <a:r>
              <a:rPr lang="en-US" dirty="0">
                <a:solidFill>
                  <a:schemeClr val="tx1">
                    <a:lumMod val="95000"/>
                  </a:schemeClr>
                </a:solidFill>
              </a:rPr>
              <a:t> (which characters are being compared with which characters). This is why the # symbols are useful.</a:t>
            </a:r>
          </a:p>
          <a:p>
            <a:pPr marL="457200" indent="-457200">
              <a:buFont typeface="Arial" panose="020B0604020202020204" pitchFamily="34" charset="0"/>
              <a:buAutoNum type="arabicPeriod"/>
            </a:pPr>
            <a:r>
              <a:rPr lang="en-US" dirty="0">
                <a:solidFill>
                  <a:schemeClr val="tx1">
                    <a:lumMod val="95000"/>
                  </a:schemeClr>
                </a:solidFill>
              </a:rPr>
              <a:t>How do we actually </a:t>
            </a:r>
            <a:r>
              <a:rPr lang="en-US" b="1" dirty="0">
                <a:solidFill>
                  <a:schemeClr val="tx1">
                    <a:lumMod val="95000"/>
                  </a:schemeClr>
                </a:solidFill>
              </a:rPr>
              <a:t>compare the characters</a:t>
            </a:r>
            <a:r>
              <a:rPr lang="en-US" dirty="0">
                <a:solidFill>
                  <a:schemeClr val="tx1">
                    <a:lumMod val="95000"/>
                  </a:schemeClr>
                </a:solidFill>
              </a:rPr>
              <a:t>? It is annoying but can be done with many states. How do you think that would work?</a:t>
            </a:r>
          </a:p>
        </p:txBody>
      </p:sp>
    </p:spTree>
    <p:extLst>
      <p:ext uri="{BB962C8B-B14F-4D97-AF65-F5344CB8AC3E}">
        <p14:creationId xmlns:p14="http://schemas.microsoft.com/office/powerpoint/2010/main" val="184436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tracking loops!!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1286461"/>
            <a:ext cx="7652278" cy="650432"/>
          </a:xfrm>
          <a:solidFill>
            <a:schemeClr val="tx1">
              <a:lumMod val="95000"/>
            </a:schemeClr>
          </a:solidFill>
        </p:spPr>
        <p:txBody>
          <a:bodyPr/>
          <a:lstStyle/>
          <a:p>
            <a:pPr marL="0" indent="0" algn="ctr">
              <a:buNone/>
            </a:pPr>
            <a:r>
              <a:rPr lang="en-US" dirty="0">
                <a:solidFill>
                  <a:schemeClr val="bg1"/>
                </a:solidFill>
              </a:rPr>
              <a:t>How do we keep track of loops with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2332929"/>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First, introduce new tape symbols that represent the loop beginning and end. Here we will use ( and ). Remember that goal is to compare every pair of characters.</a:t>
            </a:r>
            <a:endParaRPr lang="en-US" sz="1800" u="sng" dirty="0">
              <a:solidFill>
                <a:schemeClr val="tx1">
                  <a:lumMod val="95000"/>
                </a:schemeClr>
              </a:solidFill>
            </a:endParaRPr>
          </a:p>
        </p:txBody>
      </p:sp>
      <p:sp>
        <p:nvSpPr>
          <p:cNvPr id="5" name="Content Placeholder 2">
            <a:extLst>
              <a:ext uri="{FF2B5EF4-FFF2-40B4-BE49-F238E27FC236}">
                <a16:creationId xmlns:a16="http://schemas.microsoft.com/office/drawing/2014/main" id="{E4D69CF5-0EB2-9E41-BE1D-C2E052DA7457}"/>
              </a:ext>
            </a:extLst>
          </p:cNvPr>
          <p:cNvSpPr txBox="1">
            <a:spLocks/>
          </p:cNvSpPr>
          <p:nvPr/>
        </p:nvSpPr>
        <p:spPr>
          <a:xfrm>
            <a:off x="1979616"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7" name="Content Placeholder 2">
            <a:extLst>
              <a:ext uri="{FF2B5EF4-FFF2-40B4-BE49-F238E27FC236}">
                <a16:creationId xmlns:a16="http://schemas.microsoft.com/office/drawing/2014/main" id="{ED320D4E-5523-BC44-9159-629F67D0C666}"/>
              </a:ext>
            </a:extLst>
          </p:cNvPr>
          <p:cNvSpPr txBox="1">
            <a:spLocks/>
          </p:cNvSpPr>
          <p:nvPr/>
        </p:nvSpPr>
        <p:spPr>
          <a:xfrm>
            <a:off x="2453749"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a:t>
            </a:r>
          </a:p>
        </p:txBody>
      </p:sp>
      <p:sp>
        <p:nvSpPr>
          <p:cNvPr id="8" name="Content Placeholder 2">
            <a:extLst>
              <a:ext uri="{FF2B5EF4-FFF2-40B4-BE49-F238E27FC236}">
                <a16:creationId xmlns:a16="http://schemas.microsoft.com/office/drawing/2014/main" id="{3130B48D-7060-FF43-AFCF-C741BCB177B3}"/>
              </a:ext>
            </a:extLst>
          </p:cNvPr>
          <p:cNvSpPr txBox="1">
            <a:spLocks/>
          </p:cNvSpPr>
          <p:nvPr/>
        </p:nvSpPr>
        <p:spPr>
          <a:xfrm>
            <a:off x="2927882"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9" name="Content Placeholder 2">
            <a:extLst>
              <a:ext uri="{FF2B5EF4-FFF2-40B4-BE49-F238E27FC236}">
                <a16:creationId xmlns:a16="http://schemas.microsoft.com/office/drawing/2014/main" id="{8DF4EB70-80D4-E042-9779-AF57A1A1F182}"/>
              </a:ext>
            </a:extLst>
          </p:cNvPr>
          <p:cNvSpPr txBox="1">
            <a:spLocks/>
          </p:cNvSpPr>
          <p:nvPr/>
        </p:nvSpPr>
        <p:spPr>
          <a:xfrm>
            <a:off x="3402015"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a:t>
            </a:r>
          </a:p>
        </p:txBody>
      </p:sp>
      <p:sp>
        <p:nvSpPr>
          <p:cNvPr id="10" name="Content Placeholder 2">
            <a:extLst>
              <a:ext uri="{FF2B5EF4-FFF2-40B4-BE49-F238E27FC236}">
                <a16:creationId xmlns:a16="http://schemas.microsoft.com/office/drawing/2014/main" id="{30E11B6D-9078-5F44-8071-86EB28376DA2}"/>
              </a:ext>
            </a:extLst>
          </p:cNvPr>
          <p:cNvSpPr txBox="1">
            <a:spLocks/>
          </p:cNvSpPr>
          <p:nvPr/>
        </p:nvSpPr>
        <p:spPr>
          <a:xfrm>
            <a:off x="3876148" y="3454956"/>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1" name="Content Placeholder 2">
            <a:extLst>
              <a:ext uri="{FF2B5EF4-FFF2-40B4-BE49-F238E27FC236}">
                <a16:creationId xmlns:a16="http://schemas.microsoft.com/office/drawing/2014/main" id="{D5761CDB-BFA3-2342-9871-E6FC6385D436}"/>
              </a:ext>
            </a:extLst>
          </p:cNvPr>
          <p:cNvSpPr txBox="1">
            <a:spLocks/>
          </p:cNvSpPr>
          <p:nvPr/>
        </p:nvSpPr>
        <p:spPr>
          <a:xfrm>
            <a:off x="4350281"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a:t>
            </a:r>
          </a:p>
        </p:txBody>
      </p:sp>
      <p:sp>
        <p:nvSpPr>
          <p:cNvPr id="12" name="Content Placeholder 2">
            <a:extLst>
              <a:ext uri="{FF2B5EF4-FFF2-40B4-BE49-F238E27FC236}">
                <a16:creationId xmlns:a16="http://schemas.microsoft.com/office/drawing/2014/main" id="{22DE6F68-E55C-CC49-8FF4-BEBFA2CDFE53}"/>
              </a:ext>
            </a:extLst>
          </p:cNvPr>
          <p:cNvSpPr txBox="1">
            <a:spLocks/>
          </p:cNvSpPr>
          <p:nvPr/>
        </p:nvSpPr>
        <p:spPr>
          <a:xfrm>
            <a:off x="4824414"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3" name="Content Placeholder 2">
            <a:extLst>
              <a:ext uri="{FF2B5EF4-FFF2-40B4-BE49-F238E27FC236}">
                <a16:creationId xmlns:a16="http://schemas.microsoft.com/office/drawing/2014/main" id="{FFB4FE02-F1BA-A741-84C1-9BD825957035}"/>
              </a:ext>
            </a:extLst>
          </p:cNvPr>
          <p:cNvSpPr txBox="1">
            <a:spLocks/>
          </p:cNvSpPr>
          <p:nvPr/>
        </p:nvSpPr>
        <p:spPr>
          <a:xfrm>
            <a:off x="5298547"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e</a:t>
            </a:r>
          </a:p>
        </p:txBody>
      </p:sp>
      <p:sp>
        <p:nvSpPr>
          <p:cNvPr id="14" name="Content Placeholder 2">
            <a:extLst>
              <a:ext uri="{FF2B5EF4-FFF2-40B4-BE49-F238E27FC236}">
                <a16:creationId xmlns:a16="http://schemas.microsoft.com/office/drawing/2014/main" id="{99B1AA88-374F-6B49-A4C6-6528FE435CBE}"/>
              </a:ext>
            </a:extLst>
          </p:cNvPr>
          <p:cNvSpPr txBox="1">
            <a:spLocks/>
          </p:cNvSpPr>
          <p:nvPr/>
        </p:nvSpPr>
        <p:spPr>
          <a:xfrm>
            <a:off x="5772680"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5" name="Content Placeholder 2">
            <a:extLst>
              <a:ext uri="{FF2B5EF4-FFF2-40B4-BE49-F238E27FC236}">
                <a16:creationId xmlns:a16="http://schemas.microsoft.com/office/drawing/2014/main" id="{6F32F8FF-1538-C846-92F7-0D0B73A10235}"/>
              </a:ext>
            </a:extLst>
          </p:cNvPr>
          <p:cNvSpPr txBox="1">
            <a:spLocks/>
          </p:cNvSpPr>
          <p:nvPr/>
        </p:nvSpPr>
        <p:spPr>
          <a:xfrm>
            <a:off x="6246813"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a:t>
            </a:r>
          </a:p>
        </p:txBody>
      </p:sp>
      <p:sp>
        <p:nvSpPr>
          <p:cNvPr id="16" name="Content Placeholder 2">
            <a:extLst>
              <a:ext uri="{FF2B5EF4-FFF2-40B4-BE49-F238E27FC236}">
                <a16:creationId xmlns:a16="http://schemas.microsoft.com/office/drawing/2014/main" id="{0A5A5F81-CF12-8745-98DA-6B3B85D9FFD2}"/>
              </a:ext>
            </a:extLst>
          </p:cNvPr>
          <p:cNvSpPr txBox="1">
            <a:spLocks/>
          </p:cNvSpPr>
          <p:nvPr/>
        </p:nvSpPr>
        <p:spPr>
          <a:xfrm>
            <a:off x="6720946"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7" name="Content Placeholder 2">
            <a:extLst>
              <a:ext uri="{FF2B5EF4-FFF2-40B4-BE49-F238E27FC236}">
                <a16:creationId xmlns:a16="http://schemas.microsoft.com/office/drawing/2014/main" id="{41119466-D93B-6A41-ADF2-C9DFA53C7821}"/>
              </a:ext>
            </a:extLst>
          </p:cNvPr>
          <p:cNvSpPr txBox="1">
            <a:spLocks/>
          </p:cNvSpPr>
          <p:nvPr/>
        </p:nvSpPr>
        <p:spPr>
          <a:xfrm>
            <a:off x="7195079"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l</a:t>
            </a:r>
          </a:p>
        </p:txBody>
      </p:sp>
      <p:sp>
        <p:nvSpPr>
          <p:cNvPr id="18" name="Content Placeholder 2">
            <a:extLst>
              <a:ext uri="{FF2B5EF4-FFF2-40B4-BE49-F238E27FC236}">
                <a16:creationId xmlns:a16="http://schemas.microsoft.com/office/drawing/2014/main" id="{DE9C4E60-879C-1C48-A3BA-A4EB6E0AE92E}"/>
              </a:ext>
            </a:extLst>
          </p:cNvPr>
          <p:cNvSpPr txBox="1">
            <a:spLocks/>
          </p:cNvSpPr>
          <p:nvPr/>
        </p:nvSpPr>
        <p:spPr>
          <a:xfrm>
            <a:off x="7669212"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9" name="Content Placeholder 2">
            <a:extLst>
              <a:ext uri="{FF2B5EF4-FFF2-40B4-BE49-F238E27FC236}">
                <a16:creationId xmlns:a16="http://schemas.microsoft.com/office/drawing/2014/main" id="{A7A2D694-DC02-AE4B-8E2B-D6BD2FF9ACB2}"/>
              </a:ext>
            </a:extLst>
          </p:cNvPr>
          <p:cNvSpPr txBox="1">
            <a:spLocks/>
          </p:cNvSpPr>
          <p:nvPr/>
        </p:nvSpPr>
        <p:spPr>
          <a:xfrm>
            <a:off x="8143345"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k</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884B7EF-3008-8941-AA19-3643C1E7B05C}"/>
                  </a:ext>
                </a:extLst>
              </p:cNvPr>
              <p:cNvSpPr txBox="1">
                <a:spLocks/>
              </p:cNvSpPr>
              <p:nvPr/>
            </p:nvSpPr>
            <p:spPr>
              <a:xfrm>
                <a:off x="8617478"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0" name="Content Placeholder 2">
                <a:extLst>
                  <a:ext uri="{FF2B5EF4-FFF2-40B4-BE49-F238E27FC236}">
                    <a16:creationId xmlns:a16="http://schemas.microsoft.com/office/drawing/2014/main" id="{E884B7EF-3008-8941-AA19-3643C1E7B05C}"/>
                  </a:ext>
                </a:extLst>
              </p:cNvPr>
              <p:cNvSpPr txBox="1">
                <a:spLocks noRot="1" noChangeAspect="1" noMove="1" noResize="1" noEditPoints="1" noAdjustHandles="1" noChangeArrowheads="1" noChangeShapeType="1" noTextEdit="1"/>
              </p:cNvSpPr>
              <p:nvPr/>
            </p:nvSpPr>
            <p:spPr>
              <a:xfrm>
                <a:off x="8617478" y="3454957"/>
                <a:ext cx="407988" cy="531899"/>
              </a:xfrm>
              <a:prstGeom prst="rect">
                <a:avLst/>
              </a:prstGeom>
              <a:blipFill>
                <a:blip r:embed="rId2"/>
                <a:stretch>
                  <a:fillRect l="-9091"/>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F8B6AF59-C5C6-0B45-B60A-9D6570ABF18A}"/>
              </a:ext>
            </a:extLst>
          </p:cNvPr>
          <p:cNvSpPr txBox="1">
            <a:spLocks/>
          </p:cNvSpPr>
          <p:nvPr/>
        </p:nvSpPr>
        <p:spPr>
          <a:xfrm>
            <a:off x="9090020" y="3454956"/>
            <a:ext cx="1137716"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22" name="Content Placeholder 2">
            <a:extLst>
              <a:ext uri="{FF2B5EF4-FFF2-40B4-BE49-F238E27FC236}">
                <a16:creationId xmlns:a16="http://schemas.microsoft.com/office/drawing/2014/main" id="{45F32991-E5E0-E342-8AB6-C9BF7DA51C3C}"/>
              </a:ext>
            </a:extLst>
          </p:cNvPr>
          <p:cNvSpPr txBox="1">
            <a:spLocks/>
          </p:cNvSpPr>
          <p:nvPr/>
        </p:nvSpPr>
        <p:spPr>
          <a:xfrm>
            <a:off x="1513154"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When starting an outer loop, mark the relevant part of the tape with open paren. </a:t>
            </a:r>
            <a:endParaRPr lang="en-US" sz="1800" u="sng" dirty="0">
              <a:solidFill>
                <a:schemeClr val="tx1">
                  <a:lumMod val="95000"/>
                </a:schemeClr>
              </a:solidFill>
            </a:endParaRPr>
          </a:p>
        </p:txBody>
      </p:sp>
      <p:cxnSp>
        <p:nvCxnSpPr>
          <p:cNvPr id="23" name="Straight Connector 22">
            <a:extLst>
              <a:ext uri="{FF2B5EF4-FFF2-40B4-BE49-F238E27FC236}">
                <a16:creationId xmlns:a16="http://schemas.microsoft.com/office/drawing/2014/main" id="{A599134B-B595-3842-A4F9-9382625C2A0A}"/>
              </a:ext>
            </a:extLst>
          </p:cNvPr>
          <p:cNvCxnSpPr/>
          <p:nvPr/>
        </p:nvCxnSpPr>
        <p:spPr>
          <a:xfrm flipV="1">
            <a:off x="2641600" y="4123267"/>
            <a:ext cx="440267" cy="11639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4AA45A2-501D-3149-B0BE-BF1F6CA77D33}"/>
              </a:ext>
            </a:extLst>
          </p:cNvPr>
          <p:cNvSpPr txBox="1">
            <a:spLocks/>
          </p:cNvSpPr>
          <p:nvPr/>
        </p:nvSpPr>
        <p:spPr>
          <a:xfrm>
            <a:off x="6450807"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Mark closing </a:t>
            </a:r>
            <a:r>
              <a:rPr lang="en-US" sz="1800" i="1" dirty="0" err="1">
                <a:solidFill>
                  <a:schemeClr val="tx1">
                    <a:lumMod val="95000"/>
                  </a:schemeClr>
                </a:solidFill>
              </a:rPr>
              <a:t>paren</a:t>
            </a:r>
            <a:r>
              <a:rPr lang="en-US" sz="1800" i="1" dirty="0">
                <a:solidFill>
                  <a:schemeClr val="tx1">
                    <a:lumMod val="95000"/>
                  </a:schemeClr>
                </a:solidFill>
              </a:rPr>
              <a:t> to mark outer loop location if necessary.</a:t>
            </a:r>
            <a:endParaRPr lang="en-US" sz="1800" u="sng" dirty="0">
              <a:solidFill>
                <a:schemeClr val="tx1">
                  <a:lumMod val="95000"/>
                </a:schemeClr>
              </a:solidFill>
            </a:endParaRPr>
          </a:p>
        </p:txBody>
      </p:sp>
      <p:cxnSp>
        <p:nvCxnSpPr>
          <p:cNvPr id="25" name="Straight Connector 24">
            <a:extLst>
              <a:ext uri="{FF2B5EF4-FFF2-40B4-BE49-F238E27FC236}">
                <a16:creationId xmlns:a16="http://schemas.microsoft.com/office/drawing/2014/main" id="{9C8F67B9-AE18-7E46-B1A1-DF59635D6F2F}"/>
              </a:ext>
            </a:extLst>
          </p:cNvPr>
          <p:cNvCxnSpPr>
            <a:cxnSpLocks/>
          </p:cNvCxnSpPr>
          <p:nvPr/>
        </p:nvCxnSpPr>
        <p:spPr>
          <a:xfrm flipH="1" flipV="1">
            <a:off x="6924940" y="4123267"/>
            <a:ext cx="474133" cy="1163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54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Characters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846192"/>
            <a:ext cx="7652278" cy="650432"/>
          </a:xfrm>
          <a:solidFill>
            <a:schemeClr val="tx1">
              <a:lumMod val="95000"/>
            </a:schemeClr>
          </a:solidFill>
        </p:spPr>
        <p:txBody>
          <a:bodyPr/>
          <a:lstStyle/>
          <a:p>
            <a:pPr marL="0" indent="0" algn="ctr">
              <a:buNone/>
            </a:pPr>
            <a:r>
              <a:rPr lang="en-US" dirty="0">
                <a:solidFill>
                  <a:schemeClr val="bg1"/>
                </a:solidFill>
              </a:rPr>
              <a:t>How hard is it to compare characters?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1452393"/>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This machine will have to check characters for equivalence. How do we do this? Let’s suppose that </a:t>
                </a:r>
                <a14:m>
                  <m:oMath xmlns:m="http://schemas.openxmlformats.org/officeDocument/2006/math">
                    <m:r>
                      <a:rPr lang="en-US" sz="1800" b="0" i="1" smtClean="0">
                        <a:solidFill>
                          <a:schemeClr val="tx1">
                            <a:lumMod val="95000"/>
                          </a:schemeClr>
                        </a:solidFill>
                        <a:latin typeface="Cambria Math" panose="02040503050406030204" pitchFamily="18" charset="0"/>
                      </a:rPr>
                      <m:t>𝛴</m:t>
                    </m:r>
                    <m:r>
                      <a:rPr lang="en-US" sz="1800" b="0" i="1" smtClean="0">
                        <a:solidFill>
                          <a:schemeClr val="tx1">
                            <a:lumMod val="95000"/>
                          </a:schemeClr>
                        </a:solidFill>
                        <a:latin typeface="Cambria Math" panose="02040503050406030204" pitchFamily="18" charset="0"/>
                      </a:rPr>
                      <m:t>=</m:t>
                    </m:r>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𝑎</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𝑏</m:t>
                        </m:r>
                      </m:e>
                    </m:d>
                  </m:oMath>
                </a14:m>
                <a:r>
                  <a:rPr lang="en-US" sz="1800" i="1" dirty="0">
                    <a:solidFill>
                      <a:schemeClr val="tx1">
                        <a:lumMod val="95000"/>
                      </a:schemeClr>
                    </a:solidFill>
                  </a:rPr>
                  <a:t> and tape is pointing at left side of </a:t>
                </a:r>
                <a14:m>
                  <m:oMath xmlns:m="http://schemas.openxmlformats.org/officeDocument/2006/math">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1</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2</m:t>
                        </m:r>
                      </m:sub>
                    </m:sSub>
                  </m:oMath>
                </a14:m>
                <a:endParaRPr lang="en-US" sz="1800" i="1" dirty="0">
                  <a:solidFill>
                    <a:schemeClr val="tx1">
                      <a:lumMod val="95000"/>
                    </a:schemeClr>
                  </a:solidFill>
                </a:endParaRP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971148" y="1452393"/>
                <a:ext cx="8262671" cy="904346"/>
              </a:xfrm>
              <a:prstGeom prst="rect">
                <a:avLst/>
              </a:prstGeom>
              <a:blipFill>
                <a:blip r:embed="rId2"/>
                <a:stretch>
                  <a:fillRect/>
                </a:stretch>
              </a:blipFill>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58B84417-CA33-1C49-8074-AF791A4D6D16}"/>
              </a:ext>
            </a:extLst>
          </p:cNvPr>
          <p:cNvGrpSpPr/>
          <p:nvPr/>
        </p:nvGrpSpPr>
        <p:grpSpPr>
          <a:xfrm>
            <a:off x="3073400" y="2785475"/>
            <a:ext cx="5493279" cy="3759316"/>
            <a:chOff x="3073400" y="2785475"/>
            <a:chExt cx="5493279" cy="3759316"/>
          </a:xfrm>
        </p:grpSpPr>
        <p:sp>
          <p:nvSpPr>
            <p:cNvPr id="4" name="Oval 3">
              <a:extLst>
                <a:ext uri="{FF2B5EF4-FFF2-40B4-BE49-F238E27FC236}">
                  <a16:creationId xmlns:a16="http://schemas.microsoft.com/office/drawing/2014/main" id="{272631AC-3001-9A4F-89B6-65D516C502DD}"/>
                </a:ext>
              </a:extLst>
            </p:cNvPr>
            <p:cNvSpPr/>
            <p:nvPr/>
          </p:nvSpPr>
          <p:spPr>
            <a:xfrm>
              <a:off x="5679546"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6" name="Oval 25">
              <a:extLst>
                <a:ext uri="{FF2B5EF4-FFF2-40B4-BE49-F238E27FC236}">
                  <a16:creationId xmlns:a16="http://schemas.microsoft.com/office/drawing/2014/main" id="{49D9C9AF-32AB-D845-8545-4EE6EA109D73}"/>
                </a:ext>
              </a:extLst>
            </p:cNvPr>
            <p:cNvSpPr/>
            <p:nvPr/>
          </p:nvSpPr>
          <p:spPr>
            <a:xfrm>
              <a:off x="5679545"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7" name="Oval 26">
              <a:extLst>
                <a:ext uri="{FF2B5EF4-FFF2-40B4-BE49-F238E27FC236}">
                  <a16:creationId xmlns:a16="http://schemas.microsoft.com/office/drawing/2014/main" id="{660FE6E8-58FA-E847-8069-3D6F9CC4AAC1}"/>
                </a:ext>
              </a:extLst>
            </p:cNvPr>
            <p:cNvSpPr/>
            <p:nvPr/>
          </p:nvSpPr>
          <p:spPr>
            <a:xfrm>
              <a:off x="6263745" y="2785475"/>
              <a:ext cx="753535"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reject</a:t>
              </a:r>
            </a:p>
          </p:txBody>
        </p:sp>
        <p:sp>
          <p:nvSpPr>
            <p:cNvPr id="28" name="Oval 27">
              <a:extLst>
                <a:ext uri="{FF2B5EF4-FFF2-40B4-BE49-F238E27FC236}">
                  <a16:creationId xmlns:a16="http://schemas.microsoft.com/office/drawing/2014/main" id="{2C035A93-4777-5F49-9F72-C093D4B5E612}"/>
                </a:ext>
              </a:extLst>
            </p:cNvPr>
            <p:cNvSpPr/>
            <p:nvPr/>
          </p:nvSpPr>
          <p:spPr>
            <a:xfrm>
              <a:off x="7389813"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640162B2-75D0-C245-B44D-EF17276A0A68}"/>
                </a:ext>
              </a:extLst>
            </p:cNvPr>
            <p:cNvSpPr/>
            <p:nvPr/>
          </p:nvSpPr>
          <p:spPr>
            <a:xfrm>
              <a:off x="7389812"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30" name="Oval 29">
              <a:extLst>
                <a:ext uri="{FF2B5EF4-FFF2-40B4-BE49-F238E27FC236}">
                  <a16:creationId xmlns:a16="http://schemas.microsoft.com/office/drawing/2014/main" id="{D0C5CBD9-FD96-E641-B32C-F3E4571B217F}"/>
                </a:ext>
              </a:extLst>
            </p:cNvPr>
            <p:cNvSpPr/>
            <p:nvPr/>
          </p:nvSpPr>
          <p:spPr>
            <a:xfrm>
              <a:off x="3622145" y="4007925"/>
              <a:ext cx="956734"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t>
              </a:r>
            </a:p>
          </p:txBody>
        </p:sp>
        <p:cxnSp>
          <p:nvCxnSpPr>
            <p:cNvPr id="32" name="Straight Arrow Connector 31">
              <a:extLst>
                <a:ext uri="{FF2B5EF4-FFF2-40B4-BE49-F238E27FC236}">
                  <a16:creationId xmlns:a16="http://schemas.microsoft.com/office/drawing/2014/main" id="{B5DD74D5-878D-4044-8C07-BC87C0B68A65}"/>
                </a:ext>
              </a:extLst>
            </p:cNvPr>
            <p:cNvCxnSpPr>
              <a:stCxn id="30" idx="6"/>
              <a:endCxn id="4" idx="2"/>
            </p:cNvCxnSpPr>
            <p:nvPr/>
          </p:nvCxnSpPr>
          <p:spPr>
            <a:xfrm>
              <a:off x="4578879" y="4329658"/>
              <a:ext cx="11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51607726-ED24-AE45-A80B-D2650EA28376}"/>
                </a:ext>
              </a:extLst>
            </p:cNvPr>
            <p:cNvCxnSpPr>
              <a:cxnSpLocks/>
              <a:stCxn id="30" idx="0"/>
              <a:endCxn id="28" idx="1"/>
            </p:cNvCxnSpPr>
            <p:nvPr/>
          </p:nvCxnSpPr>
          <p:spPr>
            <a:xfrm rot="16200000" flipH="1">
              <a:off x="5745162" y="2363274"/>
              <a:ext cx="94233" cy="3383534"/>
            </a:xfrm>
            <a:prstGeom prst="bentConnector3">
              <a:avLst>
                <a:gd name="adj1" fmla="val -2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00183227-2E83-0449-97B4-61C981209160}"/>
                </a:ext>
              </a:extLst>
            </p:cNvPr>
            <p:cNvSpPr txBox="1">
              <a:spLocks/>
            </p:cNvSpPr>
            <p:nvPr/>
          </p:nvSpPr>
          <p:spPr>
            <a:xfrm>
              <a:off x="4715075" y="4323402"/>
              <a:ext cx="794408" cy="30465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38" name="Content Placeholder 2">
              <a:extLst>
                <a:ext uri="{FF2B5EF4-FFF2-40B4-BE49-F238E27FC236}">
                  <a16:creationId xmlns:a16="http://schemas.microsoft.com/office/drawing/2014/main" id="{C4A2B9CE-9708-C545-BFC7-B184A50001DA}"/>
                </a:ext>
              </a:extLst>
            </p:cNvPr>
            <p:cNvSpPr txBox="1">
              <a:spLocks/>
            </p:cNvSpPr>
            <p:nvPr/>
          </p:nvSpPr>
          <p:spPr>
            <a:xfrm>
              <a:off x="4334804" y="3513607"/>
              <a:ext cx="794408"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39" name="Elbow Connector 38">
              <a:extLst>
                <a:ext uri="{FF2B5EF4-FFF2-40B4-BE49-F238E27FC236}">
                  <a16:creationId xmlns:a16="http://schemas.microsoft.com/office/drawing/2014/main" id="{07ADD286-D262-994F-BC89-F966C8140938}"/>
                </a:ext>
              </a:extLst>
            </p:cNvPr>
            <p:cNvCxnSpPr>
              <a:cxnSpLocks/>
              <a:stCxn id="4" idx="7"/>
              <a:endCxn id="4" idx="6"/>
            </p:cNvCxnSpPr>
            <p:nvPr/>
          </p:nvCxnSpPr>
          <p:spPr>
            <a:xfrm rot="16200000" flipH="1">
              <a:off x="6162145" y="4168792"/>
              <a:ext cx="227500" cy="94233"/>
            </a:xfrm>
            <a:prstGeom prst="bentConnector4">
              <a:avLst>
                <a:gd name="adj1" fmla="val -78638"/>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3FCC744-9940-4142-A6D9-CB590944A41D}"/>
                </a:ext>
              </a:extLst>
            </p:cNvPr>
            <p:cNvSpPr txBox="1">
              <a:spLocks/>
            </p:cNvSpPr>
            <p:nvPr/>
          </p:nvSpPr>
          <p:spPr>
            <a:xfrm>
              <a:off x="6524660" y="3995757"/>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44" name="Straight Arrow Connector 43">
              <a:extLst>
                <a:ext uri="{FF2B5EF4-FFF2-40B4-BE49-F238E27FC236}">
                  <a16:creationId xmlns:a16="http://schemas.microsoft.com/office/drawing/2014/main" id="{1BEC9942-1020-F540-87E4-D6498F933BEC}"/>
                </a:ext>
              </a:extLst>
            </p:cNvPr>
            <p:cNvCxnSpPr>
              <a:cxnSpLocks/>
              <a:stCxn id="4" idx="4"/>
              <a:endCxn id="26" idx="0"/>
            </p:cNvCxnSpPr>
            <p:nvPr/>
          </p:nvCxnSpPr>
          <p:spPr>
            <a:xfrm flipH="1">
              <a:off x="6001278"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54D62D-369F-774E-8116-1860F704EBE5}"/>
                </a:ext>
              </a:extLst>
            </p:cNvPr>
            <p:cNvSpPr txBox="1">
              <a:spLocks/>
            </p:cNvSpPr>
            <p:nvPr/>
          </p:nvSpPr>
          <p:spPr>
            <a:xfrm>
              <a:off x="6001277"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48" name="Straight Arrow Connector 47">
              <a:extLst>
                <a:ext uri="{FF2B5EF4-FFF2-40B4-BE49-F238E27FC236}">
                  <a16:creationId xmlns:a16="http://schemas.microsoft.com/office/drawing/2014/main" id="{C452A975-9E2F-6E44-AEB1-A4DD80AE3A06}"/>
                </a:ext>
              </a:extLst>
            </p:cNvPr>
            <p:cNvCxnSpPr>
              <a:cxnSpLocks/>
              <a:stCxn id="28" idx="4"/>
              <a:endCxn id="29" idx="0"/>
            </p:cNvCxnSpPr>
            <p:nvPr/>
          </p:nvCxnSpPr>
          <p:spPr>
            <a:xfrm flipH="1">
              <a:off x="7711545"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FD206B0-41F3-AE4A-8E98-DC6ADCD292FD}"/>
                </a:ext>
              </a:extLst>
            </p:cNvPr>
            <p:cNvSpPr txBox="1">
              <a:spLocks/>
            </p:cNvSpPr>
            <p:nvPr/>
          </p:nvSpPr>
          <p:spPr>
            <a:xfrm>
              <a:off x="7698843"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52" name="Straight Arrow Connector 51">
              <a:extLst>
                <a:ext uri="{FF2B5EF4-FFF2-40B4-BE49-F238E27FC236}">
                  <a16:creationId xmlns:a16="http://schemas.microsoft.com/office/drawing/2014/main" id="{8775B55B-D3A2-DE43-9C37-3E162A12DC37}"/>
                </a:ext>
              </a:extLst>
            </p:cNvPr>
            <p:cNvCxnSpPr>
              <a:cxnSpLocks/>
              <a:stCxn id="29" idx="4"/>
              <a:endCxn id="58" idx="0"/>
            </p:cNvCxnSpPr>
            <p:nvPr/>
          </p:nvCxnSpPr>
          <p:spPr>
            <a:xfrm flipH="1">
              <a:off x="6980143" y="5726656"/>
              <a:ext cx="731402"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23C381-6E2C-7440-8C7A-D73C0F50B589}"/>
                </a:ext>
              </a:extLst>
            </p:cNvPr>
            <p:cNvCxnSpPr>
              <a:cxnSpLocks/>
              <a:stCxn id="26" idx="4"/>
              <a:endCxn id="58" idx="0"/>
            </p:cNvCxnSpPr>
            <p:nvPr/>
          </p:nvCxnSpPr>
          <p:spPr>
            <a:xfrm>
              <a:off x="6001278" y="5726656"/>
              <a:ext cx="978865"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05895B21-0F4F-E744-92CB-C82C6F8AF2A7}"/>
                </a:ext>
              </a:extLst>
            </p:cNvPr>
            <p:cNvSpPr txBox="1">
              <a:spLocks/>
            </p:cNvSpPr>
            <p:nvPr/>
          </p:nvSpPr>
          <p:spPr>
            <a:xfrm>
              <a:off x="5776290" y="6153016"/>
              <a:ext cx="2407706" cy="3917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Back to some other computation</a:t>
              </a:r>
              <a:endParaRPr lang="en-US" sz="1400" u="sng" dirty="0">
                <a:solidFill>
                  <a:schemeClr val="tx1">
                    <a:lumMod val="95000"/>
                  </a:schemeClr>
                </a:solidFill>
              </a:endParaRPr>
            </a:p>
          </p:txBody>
        </p:sp>
        <p:cxnSp>
          <p:nvCxnSpPr>
            <p:cNvPr id="65" name="Elbow Connector 64">
              <a:extLst>
                <a:ext uri="{FF2B5EF4-FFF2-40B4-BE49-F238E27FC236}">
                  <a16:creationId xmlns:a16="http://schemas.microsoft.com/office/drawing/2014/main" id="{2B79598C-B674-E04D-B26E-90D645B15F15}"/>
                </a:ext>
              </a:extLst>
            </p:cNvPr>
            <p:cNvCxnSpPr>
              <a:cxnSpLocks/>
              <a:stCxn id="28" idx="7"/>
              <a:endCxn id="28" idx="6"/>
            </p:cNvCxnSpPr>
            <p:nvPr/>
          </p:nvCxnSpPr>
          <p:spPr>
            <a:xfrm rot="16200000" flipH="1">
              <a:off x="7872412" y="4168792"/>
              <a:ext cx="227500" cy="94233"/>
            </a:xfrm>
            <a:prstGeom prst="bentConnector4">
              <a:avLst>
                <a:gd name="adj1" fmla="val -74916"/>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40594ACD-7B1A-574A-B228-7AF19E939EA3}"/>
                </a:ext>
              </a:extLst>
            </p:cNvPr>
            <p:cNvSpPr txBox="1">
              <a:spLocks/>
            </p:cNvSpPr>
            <p:nvPr/>
          </p:nvSpPr>
          <p:spPr>
            <a:xfrm>
              <a:off x="7903174" y="3675798"/>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71" name="Elbow Connector 70">
              <a:extLst>
                <a:ext uri="{FF2B5EF4-FFF2-40B4-BE49-F238E27FC236}">
                  <a16:creationId xmlns:a16="http://schemas.microsoft.com/office/drawing/2014/main" id="{7C836DB1-A192-174F-B68A-412FD432C496}"/>
                </a:ext>
              </a:extLst>
            </p:cNvPr>
            <p:cNvCxnSpPr>
              <a:cxnSpLocks/>
              <a:stCxn id="4" idx="0"/>
              <a:endCxn id="27" idx="2"/>
            </p:cNvCxnSpPr>
            <p:nvPr/>
          </p:nvCxnSpPr>
          <p:spPr>
            <a:xfrm rot="5400000" flipH="1" flipV="1">
              <a:off x="5682154" y="3426334"/>
              <a:ext cx="900717" cy="2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8397D87-DB54-A04D-AE4C-3C2EBFA9A688}"/>
                </a:ext>
              </a:extLst>
            </p:cNvPr>
            <p:cNvCxnSpPr>
              <a:cxnSpLocks/>
              <a:stCxn id="28" idx="0"/>
              <a:endCxn id="27" idx="6"/>
            </p:cNvCxnSpPr>
            <p:nvPr/>
          </p:nvCxnSpPr>
          <p:spPr>
            <a:xfrm rot="16200000" flipV="1">
              <a:off x="6914055" y="3210434"/>
              <a:ext cx="900717" cy="69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685AAA8B-C8C8-AD4A-9902-1B58156A01D1}"/>
                </a:ext>
              </a:extLst>
            </p:cNvPr>
            <p:cNvSpPr txBox="1">
              <a:spLocks/>
            </p:cNvSpPr>
            <p:nvPr/>
          </p:nvSpPr>
          <p:spPr>
            <a:xfrm>
              <a:off x="7698843" y="3016137"/>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78" name="Content Placeholder 2">
              <a:extLst>
                <a:ext uri="{FF2B5EF4-FFF2-40B4-BE49-F238E27FC236}">
                  <a16:creationId xmlns:a16="http://schemas.microsoft.com/office/drawing/2014/main" id="{8BA1A1D8-5395-B348-9DD9-933C4D4F39BF}"/>
                </a:ext>
              </a:extLst>
            </p:cNvPr>
            <p:cNvSpPr txBox="1">
              <a:spLocks/>
            </p:cNvSpPr>
            <p:nvPr/>
          </p:nvSpPr>
          <p:spPr>
            <a:xfrm>
              <a:off x="5423217" y="3099228"/>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80" name="Straight Arrow Connector 79">
              <a:extLst>
                <a:ext uri="{FF2B5EF4-FFF2-40B4-BE49-F238E27FC236}">
                  <a16:creationId xmlns:a16="http://schemas.microsoft.com/office/drawing/2014/main" id="{55AED532-E65B-2D44-90D6-CAC66DC4CD86}"/>
                </a:ext>
              </a:extLst>
            </p:cNvPr>
            <p:cNvCxnSpPr>
              <a:cxnSpLocks/>
              <a:endCxn id="30" idx="2"/>
            </p:cNvCxnSpPr>
            <p:nvPr/>
          </p:nvCxnSpPr>
          <p:spPr>
            <a:xfrm>
              <a:off x="3073400" y="4329658"/>
              <a:ext cx="54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817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5238"/>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5238"/>
                <a:ext cx="9905999" cy="1089328"/>
              </a:xfrm>
              <a:blipFill>
                <a:blip r:embed="rId2"/>
                <a:stretch>
                  <a:fillRect l="-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341179"/>
                <a:ext cx="9905999" cy="4254354"/>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On input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Place a mark on top of the leftmost tape symbol. If that symbol was blank, </a:t>
                </a:r>
                <a:r>
                  <a:rPr lang="en-US" b="1" i="1" u="sng" dirty="0">
                    <a:solidFill>
                      <a:schemeClr val="tx1">
                        <a:lumMod val="95000"/>
                      </a:schemeClr>
                    </a:solidFill>
                  </a:rPr>
                  <a:t>accept</a:t>
                </a:r>
                <a:r>
                  <a:rPr lang="en-US" dirty="0">
                    <a:solidFill>
                      <a:schemeClr val="tx1">
                        <a:lumMod val="95000"/>
                      </a:schemeClr>
                    </a:solidFill>
                  </a:rPr>
                  <a:t>. If that symbol was #, continue with the next stage. Otherwise,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right to the next # and place a second mark on top of it. If no # is encountered before a blank symbol, only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𝑥</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was present, so </a:t>
                </a:r>
                <a:r>
                  <a:rPr lang="en-US" b="1" i="1" u="sng" dirty="0">
                    <a:solidFill>
                      <a:schemeClr val="tx1">
                        <a:lumMod val="95000"/>
                      </a:schemeClr>
                    </a:solidFill>
                  </a:rPr>
                  <a:t>accept</a:t>
                </a:r>
              </a:p>
              <a:p>
                <a:pPr marL="457200" indent="-457200">
                  <a:buFont typeface="Arial" panose="020B0604020202020204" pitchFamily="34" charset="0"/>
                  <a:buAutoNum type="arabicPeriod"/>
                </a:pPr>
                <a:r>
                  <a:rPr lang="en-US" dirty="0">
                    <a:solidFill>
                      <a:schemeClr val="tx1">
                        <a:lumMod val="95000"/>
                      </a:schemeClr>
                    </a:solidFill>
                  </a:rPr>
                  <a:t>By zig-zagging, compare the two strings to the right of the marked #s. If they are equal,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Move the rightmost of the two marks to the next # symbol to the right. If no # symbol is encountered before a blank, move the leftmost mark to the next # to its right and the rightmost mark to the # after that. This time, if no # is available for the rightmost mark, all the strings have been compared, so </a:t>
                </a:r>
                <a:r>
                  <a:rPr lang="en-US" b="1" i="1" u="sng" dirty="0">
                    <a:solidFill>
                      <a:schemeClr val="tx1">
                        <a:lumMod val="95000"/>
                      </a:schemeClr>
                    </a:solidFill>
                  </a:rPr>
                  <a:t>accept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Loop: Go to step 3.</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341179"/>
                <a:ext cx="9905999" cy="4254354"/>
              </a:xfrm>
              <a:prstGeom prst="rect">
                <a:avLst/>
              </a:prstGeom>
              <a:blipFill>
                <a:blip r:embed="rId3"/>
                <a:stretch>
                  <a:fillRect l="-640" t="-595"/>
                </a:stretch>
              </a:blipFill>
            </p:spPr>
            <p:txBody>
              <a:bodyPr/>
              <a:lstStyle/>
              <a:p>
                <a:r>
                  <a:rPr lang="en-US">
                    <a:noFill/>
                  </a:rPr>
                  <a:t> </a:t>
                </a:r>
              </a:p>
            </p:txBody>
          </p:sp>
        </mc:Fallback>
      </mc:AlternateContent>
    </p:spTree>
    <p:extLst>
      <p:ext uri="{BB962C8B-B14F-4D97-AF65-F5344CB8AC3E}">
        <p14:creationId xmlns:p14="http://schemas.microsoft.com/office/powerpoint/2010/main" val="416799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Turing Machine Variants</a:t>
            </a:r>
          </a:p>
        </p:txBody>
      </p:sp>
    </p:spTree>
    <p:extLst>
      <p:ext uri="{BB962C8B-B14F-4D97-AF65-F5344CB8AC3E}">
        <p14:creationId xmlns:p14="http://schemas.microsoft.com/office/powerpoint/2010/main" val="445980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Motivating Question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lgn="ctr">
              <a:buNone/>
            </a:pPr>
            <a:r>
              <a:rPr lang="en-US" dirty="0">
                <a:solidFill>
                  <a:schemeClr val="bg1"/>
                </a:solidFill>
              </a:rPr>
              <a:t>Can we have different features of TMs that increase / or don’t the recognizing power of the traditional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3142981" y="2970201"/>
            <a:ext cx="5902860" cy="291454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Some we will see</a:t>
            </a:r>
            <a:r>
              <a:rPr lang="en-US" dirty="0">
                <a:solidFill>
                  <a:schemeClr val="tx1">
                    <a:lumMod val="95000"/>
                  </a:schemeClr>
                </a:solidFill>
              </a:rPr>
              <a:t>:</a:t>
            </a:r>
          </a:p>
          <a:p>
            <a:pPr marL="0" indent="0">
              <a:buFont typeface="Arial" panose="020B0604020202020204" pitchFamily="34" charset="0"/>
              <a:buNone/>
            </a:pPr>
            <a:r>
              <a:rPr lang="en-US" dirty="0">
                <a:solidFill>
                  <a:schemeClr val="tx1">
                    <a:lumMod val="95000"/>
                  </a:schemeClr>
                </a:solidFill>
              </a:rPr>
              <a:t>	Turing machines with multiple tapes</a:t>
            </a:r>
            <a:br>
              <a:rPr lang="en-US" dirty="0">
                <a:solidFill>
                  <a:schemeClr val="tx1">
                    <a:lumMod val="95000"/>
                  </a:schemeClr>
                </a:solidFill>
              </a:rPr>
            </a:br>
            <a:r>
              <a:rPr lang="en-US" dirty="0">
                <a:solidFill>
                  <a:schemeClr val="tx1">
                    <a:lumMod val="95000"/>
                  </a:schemeClr>
                </a:solidFill>
              </a:rPr>
              <a:t>	Non-deterministic Turing Machines</a:t>
            </a:r>
          </a:p>
        </p:txBody>
      </p:sp>
    </p:spTree>
    <p:extLst>
      <p:ext uri="{BB962C8B-B14F-4D97-AF65-F5344CB8AC3E}">
        <p14:creationId xmlns:p14="http://schemas.microsoft.com/office/powerpoint/2010/main" val="86048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96000"/>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err="1">
                <a:solidFill>
                  <a:schemeClr val="bg1"/>
                </a:solidFill>
              </a:rPr>
              <a:t>Multitape</a:t>
            </a:r>
            <a:r>
              <a:rPr lang="en-US" b="1" i="1" u="sng" dirty="0">
                <a:solidFill>
                  <a:schemeClr val="bg1"/>
                </a:solidFill>
              </a:rPr>
              <a:t> Turing Machine</a:t>
            </a:r>
            <a:r>
              <a:rPr lang="en-US" dirty="0">
                <a:solidFill>
                  <a:schemeClr val="bg1"/>
                </a:solidFill>
              </a:rPr>
              <a:t> is like an ordinary TM but it has several tapes instead of one. Each tape has an independent head that can be moved.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888722"/>
            <a:ext cx="3493962" cy="45200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The transition function is updated 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0DED524-1DE8-B44B-AEA4-598E5DD1CAF8}"/>
                  </a:ext>
                </a:extLst>
              </p:cNvPr>
              <p:cNvSpPr txBox="1">
                <a:spLocks/>
              </p:cNvSpPr>
              <p:nvPr/>
            </p:nvSpPr>
            <p:spPr>
              <a:xfrm>
                <a:off x="951291" y="3422211"/>
                <a:ext cx="3865154" cy="56131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sup>
                          <m:r>
                            <a:rPr lang="en-US" b="0" i="1" smtClean="0">
                              <a:solidFill>
                                <a:schemeClr val="bg1"/>
                              </a:solidFill>
                              <a:latin typeface="Cambria Math" panose="02040503050406030204" pitchFamily="18" charset="0"/>
                            </a:rPr>
                            <m:t>𝑘</m:t>
                          </m:r>
                        </m:sup>
                      </m:sSup>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C0DED524-1DE8-B44B-AEA4-598E5DD1CAF8}"/>
                  </a:ext>
                </a:extLst>
              </p:cNvPr>
              <p:cNvSpPr txBox="1">
                <a:spLocks noRot="1" noChangeAspect="1" noMove="1" noResize="1" noEditPoints="1" noAdjustHandles="1" noChangeArrowheads="1" noChangeShapeType="1" noTextEdit="1"/>
              </p:cNvSpPr>
              <p:nvPr/>
            </p:nvSpPr>
            <p:spPr>
              <a:xfrm>
                <a:off x="951291" y="3422211"/>
                <a:ext cx="3865154" cy="56131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49C79A5-66D5-674C-9102-2220C8FC8B42}"/>
              </a:ext>
            </a:extLst>
          </p:cNvPr>
          <p:cNvSpPr txBox="1">
            <a:spLocks/>
          </p:cNvSpPr>
          <p:nvPr/>
        </p:nvSpPr>
        <p:spPr>
          <a:xfrm>
            <a:off x="1322482" y="5324971"/>
            <a:ext cx="3892313" cy="122973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Here, k is the number of tapes. So each tape can be read at each step of computation, each head can write / move as well.</a:t>
            </a:r>
          </a:p>
        </p:txBody>
      </p:sp>
      <p:cxnSp>
        <p:nvCxnSpPr>
          <p:cNvPr id="8" name="Straight Connector 7">
            <a:extLst>
              <a:ext uri="{FF2B5EF4-FFF2-40B4-BE49-F238E27FC236}">
                <a16:creationId xmlns:a16="http://schemas.microsoft.com/office/drawing/2014/main" id="{54AC28DF-A601-1847-B10E-1A5DAAF64B39}"/>
              </a:ext>
            </a:extLst>
          </p:cNvPr>
          <p:cNvCxnSpPr/>
          <p:nvPr/>
        </p:nvCxnSpPr>
        <p:spPr>
          <a:xfrm flipV="1">
            <a:off x="2951430" y="4065008"/>
            <a:ext cx="235390" cy="11497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3F97766-2124-334A-B54F-37BB95C845BE}"/>
              </a:ext>
            </a:extLst>
          </p:cNvPr>
          <p:cNvPicPr>
            <a:picLocks noChangeAspect="1"/>
          </p:cNvPicPr>
          <p:nvPr/>
        </p:nvPicPr>
        <p:blipFill>
          <a:blip r:embed="rId3"/>
          <a:stretch>
            <a:fillRect/>
          </a:stretch>
        </p:blipFill>
        <p:spPr>
          <a:xfrm>
            <a:off x="6202566" y="3295464"/>
            <a:ext cx="4462418" cy="2383337"/>
          </a:xfrm>
          <a:prstGeom prst="rect">
            <a:avLst/>
          </a:prstGeom>
        </p:spPr>
      </p:pic>
    </p:spTree>
    <p:extLst>
      <p:ext uri="{BB962C8B-B14F-4D97-AF65-F5344CB8AC3E}">
        <p14:creationId xmlns:p14="http://schemas.microsoft.com/office/powerpoint/2010/main" val="2300911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Tree>
    <p:extLst>
      <p:ext uri="{BB962C8B-B14F-4D97-AF65-F5344CB8AC3E}">
        <p14:creationId xmlns:p14="http://schemas.microsoft.com/office/powerpoint/2010/main" val="4079175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u="sng" dirty="0">
                <a:solidFill>
                  <a:schemeClr val="tx1">
                    <a:lumMod val="95000"/>
                  </a:schemeClr>
                </a:solidFill>
              </a:rPr>
              <a:t>Goal: Given an arbitrary MTTM, convert it into an equivalent TM</a:t>
            </a:r>
          </a:p>
        </p:txBody>
      </p:sp>
      <p:pic>
        <p:nvPicPr>
          <p:cNvPr id="5" name="Picture 4">
            <a:extLst>
              <a:ext uri="{FF2B5EF4-FFF2-40B4-BE49-F238E27FC236}">
                <a16:creationId xmlns:a16="http://schemas.microsoft.com/office/drawing/2014/main" id="{8F2EFD94-91E8-284B-9C99-4DE11CE2C4EC}"/>
              </a:ext>
            </a:extLst>
          </p:cNvPr>
          <p:cNvPicPr>
            <a:picLocks noChangeAspect="1"/>
          </p:cNvPicPr>
          <p:nvPr/>
        </p:nvPicPr>
        <p:blipFill>
          <a:blip r:embed="rId2"/>
          <a:stretch>
            <a:fillRect/>
          </a:stretch>
        </p:blipFill>
        <p:spPr>
          <a:xfrm>
            <a:off x="831535" y="4006264"/>
            <a:ext cx="3126379" cy="1679312"/>
          </a:xfrm>
          <a:prstGeom prst="rect">
            <a:avLst/>
          </a:prstGeom>
        </p:spPr>
      </p:pic>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3"/>
          <a:stretch>
            <a:fillRect/>
          </a:stretch>
        </p:blipFill>
        <p:spPr>
          <a:xfrm>
            <a:off x="5821375" y="4352446"/>
            <a:ext cx="6202190" cy="986948"/>
          </a:xfrm>
          <a:prstGeom prst="rect">
            <a:avLst/>
          </a:prstGeom>
        </p:spPr>
      </p:pic>
      <p:sp>
        <p:nvSpPr>
          <p:cNvPr id="9" name="Right Arrow 8">
            <a:extLst>
              <a:ext uri="{FF2B5EF4-FFF2-40B4-BE49-F238E27FC236}">
                <a16:creationId xmlns:a16="http://schemas.microsoft.com/office/drawing/2014/main" id="{657D87D2-7AA6-3744-9B2A-E4D44B098FB6}"/>
              </a:ext>
            </a:extLst>
          </p:cNvPr>
          <p:cNvSpPr/>
          <p:nvPr/>
        </p:nvSpPr>
        <p:spPr>
          <a:xfrm>
            <a:off x="4242322" y="4680641"/>
            <a:ext cx="129464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14412145-F7C7-2C4C-B20E-E5624026BAC5}"/>
              </a:ext>
            </a:extLst>
          </p:cNvPr>
          <p:cNvSpPr txBox="1">
            <a:spLocks/>
          </p:cNvSpPr>
          <p:nvPr/>
        </p:nvSpPr>
        <p:spPr>
          <a:xfrm>
            <a:off x="2394724" y="6189348"/>
            <a:ext cx="8927391"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argue that S simulates M’s computation exactly in all scenarios</a:t>
            </a:r>
          </a:p>
        </p:txBody>
      </p:sp>
    </p:spTree>
    <p:extLst>
      <p:ext uri="{BB962C8B-B14F-4D97-AF65-F5344CB8AC3E}">
        <p14:creationId xmlns:p14="http://schemas.microsoft.com/office/powerpoint/2010/main" val="130639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Two major issues we need to overcome for this proof:</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65783" y="3334161"/>
            <a:ext cx="6202190" cy="986948"/>
          </a:xfrm>
          <a:prstGeom prst="rect">
            <a:avLst/>
          </a:prstGeom>
        </p:spPr>
      </p:pic>
      <p:sp>
        <p:nvSpPr>
          <p:cNvPr id="11" name="Content Placeholder 2">
            <a:extLst>
              <a:ext uri="{FF2B5EF4-FFF2-40B4-BE49-F238E27FC236}">
                <a16:creationId xmlns:a16="http://schemas.microsoft.com/office/drawing/2014/main" id="{A610FD24-6C19-B04B-A7F0-39D6D8E0A308}"/>
              </a:ext>
            </a:extLst>
          </p:cNvPr>
          <p:cNvSpPr>
            <a:spLocks noGrp="1"/>
          </p:cNvSpPr>
          <p:nvPr>
            <p:ph idx="1"/>
          </p:nvPr>
        </p:nvSpPr>
        <p:spPr>
          <a:xfrm>
            <a:off x="1961526" y="1624006"/>
            <a:ext cx="3566389" cy="1436069"/>
          </a:xfrm>
          <a:solidFill>
            <a:schemeClr val="tx1">
              <a:lumMod val="95000"/>
            </a:schemeClr>
          </a:solidFill>
        </p:spPr>
        <p:txBody>
          <a:bodyPr>
            <a:normAutofit/>
          </a:bodyPr>
          <a:lstStyle/>
          <a:p>
            <a:pPr marL="0" indent="0">
              <a:buNone/>
            </a:pPr>
            <a:r>
              <a:rPr lang="en-US" b="1" i="1" u="sng" dirty="0">
                <a:solidFill>
                  <a:schemeClr val="bg1"/>
                </a:solidFill>
              </a:rPr>
              <a:t>Issue 1</a:t>
            </a:r>
            <a:r>
              <a:rPr lang="en-US" dirty="0">
                <a:solidFill>
                  <a:schemeClr val="bg1"/>
                </a:solidFill>
              </a:rPr>
              <a:t>: How to simulate multiple tapes / heads with only one tape / head?</a:t>
            </a:r>
          </a:p>
        </p:txBody>
      </p:sp>
      <p:sp>
        <p:nvSpPr>
          <p:cNvPr id="12" name="Content Placeholder 2">
            <a:extLst>
              <a:ext uri="{FF2B5EF4-FFF2-40B4-BE49-F238E27FC236}">
                <a16:creationId xmlns:a16="http://schemas.microsoft.com/office/drawing/2014/main" id="{5C6AEA0E-A630-CA4E-8D76-4DB37E2AE490}"/>
              </a:ext>
            </a:extLst>
          </p:cNvPr>
          <p:cNvSpPr txBox="1">
            <a:spLocks/>
          </p:cNvSpPr>
          <p:nvPr/>
        </p:nvSpPr>
        <p:spPr>
          <a:xfrm>
            <a:off x="6378105" y="1624006"/>
            <a:ext cx="3566389" cy="143606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Issue 2</a:t>
            </a:r>
            <a:r>
              <a:rPr lang="en-US" dirty="0">
                <a:solidFill>
                  <a:schemeClr val="bg1"/>
                </a:solidFill>
              </a:rPr>
              <a:t>: How to handle space constraints fitting k tapes on just 1?</a:t>
            </a:r>
          </a:p>
        </p:txBody>
      </p:sp>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327781" y="5270644"/>
            <a:ext cx="4104298" cy="11650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1, we make special versions of each tape symbol that represent a “virtual head” being positioned at that location.</a:t>
            </a:r>
          </a:p>
        </p:txBody>
      </p:sp>
      <p:sp>
        <p:nvSpPr>
          <p:cNvPr id="14" name="Content Placeholder 2">
            <a:extLst>
              <a:ext uri="{FF2B5EF4-FFF2-40B4-BE49-F238E27FC236}">
                <a16:creationId xmlns:a16="http://schemas.microsoft.com/office/drawing/2014/main" id="{2C7E0C70-B833-174B-8895-B14D53C4EE9A}"/>
              </a:ext>
            </a:extLst>
          </p:cNvPr>
          <p:cNvSpPr txBox="1">
            <a:spLocks/>
          </p:cNvSpPr>
          <p:nvPr/>
        </p:nvSpPr>
        <p:spPr>
          <a:xfrm>
            <a:off x="6387158" y="5270643"/>
            <a:ext cx="4104298" cy="116502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2, we separate each tape by a special # symbol and create a subroutine that shifts the contents of everything to the right down when we need more space on any individual tape.</a:t>
            </a:r>
          </a:p>
        </p:txBody>
      </p:sp>
      <p:cxnSp>
        <p:nvCxnSpPr>
          <p:cNvPr id="15" name="Straight Connector 14">
            <a:extLst>
              <a:ext uri="{FF2B5EF4-FFF2-40B4-BE49-F238E27FC236}">
                <a16:creationId xmlns:a16="http://schemas.microsoft.com/office/drawing/2014/main" id="{61A236F6-275A-4444-941D-EB6C4CE9FC1F}"/>
              </a:ext>
            </a:extLst>
          </p:cNvPr>
          <p:cNvCxnSpPr>
            <a:cxnSpLocks/>
          </p:cNvCxnSpPr>
          <p:nvPr/>
        </p:nvCxnSpPr>
        <p:spPr>
          <a:xfrm flipV="1">
            <a:off x="3874884" y="4409032"/>
            <a:ext cx="1077362" cy="8616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26998F-26D2-7C41-80DD-48A2E9342463}"/>
              </a:ext>
            </a:extLst>
          </p:cNvPr>
          <p:cNvCxnSpPr>
            <a:cxnSpLocks/>
          </p:cNvCxnSpPr>
          <p:nvPr/>
        </p:nvCxnSpPr>
        <p:spPr>
          <a:xfrm flipH="1" flipV="1">
            <a:off x="7432895" y="4481460"/>
            <a:ext cx="434567" cy="7891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Summary of how to simulate M with S</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93317" y="1602049"/>
            <a:ext cx="6202190" cy="986948"/>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593410" y="2978590"/>
                <a:ext cx="9216427" cy="34570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 = on input </a:t>
                </a:r>
                <a14:m>
                  <m:oMath xmlns:m="http://schemas.openxmlformats.org/officeDocument/2006/math">
                    <m:r>
                      <a:rPr lang="en-US" sz="1800" b="0" i="1" smtClean="0">
                        <a:solidFill>
                          <a:schemeClr val="tx1">
                            <a:lumMod val="95000"/>
                          </a:schemeClr>
                        </a:solidFill>
                        <a:latin typeface="Cambria Math" panose="02040503050406030204" pitchFamily="18" charset="0"/>
                      </a:rPr>
                      <m:t>𝑊</m:t>
                    </m:r>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1</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2</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3</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𝑛</m:t>
                        </m:r>
                      </m:sub>
                    </m:sSub>
                  </m:oMath>
                </a14:m>
                <a:r>
                  <a:rPr lang="en-US" sz="1800" i="1" dirty="0">
                    <a:solidFill>
                      <a:schemeClr val="tx1">
                        <a:lumMod val="95000"/>
                      </a:schemeClr>
                    </a:solidFill>
                  </a:rPr>
                  <a:t>:</a:t>
                </a:r>
              </a:p>
              <a:p>
                <a:pPr marL="342900" indent="-342900">
                  <a:buFont typeface="Arial" panose="020B0604020202020204" pitchFamily="34" charset="0"/>
                  <a:buAutoNum type="arabicPeriod"/>
                </a:pPr>
                <a:r>
                  <a:rPr lang="en-US" sz="1800" i="1" dirty="0">
                    <a:solidFill>
                      <a:schemeClr val="tx1">
                        <a:lumMod val="95000"/>
                      </a:schemeClr>
                    </a:solidFill>
                  </a:rPr>
                  <a:t>First S puts its tape into the format representing all k tapes of M, separated by the # symbol. The special “virtual head” symbol is used at the left most symbol on each of the k “sections” of the tape.</a:t>
                </a:r>
              </a:p>
              <a:p>
                <a:pPr marL="342900" indent="-342900">
                  <a:buFont typeface="Arial" panose="020B0604020202020204" pitchFamily="34" charset="0"/>
                  <a:buAutoNum type="arabicPeriod"/>
                </a:pPr>
                <a:r>
                  <a:rPr lang="en-US" sz="1800" i="1" dirty="0">
                    <a:solidFill>
                      <a:schemeClr val="tx1">
                        <a:lumMod val="95000"/>
                      </a:schemeClr>
                    </a:solidFill>
                  </a:rPr>
                  <a:t>To simulate a single step, S first steps across the whole tape to see which symbols are under each of the virtual heads (reading each of the tapes), then S simulates writing and updating the “head” of the tape for each individual section according to </a:t>
                </a:r>
                <a:r>
                  <a:rPr lang="en-US" sz="1800" i="1" dirty="0" err="1">
                    <a:solidFill>
                      <a:schemeClr val="tx1">
                        <a:lumMod val="95000"/>
                      </a:schemeClr>
                    </a:solidFill>
                  </a:rPr>
                  <a:t>Ms</a:t>
                </a:r>
                <a:r>
                  <a:rPr lang="en-US" sz="1800" i="1" dirty="0">
                    <a:solidFill>
                      <a:schemeClr val="tx1">
                        <a:lumMod val="95000"/>
                      </a:schemeClr>
                    </a:solidFill>
                  </a:rPr>
                  <a:t> original transition function.</a:t>
                </a:r>
              </a:p>
              <a:p>
                <a:pPr marL="342900" indent="-342900">
                  <a:buFont typeface="Arial" panose="020B0604020202020204" pitchFamily="34" charset="0"/>
                  <a:buAutoNum type="arabicPeriod"/>
                </a:pPr>
                <a:r>
                  <a:rPr lang="en-US" sz="1800" i="1" dirty="0">
                    <a:solidFill>
                      <a:schemeClr val="tx1">
                        <a:lumMod val="95000"/>
                      </a:schemeClr>
                    </a:solidFill>
                  </a:rPr>
                  <a:t>If at any point S runs out of space on any tape, we run a subroutine that shifts everything on the tape over by one, creating one more cell of space on this particular tape.</a:t>
                </a:r>
              </a:p>
              <a:p>
                <a:pPr marL="0" indent="0">
                  <a:buFont typeface="Arial" panose="020B0604020202020204" pitchFamily="34" charset="0"/>
                  <a:buNone/>
                </a:pPr>
                <a:endParaRPr lang="en-US" sz="1800"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699C4873-04C8-364E-BF2F-E6DB3941CE0B}"/>
                  </a:ext>
                </a:extLst>
              </p:cNvPr>
              <p:cNvSpPr txBox="1">
                <a:spLocks noRot="1" noChangeAspect="1" noMove="1" noResize="1" noEditPoints="1" noAdjustHandles="1" noChangeArrowheads="1" noChangeShapeType="1" noTextEdit="1"/>
              </p:cNvSpPr>
              <p:nvPr/>
            </p:nvSpPr>
            <p:spPr>
              <a:xfrm>
                <a:off x="1593410" y="2978590"/>
                <a:ext cx="9216427" cy="3457075"/>
              </a:xfrm>
              <a:prstGeom prst="rect">
                <a:avLst/>
              </a:prstGeom>
              <a:blipFill>
                <a:blip r:embed="rId3"/>
                <a:stretch>
                  <a:fillRect l="-550" r="-550" b="-1465"/>
                </a:stretch>
              </a:blipFill>
            </p:spPr>
            <p:txBody>
              <a:bodyPr/>
              <a:lstStyle/>
              <a:p>
                <a:r>
                  <a:rPr lang="en-US">
                    <a:noFill/>
                  </a:rPr>
                  <a:t> </a:t>
                </a:r>
              </a:p>
            </p:txBody>
          </p:sp>
        </mc:Fallback>
      </mc:AlternateContent>
    </p:spTree>
    <p:extLst>
      <p:ext uri="{BB962C8B-B14F-4D97-AF65-F5344CB8AC3E}">
        <p14:creationId xmlns:p14="http://schemas.microsoft.com/office/powerpoint/2010/main" val="1022188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4" name="Content Placeholder 2">
            <a:extLst>
              <a:ext uri="{FF2B5EF4-FFF2-40B4-BE49-F238E27FC236}">
                <a16:creationId xmlns:a16="http://schemas.microsoft.com/office/drawing/2014/main" id="{E17E0807-EA4F-3D40-BFC5-EDCDC018958A}"/>
              </a:ext>
            </a:extLst>
          </p:cNvPr>
          <p:cNvSpPr txBox="1">
            <a:spLocks/>
          </p:cNvSpPr>
          <p:nvPr/>
        </p:nvSpPr>
        <p:spPr>
          <a:xfrm>
            <a:off x="1141412" y="310600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err="1">
                <a:solidFill>
                  <a:schemeClr val="bg1"/>
                </a:solidFill>
              </a:rPr>
              <a:t>Corrollary</a:t>
            </a:r>
            <a:r>
              <a:rPr lang="en-US" dirty="0">
                <a:solidFill>
                  <a:schemeClr val="bg1"/>
                </a:solidFill>
              </a:rPr>
              <a:t>: A language is Turing-recognizable </a:t>
            </a:r>
            <a:r>
              <a:rPr lang="en-US" dirty="0" err="1">
                <a:solidFill>
                  <a:schemeClr val="bg1"/>
                </a:solidFill>
              </a:rPr>
              <a:t>iff</a:t>
            </a:r>
            <a:r>
              <a:rPr lang="en-US" dirty="0">
                <a:solidFill>
                  <a:schemeClr val="bg1"/>
                </a:solidFill>
              </a:rPr>
              <a:t> some </a:t>
            </a:r>
            <a:r>
              <a:rPr lang="en-US" dirty="0" err="1">
                <a:solidFill>
                  <a:schemeClr val="bg1"/>
                </a:solidFill>
              </a:rPr>
              <a:t>Multitape</a:t>
            </a:r>
            <a:r>
              <a:rPr lang="en-US" dirty="0">
                <a:solidFill>
                  <a:schemeClr val="bg1"/>
                </a:solidFill>
              </a:rPr>
              <a:t> Turing Machine recognizes it.</a:t>
            </a:r>
          </a:p>
        </p:txBody>
      </p:sp>
      <p:sp>
        <p:nvSpPr>
          <p:cNvPr id="5" name="Content Placeholder 2">
            <a:extLst>
              <a:ext uri="{FF2B5EF4-FFF2-40B4-BE49-F238E27FC236}">
                <a16:creationId xmlns:a16="http://schemas.microsoft.com/office/drawing/2014/main" id="{AEDE6C26-E00C-3946-BB7D-81509A5FF9B4}"/>
              </a:ext>
            </a:extLst>
          </p:cNvPr>
          <p:cNvSpPr txBox="1">
            <a:spLocks/>
          </p:cNvSpPr>
          <p:nvPr/>
        </p:nvSpPr>
        <p:spPr>
          <a:xfrm>
            <a:off x="3051018" y="4652639"/>
            <a:ext cx="8202439" cy="19822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Proof</a:t>
            </a:r>
            <a:r>
              <a:rPr lang="en-US" sz="1800" i="1" dirty="0">
                <a:solidFill>
                  <a:schemeClr val="tx1">
                    <a:lumMod val="95000"/>
                  </a:schemeClr>
                </a:solidFill>
              </a:rPr>
              <a:t>:</a:t>
            </a:r>
            <a:br>
              <a:rPr lang="en-US" sz="1800" i="1" dirty="0">
                <a:solidFill>
                  <a:schemeClr val="tx1">
                    <a:lumMod val="95000"/>
                  </a:schemeClr>
                </a:solidFill>
              </a:rPr>
            </a:br>
            <a:r>
              <a:rPr lang="en-US" sz="1800" i="1" dirty="0">
                <a:solidFill>
                  <a:schemeClr val="tx1">
                    <a:lumMod val="95000"/>
                  </a:schemeClr>
                </a:solidFill>
              </a:rPr>
              <a:t>Direction 1: A Turing recognizable language is recognized by some Turing Machine, and any TM is also a valid </a:t>
            </a:r>
            <a:r>
              <a:rPr lang="en-US" sz="1800" i="1" dirty="0" err="1">
                <a:solidFill>
                  <a:schemeClr val="tx1">
                    <a:lumMod val="95000"/>
                  </a:schemeClr>
                </a:solidFill>
              </a:rPr>
              <a:t>multitape</a:t>
            </a:r>
            <a:r>
              <a:rPr lang="en-US" sz="1800" i="1" dirty="0">
                <a:solidFill>
                  <a:schemeClr val="tx1">
                    <a:lumMod val="95000"/>
                  </a:schemeClr>
                </a:solidFill>
              </a:rPr>
              <a:t> TM.</a:t>
            </a:r>
          </a:p>
          <a:p>
            <a:pPr marL="0" indent="0">
              <a:buFont typeface="Arial" panose="020B0604020202020204" pitchFamily="34" charset="0"/>
              <a:buNone/>
            </a:pPr>
            <a:r>
              <a:rPr lang="en-US" sz="1800" i="1" dirty="0">
                <a:solidFill>
                  <a:schemeClr val="tx1">
                    <a:lumMod val="95000"/>
                  </a:schemeClr>
                </a:solidFill>
              </a:rPr>
              <a:t>Direction 2: If a </a:t>
            </a:r>
            <a:r>
              <a:rPr lang="en-US" sz="1800" i="1" dirty="0" err="1">
                <a:solidFill>
                  <a:schemeClr val="tx1">
                    <a:lumMod val="95000"/>
                  </a:schemeClr>
                </a:solidFill>
              </a:rPr>
              <a:t>multitape</a:t>
            </a:r>
            <a:r>
              <a:rPr lang="en-US" sz="1800" i="1" dirty="0">
                <a:solidFill>
                  <a:schemeClr val="tx1">
                    <a:lumMod val="95000"/>
                  </a:schemeClr>
                </a:solidFill>
              </a:rPr>
              <a:t> TM recognizes a language, then it can be converted into an equivalent single tape TM as described earlier.</a:t>
            </a:r>
          </a:p>
        </p:txBody>
      </p:sp>
    </p:spTree>
    <p:extLst>
      <p:ext uri="{BB962C8B-B14F-4D97-AF65-F5344CB8AC3E}">
        <p14:creationId xmlns:p14="http://schemas.microsoft.com/office/powerpoint/2010/main" val="378419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Non-Deterministic Turing Machines (NTM)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non-deterministic Turing Machine (NTM) can branch into many possibilities. Transition function has form: </a:t>
                </a: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0"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d>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585033" y="4264182"/>
            <a:ext cx="4951570" cy="12403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tape, state, etc. are all branched to an independent machine. No resources are shared across the branches.</a:t>
            </a:r>
          </a:p>
        </p:txBody>
      </p:sp>
      <p:cxnSp>
        <p:nvCxnSpPr>
          <p:cNvPr id="5" name="Straight Connector 4">
            <a:extLst>
              <a:ext uri="{FF2B5EF4-FFF2-40B4-BE49-F238E27FC236}">
                <a16:creationId xmlns:a16="http://schemas.microsoft.com/office/drawing/2014/main" id="{D0D2E362-25F0-DB4D-BD2B-672F3B7EC6E3}"/>
              </a:ext>
            </a:extLst>
          </p:cNvPr>
          <p:cNvCxnSpPr>
            <a:cxnSpLocks/>
          </p:cNvCxnSpPr>
          <p:nvPr/>
        </p:nvCxnSpPr>
        <p:spPr>
          <a:xfrm flipV="1">
            <a:off x="3639493" y="2797522"/>
            <a:ext cx="1186004" cy="14666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17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405468"/>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Tree>
    <p:extLst>
      <p:ext uri="{BB962C8B-B14F-4D97-AF65-F5344CB8AC3E}">
        <p14:creationId xmlns:p14="http://schemas.microsoft.com/office/powerpoint/2010/main" val="2179483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007120"/>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63754" y="2355255"/>
            <a:ext cx="2924269" cy="138382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Idea</a:t>
            </a:r>
            <a:r>
              <a:rPr lang="en-US" sz="1800" i="1" dirty="0">
                <a:solidFill>
                  <a:schemeClr val="tx1">
                    <a:lumMod val="95000"/>
                  </a:schemeClr>
                </a:solidFill>
              </a:rPr>
              <a:t>: Machine N has branching computations. Let’s search this computation tree in a breadth-first manner.</a:t>
            </a:r>
            <a:endParaRPr lang="en-US" sz="1800" dirty="0">
              <a:solidFill>
                <a:schemeClr val="tx1">
                  <a:lumMod val="95000"/>
                </a:schemeClr>
              </a:solidFill>
            </a:endParaRPr>
          </a:p>
        </p:txBody>
      </p:sp>
      <p:grpSp>
        <p:nvGrpSpPr>
          <p:cNvPr id="17" name="Group 16">
            <a:extLst>
              <a:ext uri="{FF2B5EF4-FFF2-40B4-BE49-F238E27FC236}">
                <a16:creationId xmlns:a16="http://schemas.microsoft.com/office/drawing/2014/main" id="{C73743E4-3ACB-8847-BBBA-3FD150CADCC8}"/>
              </a:ext>
            </a:extLst>
          </p:cNvPr>
          <p:cNvGrpSpPr/>
          <p:nvPr/>
        </p:nvGrpSpPr>
        <p:grpSpPr>
          <a:xfrm>
            <a:off x="775226" y="2905330"/>
            <a:ext cx="3293950" cy="1963926"/>
            <a:chOff x="1141413" y="3095453"/>
            <a:chExt cx="3293950" cy="1963926"/>
          </a:xfrm>
        </p:grpSpPr>
        <p:sp>
          <p:nvSpPr>
            <p:cNvPr id="9" name="Rectangle 8">
              <a:extLst>
                <a:ext uri="{FF2B5EF4-FFF2-40B4-BE49-F238E27FC236}">
                  <a16:creationId xmlns:a16="http://schemas.microsoft.com/office/drawing/2014/main" id="{48A042E0-4194-D640-93C0-64E70F27E361}"/>
                </a:ext>
              </a:extLst>
            </p:cNvPr>
            <p:cNvSpPr/>
            <p:nvPr/>
          </p:nvSpPr>
          <p:spPr>
            <a:xfrm>
              <a:off x="1141413"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 (NTM)</a:t>
              </a:r>
            </a:p>
          </p:txBody>
        </p:sp>
        <p:sp>
          <p:nvSpPr>
            <p:cNvPr id="10" name="Rectangle 9">
              <a:extLst>
                <a:ext uri="{FF2B5EF4-FFF2-40B4-BE49-F238E27FC236}">
                  <a16:creationId xmlns:a16="http://schemas.microsoft.com/office/drawing/2014/main" id="{9A3ACA5B-A659-1546-894A-A64CFD8DF80C}"/>
                </a:ext>
              </a:extLst>
            </p:cNvPr>
            <p:cNvSpPr/>
            <p:nvPr/>
          </p:nvSpPr>
          <p:spPr>
            <a:xfrm>
              <a:off x="3584337"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 (DTM)</a:t>
              </a:r>
            </a:p>
          </p:txBody>
        </p:sp>
        <p:sp>
          <p:nvSpPr>
            <p:cNvPr id="11" name="Right Arrow 10">
              <a:extLst>
                <a:ext uri="{FF2B5EF4-FFF2-40B4-BE49-F238E27FC236}">
                  <a16:creationId xmlns:a16="http://schemas.microsoft.com/office/drawing/2014/main" id="{6985BCAA-21D0-3641-8F7B-25E30984928E}"/>
                </a:ext>
              </a:extLst>
            </p:cNvPr>
            <p:cNvSpPr/>
            <p:nvPr/>
          </p:nvSpPr>
          <p:spPr>
            <a:xfrm>
              <a:off x="2109379" y="4461851"/>
              <a:ext cx="1358018" cy="344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301CA6E-095C-5345-8407-BADE4892C184}"/>
                </a:ext>
              </a:extLst>
            </p:cNvPr>
            <p:cNvSpPr txBox="1">
              <a:spLocks/>
            </p:cNvSpPr>
            <p:nvPr/>
          </p:nvSpPr>
          <p:spPr>
            <a:xfrm>
              <a:off x="1856626" y="3095453"/>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Using D, simulate N’s execution exactly</a:t>
              </a:r>
              <a:endParaRPr lang="en-US" sz="1800" dirty="0">
                <a:solidFill>
                  <a:schemeClr val="tx1">
                    <a:lumMod val="95000"/>
                  </a:schemeClr>
                </a:solidFill>
              </a:endParaRPr>
            </a:p>
          </p:txBody>
        </p:sp>
        <p:cxnSp>
          <p:nvCxnSpPr>
            <p:cNvPr id="13" name="Straight Connector 12">
              <a:extLst>
                <a:ext uri="{FF2B5EF4-FFF2-40B4-BE49-F238E27FC236}">
                  <a16:creationId xmlns:a16="http://schemas.microsoft.com/office/drawing/2014/main" id="{6998F9CE-58D6-6842-BDD0-869B4D0D727A}"/>
                </a:ext>
              </a:extLst>
            </p:cNvPr>
            <p:cNvCxnSpPr>
              <a:cxnSpLocks/>
              <a:endCxn id="12" idx="2"/>
            </p:cNvCxnSpPr>
            <p:nvPr/>
          </p:nvCxnSpPr>
          <p:spPr>
            <a:xfrm flipV="1">
              <a:off x="2807251" y="3945125"/>
              <a:ext cx="338744" cy="5167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116241E-BE9D-0E4B-9525-082038DF6D05}"/>
              </a:ext>
            </a:extLst>
          </p:cNvPr>
          <p:cNvPicPr>
            <a:picLocks noChangeAspect="1"/>
          </p:cNvPicPr>
          <p:nvPr/>
        </p:nvPicPr>
        <p:blipFill>
          <a:blip r:embed="rId2"/>
          <a:stretch>
            <a:fillRect/>
          </a:stretch>
        </p:blipFill>
        <p:spPr>
          <a:xfrm>
            <a:off x="4693879" y="2157771"/>
            <a:ext cx="3998586" cy="3928022"/>
          </a:xfrm>
          <a:prstGeom prst="rect">
            <a:avLst/>
          </a:prstGeom>
        </p:spPr>
      </p:pic>
      <p:sp>
        <p:nvSpPr>
          <p:cNvPr id="18" name="Content Placeholder 2">
            <a:extLst>
              <a:ext uri="{FF2B5EF4-FFF2-40B4-BE49-F238E27FC236}">
                <a16:creationId xmlns:a16="http://schemas.microsoft.com/office/drawing/2014/main" id="{FE4607C0-437E-D445-99E2-977B4B3E3CB4}"/>
              </a:ext>
            </a:extLst>
          </p:cNvPr>
          <p:cNvSpPr txBox="1">
            <a:spLocks/>
          </p:cNvSpPr>
          <p:nvPr/>
        </p:nvSpPr>
        <p:spPr>
          <a:xfrm>
            <a:off x="8763754" y="4427145"/>
            <a:ext cx="2924269" cy="1658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Issues</a:t>
            </a:r>
            <a:r>
              <a:rPr lang="en-US" sz="1400" i="1" dirty="0">
                <a:solidFill>
                  <a:schemeClr val="tx1">
                    <a:lumMod val="95000"/>
                  </a:schemeClr>
                </a:solidFill>
              </a:rPr>
              <a:t>: </a:t>
            </a:r>
          </a:p>
          <a:p>
            <a:pPr marL="0" indent="0">
              <a:buFont typeface="Arial" panose="020B0604020202020204" pitchFamily="34" charset="0"/>
              <a:buNone/>
            </a:pPr>
            <a:r>
              <a:rPr lang="en-US" sz="1400" i="1" dirty="0">
                <a:solidFill>
                  <a:schemeClr val="tx1">
                    <a:lumMod val="95000"/>
                  </a:schemeClr>
                </a:solidFill>
              </a:rPr>
              <a:t>How to switch between branches?</a:t>
            </a:r>
          </a:p>
          <a:p>
            <a:pPr marL="0" indent="0">
              <a:buFont typeface="Arial" panose="020B0604020202020204" pitchFamily="34" charset="0"/>
              <a:buNone/>
            </a:pPr>
            <a:r>
              <a:rPr lang="en-US" sz="1400" i="1" dirty="0">
                <a:solidFill>
                  <a:schemeClr val="tx1">
                    <a:lumMod val="95000"/>
                  </a:schemeClr>
                </a:solidFill>
              </a:rPr>
              <a:t>Why BFS instead of DFS?</a:t>
            </a:r>
          </a:p>
          <a:p>
            <a:pPr marL="0" indent="0">
              <a:buFont typeface="Arial" panose="020B0604020202020204" pitchFamily="34" charset="0"/>
              <a:buNone/>
            </a:pPr>
            <a:r>
              <a:rPr lang="en-US" sz="1400" i="1" dirty="0">
                <a:solidFill>
                  <a:schemeClr val="tx1">
                    <a:lumMod val="95000"/>
                  </a:schemeClr>
                </a:solidFill>
              </a:rPr>
              <a:t>Keeping track of tree location?</a:t>
            </a:r>
          </a:p>
        </p:txBody>
      </p:sp>
    </p:spTree>
    <p:extLst>
      <p:ext uri="{BB962C8B-B14F-4D97-AF65-F5344CB8AC3E}">
        <p14:creationId xmlns:p14="http://schemas.microsoft.com/office/powerpoint/2010/main" val="3466852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3120" y="2479240"/>
            <a:ext cx="5368714" cy="426932"/>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b="1" i="1" dirty="0">
                <a:solidFill>
                  <a:schemeClr val="tx1">
                    <a:lumMod val="95000"/>
                  </a:schemeClr>
                </a:solidFill>
              </a:rPr>
              <a:t>Proof Idea</a:t>
            </a:r>
            <a:r>
              <a:rPr lang="en-US" dirty="0">
                <a:solidFill>
                  <a:schemeClr val="tx1">
                    <a:lumMod val="95000"/>
                  </a:schemeClr>
                </a:solidFill>
              </a:rPr>
              <a:t>: Simulate the NTM with a DTM (multi-tape)</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258033" y="2867875"/>
            <a:ext cx="6921374" cy="2129653"/>
          </a:xfrm>
          <a:prstGeom prst="rect">
            <a:avLst/>
          </a:prstGeom>
        </p:spPr>
      </p:pic>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09433" y="2418639"/>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1 contains the input and will never be altered.</a:t>
            </a:r>
            <a:endParaRPr lang="en-US" sz="1800" dirty="0">
              <a:solidFill>
                <a:schemeClr val="tx1">
                  <a:lumMod val="95000"/>
                </a:schemeClr>
              </a:solidFill>
            </a:endParaRPr>
          </a:p>
        </p:txBody>
      </p:sp>
      <p:sp>
        <p:nvSpPr>
          <p:cNvPr id="8" name="Content Placeholder 2">
            <a:extLst>
              <a:ext uri="{FF2B5EF4-FFF2-40B4-BE49-F238E27FC236}">
                <a16:creationId xmlns:a16="http://schemas.microsoft.com/office/drawing/2014/main" id="{BA9DB68E-0159-9145-8077-055683ECFB63}"/>
              </a:ext>
            </a:extLst>
          </p:cNvPr>
          <p:cNvSpPr txBox="1">
            <a:spLocks/>
          </p:cNvSpPr>
          <p:nvPr/>
        </p:nvSpPr>
        <p:spPr>
          <a:xfrm>
            <a:off x="7785980" y="3956219"/>
            <a:ext cx="3880928" cy="849672"/>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2 contains N’s tape at that particular branch of execution as we simulate </a:t>
            </a:r>
            <a:endParaRPr lang="en-US" sz="1800" dirty="0">
              <a:solidFill>
                <a:schemeClr val="tx1">
                  <a:lumMod val="95000"/>
                </a:schemeClr>
              </a:solidFill>
            </a:endParaRPr>
          </a:p>
        </p:txBody>
      </p:sp>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4671589" y="5656761"/>
            <a:ext cx="6720289"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is the address tape, it tells us which branch of computation to simulate at each step (more about this on the next slide).</a:t>
            </a:r>
            <a:endParaRPr lang="en-US" sz="1800" dirty="0">
              <a:solidFill>
                <a:schemeClr val="tx1">
                  <a:lumMod val="95000"/>
                </a:schemeClr>
              </a:solidFill>
            </a:endParaRPr>
          </a:p>
        </p:txBody>
      </p:sp>
      <p:cxnSp>
        <p:nvCxnSpPr>
          <p:cNvPr id="10" name="Straight Connector 9">
            <a:extLst>
              <a:ext uri="{FF2B5EF4-FFF2-40B4-BE49-F238E27FC236}">
                <a16:creationId xmlns:a16="http://schemas.microsoft.com/office/drawing/2014/main" id="{6C16CD35-AF60-7341-B7F3-3D9D60EF9E5B}"/>
              </a:ext>
            </a:extLst>
          </p:cNvPr>
          <p:cNvCxnSpPr>
            <a:cxnSpLocks/>
          </p:cNvCxnSpPr>
          <p:nvPr/>
        </p:nvCxnSpPr>
        <p:spPr>
          <a:xfrm flipH="1" flipV="1">
            <a:off x="5323438" y="5160485"/>
            <a:ext cx="289711" cy="4962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C7B0D8-C4EA-544A-915B-357EE48730F2}"/>
              </a:ext>
            </a:extLst>
          </p:cNvPr>
          <p:cNvCxnSpPr>
            <a:cxnSpLocks/>
          </p:cNvCxnSpPr>
          <p:nvPr/>
        </p:nvCxnSpPr>
        <p:spPr>
          <a:xfrm flipH="1" flipV="1">
            <a:off x="7324253" y="4027585"/>
            <a:ext cx="707480" cy="3534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96124-A9B0-0D45-B860-619E0941DA57}"/>
              </a:ext>
            </a:extLst>
          </p:cNvPr>
          <p:cNvCxnSpPr>
            <a:cxnSpLocks/>
          </p:cNvCxnSpPr>
          <p:nvPr/>
        </p:nvCxnSpPr>
        <p:spPr>
          <a:xfrm flipH="1">
            <a:off x="7324253" y="2743053"/>
            <a:ext cx="1466662" cy="469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2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u="sng" dirty="0"/>
              <a:t>Overview of Theory of Computation</a:t>
            </a:r>
            <a:endParaRPr lang="en-US" b="0" u="sng"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tx1">
              <a:lumMod val="9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tx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574899" y="2252247"/>
            <a:ext cx="5581452" cy="1717369"/>
          </a:xfrm>
          <a:prstGeom prst="rect">
            <a:avLst/>
          </a:prstGeom>
        </p:spPr>
      </p:pic>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574898" y="3899301"/>
            <a:ext cx="5581453" cy="4452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Let’s look at Tape 3 for a moment</a:t>
            </a:r>
            <a:endParaRPr lang="en-US" sz="1800" dirty="0">
              <a:solidFill>
                <a:schemeClr val="tx1">
                  <a:lumMod val="95000"/>
                </a:schemeClr>
              </a:solidFill>
            </a:endParaRPr>
          </a:p>
        </p:txBody>
      </p:sp>
      <p:grpSp>
        <p:nvGrpSpPr>
          <p:cNvPr id="52" name="Group 51">
            <a:extLst>
              <a:ext uri="{FF2B5EF4-FFF2-40B4-BE49-F238E27FC236}">
                <a16:creationId xmlns:a16="http://schemas.microsoft.com/office/drawing/2014/main" id="{9553F1EB-3F15-2347-8B26-7133E5EBA4C8}"/>
              </a:ext>
            </a:extLst>
          </p:cNvPr>
          <p:cNvGrpSpPr/>
          <p:nvPr/>
        </p:nvGrpSpPr>
        <p:grpSpPr>
          <a:xfrm>
            <a:off x="6676935" y="2116015"/>
            <a:ext cx="4515337" cy="2331845"/>
            <a:chOff x="7011908" y="2342346"/>
            <a:chExt cx="4515337" cy="2331845"/>
          </a:xfrm>
        </p:grpSpPr>
        <p:sp>
          <p:nvSpPr>
            <p:cNvPr id="4" name="Oval 3">
              <a:extLst>
                <a:ext uri="{FF2B5EF4-FFF2-40B4-BE49-F238E27FC236}">
                  <a16:creationId xmlns:a16="http://schemas.microsoft.com/office/drawing/2014/main" id="{139DBBE4-EA12-A948-AEE7-0FCA304054BE}"/>
                </a:ext>
              </a:extLst>
            </p:cNvPr>
            <p:cNvSpPr/>
            <p:nvPr/>
          </p:nvSpPr>
          <p:spPr>
            <a:xfrm>
              <a:off x="8935770" y="2342346"/>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
              </a:r>
            </a:p>
          </p:txBody>
        </p:sp>
        <p:sp>
          <p:nvSpPr>
            <p:cNvPr id="13" name="Oval 12">
              <a:extLst>
                <a:ext uri="{FF2B5EF4-FFF2-40B4-BE49-F238E27FC236}">
                  <a16:creationId xmlns:a16="http://schemas.microsoft.com/office/drawing/2014/main" id="{4F4D0DEF-F019-E843-BBB7-A625E9ECC890}"/>
                </a:ext>
              </a:extLst>
            </p:cNvPr>
            <p:cNvSpPr/>
            <p:nvPr/>
          </p:nvSpPr>
          <p:spPr>
            <a:xfrm>
              <a:off x="7657723" y="3264290"/>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092DB556-CBEE-4E40-B72A-18CEF0D19962}"/>
                </a:ext>
              </a:extLst>
            </p:cNvPr>
            <p:cNvSpPr/>
            <p:nvPr/>
          </p:nvSpPr>
          <p:spPr>
            <a:xfrm>
              <a:off x="8935770"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075B5455-FD1D-3E4B-8115-CF62736254DC}"/>
                </a:ext>
              </a:extLst>
            </p:cNvPr>
            <p:cNvSpPr/>
            <p:nvPr/>
          </p:nvSpPr>
          <p:spPr>
            <a:xfrm>
              <a:off x="10159496"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F32AE0C6-8EF4-954E-86B6-62912F9D06C8}"/>
                </a:ext>
              </a:extLst>
            </p:cNvPr>
            <p:cNvSpPr/>
            <p:nvPr/>
          </p:nvSpPr>
          <p:spPr>
            <a:xfrm>
              <a:off x="7011908"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11</a:t>
              </a:r>
            </a:p>
          </p:txBody>
        </p:sp>
        <p:sp>
          <p:nvSpPr>
            <p:cNvPr id="18" name="Oval 17">
              <a:extLst>
                <a:ext uri="{FF2B5EF4-FFF2-40B4-BE49-F238E27FC236}">
                  <a16:creationId xmlns:a16="http://schemas.microsoft.com/office/drawing/2014/main" id="{BB09106D-BE1B-3748-981C-51512CC6310B}"/>
                </a:ext>
              </a:extLst>
            </p:cNvPr>
            <p:cNvSpPr/>
            <p:nvPr/>
          </p:nvSpPr>
          <p:spPr>
            <a:xfrm>
              <a:off x="7657723"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 name="Oval 18">
              <a:extLst>
                <a:ext uri="{FF2B5EF4-FFF2-40B4-BE49-F238E27FC236}">
                  <a16:creationId xmlns:a16="http://schemas.microsoft.com/office/drawing/2014/main" id="{2E0DE7CD-1F84-3B45-8992-0EC7152024CE}"/>
                </a:ext>
              </a:extLst>
            </p:cNvPr>
            <p:cNvSpPr/>
            <p:nvPr/>
          </p:nvSpPr>
          <p:spPr>
            <a:xfrm>
              <a:off x="8289957" y="4194357"/>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13</a:t>
              </a:r>
            </a:p>
          </p:txBody>
        </p:sp>
        <p:sp>
          <p:nvSpPr>
            <p:cNvPr id="20" name="Oval 19">
              <a:extLst>
                <a:ext uri="{FF2B5EF4-FFF2-40B4-BE49-F238E27FC236}">
                  <a16:creationId xmlns:a16="http://schemas.microsoft.com/office/drawing/2014/main" id="{04467E6A-F9C4-0D44-BC87-88074A430838}"/>
                </a:ext>
              </a:extLst>
            </p:cNvPr>
            <p:cNvSpPr/>
            <p:nvPr/>
          </p:nvSpPr>
          <p:spPr>
            <a:xfrm>
              <a:off x="8935770"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21</a:t>
              </a:r>
            </a:p>
          </p:txBody>
        </p:sp>
        <p:sp>
          <p:nvSpPr>
            <p:cNvPr id="21" name="Oval 20">
              <a:extLst>
                <a:ext uri="{FF2B5EF4-FFF2-40B4-BE49-F238E27FC236}">
                  <a16:creationId xmlns:a16="http://schemas.microsoft.com/office/drawing/2014/main" id="{123DE8D0-8221-3F49-99F3-0CD2F6D28E50}"/>
                </a:ext>
              </a:extLst>
            </p:cNvPr>
            <p:cNvSpPr/>
            <p:nvPr/>
          </p:nvSpPr>
          <p:spPr>
            <a:xfrm>
              <a:off x="9679662"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22" name="Oval 21">
              <a:extLst>
                <a:ext uri="{FF2B5EF4-FFF2-40B4-BE49-F238E27FC236}">
                  <a16:creationId xmlns:a16="http://schemas.microsoft.com/office/drawing/2014/main" id="{38920444-A738-754B-B088-E969CB29FD95}"/>
                </a:ext>
              </a:extLst>
            </p:cNvPr>
            <p:cNvSpPr/>
            <p:nvPr/>
          </p:nvSpPr>
          <p:spPr>
            <a:xfrm>
              <a:off x="10355654"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a:t>
              </a:r>
            </a:p>
          </p:txBody>
        </p:sp>
        <p:sp>
          <p:nvSpPr>
            <p:cNvPr id="23" name="Oval 22">
              <a:extLst>
                <a:ext uri="{FF2B5EF4-FFF2-40B4-BE49-F238E27FC236}">
                  <a16:creationId xmlns:a16="http://schemas.microsoft.com/office/drawing/2014/main" id="{12E04CF9-332C-914C-B508-F3F4393A0898}"/>
                </a:ext>
              </a:extLst>
            </p:cNvPr>
            <p:cNvSpPr/>
            <p:nvPr/>
          </p:nvSpPr>
          <p:spPr>
            <a:xfrm>
              <a:off x="11047411"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33</a:t>
              </a:r>
            </a:p>
          </p:txBody>
        </p:sp>
        <p:cxnSp>
          <p:nvCxnSpPr>
            <p:cNvPr id="24" name="Straight Connector 23">
              <a:extLst>
                <a:ext uri="{FF2B5EF4-FFF2-40B4-BE49-F238E27FC236}">
                  <a16:creationId xmlns:a16="http://schemas.microsoft.com/office/drawing/2014/main" id="{B8842A78-1E83-644F-8316-6021D12A8232}"/>
                </a:ext>
              </a:extLst>
            </p:cNvPr>
            <p:cNvCxnSpPr>
              <a:stCxn id="4" idx="3"/>
              <a:endCxn id="13" idx="7"/>
            </p:cNvCxnSpPr>
            <p:nvPr/>
          </p:nvCxnSpPr>
          <p:spPr>
            <a:xfrm flipH="1">
              <a:off x="8067287" y="2751910"/>
              <a:ext cx="938753" cy="58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42FA5B-1198-CF43-8BB1-7CBB03C91E5C}"/>
                </a:ext>
              </a:extLst>
            </p:cNvPr>
            <p:cNvCxnSpPr>
              <a:cxnSpLocks/>
              <a:stCxn id="4" idx="4"/>
              <a:endCxn id="14" idx="0"/>
            </p:cNvCxnSpPr>
            <p:nvPr/>
          </p:nvCxnSpPr>
          <p:spPr>
            <a:xfrm>
              <a:off x="9175687" y="2822180"/>
              <a:ext cx="0" cy="44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1CC9B-E845-4848-93BB-27D469202C02}"/>
                </a:ext>
              </a:extLst>
            </p:cNvPr>
            <p:cNvCxnSpPr>
              <a:cxnSpLocks/>
              <a:stCxn id="4" idx="5"/>
              <a:endCxn id="16" idx="1"/>
            </p:cNvCxnSpPr>
            <p:nvPr/>
          </p:nvCxnSpPr>
          <p:spPr>
            <a:xfrm>
              <a:off x="9345334" y="2751910"/>
              <a:ext cx="884432" cy="5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E8CB9-DDF6-DC46-9E2C-81FB9323ABBE}"/>
                </a:ext>
              </a:extLst>
            </p:cNvPr>
            <p:cNvCxnSpPr>
              <a:cxnSpLocks/>
              <a:stCxn id="17" idx="0"/>
              <a:endCxn id="13" idx="3"/>
            </p:cNvCxnSpPr>
            <p:nvPr/>
          </p:nvCxnSpPr>
          <p:spPr>
            <a:xfrm flipV="1">
              <a:off x="7251825" y="3673854"/>
              <a:ext cx="476168" cy="5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BF6A610-467F-7642-B631-E3392EF2FC88}"/>
                </a:ext>
              </a:extLst>
            </p:cNvPr>
            <p:cNvCxnSpPr>
              <a:cxnSpLocks/>
              <a:stCxn id="18" idx="0"/>
              <a:endCxn id="13" idx="4"/>
            </p:cNvCxnSpPr>
            <p:nvPr/>
          </p:nvCxnSpPr>
          <p:spPr>
            <a:xfrm flipV="1">
              <a:off x="7897640"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B69308-2EFA-B349-A0FD-F1B9F37F598B}"/>
                </a:ext>
              </a:extLst>
            </p:cNvPr>
            <p:cNvCxnSpPr>
              <a:cxnSpLocks/>
              <a:stCxn id="19" idx="1"/>
              <a:endCxn id="13" idx="5"/>
            </p:cNvCxnSpPr>
            <p:nvPr/>
          </p:nvCxnSpPr>
          <p:spPr>
            <a:xfrm flipH="1" flipV="1">
              <a:off x="8067287" y="3673854"/>
              <a:ext cx="292940" cy="590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9F0560-A3FF-D243-8D6F-BE5228B722AF}"/>
                </a:ext>
              </a:extLst>
            </p:cNvPr>
            <p:cNvCxnSpPr>
              <a:cxnSpLocks/>
              <a:stCxn id="20" idx="0"/>
              <a:endCxn id="14" idx="4"/>
            </p:cNvCxnSpPr>
            <p:nvPr/>
          </p:nvCxnSpPr>
          <p:spPr>
            <a:xfrm flipV="1">
              <a:off x="9175687"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449D05-CB9D-8E49-AC9B-64A2B1EC7C0F}"/>
                </a:ext>
              </a:extLst>
            </p:cNvPr>
            <p:cNvCxnSpPr>
              <a:cxnSpLocks/>
              <a:stCxn id="16" idx="4"/>
              <a:endCxn id="21" idx="0"/>
            </p:cNvCxnSpPr>
            <p:nvPr/>
          </p:nvCxnSpPr>
          <p:spPr>
            <a:xfrm flipH="1">
              <a:off x="9919579" y="3744124"/>
              <a:ext cx="479834"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F39B03-328B-4241-98F3-63E4699D5ED3}"/>
                </a:ext>
              </a:extLst>
            </p:cNvPr>
            <p:cNvCxnSpPr>
              <a:cxnSpLocks/>
              <a:stCxn id="16" idx="4"/>
              <a:endCxn id="22" idx="0"/>
            </p:cNvCxnSpPr>
            <p:nvPr/>
          </p:nvCxnSpPr>
          <p:spPr>
            <a:xfrm>
              <a:off x="10399413" y="3744124"/>
              <a:ext cx="196158"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7F5E8D-07D5-3C40-9508-C0DB6768E94C}"/>
                </a:ext>
              </a:extLst>
            </p:cNvPr>
            <p:cNvCxnSpPr>
              <a:cxnSpLocks/>
              <a:stCxn id="16" idx="5"/>
              <a:endCxn id="23" idx="1"/>
            </p:cNvCxnSpPr>
            <p:nvPr/>
          </p:nvCxnSpPr>
          <p:spPr>
            <a:xfrm>
              <a:off x="10569060" y="3673854"/>
              <a:ext cx="548621" cy="590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ED1DC561-745F-F943-B409-D9545AD8540A}"/>
              </a:ext>
            </a:extLst>
          </p:cNvPr>
          <p:cNvSpPr txBox="1">
            <a:spLocks/>
          </p:cNvSpPr>
          <p:nvPr/>
        </p:nvSpPr>
        <p:spPr>
          <a:xfrm>
            <a:off x="962689" y="4651717"/>
            <a:ext cx="4967325" cy="133991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tells you which direction down tree to go each time you make a step in your computation. Each cell is at most b, where b is the max number of branches possible for that machine.</a:t>
            </a:r>
            <a:endParaRPr lang="en-US" sz="1800" dirty="0">
              <a:solidFill>
                <a:schemeClr val="tx1">
                  <a:lumMod val="95000"/>
                </a:schemeClr>
              </a:solidFill>
            </a:endParaRPr>
          </a:p>
        </p:txBody>
      </p:sp>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6421516" y="4912467"/>
            <a:ext cx="4967325" cy="1339913"/>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example, if tape 3 contains ”13”, we will simulate the highlighted (white) path above and terminate (even if there is more computation possible).</a:t>
            </a:r>
          </a:p>
          <a:p>
            <a:pPr marL="0" indent="0" algn="ctr">
              <a:buFont typeface="Arial" panose="020B0604020202020204" pitchFamily="34" charset="0"/>
              <a:buNone/>
            </a:pPr>
            <a:r>
              <a:rPr lang="en-US" sz="1800" i="1" dirty="0">
                <a:solidFill>
                  <a:schemeClr val="tx1">
                    <a:lumMod val="95000"/>
                  </a:schemeClr>
                </a:solidFill>
              </a:rPr>
              <a:t>Tape 3 will try “”, 1, 2, 3, 11, 12, 13, 21, 31, 32, 33, ….</a:t>
            </a:r>
            <a:endParaRPr lang="en-US" sz="1800" dirty="0">
              <a:solidFill>
                <a:schemeClr val="tx1">
                  <a:lumMod val="95000"/>
                </a:schemeClr>
              </a:solidFill>
            </a:endParaRPr>
          </a:p>
        </p:txBody>
      </p:sp>
    </p:spTree>
    <p:extLst>
      <p:ext uri="{BB962C8B-B14F-4D97-AF65-F5344CB8AC3E}">
        <p14:creationId xmlns:p14="http://schemas.microsoft.com/office/powerpoint/2010/main" val="3449607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3716453" y="1841802"/>
            <a:ext cx="4763080" cy="1465563"/>
          </a:xfrm>
          <a:prstGeom prst="rect">
            <a:avLst/>
          </a:prstGeom>
        </p:spPr>
      </p:pic>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805758" y="3429005"/>
            <a:ext cx="10583083" cy="317097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solidFill>
                  <a:schemeClr val="tx1">
                    <a:lumMod val="95000"/>
                  </a:schemeClr>
                </a:solidFill>
              </a:rPr>
              <a:t>Given Machine N, Machine D Proceeds As Follows</a:t>
            </a:r>
            <a:r>
              <a:rPr lang="en-US" sz="1800" i="1" dirty="0">
                <a:solidFill>
                  <a:schemeClr val="tx1">
                    <a:lumMod val="95000"/>
                  </a:schemeClr>
                </a:solidFill>
              </a:rPr>
              <a:t>:</a:t>
            </a:r>
          </a:p>
          <a:p>
            <a:pPr marL="800100" lvl="1" indent="-342900">
              <a:buFont typeface="Arial" panose="020B0604020202020204" pitchFamily="34" charset="0"/>
              <a:buAutoNum type="arabicPeriod"/>
            </a:pPr>
            <a:r>
              <a:rPr lang="en-US" sz="1400" i="1" dirty="0">
                <a:solidFill>
                  <a:schemeClr val="tx1">
                    <a:lumMod val="95000"/>
                  </a:schemeClr>
                </a:solidFill>
              </a:rPr>
              <a:t>Tape 1 contains the input, tapes 2 and 3 are empty.</a:t>
            </a:r>
          </a:p>
          <a:p>
            <a:pPr marL="800100" lvl="1" indent="-342900">
              <a:buFont typeface="Arial" panose="020B0604020202020204" pitchFamily="34" charset="0"/>
              <a:buAutoNum type="arabicPeriod"/>
            </a:pPr>
            <a:r>
              <a:rPr lang="en-US" sz="1400" i="1" dirty="0">
                <a:solidFill>
                  <a:schemeClr val="tx1">
                    <a:lumMod val="95000"/>
                  </a:schemeClr>
                </a:solidFill>
              </a:rPr>
              <a:t>Copy tape 1 onto tape 2 to initialize the simulation.</a:t>
            </a:r>
          </a:p>
          <a:p>
            <a:pPr marL="800100" lvl="1" indent="-342900">
              <a:buFont typeface="Arial" panose="020B0604020202020204" pitchFamily="34" charset="0"/>
              <a:buAutoNum type="arabicPeriod"/>
            </a:pPr>
            <a:r>
              <a:rPr lang="en-US" sz="1400" i="1" dirty="0">
                <a:solidFill>
                  <a:schemeClr val="tx1">
                    <a:lumMod val="95000"/>
                  </a:schemeClr>
                </a:solidFill>
              </a:rPr>
              <a:t>Use tape 2 to simulate N on input. At every stage of computation, look at tape 3 to determine which non-deterministic branch to follow (which next state out of many choices to take). If we reach an accept state, then accept! If we run out of branches to follow on tape 3, or we reach a reject state, or this configuration is invalid (the choice on tape 3 is not a valid choice), then abort this branch and go to step 4.</a:t>
            </a:r>
          </a:p>
          <a:p>
            <a:pPr marL="800100" lvl="1" indent="-342900">
              <a:buFont typeface="Arial" panose="020B0604020202020204" pitchFamily="34" charset="0"/>
              <a:buAutoNum type="arabicPeriod"/>
            </a:pPr>
            <a:r>
              <a:rPr lang="en-US" sz="1400" i="1" dirty="0">
                <a:solidFill>
                  <a:schemeClr val="tx1">
                    <a:lumMod val="95000"/>
                  </a:schemeClr>
                </a:solidFill>
              </a:rPr>
              <a:t>Replace the string on tape 3 with the next string in the string ordering (e.g., “11” might become “12”). Simulate the next branch by going to step 2.</a:t>
            </a:r>
          </a:p>
          <a:p>
            <a:pPr marL="800100" lvl="1" indent="-342900">
              <a:buFont typeface="Arial" panose="020B0604020202020204" pitchFamily="34" charset="0"/>
              <a:buAutoNum type="arabicPeriod"/>
            </a:pPr>
            <a:r>
              <a:rPr lang="en-US" sz="1400" i="1" dirty="0">
                <a:solidFill>
                  <a:schemeClr val="tx1">
                    <a:lumMod val="95000"/>
                  </a:schemeClr>
                </a:solidFill>
              </a:rPr>
              <a:t>This machine rejects if all branches are enumerated and no accept state is found (note the machine could loop forever).</a:t>
            </a:r>
            <a:endParaRPr lang="en-US" sz="1400" dirty="0">
              <a:solidFill>
                <a:schemeClr val="tx1">
                  <a:lumMod val="95000"/>
                </a:schemeClr>
              </a:solidFill>
            </a:endParaRPr>
          </a:p>
        </p:txBody>
      </p:sp>
    </p:spTree>
    <p:extLst>
      <p:ext uri="{BB962C8B-B14F-4D97-AF65-F5344CB8AC3E}">
        <p14:creationId xmlns:p14="http://schemas.microsoft.com/office/powerpoint/2010/main" val="4024123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3262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language is decidable if and only if some non-deterministic Turing machine decides it (same holds for recognizing).</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This follows from our previous proof. Any NTM can be simulated with a DTM so these machines are equivalent for deciding languages!</a:t>
            </a:r>
          </a:p>
        </p:txBody>
      </p:sp>
    </p:spTree>
    <p:extLst>
      <p:ext uri="{BB962C8B-B14F-4D97-AF65-F5344CB8AC3E}">
        <p14:creationId xmlns:p14="http://schemas.microsoft.com/office/powerpoint/2010/main" val="3394514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Last Conclusion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Any computational model satisfying reasonable requirements to that of a TM is equivalent in power to a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52093"/>
            <a:ext cx="9905999" cy="21087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Most notably</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Access to unlimited memory</a:t>
            </a:r>
          </a:p>
          <a:p>
            <a:pPr marL="457200" indent="-457200">
              <a:buFont typeface="Arial" panose="020B0604020202020204" pitchFamily="34" charset="0"/>
              <a:buAutoNum type="arabicPeriod"/>
            </a:pPr>
            <a:r>
              <a:rPr lang="en-US" dirty="0">
                <a:solidFill>
                  <a:schemeClr val="tx1">
                    <a:lumMod val="95000"/>
                  </a:schemeClr>
                </a:solidFill>
              </a:rPr>
              <a:t>The ability to perform a finite amount of work in a single step</a:t>
            </a:r>
          </a:p>
        </p:txBody>
      </p:sp>
    </p:spTree>
    <p:extLst>
      <p:ext uri="{BB962C8B-B14F-4D97-AF65-F5344CB8AC3E}">
        <p14:creationId xmlns:p14="http://schemas.microsoft.com/office/powerpoint/2010/main" val="4189374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Definition of An Algorithm</a:t>
            </a:r>
          </a:p>
        </p:txBody>
      </p:sp>
    </p:spTree>
    <p:extLst>
      <p:ext uri="{BB962C8B-B14F-4D97-AF65-F5344CB8AC3E}">
        <p14:creationId xmlns:p14="http://schemas.microsoft.com/office/powerpoint/2010/main" val="3777636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Short Discussion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030148"/>
            <a:ext cx="9905999" cy="1089328"/>
          </a:xfrm>
          <a:solidFill>
            <a:schemeClr val="tx1">
              <a:lumMod val="95000"/>
            </a:schemeClr>
          </a:solidFill>
        </p:spPr>
        <p:txBody>
          <a:bodyPr/>
          <a:lstStyle/>
          <a:p>
            <a:pPr marL="0" indent="0" algn="ctr">
              <a:buNone/>
            </a:pPr>
            <a:r>
              <a:rPr lang="en-US" dirty="0">
                <a:solidFill>
                  <a:schemeClr val="bg1"/>
                </a:solidFill>
              </a:rPr>
              <a:t>What is an </a:t>
            </a:r>
            <a:r>
              <a:rPr lang="en-US" b="1" i="1" u="sng" dirty="0">
                <a:solidFill>
                  <a:schemeClr val="bg1"/>
                </a:solidFill>
              </a:rPr>
              <a:t>Algorithm</a:t>
            </a:r>
            <a:r>
              <a:rPr lang="en-US" dirty="0">
                <a:solidFill>
                  <a:schemeClr val="bg1"/>
                </a:solidFill>
              </a:rPr>
              <a:t>? Does seeing the Turing Machine change your perspective on this at all?</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204786" y="6111083"/>
            <a:ext cx="9905999" cy="47435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tx1">
                    <a:lumMod val="95000"/>
                  </a:schemeClr>
                </a:solidFill>
              </a:rPr>
              <a:t>**It was not until the 20</a:t>
            </a:r>
            <a:r>
              <a:rPr lang="en-US" i="1" baseline="30000" dirty="0">
                <a:solidFill>
                  <a:schemeClr val="tx1">
                    <a:lumMod val="95000"/>
                  </a:schemeClr>
                </a:solidFill>
              </a:rPr>
              <a:t>th</a:t>
            </a:r>
            <a:r>
              <a:rPr lang="en-US" i="1" dirty="0">
                <a:solidFill>
                  <a:schemeClr val="tx1">
                    <a:lumMod val="95000"/>
                  </a:schemeClr>
                </a:solidFill>
              </a:rPr>
              <a:t> century that the notion of an algorithm was defined precisely.</a:t>
            </a:r>
          </a:p>
        </p:txBody>
      </p:sp>
    </p:spTree>
    <p:extLst>
      <p:ext uri="{BB962C8B-B14F-4D97-AF65-F5344CB8AC3E}">
        <p14:creationId xmlns:p14="http://schemas.microsoft.com/office/powerpoint/2010/main" val="3457736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774473" y="1732833"/>
            <a:ext cx="3838664" cy="3092668"/>
          </a:xfrm>
          <a:solidFill>
            <a:schemeClr val="tx1">
              <a:lumMod val="95000"/>
            </a:schemeClr>
          </a:solidFill>
        </p:spPr>
        <p:txBody>
          <a:bodyPr>
            <a:normAutofit/>
          </a:bodyPr>
          <a:lstStyle/>
          <a:p>
            <a:pPr marL="0" indent="0">
              <a:buNone/>
            </a:pPr>
            <a:r>
              <a:rPr lang="en-US" sz="2000" dirty="0">
                <a:solidFill>
                  <a:schemeClr val="bg1"/>
                </a:solidFill>
              </a:rPr>
              <a:t>In 1900, Hilbert gave a now famous address at the International Congress of Mathematicians in Paris. He identified 23 mathematical problems and posed them as a challenge for the coming century. Hilbert’s 10</a:t>
            </a:r>
            <a:r>
              <a:rPr lang="en-US" sz="2000" baseline="30000" dirty="0">
                <a:solidFill>
                  <a:schemeClr val="bg1"/>
                </a:solidFill>
              </a:rPr>
              <a:t>th</a:t>
            </a:r>
            <a:r>
              <a:rPr lang="en-US" sz="2000" dirty="0">
                <a:solidFill>
                  <a:schemeClr val="bg1"/>
                </a:solidFill>
              </a:rPr>
              <a:t> problem concerned algorithms.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613137" y="1014662"/>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5694614" y="1379751"/>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1503540" y="5572372"/>
            <a:ext cx="9543871" cy="10819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tx1">
                    <a:lumMod val="95000"/>
                  </a:schemeClr>
                </a:solidFill>
              </a:rPr>
              <a:t>What was Hilbert’s 10</a:t>
            </a:r>
            <a:r>
              <a:rPr lang="en-US" sz="2000" b="1" i="1" u="sng" baseline="30000" dirty="0">
                <a:solidFill>
                  <a:schemeClr val="tx1">
                    <a:lumMod val="95000"/>
                  </a:schemeClr>
                </a:solidFill>
              </a:rPr>
              <a:t>th</a:t>
            </a:r>
            <a:r>
              <a:rPr lang="en-US" sz="2000" b="1" i="1" u="sng" dirty="0">
                <a:solidFill>
                  <a:schemeClr val="tx1">
                    <a:lumMod val="95000"/>
                  </a:schemeClr>
                </a:solidFill>
              </a:rPr>
              <a:t> problem</a:t>
            </a:r>
            <a:r>
              <a:rPr lang="en-US" sz="2000" i="1" dirty="0">
                <a:solidFill>
                  <a:schemeClr val="tx1">
                    <a:lumMod val="95000"/>
                  </a:schemeClr>
                </a:solidFill>
              </a:rPr>
              <a:t>: Devise an algorithm that tests whether a polynomial has an integral root (he did not use the word “algorithm”).</a:t>
            </a:r>
          </a:p>
        </p:txBody>
      </p:sp>
    </p:spTree>
    <p:extLst>
      <p:ext uri="{BB962C8B-B14F-4D97-AF65-F5344CB8AC3E}">
        <p14:creationId xmlns:p14="http://schemas.microsoft.com/office/powerpoint/2010/main" val="3588481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60479" y="1213541"/>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841956" y="1578630"/>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7750431" y="1194568"/>
            <a:ext cx="3014139" cy="148476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Hilbert used the word “devise”, implying that some algorithm / process must exist (he was wrong about that part).</a:t>
            </a:r>
          </a:p>
        </p:txBody>
      </p:sp>
      <p:sp>
        <p:nvSpPr>
          <p:cNvPr id="9" name="Content Placeholder 2">
            <a:extLst>
              <a:ext uri="{FF2B5EF4-FFF2-40B4-BE49-F238E27FC236}">
                <a16:creationId xmlns:a16="http://schemas.microsoft.com/office/drawing/2014/main" id="{F4A05086-34F6-3D41-9A1A-8701FAE15366}"/>
              </a:ext>
            </a:extLst>
          </p:cNvPr>
          <p:cNvSpPr txBox="1">
            <a:spLocks/>
          </p:cNvSpPr>
          <p:nvPr/>
        </p:nvSpPr>
        <p:spPr>
          <a:xfrm>
            <a:off x="6762938" y="3383997"/>
            <a:ext cx="5177074" cy="8168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10</a:t>
            </a:r>
            <a:r>
              <a:rPr lang="en-US" sz="1800" i="1" baseline="30000" dirty="0">
                <a:solidFill>
                  <a:schemeClr val="tx1">
                    <a:lumMod val="95000"/>
                  </a:schemeClr>
                </a:solidFill>
              </a:rPr>
              <a:t>th</a:t>
            </a:r>
            <a:r>
              <a:rPr lang="en-US" sz="1800" i="1" dirty="0">
                <a:solidFill>
                  <a:schemeClr val="tx1">
                    <a:lumMod val="95000"/>
                  </a:schemeClr>
                </a:solidFill>
              </a:rPr>
              <a:t> problem is unsolvable, but mathematicians in 1900 only had an intuitive understanding of algorithm.</a:t>
            </a:r>
          </a:p>
        </p:txBody>
      </p:sp>
      <p:sp>
        <p:nvSpPr>
          <p:cNvPr id="10" name="Content Placeholder 2">
            <a:extLst>
              <a:ext uri="{FF2B5EF4-FFF2-40B4-BE49-F238E27FC236}">
                <a16:creationId xmlns:a16="http://schemas.microsoft.com/office/drawing/2014/main" id="{298536CE-F788-7C47-956E-E0FBA23B64D8}"/>
              </a:ext>
            </a:extLst>
          </p:cNvPr>
          <p:cNvSpPr txBox="1">
            <a:spLocks/>
          </p:cNvSpPr>
          <p:nvPr/>
        </p:nvSpPr>
        <p:spPr>
          <a:xfrm>
            <a:off x="7668284" y="5169529"/>
            <a:ext cx="3603201" cy="142931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world needed a formal definition of an “algorithm” in order to prove that this particular problem was unsolvable…</a:t>
            </a:r>
          </a:p>
        </p:txBody>
      </p:sp>
      <p:cxnSp>
        <p:nvCxnSpPr>
          <p:cNvPr id="11" name="Straight Connector 10">
            <a:extLst>
              <a:ext uri="{FF2B5EF4-FFF2-40B4-BE49-F238E27FC236}">
                <a16:creationId xmlns:a16="http://schemas.microsoft.com/office/drawing/2014/main" id="{DFA71C25-9262-4B47-B6F1-53C6BAC308B6}"/>
              </a:ext>
            </a:extLst>
          </p:cNvPr>
          <p:cNvCxnSpPr>
            <a:cxnSpLocks/>
          </p:cNvCxnSpPr>
          <p:nvPr/>
        </p:nvCxnSpPr>
        <p:spPr>
          <a:xfrm flipH="1">
            <a:off x="5459241" y="1719869"/>
            <a:ext cx="2209043" cy="8784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FEDC2F-F49A-8E41-8434-4F917C5584AD}"/>
              </a:ext>
            </a:extLst>
          </p:cNvPr>
          <p:cNvCxnSpPr>
            <a:cxnSpLocks/>
            <a:stCxn id="9" idx="1"/>
          </p:cNvCxnSpPr>
          <p:nvPr/>
        </p:nvCxnSpPr>
        <p:spPr>
          <a:xfrm flipH="1">
            <a:off x="5459242" y="3792403"/>
            <a:ext cx="1303696" cy="372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29B02-74CD-1749-A1F4-DD222BA291F6}"/>
              </a:ext>
            </a:extLst>
          </p:cNvPr>
          <p:cNvCxnSpPr>
            <a:cxnSpLocks/>
          </p:cNvCxnSpPr>
          <p:nvPr/>
        </p:nvCxnSpPr>
        <p:spPr>
          <a:xfrm flipH="1" flipV="1">
            <a:off x="5459241" y="4499572"/>
            <a:ext cx="2209043" cy="107736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8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The Church-Turing Thesis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fontScale="92500"/>
          </a:bodyPr>
          <a:lstStyle/>
          <a:p>
            <a:pPr marL="0" indent="0">
              <a:buNone/>
            </a:pPr>
            <a:r>
              <a:rPr lang="en-US" b="1" i="1" u="sng" dirty="0">
                <a:solidFill>
                  <a:schemeClr val="bg1"/>
                </a:solidFill>
              </a:rPr>
              <a:t>The Church-Turing Thesis (1936)</a:t>
            </a:r>
            <a:r>
              <a:rPr lang="en-US" dirty="0">
                <a:solidFill>
                  <a:schemeClr val="bg1"/>
                </a:solidFill>
              </a:rPr>
              <a:t>: Lambda-Calculus (Alonzo Church) and Turing Machines (Alan Turing) provide the mechanism for formally defining an algorithm.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So…an algorithm is any process that can be programmed on a Turing Machine in order to recognize or decide some function (or language).</a:t>
            </a:r>
          </a:p>
        </p:txBody>
      </p:sp>
      <p:pic>
        <p:nvPicPr>
          <p:cNvPr id="5" name="Picture 4">
            <a:extLst>
              <a:ext uri="{FF2B5EF4-FFF2-40B4-BE49-F238E27FC236}">
                <a16:creationId xmlns:a16="http://schemas.microsoft.com/office/drawing/2014/main" id="{82427281-21C2-F74E-8C5E-4A73C2217996}"/>
              </a:ext>
            </a:extLst>
          </p:cNvPr>
          <p:cNvPicPr>
            <a:picLocks noChangeAspect="1"/>
          </p:cNvPicPr>
          <p:nvPr/>
        </p:nvPicPr>
        <p:blipFill>
          <a:blip r:embed="rId2"/>
          <a:stretch>
            <a:fillRect/>
          </a:stretch>
        </p:blipFill>
        <p:spPr>
          <a:xfrm>
            <a:off x="1950645" y="4218073"/>
            <a:ext cx="8001000" cy="1828800"/>
          </a:xfrm>
          <a:prstGeom prst="rect">
            <a:avLst/>
          </a:prstGeom>
        </p:spPr>
      </p:pic>
    </p:spTree>
    <p:extLst>
      <p:ext uri="{BB962C8B-B14F-4D97-AF65-F5344CB8AC3E}">
        <p14:creationId xmlns:p14="http://schemas.microsoft.com/office/powerpoint/2010/main" val="3680982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033278" y="3413655"/>
            <a:ext cx="2473855" cy="13192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the polynomial is guaranteed to be over just one variable.</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1480078" y="4006323"/>
            <a:ext cx="4446589" cy="11498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Also recall that this language is </a:t>
            </a:r>
            <a:r>
              <a:rPr lang="en-US" sz="1800" b="1" i="1" u="sng" dirty="0">
                <a:solidFill>
                  <a:schemeClr val="tx1">
                    <a:lumMod val="95000"/>
                  </a:schemeClr>
                </a:solidFill>
              </a:rPr>
              <a:t>recognizable</a:t>
            </a:r>
            <a:r>
              <a:rPr lang="en-US" sz="1800" i="1" dirty="0">
                <a:solidFill>
                  <a:schemeClr val="tx1">
                    <a:lumMod val="95000"/>
                  </a:schemeClr>
                </a:solidFill>
              </a:rPr>
              <a:t> if you will can find the root if it exists, but you can loop forever if it does not exist.</a:t>
            </a:r>
          </a:p>
        </p:txBody>
      </p:sp>
      <p:cxnSp>
        <p:nvCxnSpPr>
          <p:cNvPr id="7" name="Straight Connector 6">
            <a:extLst>
              <a:ext uri="{FF2B5EF4-FFF2-40B4-BE49-F238E27FC236}">
                <a16:creationId xmlns:a16="http://schemas.microsoft.com/office/drawing/2014/main" id="{7C603210-1DC9-CC4D-AE89-080E44DBD2ED}"/>
              </a:ext>
            </a:extLst>
          </p:cNvPr>
          <p:cNvCxnSpPr>
            <a:cxnSpLocks/>
          </p:cNvCxnSpPr>
          <p:nvPr/>
        </p:nvCxnSpPr>
        <p:spPr>
          <a:xfrm>
            <a:off x="6781800" y="2785533"/>
            <a:ext cx="1251478" cy="7366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79F257-5B43-7A49-8A9E-8CAAB3AE6511}"/>
              </a:ext>
            </a:extLst>
          </p:cNvPr>
          <p:cNvCxnSpPr>
            <a:cxnSpLocks/>
          </p:cNvCxnSpPr>
          <p:nvPr/>
        </p:nvCxnSpPr>
        <p:spPr>
          <a:xfrm flipH="1">
            <a:off x="3505200" y="2785533"/>
            <a:ext cx="228600" cy="12207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Introducing The Turing Machine</a:t>
            </a:r>
          </a:p>
        </p:txBody>
      </p:sp>
    </p:spTree>
    <p:extLst>
      <p:ext uri="{BB962C8B-B14F-4D97-AF65-F5344CB8AC3E}">
        <p14:creationId xmlns:p14="http://schemas.microsoft.com/office/powerpoint/2010/main" val="1632347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2936344" y="3222108"/>
            <a:ext cx="2473855" cy="421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Solution:</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2936344" y="3643854"/>
            <a:ext cx="5962123" cy="115674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ysClr val="windowText" lastClr="000000"/>
                </a:solidFill>
              </a:rPr>
              <a:t>On input &lt;p&gt;:</a:t>
            </a:r>
          </a:p>
          <a:p>
            <a:pPr marL="800100" lvl="1" indent="-342900">
              <a:buFont typeface="Arial" panose="020B0604020202020204" pitchFamily="34" charset="0"/>
              <a:buAutoNum type="arabicPeriod"/>
            </a:pPr>
            <a:r>
              <a:rPr lang="en-US" sz="1400" i="1" dirty="0">
                <a:solidFill>
                  <a:sysClr val="windowText" lastClr="000000"/>
                </a:solidFill>
              </a:rPr>
              <a:t>Evaluate p with x set successfully to the values 0, 1, -1, 2, -2, 3, -3, …</a:t>
            </a:r>
          </a:p>
          <a:p>
            <a:pPr marL="800100" lvl="1" indent="-342900">
              <a:buFont typeface="Arial" panose="020B0604020202020204" pitchFamily="34" charset="0"/>
              <a:buAutoNum type="arabicPeriod"/>
            </a:pPr>
            <a:r>
              <a:rPr lang="en-US" sz="1400" b="1" i="1" u="sng" dirty="0">
                <a:solidFill>
                  <a:sysClr val="windowText" lastClr="000000"/>
                </a:solidFill>
              </a:rPr>
              <a:t>Accept</a:t>
            </a:r>
            <a:r>
              <a:rPr lang="en-US" sz="1400" i="1" dirty="0">
                <a:solidFill>
                  <a:sysClr val="windowText" lastClr="000000"/>
                </a:solidFill>
              </a:rPr>
              <a:t> if at any point the polynomial evaluates to 0</a:t>
            </a:r>
          </a:p>
        </p:txBody>
      </p:sp>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5164667" y="5588002"/>
            <a:ext cx="5703094" cy="10921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Notice that this solution loops forever anytime the answer should be “reject”. It is possible to turn this into a decider (see book for details)</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7467599" y="4953002"/>
            <a:ext cx="719668" cy="6350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64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4038600" y="3903135"/>
            <a:ext cx="6908800" cy="19049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This problem is </a:t>
            </a:r>
            <a:r>
              <a:rPr lang="en-US" sz="1800" b="1" i="1" u="sng" dirty="0">
                <a:solidFill>
                  <a:schemeClr val="tx1">
                    <a:lumMod val="95000"/>
                  </a:schemeClr>
                </a:solidFill>
              </a:rPr>
              <a:t>undecidable</a:t>
            </a:r>
            <a:r>
              <a:rPr lang="en-US" sz="1800" i="1" dirty="0">
                <a:solidFill>
                  <a:schemeClr val="tx1">
                    <a:lumMod val="95000"/>
                  </a:schemeClr>
                </a:solidFill>
              </a:rPr>
              <a:t>, meaning there does not exist an algorithm (Turing Machine) that decides it. Now that we understand Turing Machines, we can begin to formulate how some problems cannot be decided.</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5283199" y="2904608"/>
            <a:ext cx="651934" cy="8962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6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did we learn in this deck</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145671"/>
            <a:ext cx="9905999" cy="302385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dirty="0">
                <a:solidFill>
                  <a:schemeClr val="tx1">
                    <a:lumMod val="95000"/>
                  </a:schemeClr>
                </a:solidFill>
              </a:rPr>
              <a:t>Definition of Turing Machines, both deterministic and non-deterministic along with other variants</a:t>
            </a:r>
          </a:p>
          <a:p>
            <a:pPr marL="457200" indent="-457200" algn="ctr">
              <a:buFont typeface="Arial" panose="020B0604020202020204" pitchFamily="34" charset="0"/>
              <a:buAutoNum type="arabicPeriod"/>
            </a:pPr>
            <a:r>
              <a:rPr lang="en-US" dirty="0">
                <a:solidFill>
                  <a:schemeClr val="tx1">
                    <a:lumMod val="95000"/>
                  </a:schemeClr>
                </a:solidFill>
              </a:rPr>
              <a:t>Simple design of algorithms using Turing Machines</a:t>
            </a:r>
          </a:p>
          <a:p>
            <a:pPr marL="457200" indent="-457200" algn="ctr">
              <a:buFont typeface="Arial" panose="020B0604020202020204" pitchFamily="34" charset="0"/>
              <a:buAutoNum type="arabicPeriod"/>
            </a:pPr>
            <a:r>
              <a:rPr lang="en-US" dirty="0">
                <a:solidFill>
                  <a:schemeClr val="tx1">
                    <a:lumMod val="95000"/>
                  </a:schemeClr>
                </a:solidFill>
              </a:rPr>
              <a:t>Definitions of recognizable vs decidable languages</a:t>
            </a:r>
          </a:p>
          <a:p>
            <a:pPr marL="457200" indent="-457200" algn="ctr">
              <a:buFont typeface="Arial" panose="020B0604020202020204" pitchFamily="34" charset="0"/>
              <a:buAutoNum type="arabicPeriod"/>
            </a:pPr>
            <a:r>
              <a:rPr lang="en-US" dirty="0">
                <a:solidFill>
                  <a:schemeClr val="tx1">
                    <a:lumMod val="95000"/>
                  </a:schemeClr>
                </a:solidFill>
              </a:rPr>
              <a:t>Practice with designing Turing Machines for simple problems.</a:t>
            </a:r>
          </a:p>
        </p:txBody>
      </p:sp>
    </p:spTree>
    <p:extLst>
      <p:ext uri="{BB962C8B-B14F-4D97-AF65-F5344CB8AC3E}">
        <p14:creationId xmlns:p14="http://schemas.microsoft.com/office/powerpoint/2010/main" val="386595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a:solidFill>
                  <a:schemeClr val="bg1"/>
                </a:solidFill>
              </a:rPr>
              <a:t>Turing Machine</a:t>
            </a:r>
            <a:r>
              <a:rPr lang="en-US" dirty="0">
                <a:solidFill>
                  <a:schemeClr val="bg1"/>
                </a:solidFill>
              </a:rPr>
              <a:t> (TM), sometimes called a </a:t>
            </a:r>
            <a:r>
              <a:rPr lang="en-US" b="1" i="1" u="sng" dirty="0">
                <a:solidFill>
                  <a:schemeClr val="bg1"/>
                </a:solidFill>
              </a:rPr>
              <a:t>Deterministic Turing Machine</a:t>
            </a:r>
            <a:r>
              <a:rPr lang="en-US" dirty="0">
                <a:solidFill>
                  <a:schemeClr val="bg1"/>
                </a:solidFill>
              </a:rPr>
              <a:t> (DTM) is a finite state machine that can read/write from an infinite tape (memory)</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33986"/>
            <a:ext cx="9905999" cy="26067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Some other features of the Turing Machine:</a:t>
            </a:r>
          </a:p>
          <a:p>
            <a:pPr marL="0" indent="0">
              <a:buFont typeface="Arial" panose="020B0604020202020204" pitchFamily="34" charset="0"/>
              <a:buNone/>
            </a:pPr>
            <a:r>
              <a:rPr lang="en-US" dirty="0">
                <a:solidFill>
                  <a:schemeClr val="tx1">
                    <a:lumMod val="95000"/>
                  </a:schemeClr>
                </a:solidFill>
              </a:rPr>
              <a:t>1. A TM can both read and write to/from the tape</a:t>
            </a:r>
            <a:br>
              <a:rPr lang="en-US" dirty="0">
                <a:solidFill>
                  <a:schemeClr val="tx1">
                    <a:lumMod val="95000"/>
                  </a:schemeClr>
                </a:solidFill>
              </a:rPr>
            </a:br>
            <a:r>
              <a:rPr lang="en-US" dirty="0">
                <a:solidFill>
                  <a:schemeClr val="tx1">
                    <a:lumMod val="95000"/>
                  </a:schemeClr>
                </a:solidFill>
              </a:rPr>
              <a:t>2. The TM contains a head that can move left and right along the tape</a:t>
            </a:r>
            <a:br>
              <a:rPr lang="en-US" dirty="0">
                <a:solidFill>
                  <a:schemeClr val="tx1">
                    <a:lumMod val="95000"/>
                  </a:schemeClr>
                </a:solidFill>
              </a:rPr>
            </a:br>
            <a:r>
              <a:rPr lang="en-US" dirty="0">
                <a:solidFill>
                  <a:schemeClr val="tx1">
                    <a:lumMod val="95000"/>
                  </a:schemeClr>
                </a:solidFill>
              </a:rPr>
              <a:t>3. The tape is infinite</a:t>
            </a:r>
            <a:br>
              <a:rPr lang="en-US" dirty="0">
                <a:solidFill>
                  <a:schemeClr val="tx1">
                    <a:lumMod val="95000"/>
                  </a:schemeClr>
                </a:solidFill>
              </a:rPr>
            </a:br>
            <a:r>
              <a:rPr lang="en-US" dirty="0">
                <a:solidFill>
                  <a:schemeClr val="tx1">
                    <a:lumMod val="95000"/>
                  </a:schemeClr>
                </a:solidFill>
              </a:rPr>
              <a:t>4. The special states for accepting / rejecting take effect immediately</a:t>
            </a:r>
          </a:p>
        </p:txBody>
      </p:sp>
    </p:spTree>
    <p:extLst>
      <p:ext uri="{BB962C8B-B14F-4D97-AF65-F5344CB8AC3E}">
        <p14:creationId xmlns:p14="http://schemas.microsoft.com/office/powerpoint/2010/main" val="224804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827045" y="5826510"/>
            <a:ext cx="2931736" cy="9215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tape</a:t>
            </a:r>
            <a:r>
              <a:rPr lang="en-US" sz="2000" dirty="0">
                <a:solidFill>
                  <a:schemeClr val="tx1">
                    <a:lumMod val="95000"/>
                  </a:schemeClr>
                </a:solidFill>
              </a:rPr>
              <a:t> contains the input when execution begins.</a:t>
            </a:r>
          </a:p>
        </p:txBody>
      </p:sp>
      <p:pic>
        <p:nvPicPr>
          <p:cNvPr id="8" name="Picture 7">
            <a:extLst>
              <a:ext uri="{FF2B5EF4-FFF2-40B4-BE49-F238E27FC236}">
                <a16:creationId xmlns:a16="http://schemas.microsoft.com/office/drawing/2014/main" id="{C8CDA33A-39F2-B649-B76A-3578F24C87E6}"/>
              </a:ext>
            </a:extLst>
          </p:cNvPr>
          <p:cNvPicPr>
            <a:picLocks noChangeAspect="1"/>
          </p:cNvPicPr>
          <p:nvPr/>
        </p:nvPicPr>
        <p:blipFill>
          <a:blip r:embed="rId2"/>
          <a:stretch>
            <a:fillRect/>
          </a:stretch>
        </p:blipFill>
        <p:spPr>
          <a:xfrm>
            <a:off x="2895910" y="2869161"/>
            <a:ext cx="6397003" cy="1842246"/>
          </a:xfrm>
          <a:prstGeom prst="rect">
            <a:avLst/>
          </a:prstGeom>
        </p:spPr>
      </p:pic>
      <p:cxnSp>
        <p:nvCxnSpPr>
          <p:cNvPr id="9" name="Straight Connector 8">
            <a:extLst>
              <a:ext uri="{FF2B5EF4-FFF2-40B4-BE49-F238E27FC236}">
                <a16:creationId xmlns:a16="http://schemas.microsoft.com/office/drawing/2014/main" id="{5A81ADCB-668C-4547-801E-8B6A4821EBC7}"/>
              </a:ext>
            </a:extLst>
          </p:cNvPr>
          <p:cNvCxnSpPr>
            <a:cxnSpLocks/>
          </p:cNvCxnSpPr>
          <p:nvPr/>
        </p:nvCxnSpPr>
        <p:spPr>
          <a:xfrm flipH="1" flipV="1">
            <a:off x="7936992" y="4818888"/>
            <a:ext cx="886497" cy="10076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34148B6-14EF-B244-905F-731CCEDDC78C}"/>
              </a:ext>
            </a:extLst>
          </p:cNvPr>
          <p:cNvSpPr txBox="1">
            <a:spLocks/>
          </p:cNvSpPr>
          <p:nvPr/>
        </p:nvSpPr>
        <p:spPr>
          <a:xfrm>
            <a:off x="1141413" y="1197022"/>
            <a:ext cx="2931736"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control</a:t>
            </a:r>
            <a:r>
              <a:rPr lang="en-US" sz="2000" dirty="0">
                <a:solidFill>
                  <a:schemeClr val="tx1">
                    <a:lumMod val="95000"/>
                  </a:schemeClr>
                </a:solidFill>
              </a:rPr>
              <a:t> is a traditional DFA, except the accept/reject states take effect immediately.</a:t>
            </a:r>
          </a:p>
        </p:txBody>
      </p:sp>
      <p:cxnSp>
        <p:nvCxnSpPr>
          <p:cNvPr id="14" name="Straight Connector 13">
            <a:extLst>
              <a:ext uri="{FF2B5EF4-FFF2-40B4-BE49-F238E27FC236}">
                <a16:creationId xmlns:a16="http://schemas.microsoft.com/office/drawing/2014/main" id="{1B8C9D23-5DAE-DD47-A4A1-EB0823ACBBB3}"/>
              </a:ext>
            </a:extLst>
          </p:cNvPr>
          <p:cNvCxnSpPr>
            <a:cxnSpLocks/>
            <a:endCxn id="12" idx="2"/>
          </p:cNvCxnSpPr>
          <p:nvPr/>
        </p:nvCxnSpPr>
        <p:spPr>
          <a:xfrm flipH="1" flipV="1">
            <a:off x="2607281" y="2118604"/>
            <a:ext cx="931447"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259EBC9-04A2-ED4E-9BA9-E85BC2BFA12E}"/>
              </a:ext>
            </a:extLst>
          </p:cNvPr>
          <p:cNvSpPr txBox="1">
            <a:spLocks/>
          </p:cNvSpPr>
          <p:nvPr/>
        </p:nvSpPr>
        <p:spPr>
          <a:xfrm>
            <a:off x="6743636" y="1396788"/>
            <a:ext cx="4677219"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The arrow here represents the </a:t>
            </a:r>
            <a:r>
              <a:rPr lang="en-US" sz="2000" b="1" i="1" u="sng" dirty="0">
                <a:solidFill>
                  <a:schemeClr val="tx1">
                    <a:lumMod val="95000"/>
                  </a:schemeClr>
                </a:solidFill>
              </a:rPr>
              <a:t>head</a:t>
            </a:r>
            <a:r>
              <a:rPr lang="en-US" sz="2000" dirty="0">
                <a:solidFill>
                  <a:schemeClr val="tx1">
                    <a:lumMod val="95000"/>
                  </a:schemeClr>
                </a:solidFill>
              </a:rPr>
              <a:t> of the machine. It can move left and right and also read/write the symbol at that position.</a:t>
            </a:r>
          </a:p>
        </p:txBody>
      </p:sp>
      <p:cxnSp>
        <p:nvCxnSpPr>
          <p:cNvPr id="19" name="Straight Connector 18">
            <a:extLst>
              <a:ext uri="{FF2B5EF4-FFF2-40B4-BE49-F238E27FC236}">
                <a16:creationId xmlns:a16="http://schemas.microsoft.com/office/drawing/2014/main" id="{70E96878-1B01-4342-B9B2-9093F549B773}"/>
              </a:ext>
            </a:extLst>
          </p:cNvPr>
          <p:cNvCxnSpPr>
            <a:cxnSpLocks/>
          </p:cNvCxnSpPr>
          <p:nvPr/>
        </p:nvCxnSpPr>
        <p:spPr>
          <a:xfrm flipV="1">
            <a:off x="5852160" y="2118604"/>
            <a:ext cx="1691640"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349059"/>
                <a:ext cx="9905999" cy="1089328"/>
              </a:xfrm>
              <a:solidFill>
                <a:schemeClr val="tx1">
                  <a:lumMod val="95000"/>
                </a:schemeClr>
              </a:solidFill>
            </p:spPr>
            <p:txBody>
              <a:bodyPr/>
              <a:lstStyle/>
              <a:p>
                <a:pPr marL="0" inden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349059"/>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23690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Any ideas on how we might do this?</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r>
              <a:rPr lang="en-US" dirty="0">
                <a:solidFill>
                  <a:schemeClr val="tx1">
                    <a:lumMod val="95000"/>
                  </a:schemeClr>
                </a:solidFill>
              </a:rPr>
              <a:t>Remember that the proposed string is written on the tape at the beginning of execution, and the head of the tape begins at index 0</a:t>
            </a:r>
          </a:p>
        </p:txBody>
      </p:sp>
    </p:spTree>
    <p:extLst>
      <p:ext uri="{BB962C8B-B14F-4D97-AF65-F5344CB8AC3E}">
        <p14:creationId xmlns:p14="http://schemas.microsoft.com/office/powerpoint/2010/main" val="262812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459736"/>
                <a:ext cx="5003356" cy="397343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Machine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𝑀</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will do the following:</a:t>
                </a:r>
              </a:p>
              <a:p>
                <a:pPr marL="457200" indent="-457200">
                  <a:buFont typeface="Arial" panose="020B0604020202020204" pitchFamily="34" charset="0"/>
                  <a:buAutoNum type="arabicPeriod"/>
                </a:pPr>
                <a:r>
                  <a:rPr lang="en-US" dirty="0">
                    <a:solidFill>
                      <a:schemeClr val="tx1">
                        <a:lumMod val="95000"/>
                      </a:schemeClr>
                    </a:solidFill>
                  </a:rPr>
                  <a:t>Zig-zag across the tape to corresponding positions on either side of the # symbol to check whether these positions contain the same symbol. If they do not or no # is found,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When all symbols to the left of the # have been crossed off, check for any remaining symbols to the right of the #. If any exists, </a:t>
                </a:r>
                <a:r>
                  <a:rPr lang="en-US" b="1" i="1" u="sng" dirty="0">
                    <a:solidFill>
                      <a:schemeClr val="tx1">
                        <a:lumMod val="95000"/>
                      </a:schemeClr>
                    </a:solidFill>
                  </a:rPr>
                  <a:t>reject</a:t>
                </a:r>
                <a:r>
                  <a:rPr lang="en-US" dirty="0">
                    <a:solidFill>
                      <a:schemeClr val="tx1">
                        <a:lumMod val="95000"/>
                      </a:schemeClr>
                    </a:solidFill>
                  </a:rPr>
                  <a:t> otherwise </a:t>
                </a:r>
                <a:r>
                  <a:rPr lang="en-US" b="1" i="1" u="sng" dirty="0">
                    <a:solidFill>
                      <a:schemeClr val="tx1">
                        <a:lumMod val="95000"/>
                      </a:schemeClr>
                    </a:solidFill>
                  </a:rPr>
                  <a:t>accept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3" y="2459736"/>
                <a:ext cx="5003356" cy="3973438"/>
              </a:xfrm>
              <a:prstGeom prst="rect">
                <a:avLst/>
              </a:prstGeom>
              <a:blipFill>
                <a:blip r:embed="rId2"/>
                <a:stretch>
                  <a:fillRect l="-1519" t="-318" r="-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1056451"/>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1056451"/>
                <a:ext cx="9905999" cy="1089328"/>
              </a:xfrm>
              <a:prstGeom prst="rect">
                <a:avLst/>
              </a:prstGeom>
              <a:blipFill>
                <a:blip r:embed="rId3"/>
                <a:stretch>
                  <a:fillRect l="-89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B722412-98B9-0F4B-AD67-2CEAEE502C91}"/>
              </a:ext>
            </a:extLst>
          </p:cNvPr>
          <p:cNvPicPr>
            <a:picLocks noChangeAspect="1"/>
          </p:cNvPicPr>
          <p:nvPr/>
        </p:nvPicPr>
        <p:blipFill>
          <a:blip r:embed="rId4"/>
          <a:stretch>
            <a:fillRect/>
          </a:stretch>
        </p:blipFill>
        <p:spPr>
          <a:xfrm>
            <a:off x="6337402" y="2542032"/>
            <a:ext cx="4710009" cy="3613404"/>
          </a:xfrm>
          <a:prstGeom prst="rect">
            <a:avLst/>
          </a:prstGeom>
        </p:spPr>
      </p:pic>
    </p:spTree>
    <p:extLst>
      <p:ext uri="{BB962C8B-B14F-4D97-AF65-F5344CB8AC3E}">
        <p14:creationId xmlns:p14="http://schemas.microsoft.com/office/powerpoint/2010/main" val="30177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54788</TotalTime>
  <Words>3591</Words>
  <Application>Microsoft Macintosh PowerPoint</Application>
  <PresentationFormat>Widescreen</PresentationFormat>
  <Paragraphs>302</Paragraphs>
  <Slides>52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Cambria Math</vt:lpstr>
      <vt:lpstr>Trebuchet MS</vt:lpstr>
      <vt:lpstr>Tw Cen MT</vt:lpstr>
      <vt:lpstr>Wingdings</vt:lpstr>
      <vt:lpstr>Circuit</vt:lpstr>
      <vt:lpstr>Turing Machines</vt:lpstr>
      <vt:lpstr>Goals!</vt:lpstr>
      <vt:lpstr>Part 1: Reminder of where we are / Chomsky Hierarchy</vt:lpstr>
      <vt:lpstr>Overview of Theory of Computation</vt:lpstr>
      <vt:lpstr>Introducing The Turing Machine</vt:lpstr>
      <vt:lpstr>What is a Turing Machine?</vt:lpstr>
      <vt:lpstr>What is a Turing Machine?</vt:lpstr>
      <vt:lpstr>Example Turing Machine</vt:lpstr>
      <vt:lpstr>Example Turing Machine</vt:lpstr>
      <vt:lpstr>Formal Definition of TM</vt:lpstr>
      <vt:lpstr>Transition Function</vt:lpstr>
      <vt:lpstr>Configurations of A TM</vt:lpstr>
      <vt:lpstr>Recognizing VS Deciding</vt:lpstr>
      <vt:lpstr>Recognizing VS Deciding</vt:lpstr>
      <vt:lpstr>Recognizing VS Deciding</vt:lpstr>
      <vt:lpstr>Examples: Designing Turing Machines</vt:lpstr>
      <vt:lpstr>Practice 1: Design a TM</vt:lpstr>
      <vt:lpstr>Practice 1: Design a TM</vt:lpstr>
      <vt:lpstr>Practice 1: Design a TM</vt:lpstr>
      <vt:lpstr>Practice 1: Design a TM</vt:lpstr>
      <vt:lpstr>Example 2!!</vt:lpstr>
      <vt:lpstr>Example 2!!</vt:lpstr>
      <vt:lpstr>Example 3!!</vt:lpstr>
      <vt:lpstr>Example 3!!</vt:lpstr>
      <vt:lpstr>tracking loops!!</vt:lpstr>
      <vt:lpstr>Comparing Characters</vt:lpstr>
      <vt:lpstr>Example 3!!</vt:lpstr>
      <vt:lpstr>Turing Machine Variants</vt:lpstr>
      <vt:lpstr>Motivating Question</vt:lpstr>
      <vt:lpstr>MultiTape Turing Machine</vt:lpstr>
      <vt:lpstr>MultiTape Turing Machine</vt:lpstr>
      <vt:lpstr>MultiTape Turing Machine</vt:lpstr>
      <vt:lpstr>MultiTape Turing Machine</vt:lpstr>
      <vt:lpstr>MultiTape Turing Machine</vt:lpstr>
      <vt:lpstr>MultiTape Turing Machine</vt:lpstr>
      <vt:lpstr>Non-Deterministic Turing Machines (NTM)</vt:lpstr>
      <vt:lpstr>NTM versus DTM</vt:lpstr>
      <vt:lpstr>NTM versus DTM</vt:lpstr>
      <vt:lpstr>NTM versus DTM</vt:lpstr>
      <vt:lpstr>NTM versus DTM</vt:lpstr>
      <vt:lpstr>NTM versus DTM</vt:lpstr>
      <vt:lpstr>NTM versus DTM</vt:lpstr>
      <vt:lpstr>Last Conclusion</vt:lpstr>
      <vt:lpstr>The Definition of An Algorithm</vt:lpstr>
      <vt:lpstr>Short Discussion</vt:lpstr>
      <vt:lpstr>Hilbert’s Problems</vt:lpstr>
      <vt:lpstr>Hilbert’s Problems</vt:lpstr>
      <vt:lpstr>The Church-Turing Thesis</vt:lpstr>
      <vt:lpstr>Finding Polynomial Roots is Recognizable</vt:lpstr>
      <vt:lpstr>Finding Polynomial Roots is Recognizable</vt:lpstr>
      <vt:lpstr>Finding Polynomial Roots is Recognizable</vt:lpstr>
      <vt:lpstr>What did we learn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303</cp:revision>
  <dcterms:created xsi:type="dcterms:W3CDTF">2023-02-24T14:15:53Z</dcterms:created>
  <dcterms:modified xsi:type="dcterms:W3CDTF">2023-10-17T14:42:01Z</dcterms:modified>
</cp:coreProperties>
</file>