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0"/>
  </p:notesMasterIdLst>
  <p:sldIdLst>
    <p:sldId id="256" r:id="rId2"/>
    <p:sldId id="272" r:id="rId3"/>
    <p:sldId id="258" r:id="rId4"/>
    <p:sldId id="318" r:id="rId5"/>
    <p:sldId id="462" r:id="rId6"/>
    <p:sldId id="461" r:id="rId7"/>
    <p:sldId id="807" r:id="rId8"/>
    <p:sldId id="464" r:id="rId9"/>
    <p:sldId id="809" r:id="rId10"/>
    <p:sldId id="808" r:id="rId11"/>
    <p:sldId id="463" r:id="rId12"/>
    <p:sldId id="271" r:id="rId13"/>
    <p:sldId id="274" r:id="rId14"/>
    <p:sldId id="810" r:id="rId15"/>
    <p:sldId id="811" r:id="rId16"/>
    <p:sldId id="812" r:id="rId17"/>
    <p:sldId id="813" r:id="rId18"/>
    <p:sldId id="815" r:id="rId19"/>
    <p:sldId id="816" r:id="rId20"/>
    <p:sldId id="817" r:id="rId21"/>
    <p:sldId id="277" r:id="rId22"/>
    <p:sldId id="470" r:id="rId23"/>
    <p:sldId id="818" r:id="rId24"/>
    <p:sldId id="819" r:id="rId25"/>
    <p:sldId id="820" r:id="rId26"/>
    <p:sldId id="821" r:id="rId27"/>
    <p:sldId id="822" r:id="rId28"/>
    <p:sldId id="823" r:id="rId29"/>
    <p:sldId id="824" r:id="rId30"/>
    <p:sldId id="466" r:id="rId31"/>
    <p:sldId id="474" r:id="rId32"/>
    <p:sldId id="799" r:id="rId33"/>
    <p:sldId id="833" r:id="rId34"/>
    <p:sldId id="825" r:id="rId35"/>
    <p:sldId id="826" r:id="rId36"/>
    <p:sldId id="827" r:id="rId37"/>
    <p:sldId id="828" r:id="rId38"/>
    <p:sldId id="829" r:id="rId39"/>
    <p:sldId id="830" r:id="rId40"/>
    <p:sldId id="831" r:id="rId41"/>
    <p:sldId id="832" r:id="rId42"/>
    <p:sldId id="835" r:id="rId43"/>
    <p:sldId id="467" r:id="rId44"/>
    <p:sldId id="834" r:id="rId45"/>
    <p:sldId id="295" r:id="rId46"/>
    <p:sldId id="836" r:id="rId47"/>
    <p:sldId id="837" r:id="rId48"/>
    <p:sldId id="838" r:id="rId49"/>
    <p:sldId id="303" r:id="rId50"/>
    <p:sldId id="839" r:id="rId51"/>
    <p:sldId id="305" r:id="rId52"/>
    <p:sldId id="315" r:id="rId53"/>
    <p:sldId id="316" r:id="rId54"/>
    <p:sldId id="317" r:id="rId55"/>
    <p:sldId id="330" r:id="rId56"/>
    <p:sldId id="329" r:id="rId57"/>
    <p:sldId id="331" r:id="rId58"/>
    <p:sldId id="333" r:id="rId59"/>
    <p:sldId id="377" r:id="rId60"/>
    <p:sldId id="334" r:id="rId61"/>
    <p:sldId id="471" r:id="rId62"/>
    <p:sldId id="468" r:id="rId63"/>
    <p:sldId id="806" r:id="rId64"/>
    <p:sldId id="320" r:id="rId65"/>
    <p:sldId id="321" r:id="rId66"/>
    <p:sldId id="324" r:id="rId67"/>
    <p:sldId id="381" r:id="rId68"/>
    <p:sldId id="325" r:id="rId69"/>
    <p:sldId id="326" r:id="rId70"/>
    <p:sldId id="322" r:id="rId71"/>
    <p:sldId id="338" r:id="rId72"/>
    <p:sldId id="335" r:id="rId73"/>
    <p:sldId id="337" r:id="rId74"/>
    <p:sldId id="336" r:id="rId75"/>
    <p:sldId id="339" r:id="rId76"/>
    <p:sldId id="341" r:id="rId77"/>
    <p:sldId id="342" r:id="rId78"/>
    <p:sldId id="343" r:id="rId79"/>
    <p:sldId id="344" r:id="rId80"/>
    <p:sldId id="345" r:id="rId81"/>
    <p:sldId id="347" r:id="rId82"/>
    <p:sldId id="348" r:id="rId83"/>
    <p:sldId id="382" r:id="rId84"/>
    <p:sldId id="349" r:id="rId85"/>
    <p:sldId id="350" r:id="rId86"/>
    <p:sldId id="351" r:id="rId87"/>
    <p:sldId id="352" r:id="rId88"/>
    <p:sldId id="353" r:id="rId89"/>
    <p:sldId id="354" r:id="rId90"/>
    <p:sldId id="380" r:id="rId91"/>
    <p:sldId id="383" r:id="rId92"/>
    <p:sldId id="355" r:id="rId93"/>
    <p:sldId id="356" r:id="rId94"/>
    <p:sldId id="357" r:id="rId95"/>
    <p:sldId id="358" r:id="rId96"/>
    <p:sldId id="359" r:id="rId97"/>
    <p:sldId id="361" r:id="rId98"/>
    <p:sldId id="360" r:id="rId99"/>
    <p:sldId id="363" r:id="rId100"/>
    <p:sldId id="370" r:id="rId101"/>
    <p:sldId id="385" r:id="rId102"/>
    <p:sldId id="379" r:id="rId103"/>
    <p:sldId id="384" r:id="rId104"/>
    <p:sldId id="386" r:id="rId105"/>
    <p:sldId id="371" r:id="rId106"/>
    <p:sldId id="373" r:id="rId107"/>
    <p:sldId id="372" r:id="rId108"/>
    <p:sldId id="364" r:id="rId109"/>
    <p:sldId id="365" r:id="rId110"/>
    <p:sldId id="366" r:id="rId111"/>
    <p:sldId id="374" r:id="rId112"/>
    <p:sldId id="369" r:id="rId113"/>
    <p:sldId id="376" r:id="rId114"/>
    <p:sldId id="367" r:id="rId115"/>
    <p:sldId id="368" r:id="rId116"/>
    <p:sldId id="375" r:id="rId117"/>
    <p:sldId id="387" r:id="rId118"/>
    <p:sldId id="388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8"/>
    <p:restoredTop sz="94824"/>
  </p:normalViewPr>
  <p:slideViewPr>
    <p:cSldViewPr snapToGrid="0" snapToObjects="1">
      <p:cViewPr varScale="1">
        <p:scale>
          <a:sx n="162" d="100"/>
          <a:sy n="16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43705-C4D8-4248-A7F4-C00F2498CB8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Pages 502-505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32ACC-9D54-4314-B17B-8C8D32204F09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laymath.org/millennium/P_vs_N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Complexity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7569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some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435EA41-11AA-A24B-B09A-C6CE7A12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474" y="2763806"/>
                <a:ext cx="1991258" cy="623160"/>
              </a:xfrm>
              <a:prstGeom prst="rect">
                <a:avLst/>
              </a:prstGeom>
              <a:blipFill>
                <a:blip r:embed="rId3"/>
                <a:stretch>
                  <a:fillRect t="-20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77"/>
          <a:stretch/>
        </p:blipFill>
        <p:spPr>
          <a:xfrm>
            <a:off x="6492341" y="2636806"/>
            <a:ext cx="3649133" cy="381419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10253133" y="3412377"/>
            <a:ext cx="794279" cy="4568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be the maximum number of branches this computation can have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BF71A93-B193-6E42-8985-1D9515A8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2894480"/>
                <a:ext cx="5350928" cy="639794"/>
              </a:xfrm>
              <a:prstGeom prst="rect">
                <a:avLst/>
              </a:prstGeom>
              <a:blipFill>
                <a:blip r:embed="rId5"/>
                <a:stretch>
                  <a:fillRect t="-3922" b="-392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The computation tree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leaves and each branch to each node has length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EE9765C-BC1F-9D4E-9893-0EB64AD3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3666378"/>
                <a:ext cx="5350928" cy="639794"/>
              </a:xfrm>
              <a:prstGeom prst="rect">
                <a:avLst/>
              </a:prstGeom>
              <a:blipFill>
                <a:blip r:embed="rId6"/>
                <a:stretch>
                  <a:fillRect b="-576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D567DD-C60B-D045-8324-8407331C8637}"/>
              </a:ext>
            </a:extLst>
          </p:cNvPr>
          <p:cNvSpPr txBox="1">
            <a:spLocks/>
          </p:cNvSpPr>
          <p:nvPr/>
        </p:nvSpPr>
        <p:spPr>
          <a:xfrm>
            <a:off x="1029754" y="4438275"/>
            <a:ext cx="5350928" cy="75051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Construct a DTM with three tapes that simulates this NTM as we did in the Turing Machine section earlier. This machines manually computes / simulates each branch individually.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this machine simulates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branches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time each for total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D9EFDCD-3F33-2645-A230-A355A021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54" y="5320893"/>
                <a:ext cx="5350928" cy="750515"/>
              </a:xfrm>
              <a:prstGeom prst="rect">
                <a:avLst/>
              </a:prstGeom>
              <a:blipFill>
                <a:blip r:embed="rId7"/>
                <a:stretch>
                  <a:fillRect t="-1639" b="-819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5006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 proofs we won’t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Hamiltonian cycle (reduces from 3-SAT)</a:t>
            </a:r>
          </a:p>
          <a:p>
            <a:r>
              <a:rPr lang="en-US" dirty="0"/>
              <a:t>3-D matching (reduces from 3-SAT)</a:t>
            </a:r>
          </a:p>
          <a:p>
            <a:r>
              <a:rPr lang="en-US" dirty="0"/>
              <a:t>Subset Sum (reduces from 3-D matching)</a:t>
            </a:r>
          </a:p>
          <a:p>
            <a:endParaRPr lang="en-US" dirty="0"/>
          </a:p>
          <a:p>
            <a:r>
              <a:rPr lang="en-US" dirty="0"/>
              <a:t>These are all in the textbook or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003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75967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195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102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524001"/>
            <a:ext cx="6248400" cy="4752839"/>
          </a:xfrm>
        </p:spPr>
      </p:pic>
    </p:spTree>
    <p:extLst>
      <p:ext uri="{BB962C8B-B14F-4D97-AF65-F5344CB8AC3E}">
        <p14:creationId xmlns:p14="http://schemas.microsoft.com/office/powerpoint/2010/main" val="42585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47800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13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Sat(</a:t>
            </a:r>
            <a:r>
              <a:rPr lang="en-US" dirty="0">
                <a:sym typeface="Symbol" panose="05050102010706020507" pitchFamily="18" charset="2"/>
              </a:rPr>
              <a:t>) </a:t>
            </a:r>
            <a:r>
              <a:rPr lang="en-US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dirty="0">
                <a:sym typeface="Symbol" panose="05050102010706020507" pitchFamily="18" charset="2"/>
              </a:rPr>
              <a:t> is </a:t>
            </a:r>
            <a:r>
              <a:rPr lang="en-US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G is 3-Colorable </a:t>
            </a:r>
            <a:r>
              <a:rPr lang="en-US" dirty="0">
                <a:sym typeface="Wingdings" panose="05000000000000000000" pitchFamily="2" charset="2"/>
              </a:rPr>
              <a:t> Sat(</a:t>
            </a:r>
            <a:r>
              <a:rPr lang="en-US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60540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2150 lecture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n</a:t>
            </a:r>
            <a:r>
              <a:rPr lang="en-US" dirty="0"/>
              <a:t> total guest lectures that can be given</a:t>
            </a:r>
          </a:p>
          <a:p>
            <a:r>
              <a:rPr lang="en-US" dirty="0"/>
              <a:t>There are </a:t>
            </a:r>
            <a:r>
              <a:rPr lang="en-US" i="1" dirty="0"/>
              <a:t>l</a:t>
            </a:r>
            <a:r>
              <a:rPr lang="en-US" dirty="0"/>
              <a:t> guest lectures to be given (one per week) during the first “half” of the course</a:t>
            </a:r>
          </a:p>
          <a:p>
            <a:pPr lvl="1"/>
            <a:r>
              <a:rPr lang="en-US" dirty="0"/>
              <a:t>For each week, a different set of lectures are available</a:t>
            </a:r>
          </a:p>
          <a:p>
            <a:pPr lvl="1"/>
            <a:r>
              <a:rPr lang="en-US" dirty="0"/>
              <a:t>There may be more guest lectures than </a:t>
            </a:r>
            <a:r>
              <a:rPr lang="en-US" i="1" dirty="0"/>
              <a:t>l</a:t>
            </a:r>
            <a:endParaRPr lang="en-US" dirty="0"/>
          </a:p>
          <a:p>
            <a:r>
              <a:rPr lang="en-US" dirty="0"/>
              <a:t>During the second “half” of the course, there are </a:t>
            </a:r>
            <a:r>
              <a:rPr lang="en-US" i="1" dirty="0"/>
              <a:t>p</a:t>
            </a:r>
            <a:r>
              <a:rPr lang="en-US" dirty="0"/>
              <a:t> projects to be completed, one each week</a:t>
            </a:r>
          </a:p>
          <a:p>
            <a:pPr lvl="1"/>
            <a:r>
              <a:rPr lang="en-US" dirty="0"/>
              <a:t>Each project requires one of a set of guest lectures</a:t>
            </a:r>
          </a:p>
          <a:p>
            <a:r>
              <a:rPr lang="en-US" dirty="0"/>
              <a:t>Can you schedule </a:t>
            </a:r>
            <a:r>
              <a:rPr lang="en-US" i="1" dirty="0"/>
              <a:t>l</a:t>
            </a:r>
            <a:r>
              <a:rPr lang="en-US" dirty="0"/>
              <a:t> guest lecturers (one per week) such that all </a:t>
            </a:r>
            <a:r>
              <a:rPr lang="en-US" i="1" dirty="0"/>
              <a:t>p</a:t>
            </a:r>
            <a:r>
              <a:rPr lang="en-US" dirty="0"/>
              <a:t> the projects can be completed?</a:t>
            </a:r>
          </a:p>
        </p:txBody>
      </p:sp>
    </p:spTree>
    <p:extLst>
      <p:ext uri="{BB962C8B-B14F-4D97-AF65-F5344CB8AC3E}">
        <p14:creationId xmlns:p14="http://schemas.microsoft.com/office/powerpoint/2010/main" val="8224907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planning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l</a:t>
            </a:r>
            <a:r>
              <a:rPr lang="en-US" dirty="0"/>
              <a:t> (the number of weeks of lectures) = 2</a:t>
            </a:r>
          </a:p>
          <a:p>
            <a:r>
              <a:rPr lang="en-US" i="1" dirty="0"/>
              <a:t>p</a:t>
            </a:r>
            <a:r>
              <a:rPr lang="en-US" dirty="0"/>
              <a:t> (the number of projects) = 3</a:t>
            </a:r>
          </a:p>
          <a:p>
            <a:r>
              <a:rPr lang="en-US" i="1" dirty="0"/>
              <a:t>n</a:t>
            </a:r>
            <a:r>
              <a:rPr lang="en-US" dirty="0"/>
              <a:t> (the number of possible guest lecturers) = 4</a:t>
            </a:r>
          </a:p>
          <a:p>
            <a:r>
              <a:rPr lang="en-US" dirty="0"/>
              <a:t>Availability for the two weeks: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= {A, B, C}, L</a:t>
            </a:r>
            <a:r>
              <a:rPr lang="en-US" baseline="-25000" dirty="0"/>
              <a:t>2</a:t>
            </a:r>
            <a:r>
              <a:rPr lang="en-US" dirty="0"/>
              <a:t> = {A, D}</a:t>
            </a:r>
          </a:p>
          <a:p>
            <a:r>
              <a:rPr lang="en-US" dirty="0"/>
              <a:t>Which lectures/lecturers are needed for each of the 3 projects: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{B, C}, P</a:t>
            </a:r>
            <a:r>
              <a:rPr lang="en-US" baseline="-25000" dirty="0"/>
              <a:t>2</a:t>
            </a:r>
            <a:r>
              <a:rPr lang="en-US" dirty="0"/>
              <a:t> = {A, B, D}, P</a:t>
            </a:r>
            <a:r>
              <a:rPr lang="en-US" baseline="-25000" dirty="0"/>
              <a:t>3</a:t>
            </a:r>
            <a:r>
              <a:rPr lang="en-US" dirty="0"/>
              <a:t> = {C, D}</a:t>
            </a:r>
          </a:p>
          <a:p>
            <a:r>
              <a:rPr lang="en-US" dirty="0"/>
              <a:t>Of the 4 lecturers, can we schedule 2 of them such that all 3 of the projects can be completed?</a:t>
            </a:r>
          </a:p>
          <a:p>
            <a:pPr lvl="1"/>
            <a:r>
              <a:rPr lang="en-US" dirty="0"/>
              <a:t>Yes, we can schedule B in the first week and D in the second week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00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Prove that Lecture Planning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Can reduce from 3-SAT</a:t>
            </a:r>
          </a:p>
          <a:p>
            <a:pPr lvl="1"/>
            <a:r>
              <a:rPr lang="en-US" dirty="0"/>
              <a:t>Can you do it?</a:t>
            </a:r>
          </a:p>
        </p:txBody>
      </p:sp>
    </p:spTree>
    <p:extLst>
      <p:ext uri="{BB962C8B-B14F-4D97-AF65-F5344CB8AC3E}">
        <p14:creationId xmlns:p14="http://schemas.microsoft.com/office/powerpoint/2010/main" val="21514704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63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 problem X, we can define the complement, X’</a:t>
            </a:r>
          </a:p>
          <a:p>
            <a:pPr lvl="1"/>
            <a:r>
              <a:rPr lang="en-US" dirty="0"/>
              <a:t>Take the decision version of the problem X</a:t>
            </a:r>
          </a:p>
          <a:p>
            <a:pPr lvl="1"/>
            <a:r>
              <a:rPr lang="en-US" dirty="0"/>
              <a:t>Change all the ‘yes’ answers to ‘no’ and visa-versa</a:t>
            </a:r>
          </a:p>
          <a:p>
            <a:r>
              <a:rPr lang="en-US" dirty="0"/>
              <a:t>Consider the problem of if a number is prime</a:t>
            </a:r>
          </a:p>
          <a:p>
            <a:pPr lvl="1"/>
            <a:r>
              <a:rPr lang="en-US" dirty="0"/>
              <a:t>The complement problem is if a number is composite</a:t>
            </a:r>
          </a:p>
        </p:txBody>
      </p:sp>
    </p:spTree>
    <p:extLst>
      <p:ext uri="{BB962C8B-B14F-4D97-AF65-F5344CB8AC3E}">
        <p14:creationId xmlns:p14="http://schemas.microsoft.com/office/powerpoint/2010/main" val="126975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8512246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 contains the set of problems for which proof of a ‘yes’ solution is easily verifiable</a:t>
            </a:r>
          </a:p>
          <a:p>
            <a:pPr lvl="1"/>
            <a:r>
              <a:rPr lang="en-US" dirty="0"/>
              <a:t>To show a ‘yes’ instance, I just have to show one: exists quantifier</a:t>
            </a:r>
          </a:p>
          <a:p>
            <a:pPr lvl="1"/>
            <a:r>
              <a:rPr lang="en-US" dirty="0"/>
              <a:t>To show no instances, I have to show it’s ‘no’ for all: for all quantifier</a:t>
            </a:r>
          </a:p>
          <a:p>
            <a:pPr lvl="2"/>
            <a:r>
              <a:rPr lang="en-US" dirty="0"/>
              <a:t>To show that there is no </a:t>
            </a:r>
            <a:r>
              <a:rPr lang="en-US" dirty="0" err="1"/>
              <a:t>satisfiable</a:t>
            </a:r>
            <a:r>
              <a:rPr lang="en-US" dirty="0"/>
              <a:t> set of truth values for a SAT problem, you have to show each possible one</a:t>
            </a:r>
          </a:p>
          <a:p>
            <a:r>
              <a:rPr lang="en-US" dirty="0"/>
              <a:t>co-NP contains the set of problems for which proof of </a:t>
            </a:r>
            <a:r>
              <a:rPr lang="en-US" i="1" dirty="0"/>
              <a:t>no</a:t>
            </a:r>
            <a:r>
              <a:rPr lang="en-US" dirty="0"/>
              <a:t> solutions is easily verifiable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099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co-NP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SAT: given a expression, is there a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‘yes’ instance, you just (quickly) check a given (correct) answer (polynomial time)</a:t>
            </a:r>
          </a:p>
          <a:p>
            <a:pPr lvl="1"/>
            <a:r>
              <a:rPr lang="en-US" dirty="0"/>
              <a:t>To prove there are no instances, you must show for all (exponential time)</a:t>
            </a:r>
          </a:p>
          <a:p>
            <a:r>
              <a:rPr lang="en-US" dirty="0"/>
              <a:t>co-SAT: given an expression, are there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dirty="0" err="1"/>
              <a:t>satisfiable</a:t>
            </a:r>
            <a:r>
              <a:rPr lang="en-US" dirty="0"/>
              <a:t> set of truth assignments?</a:t>
            </a:r>
          </a:p>
          <a:p>
            <a:pPr lvl="1"/>
            <a:r>
              <a:rPr lang="en-US" dirty="0"/>
              <a:t>To prove a ‘no’ instance (which means there </a:t>
            </a:r>
            <a:r>
              <a:rPr lang="en-US" i="1" dirty="0"/>
              <a:t>is</a:t>
            </a:r>
            <a:r>
              <a:rPr lang="en-US" dirty="0"/>
              <a:t> a </a:t>
            </a:r>
            <a:r>
              <a:rPr lang="en-US" dirty="0" err="1"/>
              <a:t>satisfiable</a:t>
            </a:r>
            <a:r>
              <a:rPr lang="en-US" dirty="0"/>
              <a:t> truth assignment), we just (quickly) check a given (correct) answer (polynomial time)</a:t>
            </a:r>
          </a:p>
          <a:p>
            <a:pPr lvl="1"/>
            <a:r>
              <a:rPr lang="en-US" dirty="0"/>
              <a:t>To prove ‘yes’, you must show for all (exponential time)</a:t>
            </a:r>
          </a:p>
        </p:txBody>
      </p:sp>
    </p:spTree>
    <p:extLst>
      <p:ext uri="{BB962C8B-B14F-4D97-AF65-F5344CB8AC3E}">
        <p14:creationId xmlns:p14="http://schemas.microsoft.com/office/powerpoint/2010/main" val="35645384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subset-sum: given a finite set of integers, is there a non-empty subset which sums to zero?</a:t>
            </a:r>
          </a:p>
          <a:p>
            <a:pPr lvl="1"/>
            <a:r>
              <a:rPr lang="en-US" dirty="0"/>
              <a:t>To prove a ‘yes’, specify the non-empty subset</a:t>
            </a:r>
          </a:p>
          <a:p>
            <a:r>
              <a:rPr lang="en-US" dirty="0"/>
              <a:t>The complement asks, “given a finite set of integers, does every non-empty subset have non-zero sum?”</a:t>
            </a:r>
          </a:p>
          <a:p>
            <a:pPr lvl="1"/>
            <a:r>
              <a:rPr lang="en-US" dirty="0"/>
              <a:t>To prove a ‘no’, specify a non-empty subset</a:t>
            </a:r>
          </a:p>
        </p:txBody>
      </p:sp>
    </p:spTree>
    <p:extLst>
      <p:ext uri="{BB962C8B-B14F-4D97-AF65-F5344CB8AC3E}">
        <p14:creationId xmlns:p14="http://schemas.microsoft.com/office/powerpoint/2010/main" val="39003417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is closed under complement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Meaning P = P’</a:t>
            </a:r>
          </a:p>
          <a:p>
            <a:r>
              <a:rPr lang="en-US" dirty="0"/>
              <a:t>For problems in P: finding a ‘yes’ instance or finding there are no instances are both polynomial time</a:t>
            </a:r>
          </a:p>
          <a:p>
            <a:r>
              <a:rPr lang="en-US" dirty="0"/>
              <a:t>For problems in P’: finding a ‘no’ instance or finding there are yes instances are both polynomial time</a:t>
            </a:r>
          </a:p>
          <a:p>
            <a:r>
              <a:rPr lang="en-US" dirty="0"/>
              <a:t>For NP/co-NP, one way was exponential</a:t>
            </a:r>
          </a:p>
        </p:txBody>
      </p:sp>
    </p:spTree>
    <p:extLst>
      <p:ext uri="{BB962C8B-B14F-4D97-AF65-F5344CB8AC3E}">
        <p14:creationId xmlns:p14="http://schemas.microsoft.com/office/powerpoint/2010/main" val="25303628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NP = co-NP?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don’t know for sure</a:t>
            </a:r>
          </a:p>
          <a:p>
            <a:r>
              <a:rPr lang="en-US" dirty="0"/>
              <a:t>We know that P </a:t>
            </a:r>
            <a:r>
              <a:rPr lang="en-US" dirty="0">
                <a:sym typeface="Symbol"/>
              </a:rPr>
              <a:t> NP</a:t>
            </a:r>
          </a:p>
          <a:p>
            <a:r>
              <a:rPr lang="en-US" dirty="0">
                <a:sym typeface="Symbol"/>
              </a:rPr>
              <a:t>Likewise, P  co-NP</a:t>
            </a:r>
          </a:p>
          <a:p>
            <a:pPr lvl="1"/>
            <a:r>
              <a:rPr lang="en-US" dirty="0">
                <a:sym typeface="Symbol"/>
              </a:rPr>
              <a:t>Given a problem in P, it’s complement P’ is also in P</a:t>
            </a:r>
          </a:p>
          <a:p>
            <a:pPr lvl="1"/>
            <a:r>
              <a:rPr lang="en-US" dirty="0">
                <a:sym typeface="Symbol"/>
              </a:rPr>
              <a:t>P’ is in co-NP</a:t>
            </a:r>
          </a:p>
          <a:p>
            <a:pPr lvl="1"/>
            <a:r>
              <a:rPr lang="en-US" dirty="0">
                <a:sym typeface="Symbol"/>
              </a:rPr>
              <a:t>Thus P  co-NP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848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and co-NP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We’ll show that if P = NP then NP = co-NP</a:t>
            </a:r>
          </a:p>
          <a:p>
            <a:pPr lvl="1"/>
            <a:r>
              <a:rPr lang="en-US" dirty="0"/>
              <a:t>We don’t think that P = NP, but we can still show the conditional is true</a:t>
            </a:r>
          </a:p>
          <a:p>
            <a:r>
              <a:rPr lang="en-US" dirty="0"/>
              <a:t>Assume P = NP…</a:t>
            </a:r>
          </a:p>
          <a:p>
            <a:r>
              <a:rPr lang="en-US" dirty="0"/>
              <a:t>Let X </a:t>
            </a:r>
            <a:r>
              <a:rPr lang="en-US" dirty="0">
                <a:sym typeface="Symbol"/>
              </a:rPr>
              <a:t>NP</a:t>
            </a:r>
          </a:p>
          <a:p>
            <a:r>
              <a:rPr lang="en-US" dirty="0">
                <a:sym typeface="Symbol"/>
              </a:rPr>
              <a:t>Then, X  P		because P=NP</a:t>
            </a:r>
          </a:p>
          <a:p>
            <a:r>
              <a:rPr lang="en-US" dirty="0">
                <a:sym typeface="Symbol"/>
              </a:rPr>
              <a:t>X’  P 		because P closed under complement</a:t>
            </a:r>
          </a:p>
          <a:p>
            <a:r>
              <a:rPr lang="en-US" dirty="0">
                <a:sym typeface="Symbol"/>
              </a:rPr>
              <a:t>X’  NP		because P=NP</a:t>
            </a:r>
          </a:p>
          <a:p>
            <a:r>
              <a:rPr lang="en-US" dirty="0">
                <a:sym typeface="Symbol"/>
              </a:rPr>
              <a:t>X  co-NP		because definition of co-NP</a:t>
            </a:r>
          </a:p>
          <a:p>
            <a:pPr lvl="1"/>
            <a:r>
              <a:rPr lang="en-US" dirty="0">
                <a:sym typeface="Symbol"/>
              </a:rPr>
              <a:t>Same Exact argument backwards for the other way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Thus, if </a:t>
            </a:r>
            <a:r>
              <a:rPr lang="en-US" dirty="0"/>
              <a:t>P = NP then NP = co-NP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1" y="1600201"/>
            <a:ext cx="5381625" cy="4852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44222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EXPTIME</a:t>
            </a:r>
          </a:p>
          <a:p>
            <a:pPr lvl="1"/>
            <a:r>
              <a:rPr lang="en-US" dirty="0"/>
              <a:t>Deterministic exponential time</a:t>
            </a:r>
          </a:p>
          <a:p>
            <a:r>
              <a:rPr lang="en-US" dirty="0"/>
              <a:t>NEXPTIME</a:t>
            </a:r>
          </a:p>
          <a:p>
            <a:pPr lvl="1"/>
            <a:r>
              <a:rPr lang="en-US" dirty="0"/>
              <a:t>Non-Deterministic exponential time</a:t>
            </a:r>
          </a:p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</p:txBody>
      </p:sp>
    </p:spTree>
    <p:extLst>
      <p:ext uri="{BB962C8B-B14F-4D97-AF65-F5344CB8AC3E}">
        <p14:creationId xmlns:p14="http://schemas.microsoft.com/office/powerpoint/2010/main" val="36351004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couple complexity classes we won’t see: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PSPACE</a:t>
            </a:r>
          </a:p>
          <a:p>
            <a:pPr lvl="1"/>
            <a:r>
              <a:rPr lang="en-US" dirty="0"/>
              <a:t>Deterministic Polynomial Space</a:t>
            </a:r>
          </a:p>
          <a:p>
            <a:r>
              <a:rPr lang="en-US" dirty="0"/>
              <a:t>NPSPACE</a:t>
            </a:r>
          </a:p>
          <a:p>
            <a:pPr lvl="1"/>
            <a:r>
              <a:rPr lang="en-US" dirty="0"/>
              <a:t>Non-Deterministic Polynomial Space</a:t>
            </a:r>
          </a:p>
          <a:p>
            <a:r>
              <a:rPr lang="en-US" dirty="0"/>
              <a:t>EXPSPACE</a:t>
            </a:r>
          </a:p>
          <a:p>
            <a:pPr lvl="1"/>
            <a:r>
              <a:rPr lang="en-US" dirty="0"/>
              <a:t>Deterministic Exponential Space</a:t>
            </a:r>
          </a:p>
          <a:p>
            <a:r>
              <a:rPr lang="en-US" dirty="0"/>
              <a:t>NEXPSPACE</a:t>
            </a:r>
          </a:p>
          <a:p>
            <a:pPr lvl="1"/>
            <a:r>
              <a:rPr lang="en-US" dirty="0"/>
              <a:t>Non-Deterministic Exponential Space</a:t>
            </a:r>
          </a:p>
          <a:p>
            <a:pPr lvl="1"/>
            <a:endParaRPr lang="en-US" dirty="0"/>
          </a:p>
          <a:p>
            <a:r>
              <a:rPr lang="en-US" dirty="0"/>
              <a:t>PSPACE = NPSPACE and EXPSPACE = NEXPSPACE</a:t>
            </a:r>
          </a:p>
          <a:p>
            <a:pPr lvl="1"/>
            <a:r>
              <a:rPr lang="en-US" dirty="0"/>
              <a:t>WOAH! That’s pretty cool!</a:t>
            </a:r>
          </a:p>
        </p:txBody>
      </p:sp>
    </p:spTree>
    <p:extLst>
      <p:ext uri="{BB962C8B-B14F-4D97-AF65-F5344CB8AC3E}">
        <p14:creationId xmlns:p14="http://schemas.microsoft.com/office/powerpoint/2010/main" val="379893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</p:spTree>
    <p:extLst>
      <p:ext uri="{BB962C8B-B14F-4D97-AF65-F5344CB8AC3E}">
        <p14:creationId xmlns:p14="http://schemas.microsoft.com/office/powerpoint/2010/main" val="163058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Problem types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2012" y="1007534"/>
            <a:ext cx="10508721" cy="62653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/>
              <a:t>Given a problem we want to solve, there are three important variations of that problem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BA708E6-19C2-9347-AA6B-BE5FA90D47DC}"/>
              </a:ext>
            </a:extLst>
          </p:cNvPr>
          <p:cNvSpPr txBox="1">
            <a:spLocks/>
          </p:cNvSpPr>
          <p:nvPr/>
        </p:nvSpPr>
        <p:spPr>
          <a:xfrm>
            <a:off x="862012" y="1981221"/>
            <a:ext cx="10508721" cy="96520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/>
              <a:t>Traveling Salesperson Problem</a:t>
            </a:r>
            <a:r>
              <a:rPr lang="en-US" dirty="0"/>
              <a:t>: Given a weighted graph G and start node s, find the minimum weight path starting and ending at s that visits every node exactly once.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3877734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3259667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3251199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</p:spTree>
    <p:extLst>
      <p:ext uri="{BB962C8B-B14F-4D97-AF65-F5344CB8AC3E}">
        <p14:creationId xmlns:p14="http://schemas.microsoft.com/office/powerpoint/2010/main" val="267341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2123543" y="48513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decision problem you can also solve the function problem Why?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4631268" y="39285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2683933" y="39285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51D5513D-27E6-754B-B2FD-825E4C2ECC92}"/>
              </a:ext>
            </a:extLst>
          </p:cNvPr>
          <p:cNvSpPr txBox="1">
            <a:spLocks/>
          </p:cNvSpPr>
          <p:nvPr/>
        </p:nvSpPr>
        <p:spPr>
          <a:xfrm>
            <a:off x="6207656" y="4389965"/>
            <a:ext cx="3523723" cy="21801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Because if you can solve the decision problem, you can repeatedly invoke it with lower values of k until the Yes responses change to No</a:t>
            </a:r>
          </a:p>
        </p:txBody>
      </p:sp>
    </p:spTree>
    <p:extLst>
      <p:ext uri="{BB962C8B-B14F-4D97-AF65-F5344CB8AC3E}">
        <p14:creationId xmlns:p14="http://schemas.microsoft.com/office/powerpoint/2010/main" val="19704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If you can solve the verification problem, does it help you solve the decision problem?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75E4974E-7D14-8640-9A14-FB77A5C11C95}"/>
              </a:ext>
            </a:extLst>
          </p:cNvPr>
          <p:cNvSpPr txBox="1">
            <a:spLocks/>
          </p:cNvSpPr>
          <p:nvPr/>
        </p:nvSpPr>
        <p:spPr>
          <a:xfrm>
            <a:off x="2039669" y="4229096"/>
            <a:ext cx="3523723" cy="2324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Answer: Maybe? If verifier exists, we can call the verifier over and over again with possible paths until we get a Yes response. We will see soon though that this is usually NOT efficient</a:t>
            </a:r>
          </a:p>
        </p:txBody>
      </p:sp>
    </p:spTree>
    <p:extLst>
      <p:ext uri="{BB962C8B-B14F-4D97-AF65-F5344CB8AC3E}">
        <p14:creationId xmlns:p14="http://schemas.microsoft.com/office/powerpoint/2010/main" val="39019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237514"/>
            <a:ext cx="9905998" cy="676882"/>
          </a:xfrm>
        </p:spPr>
        <p:txBody>
          <a:bodyPr/>
          <a:lstStyle/>
          <a:p>
            <a:pPr algn="ctr"/>
            <a:r>
              <a:rPr lang="en-US" dirty="0"/>
              <a:t>Why Do These Matter?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EF7987B-8C1A-3C40-878F-2B5D09763C34}"/>
              </a:ext>
            </a:extLst>
          </p:cNvPr>
          <p:cNvSpPr txBox="1">
            <a:spLocks/>
          </p:cNvSpPr>
          <p:nvPr/>
        </p:nvSpPr>
        <p:spPr>
          <a:xfrm>
            <a:off x="878944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 and s, return the weight of the path P (list of nodes to visit in order) that minimizes the sum of the weights of the edges along P.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1805EDF-DA5A-8743-9130-2554CB6CE13E}"/>
              </a:ext>
            </a:extLst>
          </p:cNvPr>
          <p:cNvSpPr txBox="1">
            <a:spLocks/>
          </p:cNvSpPr>
          <p:nvPr/>
        </p:nvSpPr>
        <p:spPr>
          <a:xfrm>
            <a:off x="4545010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and integer k, can you find a valid path with total weight less than k?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07529C-58D7-CF44-8C7B-CE3B936EA46F}"/>
              </a:ext>
            </a:extLst>
          </p:cNvPr>
          <p:cNvSpPr txBox="1">
            <a:spLocks/>
          </p:cNvSpPr>
          <p:nvPr/>
        </p:nvSpPr>
        <p:spPr>
          <a:xfrm>
            <a:off x="8095359" y="1752598"/>
            <a:ext cx="3176588" cy="201506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Given G, s, path P, and integer k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Does path P valid and is it weight less than k?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C260FF8-2028-9F4C-8B3A-3D9C86EC46E5}"/>
              </a:ext>
            </a:extLst>
          </p:cNvPr>
          <p:cNvSpPr txBox="1">
            <a:spLocks/>
          </p:cNvSpPr>
          <p:nvPr/>
        </p:nvSpPr>
        <p:spPr>
          <a:xfrm>
            <a:off x="878944" y="1134531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Function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Return the actual solution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DEAFEE1-7690-E647-8B01-C380813AB00F}"/>
              </a:ext>
            </a:extLst>
          </p:cNvPr>
          <p:cNvSpPr txBox="1">
            <a:spLocks/>
          </p:cNvSpPr>
          <p:nvPr/>
        </p:nvSpPr>
        <p:spPr>
          <a:xfrm>
            <a:off x="4545010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Decision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Convert problem to have Boolean output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1C6DE7C-6722-D845-AE21-F5276CE4E854}"/>
              </a:ext>
            </a:extLst>
          </p:cNvPr>
          <p:cNvSpPr txBox="1">
            <a:spLocks/>
          </p:cNvSpPr>
          <p:nvPr/>
        </p:nvSpPr>
        <p:spPr>
          <a:xfrm>
            <a:off x="8095359" y="1126063"/>
            <a:ext cx="3176588" cy="618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 u="sng" dirty="0"/>
              <a:t>Verification Problem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Given a solution, verify if it works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EBCF12-1FD8-F641-A6C4-7F593DE1AB61}"/>
              </a:ext>
            </a:extLst>
          </p:cNvPr>
          <p:cNvSpPr txBox="1">
            <a:spLocks/>
          </p:cNvSpPr>
          <p:nvPr/>
        </p:nvSpPr>
        <p:spPr>
          <a:xfrm>
            <a:off x="5959736" y="4876797"/>
            <a:ext cx="3523723" cy="129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accent1"/>
                </a:solidFill>
              </a:rPr>
              <a:t>We will focus on these two from now on because Turing machines return Yes/No answers.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EDBD6D-46ED-FD44-B640-46B6AE3D5C8E}"/>
              </a:ext>
            </a:extLst>
          </p:cNvPr>
          <p:cNvCxnSpPr>
            <a:cxnSpLocks/>
          </p:cNvCxnSpPr>
          <p:nvPr/>
        </p:nvCxnSpPr>
        <p:spPr>
          <a:xfrm flipH="1">
            <a:off x="8467461" y="3953933"/>
            <a:ext cx="905932" cy="9228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48F24A-F889-6341-BC9F-558A13195AD0}"/>
              </a:ext>
            </a:extLst>
          </p:cNvPr>
          <p:cNvCxnSpPr>
            <a:cxnSpLocks/>
          </p:cNvCxnSpPr>
          <p:nvPr/>
        </p:nvCxnSpPr>
        <p:spPr>
          <a:xfrm>
            <a:off x="6520126" y="3953933"/>
            <a:ext cx="465667" cy="10159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Here, polynomial time means the runtime of the machine is worst-case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C1D73BF-42AC-884D-8672-B2AA1D5E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037" y="3039533"/>
                <a:ext cx="2444263" cy="1328357"/>
              </a:xfrm>
              <a:prstGeom prst="rect">
                <a:avLst/>
              </a:prstGeom>
              <a:blipFill>
                <a:blip r:embed="rId2"/>
                <a:stretch>
                  <a:fillRect l="-2073" t="-1887" r="-259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174067" y="2358504"/>
            <a:ext cx="1024466" cy="68102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52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verifiable by a DTM in polynomial time, then it is solvable in polynomial time by an NTM.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471614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verifiable by a DTM. Thus, the DTM that verifies instances of this problem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1120579" y="5400295"/>
            <a:ext cx="3125124" cy="708247"/>
            <a:chOff x="1006609" y="5434162"/>
            <a:chExt cx="3125124" cy="708247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DTM Verifier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Potential solution 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434162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s is valid solution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360330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8E4685-10A5-2546-AD42-32F1DC7F478C}"/>
              </a:ext>
            </a:extLst>
          </p:cNvPr>
          <p:cNvGrpSpPr/>
          <p:nvPr/>
        </p:nvGrpSpPr>
        <p:grpSpPr>
          <a:xfrm>
            <a:off x="5493280" y="3448884"/>
            <a:ext cx="4768320" cy="2934983"/>
            <a:chOff x="570494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70494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D48A7E-E50D-B64A-84B7-F41E034FAB72}"/>
                </a:ext>
              </a:extLst>
            </p:cNvPr>
            <p:cNvGrpSpPr/>
            <p:nvPr/>
          </p:nvGrpSpPr>
          <p:grpSpPr>
            <a:xfrm>
              <a:off x="8830734" y="3712723"/>
              <a:ext cx="1476441" cy="507189"/>
              <a:chOff x="8610600" y="4003295"/>
              <a:chExt cx="1476441" cy="507189"/>
            </a:xfrm>
          </p:grpSpPr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3005F34F-3C6D-0D4D-8B2E-1CD7851040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34F51F5-29DC-9E41-91D2-4C5CCBDF23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845BDDFC-ACD6-1448-8B43-A34CA7A806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A91EE9-FF99-5940-A1DF-F3344F387E1D}"/>
                </a:ext>
              </a:extLst>
            </p:cNvPr>
            <p:cNvGrpSpPr/>
            <p:nvPr/>
          </p:nvGrpSpPr>
          <p:grpSpPr>
            <a:xfrm>
              <a:off x="8830734" y="4356505"/>
              <a:ext cx="1476441" cy="507189"/>
              <a:chOff x="8610600" y="4003295"/>
              <a:chExt cx="1476441" cy="507189"/>
            </a:xfrm>
          </p:grpSpPr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4745A37-E682-E640-A0BA-9B87F094C4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0F7358B-F5D2-944D-B1F0-F1ACB3988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2B611E9E-65A4-2648-A160-8EDBD5E5A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FA2B27B-6B05-7C49-B76A-D9A12494DF94}"/>
                </a:ext>
              </a:extLst>
            </p:cNvPr>
            <p:cNvGrpSpPr/>
            <p:nvPr/>
          </p:nvGrpSpPr>
          <p:grpSpPr>
            <a:xfrm>
              <a:off x="8830734" y="4991206"/>
              <a:ext cx="1476441" cy="507189"/>
              <a:chOff x="8610600" y="4003295"/>
              <a:chExt cx="1476441" cy="507189"/>
            </a:xfrm>
          </p:grpSpPr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C2242B4-0616-0544-9482-504AE8A47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8E05D63-4A88-5146-8218-6600F1A8B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F88A7C6-D64C-5A4D-9811-FB2301DCD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Yes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88D1CA9-0E5E-AB41-A4D7-85B7C1F34A32}"/>
                </a:ext>
              </a:extLst>
            </p:cNvPr>
            <p:cNvGrpSpPr/>
            <p:nvPr/>
          </p:nvGrpSpPr>
          <p:grpSpPr>
            <a:xfrm>
              <a:off x="8830734" y="5654153"/>
              <a:ext cx="1476441" cy="507189"/>
              <a:chOff x="8610600" y="4003295"/>
              <a:chExt cx="1476441" cy="507189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391BE7F-271F-9646-AC1A-C64580FC6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4003295"/>
                <a:ext cx="943703" cy="50718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i="1" dirty="0">
                    <a:solidFill>
                      <a:schemeClr val="bg1"/>
                    </a:solidFill>
                  </a:rPr>
                  <a:t>DTM Verifier for P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23CEA14-8830-5E4F-9B01-7C7DC37B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303" y="4256889"/>
                <a:ext cx="1823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45C1817-2E60-9144-90FF-FA72715902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01476" y="4114838"/>
                <a:ext cx="385565" cy="3541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i="1" dirty="0">
                    <a:solidFill>
                      <a:schemeClr val="accent1"/>
                    </a:solidFill>
                  </a:rPr>
                  <a:t>No</a:t>
                </a:r>
              </a:p>
            </p:txBody>
          </p: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6094410" y="479414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CF658392-2B60-034C-A031-C1145B8593CD}"/>
                </a:ext>
              </a:extLst>
            </p:cNvPr>
            <p:cNvSpPr txBox="1">
              <a:spLocks/>
            </p:cNvSpPr>
            <p:nvPr/>
          </p:nvSpPr>
          <p:spPr>
            <a:xfrm>
              <a:off x="7163594" y="3890838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1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91A93A20-9AE0-434E-94A2-7D6CDC74FE77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398027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2</a:t>
              </a:r>
            </a:p>
          </p:txBody>
        </p:sp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BB815415-A928-F14B-A087-369BF2C37195}"/>
                </a:ext>
              </a:extLst>
            </p:cNvPr>
            <p:cNvSpPr txBox="1">
              <a:spLocks/>
            </p:cNvSpPr>
            <p:nvPr/>
          </p:nvSpPr>
          <p:spPr>
            <a:xfrm>
              <a:off x="7163593" y="4991206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3</a:t>
              </a:r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F79EF20A-F7E4-9245-83E4-090951CA4C09}"/>
                </a:ext>
              </a:extLst>
            </p:cNvPr>
            <p:cNvSpPr txBox="1">
              <a:spLocks/>
            </p:cNvSpPr>
            <p:nvPr/>
          </p:nvSpPr>
          <p:spPr>
            <a:xfrm>
              <a:off x="7208208" y="5674913"/>
              <a:ext cx="762001" cy="4656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i="1" dirty="0">
                  <a:solidFill>
                    <a:schemeClr val="accent1"/>
                  </a:solidFill>
                </a:rPr>
                <a:t>Possible solution 4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stCxn id="38" idx="7"/>
              <a:endCxn id="39" idx="1"/>
            </p:cNvCxnSpPr>
            <p:nvPr/>
          </p:nvCxnSpPr>
          <p:spPr>
            <a:xfrm flipV="1">
              <a:off x="6372550" y="4123672"/>
              <a:ext cx="791044" cy="71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642027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  <a:endCxn id="41" idx="1"/>
            </p:cNvCxnSpPr>
            <p:nvPr/>
          </p:nvCxnSpPr>
          <p:spPr>
            <a:xfrm>
              <a:off x="642027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637255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CE52D-47C0-784B-ADAB-ABCA4F21B167}"/>
                </a:ext>
              </a:extLst>
            </p:cNvPr>
            <p:cNvCxnSpPr>
              <a:cxnSpLocks/>
              <a:stCxn id="39" idx="3"/>
              <a:endCxn id="19" idx="1"/>
            </p:cNvCxnSpPr>
            <p:nvPr/>
          </p:nvCxnSpPr>
          <p:spPr>
            <a:xfrm flipV="1">
              <a:off x="7925595" y="3966318"/>
              <a:ext cx="905139" cy="157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1F7EA7-132E-604E-A960-0E2CF363CF51}"/>
                </a:ext>
              </a:extLst>
            </p:cNvPr>
            <p:cNvCxnSpPr>
              <a:cxnSpLocks/>
              <a:stCxn id="40" idx="3"/>
              <a:endCxn id="27" idx="1"/>
            </p:cNvCxnSpPr>
            <p:nvPr/>
          </p:nvCxnSpPr>
          <p:spPr>
            <a:xfrm flipV="1">
              <a:off x="7925594" y="461010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33E080-2029-4748-8BE8-C54C7915F98B}"/>
                </a:ext>
              </a:extLst>
            </p:cNvPr>
            <p:cNvCxnSpPr>
              <a:cxnSpLocks/>
              <a:stCxn id="41" idx="3"/>
              <a:endCxn id="31" idx="1"/>
            </p:cNvCxnSpPr>
            <p:nvPr/>
          </p:nvCxnSpPr>
          <p:spPr>
            <a:xfrm>
              <a:off x="7925594" y="5224040"/>
              <a:ext cx="905140" cy="20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4EC4368-E66F-7045-92B7-FBAAF61CB3EC}"/>
                </a:ext>
              </a:extLst>
            </p:cNvPr>
            <p:cNvCxnSpPr>
              <a:cxnSpLocks/>
              <a:stCxn id="42" idx="3"/>
              <a:endCxn id="35" idx="1"/>
            </p:cNvCxnSpPr>
            <p:nvPr/>
          </p:nvCxnSpPr>
          <p:spPr>
            <a:xfrm>
              <a:off x="7970209" y="5907747"/>
              <a:ext cx="86052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BEEB360F-C8F7-F04F-BAEA-E0F5EF5FB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342" y="4133717"/>
                  <a:ext cx="247983" cy="413549"/>
                </a:xfrm>
                <a:prstGeom prst="rect">
                  <a:avLst/>
                </a:prstGeom>
                <a:blipFill>
                  <a:blip r:embed="rId2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0C330A06-E966-454F-AC41-095B619A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520" y="4380594"/>
                  <a:ext cx="247983" cy="4135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5E4C13B2-737C-9F48-B48E-8CA8DBC9C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3926" y="4820202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Content Placeholder 2">
                  <a:extLst>
                    <a:ext uri="{FF2B5EF4-FFF2-40B4-BE49-F238E27FC236}">
                      <a16:creationId xmlns:a16="http://schemas.microsoft.com/office/drawing/2014/main" id="{7CD5758C-5676-8346-8A6C-253CEC960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521" y="5203496"/>
                  <a:ext cx="247983" cy="413549"/>
                </a:xfrm>
                <a:prstGeom prst="rect">
                  <a:avLst/>
                </a:prstGeom>
                <a:blipFill>
                  <a:blip r:embed="rId4"/>
                  <a:stretch>
                    <a:fillRect l="-52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8215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8234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2645FA-F846-D944-AFBD-6BCCE6F63588}"/>
              </a:ext>
            </a:extLst>
          </p:cNvPr>
          <p:cNvSpPr txBox="1">
            <a:spLocks/>
          </p:cNvSpPr>
          <p:nvPr/>
        </p:nvSpPr>
        <p:spPr>
          <a:xfrm>
            <a:off x="1141411" y="2183278"/>
            <a:ext cx="9905999" cy="85625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 (Harder)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: If a problem is solvable by an NTM in polynomial time, then it is verifiable in polynomial time by a DTM.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2DBBDB-3767-D445-8A1D-2F5E310CFF85}"/>
              </a:ext>
            </a:extLst>
          </p:cNvPr>
          <p:cNvSpPr txBox="1">
            <a:spLocks/>
          </p:cNvSpPr>
          <p:nvPr/>
        </p:nvSpPr>
        <p:spPr>
          <a:xfrm>
            <a:off x="1217612" y="3448885"/>
            <a:ext cx="2423055" cy="150818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Given: P is solvable by an NTM. Thus, the NTM that exists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DEB2E-2AC5-C047-BD04-AF59503D164E}"/>
              </a:ext>
            </a:extLst>
          </p:cNvPr>
          <p:cNvGrpSpPr/>
          <p:nvPr/>
        </p:nvGrpSpPr>
        <p:grpSpPr>
          <a:xfrm>
            <a:off x="928818" y="5266162"/>
            <a:ext cx="3125124" cy="775982"/>
            <a:chOff x="1006609" y="5434162"/>
            <a:chExt cx="3125124" cy="775982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487DFADF-91B5-764D-B8FD-496048620774}"/>
                </a:ext>
              </a:extLst>
            </p:cNvPr>
            <p:cNvSpPr txBox="1">
              <a:spLocks/>
            </p:cNvSpPr>
            <p:nvPr/>
          </p:nvSpPr>
          <p:spPr>
            <a:xfrm>
              <a:off x="1904999" y="5434162"/>
              <a:ext cx="1168401" cy="708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600" i="1" dirty="0">
                  <a:solidFill>
                    <a:schemeClr val="bg1"/>
                  </a:solidFill>
                </a:rPr>
                <a:t>NTM Solver for P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060608-01B9-0E48-A593-DE62A8570CE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608667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1BB85C2F-F9B4-8145-83FA-FAF1BF2E4554}"/>
                </a:ext>
              </a:extLst>
            </p:cNvPr>
            <p:cNvSpPr txBox="1">
              <a:spLocks/>
            </p:cNvSpPr>
            <p:nvPr/>
          </p:nvSpPr>
          <p:spPr>
            <a:xfrm>
              <a:off x="1006609" y="5567433"/>
              <a:ext cx="689238" cy="50943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Input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E53ABC-8216-874F-B2B0-E67EEF528CCB}"/>
                </a:ext>
              </a:extLst>
            </p:cNvPr>
            <p:cNvCxnSpPr>
              <a:cxnSpLocks/>
            </p:cNvCxnSpPr>
            <p:nvPr/>
          </p:nvCxnSpPr>
          <p:spPr>
            <a:xfrm>
              <a:off x="3073400" y="5788286"/>
              <a:ext cx="2963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9C412CE-E6DD-0E4D-BBB7-DF9ADE459D7E}"/>
                </a:ext>
              </a:extLst>
            </p:cNvPr>
            <p:cNvSpPr txBox="1">
              <a:spLocks/>
            </p:cNvSpPr>
            <p:nvPr/>
          </p:nvSpPr>
          <p:spPr>
            <a:xfrm>
              <a:off x="3369732" y="5501897"/>
              <a:ext cx="762001" cy="708247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i="1" dirty="0">
                  <a:solidFill>
                    <a:schemeClr val="accent1"/>
                  </a:solidFill>
                </a:rPr>
                <a:t>Yes/No</a:t>
              </a:r>
              <a:br>
                <a:rPr lang="en-US" i="1" dirty="0">
                  <a:solidFill>
                    <a:schemeClr val="accent1"/>
                  </a:solidFill>
                </a:rPr>
              </a:br>
              <a:r>
                <a:rPr lang="en-US" i="1" dirty="0">
                  <a:solidFill>
                    <a:schemeClr val="accent1"/>
                  </a:solidFill>
                </a:rPr>
                <a:t>decision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530DFE5-C915-C64A-8DCB-36B6A5A5419C}"/>
              </a:ext>
            </a:extLst>
          </p:cNvPr>
          <p:cNvSpPr/>
          <p:nvPr/>
        </p:nvSpPr>
        <p:spPr>
          <a:xfrm>
            <a:off x="4106328" y="4436533"/>
            <a:ext cx="1007533" cy="34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98655C9-6266-3542-9652-B36716B49D8E}"/>
              </a:ext>
            </a:extLst>
          </p:cNvPr>
          <p:cNvGrpSpPr/>
          <p:nvPr/>
        </p:nvGrpSpPr>
        <p:grpSpPr>
          <a:xfrm>
            <a:off x="5239278" y="3448884"/>
            <a:ext cx="4768320" cy="2934983"/>
            <a:chOff x="5239278" y="3448884"/>
            <a:chExt cx="4768320" cy="293498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F6F76596-4772-3846-8B02-7F3DC6CE87CA}"/>
                </a:ext>
              </a:extLst>
            </p:cNvPr>
            <p:cNvSpPr txBox="1">
              <a:spLocks/>
            </p:cNvSpPr>
            <p:nvPr/>
          </p:nvSpPr>
          <p:spPr>
            <a:xfrm>
              <a:off x="5239278" y="3448884"/>
              <a:ext cx="4768320" cy="293498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i="1" dirty="0">
                  <a:solidFill>
                    <a:schemeClr val="accent1"/>
                  </a:solidFill>
                </a:rPr>
                <a:t>NTM Solver for P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3D49A2-74C2-454C-843C-20894ADD410F}"/>
                </a:ext>
              </a:extLst>
            </p:cNvPr>
            <p:cNvSpPr/>
            <p:nvPr/>
          </p:nvSpPr>
          <p:spPr>
            <a:xfrm>
              <a:off x="5628740" y="4794143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869C3-EDD5-F244-A014-5E9AFBFB2152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5906880" y="4123672"/>
              <a:ext cx="791044" cy="71819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493433-C28B-7843-9D5C-687E4CC13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4601" y="4630861"/>
              <a:ext cx="743322" cy="306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C15A42-8449-4947-9122-477E635E411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5954601" y="4957074"/>
              <a:ext cx="743322" cy="2669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B084FD9-5EA6-894B-9182-06D50C9CA329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5906880" y="5072283"/>
              <a:ext cx="835658" cy="8354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44238F0-1FAA-5648-B8CB-95671BC6FE4D}"/>
                </a:ext>
              </a:extLst>
            </p:cNvPr>
            <p:cNvSpPr/>
            <p:nvPr/>
          </p:nvSpPr>
          <p:spPr>
            <a:xfrm>
              <a:off x="6660410" y="3934722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839298-BFCC-DB41-9A6D-16BC684D6D96}"/>
                </a:ext>
              </a:extLst>
            </p:cNvPr>
            <p:cNvSpPr/>
            <p:nvPr/>
          </p:nvSpPr>
          <p:spPr>
            <a:xfrm>
              <a:off x="6697923" y="4436533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4530AF3-03D4-CA4C-B357-4BFCBA6E90D2}"/>
                </a:ext>
              </a:extLst>
            </p:cNvPr>
            <p:cNvSpPr/>
            <p:nvPr/>
          </p:nvSpPr>
          <p:spPr>
            <a:xfrm>
              <a:off x="6705024" y="507357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80E87B4-26C3-394C-8C36-537E02986FD2}"/>
                </a:ext>
              </a:extLst>
            </p:cNvPr>
            <p:cNvSpPr/>
            <p:nvPr/>
          </p:nvSpPr>
          <p:spPr>
            <a:xfrm>
              <a:off x="6678297" y="580890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539CF7-6CB5-824A-AB18-264126A00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064" y="3843496"/>
              <a:ext cx="907195" cy="221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362EE4-1E31-DA44-9A0B-49FC591B8182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64" y="4072052"/>
              <a:ext cx="1195543" cy="23270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60387-B1E8-0942-840B-A528F825F867}"/>
                </a:ext>
              </a:extLst>
            </p:cNvPr>
            <p:cNvCxnSpPr>
              <a:cxnSpLocks/>
            </p:cNvCxnSpPr>
            <p:nvPr/>
          </p:nvCxnSpPr>
          <p:spPr>
            <a:xfrm>
              <a:off x="7023784" y="4570471"/>
              <a:ext cx="405877" cy="28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1F0EA61-2B6F-8B48-88C0-F455E13FDF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2224" y="5224040"/>
              <a:ext cx="611214" cy="9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2728A9D-6369-4040-AB6D-E38904D4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158" y="5642895"/>
              <a:ext cx="619280" cy="326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D3BA1AF-E3C2-024D-AFE0-EC9F70BE70E6}"/>
                </a:ext>
              </a:extLst>
            </p:cNvPr>
            <p:cNvCxnSpPr>
              <a:cxnSpLocks/>
              <a:stCxn id="53" idx="6"/>
            </p:cNvCxnSpPr>
            <p:nvPr/>
          </p:nvCxnSpPr>
          <p:spPr>
            <a:xfrm>
              <a:off x="7004158" y="5971836"/>
              <a:ext cx="619280" cy="162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CC728-AEE6-9D42-B3E6-7893C9751E08}"/>
                </a:ext>
              </a:extLst>
            </p:cNvPr>
            <p:cNvSpPr/>
            <p:nvPr/>
          </p:nvSpPr>
          <p:spPr>
            <a:xfrm>
              <a:off x="7823900" y="366269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6BC744E-8F26-814A-8BBA-DAA9D11E00FC}"/>
                </a:ext>
              </a:extLst>
            </p:cNvPr>
            <p:cNvSpPr/>
            <p:nvPr/>
          </p:nvSpPr>
          <p:spPr>
            <a:xfrm>
              <a:off x="8081542" y="4156907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7CE7013-F2B2-EA4E-8E8D-CE60D57D497F}"/>
                </a:ext>
              </a:extLst>
            </p:cNvPr>
            <p:cNvSpPr/>
            <p:nvPr/>
          </p:nvSpPr>
          <p:spPr>
            <a:xfrm>
              <a:off x="7365526" y="4423359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8190FB-F97A-5B48-BAA5-FC10F5450786}"/>
                </a:ext>
              </a:extLst>
            </p:cNvPr>
            <p:cNvSpPr/>
            <p:nvPr/>
          </p:nvSpPr>
          <p:spPr>
            <a:xfrm>
              <a:off x="7540682" y="5077752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34DDB6-A1F8-4444-AEC6-5B2234C2F83D}"/>
                </a:ext>
              </a:extLst>
            </p:cNvPr>
            <p:cNvSpPr/>
            <p:nvPr/>
          </p:nvSpPr>
          <p:spPr>
            <a:xfrm>
              <a:off x="7498039" y="549234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1AB3CAB-37F0-4943-9590-8461EC4F9045}"/>
                </a:ext>
              </a:extLst>
            </p:cNvPr>
            <p:cNvSpPr/>
            <p:nvPr/>
          </p:nvSpPr>
          <p:spPr>
            <a:xfrm>
              <a:off x="7565397" y="5980351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5F2FEA-73A9-DD4A-95BE-A65FE5CA2106}"/>
                </a:ext>
              </a:extLst>
            </p:cNvPr>
            <p:cNvCxnSpPr>
              <a:cxnSpLocks/>
            </p:cNvCxnSpPr>
            <p:nvPr/>
          </p:nvCxnSpPr>
          <p:spPr>
            <a:xfrm>
              <a:off x="7813094" y="5636975"/>
              <a:ext cx="608488" cy="5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AFB585-FEE0-E347-ABA2-E70B861CF04B}"/>
                </a:ext>
              </a:extLst>
            </p:cNvPr>
            <p:cNvSpPr/>
            <p:nvPr/>
          </p:nvSpPr>
          <p:spPr>
            <a:xfrm>
              <a:off x="8384068" y="5457354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80C18C-406A-EA49-BA0A-873CF3119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17338" y="3756606"/>
              <a:ext cx="975860" cy="462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C27557-C095-4B47-AD2C-6ECE05FA06D4}"/>
                </a:ext>
              </a:extLst>
            </p:cNvPr>
            <p:cNvSpPr/>
            <p:nvPr/>
          </p:nvSpPr>
          <p:spPr>
            <a:xfrm>
              <a:off x="9009236" y="3593675"/>
              <a:ext cx="325861" cy="32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0DF474-1A5B-1A48-A697-E6292E36DAC5}"/>
                </a:ext>
              </a:extLst>
            </p:cNvPr>
            <p:cNvCxnSpPr>
              <a:cxnSpLocks/>
            </p:cNvCxnSpPr>
            <p:nvPr/>
          </p:nvCxnSpPr>
          <p:spPr>
            <a:xfrm>
              <a:off x="8326816" y="4366758"/>
              <a:ext cx="940637" cy="243342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C732528-7369-CD46-94E3-7C41494C4D8B}"/>
                </a:ext>
              </a:extLst>
            </p:cNvPr>
            <p:cNvSpPr/>
            <p:nvPr/>
          </p:nvSpPr>
          <p:spPr>
            <a:xfrm>
              <a:off x="9189631" y="4494090"/>
              <a:ext cx="325861" cy="32586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</p:grp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D6F20701-7A5C-8B4B-A73B-4A79B2545E7D}"/>
              </a:ext>
            </a:extLst>
          </p:cNvPr>
          <p:cNvSpPr txBox="1">
            <a:spLocks/>
          </p:cNvSpPr>
          <p:nvPr/>
        </p:nvSpPr>
        <p:spPr>
          <a:xfrm>
            <a:off x="10176156" y="3445662"/>
            <a:ext cx="1765409" cy="150274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Purple path that leads to Yes is a verifier for P. Why?</a:t>
            </a:r>
          </a:p>
        </p:txBody>
      </p:sp>
    </p:spTree>
    <p:extLst>
      <p:ext uri="{BB962C8B-B14F-4D97-AF65-F5344CB8AC3E}">
        <p14:creationId xmlns:p14="http://schemas.microsoft.com/office/powerpoint/2010/main" val="209827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Measuring Time and Space complexity of algorithms on Turing Machines (You already know a lot of this!)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Introducing the most famous complexity classes (P, NP, NP-Hard, etc.)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Showing how a difficult a problem is through the use of mapping reductions (you’ve already seen some of this in DSA2)!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Comparing NTM and DTM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497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problem P is verifiable in polynomial time by a DTM if and only if it is solvable (decision problem) in polynomial time by an NTM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4FC97-49C1-DE43-BDF5-EBF8381FB359}"/>
              </a:ext>
            </a:extLst>
          </p:cNvPr>
          <p:cNvSpPr txBox="1">
            <a:spLocks/>
          </p:cNvSpPr>
          <p:nvPr/>
        </p:nvSpPr>
        <p:spPr>
          <a:xfrm>
            <a:off x="1886479" y="3543839"/>
            <a:ext cx="4251856" cy="155052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This theorem is critical to remember! It will be very important in a moment.</a:t>
            </a:r>
          </a:p>
        </p:txBody>
      </p:sp>
    </p:spTree>
    <p:extLst>
      <p:ext uri="{BB962C8B-B14F-4D97-AF65-F5344CB8AC3E}">
        <p14:creationId xmlns:p14="http://schemas.microsoft.com/office/powerpoint/2010/main" val="136209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 Classes (Finally!)</a:t>
            </a:r>
          </a:p>
        </p:txBody>
      </p:sp>
    </p:spTree>
    <p:extLst>
      <p:ext uri="{BB962C8B-B14F-4D97-AF65-F5344CB8AC3E}">
        <p14:creationId xmlns:p14="http://schemas.microsoft.com/office/powerpoint/2010/main" val="874120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P is the set of all problems that can be solved by a deterministic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247883" y="3392487"/>
                <a:ext cx="3693055" cy="2339446"/>
              </a:xfrm>
              <a:blipFill>
                <a:blip r:embed="rId2"/>
                <a:stretch>
                  <a:fillRect l="-2389" r="-2048" b="-161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1888065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1973528" y="1106221"/>
            <a:ext cx="2091267" cy="9567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u="sng" dirty="0"/>
              <a:t>Important</a:t>
            </a:r>
            <a:r>
              <a:rPr lang="en-US" sz="1600" i="1" dirty="0"/>
              <a:t>: P is a set of problems (not solutions, not algorithms)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829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Sorting a list of numbers</a:t>
            </a:r>
            <a:br>
              <a:rPr lang="en-US" sz="1600" i="1" dirty="0"/>
            </a:br>
            <a:r>
              <a:rPr lang="en-US" sz="1600" i="1" dirty="0"/>
              <a:t>Inserting into a binary tree</a:t>
            </a:r>
            <a:br>
              <a:rPr lang="en-US" sz="1600" i="1" dirty="0"/>
            </a:br>
            <a:r>
              <a:rPr lang="en-US" sz="1600" i="1" dirty="0"/>
              <a:t>Computing the average of a list of numbers</a:t>
            </a:r>
            <a:br>
              <a:rPr lang="en-US" sz="1600" i="1" dirty="0"/>
            </a:br>
            <a:r>
              <a:rPr lang="en-US" sz="1600" i="1" dirty="0"/>
              <a:t>Printing “hello world”</a:t>
            </a:r>
            <a:br>
              <a:rPr lang="en-US" sz="1600" i="1" dirty="0"/>
            </a:br>
            <a:r>
              <a:rPr lang="en-US" sz="1600" i="1" dirty="0"/>
              <a:t>Find() in a hash table</a:t>
            </a:r>
            <a:br>
              <a:rPr lang="en-US" sz="1600" i="1" dirty="0"/>
            </a:br>
            <a:r>
              <a:rPr lang="en-US" sz="1600" i="1" dirty="0"/>
              <a:t>…and many more</a:t>
            </a:r>
            <a:br>
              <a:rPr lang="en-US" sz="1600" i="1" dirty="0"/>
            </a:br>
            <a:endParaRPr lang="en-US" sz="16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3"/>
            <a:ext cx="1352282" cy="3291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25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The class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class NP is the set of all problems that can be solved by a </a:t>
                </a:r>
                <a:r>
                  <a:rPr lang="en-US" b="1" u="sng" dirty="0"/>
                  <a:t>non-deterministic</a:t>
                </a:r>
                <a:r>
                  <a:rPr lang="en-US" dirty="0"/>
                  <a:t> Turing machine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23108" y="4080935"/>
                <a:ext cx="4342605" cy="1975381"/>
              </a:xfrm>
              <a:blipFill>
                <a:blip r:embed="rId2"/>
                <a:stretch>
                  <a:fillRect l="-2035" r="-1744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4A1DF55-6DAA-0D4D-9919-563E750571CE}"/>
              </a:ext>
            </a:extLst>
          </p:cNvPr>
          <p:cNvSpPr/>
          <p:nvPr/>
        </p:nvSpPr>
        <p:spPr>
          <a:xfrm>
            <a:off x="5417078" y="2277532"/>
            <a:ext cx="1354667" cy="13546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NP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066397C-E79B-7544-B34D-AEE6BE19F905}"/>
              </a:ext>
            </a:extLst>
          </p:cNvPr>
          <p:cNvSpPr txBox="1">
            <a:spLocks/>
          </p:cNvSpPr>
          <p:nvPr/>
        </p:nvSpPr>
        <p:spPr>
          <a:xfrm>
            <a:off x="732105" y="695657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Remember</a:t>
            </a:r>
            <a:r>
              <a:rPr lang="en-US" sz="1600" i="1" dirty="0"/>
              <a:t>: We also showed that any NTM solver has an equivalent exponential time DTM. So all problems in NP are solvable in exponential time.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D31A87-2724-4949-A594-9C4BC49D3348}"/>
              </a:ext>
            </a:extLst>
          </p:cNvPr>
          <p:cNvCxnSpPr/>
          <p:nvPr/>
        </p:nvCxnSpPr>
        <p:spPr>
          <a:xfrm>
            <a:off x="3750733" y="1888065"/>
            <a:ext cx="1430867" cy="5334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55D8499-6DDD-C44D-BA77-BBC4670AF955}"/>
              </a:ext>
            </a:extLst>
          </p:cNvPr>
          <p:cNvSpPr txBox="1">
            <a:spLocks/>
          </p:cNvSpPr>
          <p:nvPr/>
        </p:nvSpPr>
        <p:spPr>
          <a:xfrm>
            <a:off x="8200228" y="1234808"/>
            <a:ext cx="3856305" cy="26937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 problems in this set include</a:t>
            </a:r>
            <a:r>
              <a:rPr lang="en-US" sz="16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Everything in P (will prove shortly)</a:t>
            </a:r>
            <a:br>
              <a:rPr lang="en-US" sz="1600" i="1" dirty="0"/>
            </a:br>
            <a:r>
              <a:rPr lang="en-US" sz="1600" i="1" dirty="0"/>
              <a:t>Traveling Salesperson Problem</a:t>
            </a:r>
            <a:br>
              <a:rPr lang="en-US" sz="1600" i="1" dirty="0"/>
            </a:br>
            <a:r>
              <a:rPr lang="en-US" sz="1600" i="1" dirty="0"/>
              <a:t>Circuit Satisfiability</a:t>
            </a:r>
            <a:br>
              <a:rPr lang="en-US" sz="1600" i="1" dirty="0"/>
            </a:br>
            <a:r>
              <a:rPr lang="en-US" sz="1600" i="1" dirty="0"/>
              <a:t>Vertex Cover</a:t>
            </a:r>
            <a:br>
              <a:rPr lang="en-US" sz="1600" i="1" dirty="0"/>
            </a:br>
            <a:r>
              <a:rPr lang="en-US" sz="1600" i="1" dirty="0"/>
              <a:t>Independent Set</a:t>
            </a:r>
            <a:br>
              <a:rPr lang="en-US" sz="1600" i="1" dirty="0"/>
            </a:br>
            <a:r>
              <a:rPr lang="en-US" sz="1600" i="1" dirty="0"/>
              <a:t>Subset Sum</a:t>
            </a:r>
            <a:br>
              <a:rPr lang="en-US" sz="1600" i="1" dirty="0"/>
            </a:br>
            <a:r>
              <a:rPr lang="en-US" sz="1600" i="1" dirty="0"/>
              <a:t>…and many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0DBD04-1501-8043-A417-E14621FC9938}"/>
              </a:ext>
            </a:extLst>
          </p:cNvPr>
          <p:cNvCxnSpPr>
            <a:cxnSpLocks/>
          </p:cNvCxnSpPr>
          <p:nvPr/>
        </p:nvCxnSpPr>
        <p:spPr>
          <a:xfrm flipV="1">
            <a:off x="6771745" y="1573214"/>
            <a:ext cx="1352282" cy="84825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732105" y="3632199"/>
            <a:ext cx="2828663" cy="16425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/>
              <a:t>Equivalent Definition</a:t>
            </a:r>
            <a:r>
              <a:rPr lang="en-US" sz="1600" i="1" dirty="0"/>
              <a:t>: By our recently proved theorem, this also means these problems can be verified in polynomial time using a deterministic Turing machine!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812782-8974-4B40-98B0-A26D654A6D04}"/>
              </a:ext>
            </a:extLst>
          </p:cNvPr>
          <p:cNvCxnSpPr>
            <a:cxnSpLocks/>
          </p:cNvCxnSpPr>
          <p:nvPr/>
        </p:nvCxnSpPr>
        <p:spPr>
          <a:xfrm flipV="1">
            <a:off x="3369733" y="3014130"/>
            <a:ext cx="1929606" cy="872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2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? This is still unknown today!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084499" y="3010184"/>
                <a:ext cx="2596212" cy="1035586"/>
              </a:xfrm>
              <a:blipFill>
                <a:blip r:embed="rId3"/>
                <a:stretch>
                  <a:fillRect l="-2899" r="-483" b="-119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448D927-13CC-1C4D-A5A0-138503F3AB66}"/>
              </a:ext>
            </a:extLst>
          </p:cNvPr>
          <p:cNvSpPr txBox="1">
            <a:spLocks/>
          </p:cNvSpPr>
          <p:nvPr/>
        </p:nvSpPr>
        <p:spPr>
          <a:xfrm>
            <a:off x="988048" y="2689777"/>
            <a:ext cx="2832007" cy="16764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Everything in P can be solved in polynomial time by a DTM, so it can definitely be verified as well (just solve it and then verify the solution)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3989015" y="1454948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1D1CA701-6607-7E4F-856B-6053AF5505F9}"/>
              </a:ext>
            </a:extLst>
          </p:cNvPr>
          <p:cNvSpPr txBox="1">
            <a:spLocks/>
          </p:cNvSpPr>
          <p:nvPr/>
        </p:nvSpPr>
        <p:spPr>
          <a:xfrm>
            <a:off x="988048" y="2345554"/>
            <a:ext cx="2832007" cy="3442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09303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62917"/>
                <a:ext cx="9905998" cy="668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213097" y="456584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It is true that we DO NOT know if there are actually any unique problems in NP (that are not also in P).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4291343" y="4565842"/>
            <a:ext cx="1105480" cy="3139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We are interested in finding the hardest problem in NP (at the VERY top of the bubble). Why? It is the MOST likely to not be in P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44A26CC7-079F-374B-8C92-959E1999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24" y="1138957"/>
                <a:ext cx="3226596" cy="1368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>
            <a:off x="4291343" y="1530036"/>
            <a:ext cx="2580237" cy="3077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19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3" y="262917"/>
            <a:ext cx="9905998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CE101F-D131-5E4B-B329-8B3F728A41A4}"/>
              </a:ext>
            </a:extLst>
          </p:cNvPr>
          <p:cNvGrpSpPr/>
          <p:nvPr/>
        </p:nvGrpSpPr>
        <p:grpSpPr>
          <a:xfrm>
            <a:off x="5437569" y="1744659"/>
            <a:ext cx="4714481" cy="4063996"/>
            <a:chOff x="4523051" y="1761068"/>
            <a:chExt cx="4714481" cy="40639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CBE22B-00AF-0249-B60F-AB6706A81B95}"/>
                </a:ext>
              </a:extLst>
            </p:cNvPr>
            <p:cNvGrpSpPr/>
            <p:nvPr/>
          </p:nvGrpSpPr>
          <p:grpSpPr>
            <a:xfrm>
              <a:off x="4523051" y="1854199"/>
              <a:ext cx="3142722" cy="3970865"/>
              <a:chOff x="4519612" y="1845732"/>
              <a:chExt cx="3142722" cy="3970865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A1DF55-6DAA-0D4D-9919-563E750571CE}"/>
                  </a:ext>
                </a:extLst>
              </p:cNvPr>
              <p:cNvSpPr/>
              <p:nvPr/>
            </p:nvSpPr>
            <p:spPr>
              <a:xfrm>
                <a:off x="4519612" y="1845732"/>
                <a:ext cx="3142722" cy="3970865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NP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683A8-08D1-204F-AFE5-1767C7DEADD6}"/>
                  </a:ext>
                </a:extLst>
              </p:cNvPr>
              <p:cNvSpPr/>
              <p:nvPr/>
            </p:nvSpPr>
            <p:spPr>
              <a:xfrm>
                <a:off x="4936067" y="3649131"/>
                <a:ext cx="2269066" cy="2159000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BA46874-D347-F341-B74E-C744F75A9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0" y="1854199"/>
              <a:ext cx="0" cy="387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ontent Placeholder 4">
              <a:extLst>
                <a:ext uri="{FF2B5EF4-FFF2-40B4-BE49-F238E27FC236}">
                  <a16:creationId xmlns:a16="http://schemas.microsoft.com/office/drawing/2014/main" id="{8C484E6F-0BD1-AB4E-9EFE-A40AC6ADE2A8}"/>
                </a:ext>
              </a:extLst>
            </p:cNvPr>
            <p:cNvSpPr txBox="1">
              <a:spLocks/>
            </p:cNvSpPr>
            <p:nvPr/>
          </p:nvSpPr>
          <p:spPr>
            <a:xfrm>
              <a:off x="7757715" y="5469457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Easy Problems</a:t>
              </a:r>
              <a:endParaRPr lang="en-US" sz="1600" i="1" dirty="0"/>
            </a:p>
          </p:txBody>
        </p:sp>
        <p:sp>
          <p:nvSpPr>
            <p:cNvPr id="19" name="Content Placeholder 4">
              <a:extLst>
                <a:ext uri="{FF2B5EF4-FFF2-40B4-BE49-F238E27FC236}">
                  <a16:creationId xmlns:a16="http://schemas.microsoft.com/office/drawing/2014/main" id="{B188799F-CD2B-4748-AD60-BDD68DE38128}"/>
                </a:ext>
              </a:extLst>
            </p:cNvPr>
            <p:cNvSpPr txBox="1">
              <a:spLocks/>
            </p:cNvSpPr>
            <p:nvPr/>
          </p:nvSpPr>
          <p:spPr>
            <a:xfrm>
              <a:off x="7823200" y="1761068"/>
              <a:ext cx="1414332" cy="355607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b="1" i="1" dirty="0"/>
                <a:t>Hard Problems</a:t>
              </a:r>
              <a:endParaRPr lang="en-US" sz="1600" i="1" dirty="0"/>
            </a:p>
          </p:txBody>
        </p:sp>
      </p:grp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BEB5F83-FE3A-8245-91A4-E21E1020472F}"/>
              </a:ext>
            </a:extLst>
          </p:cNvPr>
          <p:cNvSpPr txBox="1">
            <a:spLocks/>
          </p:cNvSpPr>
          <p:nvPr/>
        </p:nvSpPr>
        <p:spPr>
          <a:xfrm>
            <a:off x="1112652" y="3823222"/>
            <a:ext cx="3226596" cy="136882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NP-Hard problems are defined to be all problems that are this hard OR harder.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B23BFE-72AD-684A-949E-4D647D62BDE8}"/>
              </a:ext>
            </a:extLst>
          </p:cNvPr>
          <p:cNvCxnSpPr>
            <a:cxnSpLocks/>
          </p:cNvCxnSpPr>
          <p:nvPr/>
        </p:nvCxnSpPr>
        <p:spPr>
          <a:xfrm flipV="1">
            <a:off x="2625505" y="2842788"/>
            <a:ext cx="200890" cy="9338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44A26CC7-079F-374B-8C92-959E199970CA}"/>
              </a:ext>
            </a:extLst>
          </p:cNvPr>
          <p:cNvSpPr txBox="1">
            <a:spLocks/>
          </p:cNvSpPr>
          <p:nvPr/>
        </p:nvSpPr>
        <p:spPr>
          <a:xfrm>
            <a:off x="1872132" y="2049753"/>
            <a:ext cx="2355130" cy="69883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Suppose we have find the hardest problem in NP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282BA-4C43-BD4B-94F3-054E7C20C489}"/>
              </a:ext>
            </a:extLst>
          </p:cNvPr>
          <p:cNvCxnSpPr>
            <a:cxnSpLocks/>
          </p:cNvCxnSpPr>
          <p:nvPr/>
        </p:nvCxnSpPr>
        <p:spPr>
          <a:xfrm flipV="1">
            <a:off x="4088723" y="1837790"/>
            <a:ext cx="2782857" cy="56137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6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1072" y="813235"/>
            <a:ext cx="2506589" cy="668415"/>
          </a:xfrm>
        </p:spPr>
        <p:txBody>
          <a:bodyPr/>
          <a:lstStyle/>
          <a:p>
            <a:pPr algn="ctr"/>
            <a:r>
              <a:rPr lang="en-US" dirty="0"/>
              <a:t>NP-Hard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371892-3A55-864A-BE74-1F51EA687C93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CE101F-D131-5E4B-B329-8B3F728A41A4}"/>
                </a:ext>
              </a:extLst>
            </p:cNvPr>
            <p:cNvGrpSpPr/>
            <p:nvPr/>
          </p:nvGrpSpPr>
          <p:grpSpPr>
            <a:xfrm>
              <a:off x="5908350" y="2496096"/>
              <a:ext cx="4714481" cy="4063996"/>
              <a:chOff x="4523051" y="1761068"/>
              <a:chExt cx="4714481" cy="406399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ECBE22B-00AF-0249-B60F-AB6706A81B95}"/>
                  </a:ext>
                </a:extLst>
              </p:cNvPr>
              <p:cNvGrpSpPr/>
              <p:nvPr/>
            </p:nvGrpSpPr>
            <p:grpSpPr>
              <a:xfrm>
                <a:off x="4523051" y="1854199"/>
                <a:ext cx="3142722" cy="3970865"/>
                <a:chOff x="4519612" y="1845732"/>
                <a:chExt cx="3142722" cy="3970865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D4A1DF55-6DAA-0D4D-9919-563E750571CE}"/>
                    </a:ext>
                  </a:extLst>
                </p:cNvPr>
                <p:cNvSpPr/>
                <p:nvPr/>
              </p:nvSpPr>
              <p:spPr>
                <a:xfrm>
                  <a:off x="4519612" y="1845732"/>
                  <a:ext cx="3142722" cy="3970865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NP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CB683A8-08D1-204F-AFE5-1767C7DEADD6}"/>
                    </a:ext>
                  </a:extLst>
                </p:cNvPr>
                <p:cNvSpPr/>
                <p:nvPr/>
              </p:nvSpPr>
              <p:spPr>
                <a:xfrm>
                  <a:off x="4936067" y="3649131"/>
                  <a:ext cx="2269066" cy="2159000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bg1"/>
                      </a:solidFill>
                    </a:rPr>
                    <a:t>P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BA46874-D347-F341-B74E-C744F75A9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3200" y="1854199"/>
                <a:ext cx="0" cy="3877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ontent Placeholder 4">
                <a:extLst>
                  <a:ext uri="{FF2B5EF4-FFF2-40B4-BE49-F238E27FC236}">
                    <a16:creationId xmlns:a16="http://schemas.microsoft.com/office/drawing/2014/main" id="{8C484E6F-0BD1-AB4E-9EFE-A40AC6ADE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7715" y="5469457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Easy Problems</a:t>
                </a:r>
                <a:endParaRPr lang="en-US" sz="1600" i="1" dirty="0"/>
              </a:p>
            </p:txBody>
          </p:sp>
          <p:sp>
            <p:nvSpPr>
              <p:cNvPr id="19" name="Content Placeholder 4">
                <a:extLst>
                  <a:ext uri="{FF2B5EF4-FFF2-40B4-BE49-F238E27FC236}">
                    <a16:creationId xmlns:a16="http://schemas.microsoft.com/office/drawing/2014/main" id="{B188799F-CD2B-4748-AD60-BDD68DE381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23200" y="1761068"/>
                <a:ext cx="1414332" cy="35560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dirty="0"/>
                  <a:t>Hard Problems</a:t>
                </a:r>
                <a:endParaRPr lang="en-US" sz="1600" i="1" dirty="0"/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4EC2B34-04B5-F843-91DE-FF6A65B7AE51}"/>
                </a:ext>
              </a:extLst>
            </p:cNvPr>
            <p:cNvSpPr/>
            <p:nvPr/>
          </p:nvSpPr>
          <p:spPr>
            <a:xfrm>
              <a:off x="5791207" y="-4553901"/>
              <a:ext cx="3336261" cy="7263666"/>
            </a:xfrm>
            <a:prstGeom prst="arc">
              <a:avLst>
                <a:gd name="adj1" fmla="val 334075"/>
                <a:gd name="adj2" fmla="val 10164359"/>
              </a:avLst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NP-Hard</a:t>
              </a:r>
            </a:p>
          </p:txBody>
        </p:sp>
      </p:grp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A6AB8359-241B-7744-9BEA-5C88AC4D9DD7}"/>
              </a:ext>
            </a:extLst>
          </p:cNvPr>
          <p:cNvSpPr txBox="1">
            <a:spLocks/>
          </p:cNvSpPr>
          <p:nvPr/>
        </p:nvSpPr>
        <p:spPr>
          <a:xfrm>
            <a:off x="2322497" y="1147442"/>
            <a:ext cx="1838778" cy="6365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Goes up to indefinite difficulty.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25A669-08BE-344E-89BF-97B3BC6A8ED9}"/>
              </a:ext>
            </a:extLst>
          </p:cNvPr>
          <p:cNvCxnSpPr>
            <a:cxnSpLocks/>
          </p:cNvCxnSpPr>
          <p:nvPr/>
        </p:nvCxnSpPr>
        <p:spPr>
          <a:xfrm flipV="1">
            <a:off x="3938257" y="461728"/>
            <a:ext cx="1702052" cy="6857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548143" y="375610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NP-Hard and NP intersect here. Problems in this intersection are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 flipV="1">
            <a:off x="3715239" y="2589227"/>
            <a:ext cx="3065807" cy="116687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487868" y="1660884"/>
            <a:ext cx="2613132" cy="1304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This section (purple) is the set of NP-Complete problems. The hardest problems in NP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948252" y="2437904"/>
            <a:ext cx="3203986" cy="2115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F52FCBCB-7180-2C4C-9A9D-CE6A6A75DE49}"/>
              </a:ext>
            </a:extLst>
          </p:cNvPr>
          <p:cNvSpPr txBox="1">
            <a:spLocks/>
          </p:cNvSpPr>
          <p:nvPr/>
        </p:nvSpPr>
        <p:spPr>
          <a:xfrm>
            <a:off x="1048233" y="3715269"/>
            <a:ext cx="4651890" cy="194314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bg1"/>
                </a:solidFill>
              </a:rPr>
              <a:t>Definition</a:t>
            </a:r>
            <a:r>
              <a:rPr lang="en-US" sz="2000" i="1" dirty="0">
                <a:solidFill>
                  <a:schemeClr val="bg1"/>
                </a:solidFill>
              </a:rPr>
              <a:t>: A problem is </a:t>
            </a:r>
            <a:r>
              <a:rPr lang="en-US" sz="2000" b="1" i="1" dirty="0">
                <a:solidFill>
                  <a:schemeClr val="bg1"/>
                </a:solidFill>
              </a:rPr>
              <a:t>NP-Complete</a:t>
            </a:r>
            <a:r>
              <a:rPr lang="en-US" sz="2000" i="1" dirty="0">
                <a:solidFill>
                  <a:schemeClr val="bg1"/>
                </a:solidFill>
              </a:rPr>
              <a:t> if and only if the problem: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in NP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2000" i="1" dirty="0">
                <a:solidFill>
                  <a:schemeClr val="bg1"/>
                </a:solidFill>
              </a:rPr>
              <a:t>Is NP-Hard</a:t>
            </a:r>
          </a:p>
        </p:txBody>
      </p:sp>
    </p:spTree>
    <p:extLst>
      <p:ext uri="{BB962C8B-B14F-4D97-AF65-F5344CB8AC3E}">
        <p14:creationId xmlns:p14="http://schemas.microsoft.com/office/powerpoint/2010/main" val="82776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4652864" cy="668415"/>
          </a:xfrm>
        </p:spPr>
        <p:txBody>
          <a:bodyPr/>
          <a:lstStyle/>
          <a:p>
            <a:pPr algn="ctr"/>
            <a:r>
              <a:rPr lang="en-US" dirty="0"/>
              <a:t>NP-Complete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047375" y="1616234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A different definition of NP-Complete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579120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bg1"/>
                    </a:solidFill>
                  </a:rPr>
                  <a:t>Definition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: A problem A is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NP-Complete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75" y="1999830"/>
                <a:ext cx="4651890" cy="851874"/>
              </a:xfrm>
              <a:prstGeom prst="rect">
                <a:avLst/>
              </a:prstGeom>
              <a:blipFill>
                <a:blip r:embed="rId2"/>
                <a:stretch>
                  <a:fillRect l="-1084" b="-571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i="1" dirty="0"/>
                  <a:t> means that problem A is harder than problem B, shown through a </a:t>
                </a:r>
                <a:r>
                  <a:rPr lang="en-US" sz="1600" b="1" i="1" u="sng" dirty="0"/>
                  <a:t>reduction</a:t>
                </a:r>
                <a:r>
                  <a:rPr lang="en-US" sz="1600" i="1" dirty="0"/>
                  <a:t>, which we will see in a moment.</a:t>
                </a:r>
              </a:p>
            </p:txBody>
          </p:sp>
        </mc:Choice>
        <mc:Fallback xmlns="">
          <p:sp>
            <p:nvSpPr>
              <p:cNvPr id="17" name="Content Placeholder 4">
                <a:extLst>
                  <a:ext uri="{FF2B5EF4-FFF2-40B4-BE49-F238E27FC236}">
                    <a16:creationId xmlns:a16="http://schemas.microsoft.com/office/drawing/2014/main" id="{002365C9-43F9-C746-B90C-0DE6E5BF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38" y="4002590"/>
                <a:ext cx="3296881" cy="1338955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7FA3D-9EC4-A748-9BAF-9415D236B50D}"/>
              </a:ext>
            </a:extLst>
          </p:cNvPr>
          <p:cNvCxnSpPr>
            <a:cxnSpLocks/>
          </p:cNvCxnSpPr>
          <p:nvPr/>
        </p:nvCxnSpPr>
        <p:spPr>
          <a:xfrm flipV="1">
            <a:off x="2845578" y="2996697"/>
            <a:ext cx="830129" cy="10798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64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Something!!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Reductions:</a:t>
            </a:r>
            <a:br>
              <a:rPr lang="en-US" dirty="0"/>
            </a:br>
            <a:r>
              <a:rPr lang="en-US" dirty="0"/>
              <a:t>Mapping Reductions</a:t>
            </a:r>
          </a:p>
        </p:txBody>
      </p:sp>
    </p:spTree>
    <p:extLst>
      <p:ext uri="{BB962C8B-B14F-4D97-AF65-F5344CB8AC3E}">
        <p14:creationId xmlns:p14="http://schemas.microsoft.com/office/powerpoint/2010/main" val="2956497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we have already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764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276208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2706066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2866487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348920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136900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4784599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273501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3745333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3931662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3672459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0A66E6B-05AE-DF47-AD72-921EEBE6834C}"/>
              </a:ext>
            </a:extLst>
          </p:cNvPr>
          <p:cNvSpPr txBox="1">
            <a:spLocks/>
          </p:cNvSpPr>
          <p:nvPr/>
        </p:nvSpPr>
        <p:spPr>
          <a:xfrm>
            <a:off x="7750530" y="5499747"/>
            <a:ext cx="3296881" cy="10781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kind of reduction involves the decidability of Problems A and B. If B is decidable then A is decidable!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AD594-8A20-A34D-A7A0-28F0F9161B40}"/>
              </a:ext>
            </a:extLst>
          </p:cNvPr>
          <p:cNvCxnSpPr>
            <a:cxnSpLocks/>
          </p:cNvCxnSpPr>
          <p:nvPr/>
        </p:nvCxnSpPr>
        <p:spPr>
          <a:xfrm flipV="1">
            <a:off x="8229600" y="4481465"/>
            <a:ext cx="253498" cy="10182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9D9AE-DC76-A049-B9F7-EA804B1777E6}"/>
              </a:ext>
            </a:extLst>
          </p:cNvPr>
          <p:cNvCxnSpPr>
            <a:cxnSpLocks/>
          </p:cNvCxnSpPr>
          <p:nvPr/>
        </p:nvCxnSpPr>
        <p:spPr>
          <a:xfrm flipH="1" flipV="1">
            <a:off x="5839326" y="5003501"/>
            <a:ext cx="2308793" cy="49624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70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Mapping Reduction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One way (green route) to solve A is to use the decider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time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75" y="2051517"/>
                <a:ext cx="1938100" cy="1200329"/>
              </a:xfrm>
              <a:prstGeom prst="rect">
                <a:avLst/>
              </a:prstGeom>
              <a:blipFill>
                <a:blip r:embed="rId2"/>
                <a:stretch>
                  <a:fillRect t="-2105" r="-3247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b="1" i="1" u="sng" dirty="0">
                    <a:solidFill>
                      <a:schemeClr val="bg1"/>
                    </a:solidFill>
                  </a:rPr>
                  <a:t>mapping reduction</a:t>
                </a:r>
                <a:r>
                  <a:rPr lang="en-US" sz="1600" i="1" dirty="0">
                    <a:solidFill>
                      <a:schemeClr val="bg1"/>
                    </a:solidFill>
                  </a:rPr>
                  <a:t> uses a reduction function R() to map instances of one problem (A) to instances of another problem (B) such that for any input string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02970F1D-2A69-F14E-B770-DAA838C60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62" y="936952"/>
                <a:ext cx="10345697" cy="545472"/>
              </a:xfrm>
              <a:prstGeom prst="rect">
                <a:avLst/>
              </a:prstGeom>
              <a:blipFill>
                <a:blip r:embed="rId3"/>
                <a:stretch>
                  <a:fillRect t="-2222" b="-444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30623-1E62-0F43-82C9-5FDCF5203CD1}"/>
              </a:ext>
            </a:extLst>
          </p:cNvPr>
          <p:cNvCxnSpPr>
            <a:cxnSpLocks/>
          </p:cNvCxnSpPr>
          <p:nvPr/>
        </p:nvCxnSpPr>
        <p:spPr>
          <a:xfrm>
            <a:off x="2062302" y="2708985"/>
            <a:ext cx="833298" cy="57439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208734" y="187642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4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630" b="-4255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/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Another way to solve A is to use the purple path. Takes: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BE6109-09C1-2546-BBEB-F6EEB252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6076950"/>
                <a:ext cx="5488778" cy="646331"/>
              </a:xfrm>
              <a:prstGeom prst="rect">
                <a:avLst/>
              </a:prstGeom>
              <a:blipFill>
                <a:blip r:embed="rId8"/>
                <a:stretch>
                  <a:fillRect t="-392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A54CD4-6816-7641-9B35-2AD11E02D4C5}"/>
              </a:ext>
            </a:extLst>
          </p:cNvPr>
          <p:cNvCxnSpPr>
            <a:cxnSpLocks/>
          </p:cNvCxnSpPr>
          <p:nvPr/>
        </p:nvCxnSpPr>
        <p:spPr>
          <a:xfrm>
            <a:off x="7813411" y="5495510"/>
            <a:ext cx="349514" cy="5198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41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2" y="427593"/>
            <a:ext cx="9932137" cy="6684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Reductions You’ve Probably seen before!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Reduction: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Max-Flow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Min-Cut</a:t>
                </a:r>
              </a:p>
            </p:txBody>
          </p:sp>
        </mc:Choice>
        <mc:Fallback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9" y="2071629"/>
                <a:ext cx="3539962" cy="5330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Bi-Partite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Max-Flow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8D742D3-BD4A-E047-9635-B6CFFDF51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2833629"/>
                <a:ext cx="3539962" cy="533023"/>
              </a:xfrm>
              <a:prstGeom prst="rect">
                <a:avLst/>
              </a:prstGeom>
              <a:blipFill>
                <a:blip r:embed="rId3"/>
                <a:stretch>
                  <a:fillRect t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AD4F07D-7CCA-5B44-8E3E-AC5A35444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2" y="3653733"/>
                <a:ext cx="3539962" cy="5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FindMin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Sorting</a:t>
                </a:r>
              </a:p>
            </p:txBody>
          </p:sp>
        </mc:Choice>
        <mc:Fallback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93AD140F-BE5A-774F-9757-0A21C65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473837"/>
                <a:ext cx="3539962" cy="533023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EC5966E-2D81-1040-90D3-E820D5D54E18}"/>
              </a:ext>
            </a:extLst>
          </p:cNvPr>
          <p:cNvSpPr txBox="1">
            <a:spLocks/>
          </p:cNvSpPr>
          <p:nvPr/>
        </p:nvSpPr>
        <p:spPr>
          <a:xfrm>
            <a:off x="5091420" y="1688033"/>
            <a:ext cx="3539962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Details: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18ACFF-8839-024B-88AF-83FB153B12C9}"/>
              </a:ext>
            </a:extLst>
          </p:cNvPr>
          <p:cNvSpPr txBox="1">
            <a:spLocks/>
          </p:cNvSpPr>
          <p:nvPr/>
        </p:nvSpPr>
        <p:spPr>
          <a:xfrm>
            <a:off x="5091420" y="2071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Value of maximum flow is equal to capacity of minimum cut on the same, unaltered graph.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270FE73-028E-AD4F-A8C2-AE7A078BB19E}"/>
              </a:ext>
            </a:extLst>
          </p:cNvPr>
          <p:cNvSpPr txBox="1">
            <a:spLocks/>
          </p:cNvSpPr>
          <p:nvPr/>
        </p:nvSpPr>
        <p:spPr>
          <a:xfrm>
            <a:off x="5100043" y="2833629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Conversion involved adding capacities to edges, adding source and sink node, adding edges to / from source / sink node, etc.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F81EC3-84D7-384F-B29E-4B80D8C72BD9}"/>
              </a:ext>
            </a:extLst>
          </p:cNvPr>
          <p:cNvSpPr txBox="1">
            <a:spLocks/>
          </p:cNvSpPr>
          <p:nvPr/>
        </p:nvSpPr>
        <p:spPr>
          <a:xfrm>
            <a:off x="5100043" y="3653733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out the middle element in the array.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699413D-5379-5045-9D8B-6A637471A4CA}"/>
              </a:ext>
            </a:extLst>
          </p:cNvPr>
          <p:cNvSpPr txBox="1">
            <a:spLocks/>
          </p:cNvSpPr>
          <p:nvPr/>
        </p:nvSpPr>
        <p:spPr>
          <a:xfrm>
            <a:off x="5091419" y="4473837"/>
            <a:ext cx="6121525" cy="53302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No conversion necessary. Sort the list, then pull the first element in the array. Note that this one is a reduction to a HARDER problem. So won’t be used in practice.</a:t>
            </a:r>
          </a:p>
        </p:txBody>
      </p:sp>
    </p:spTree>
    <p:extLst>
      <p:ext uri="{BB962C8B-B14F-4D97-AF65-F5344CB8AC3E}">
        <p14:creationId xmlns:p14="http://schemas.microsoft.com/office/powerpoint/2010/main" val="1546442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335735-65BC-E54E-ABCA-52FB200E0398}"/>
              </a:ext>
            </a:extLst>
          </p:cNvPr>
          <p:cNvGrpSpPr/>
          <p:nvPr/>
        </p:nvGrpSpPr>
        <p:grpSpPr>
          <a:xfrm>
            <a:off x="208484" y="1611374"/>
            <a:ext cx="7232463" cy="3806727"/>
            <a:chOff x="2465909" y="2019299"/>
            <a:chExt cx="7232463" cy="38067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Map instances of A to instances of B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400" i="1" dirty="0">
                      <a:solidFill>
                        <a:schemeClr val="tx1">
                          <a:lumMod val="95000"/>
                        </a:schemeClr>
                      </a:solidFill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39" name="Content Placeholder 4">
                  <a:extLst>
                    <a:ext uri="{FF2B5EF4-FFF2-40B4-BE49-F238E27FC236}">
                      <a16:creationId xmlns:a16="http://schemas.microsoft.com/office/drawing/2014/main" id="{6D06268B-B87E-5844-8A15-8B25A229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088" y="2019299"/>
                  <a:ext cx="2316638" cy="581035"/>
                </a:xfrm>
                <a:prstGeom prst="rect">
                  <a:avLst/>
                </a:prstGeom>
                <a:blipFill>
                  <a:blip r:embed="rId2"/>
                  <a:stretch>
                    <a:fillRect b="-2083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14BF2B-E906-E74D-A222-9E84C2BB842C}"/>
                </a:ext>
              </a:extLst>
            </p:cNvPr>
            <p:cNvGrpSpPr/>
            <p:nvPr/>
          </p:nvGrpSpPr>
          <p:grpSpPr>
            <a:xfrm>
              <a:off x="2465909" y="2204160"/>
              <a:ext cx="7232463" cy="3621866"/>
              <a:chOff x="2570684" y="2261310"/>
              <a:chExt cx="7232463" cy="362186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532DB9A-FA5A-7740-8D8E-0172761C0C15}"/>
                  </a:ext>
                </a:extLst>
              </p:cNvPr>
              <p:cNvGrpSpPr/>
              <p:nvPr/>
            </p:nvGrpSpPr>
            <p:grpSpPr>
              <a:xfrm>
                <a:off x="2570684" y="2261310"/>
                <a:ext cx="2709085" cy="3369450"/>
                <a:chOff x="1570559" y="2137485"/>
                <a:chExt cx="2709085" cy="336945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8DFC98F-084E-C84C-AB03-602B8E14D0EE}"/>
                    </a:ext>
                  </a:extLst>
                </p:cNvPr>
                <p:cNvSpPr/>
                <p:nvPr/>
              </p:nvSpPr>
              <p:spPr>
                <a:xfrm>
                  <a:off x="2308469" y="2137485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Problem A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0759A00-8F0E-C24E-8F18-1CF257E378E4}"/>
                    </a:ext>
                  </a:extLst>
                </p:cNvPr>
                <p:cNvSpPr/>
                <p:nvPr/>
              </p:nvSpPr>
              <p:spPr>
                <a:xfrm>
                  <a:off x="2308469" y="4678274"/>
                  <a:ext cx="1231272" cy="82866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Solution A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0541B410-22E3-6E47-AF73-3F2AF2867461}"/>
                    </a:ext>
                  </a:extLst>
                </p:cNvPr>
                <p:cNvCxnSpPr>
                  <a:stCxn id="5" idx="2"/>
                  <a:endCxn id="23" idx="0"/>
                </p:cNvCxnSpPr>
                <p:nvPr/>
              </p:nvCxnSpPr>
              <p:spPr>
                <a:xfrm>
                  <a:off x="2924105" y="2966146"/>
                  <a:ext cx="0" cy="17121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Decider for A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bg1"/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26" name="Content Placeholder 4">
                      <a:extLst>
                        <a:ext uri="{FF2B5EF4-FFF2-40B4-BE49-F238E27FC236}">
                          <a16:creationId xmlns:a16="http://schemas.microsoft.com/office/drawing/2014/main" id="{92354662-A552-504E-A65B-97ED9934F5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9" y="3415408"/>
                      <a:ext cx="2709085" cy="7013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754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1E27072-20C7-2F48-853D-48A98A768EFD}"/>
                  </a:ext>
                </a:extLst>
              </p:cNvPr>
              <p:cNvGrpSpPr/>
              <p:nvPr/>
            </p:nvGrpSpPr>
            <p:grpSpPr>
              <a:xfrm>
                <a:off x="4539866" y="2268614"/>
                <a:ext cx="5263281" cy="3614562"/>
                <a:chOff x="4539866" y="2268614"/>
                <a:chExt cx="5263281" cy="3614562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DCE4FC7-F5FE-D349-A4B8-CF18D9154094}"/>
                    </a:ext>
                  </a:extLst>
                </p:cNvPr>
                <p:cNvSpPr/>
                <p:nvPr/>
              </p:nvSpPr>
              <p:spPr>
                <a:xfrm>
                  <a:off x="7832969" y="2268614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Problem B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1B84751-7643-F048-9D4A-C68D0FE326F6}"/>
                    </a:ext>
                  </a:extLst>
                </p:cNvPr>
                <p:cNvSpPr/>
                <p:nvPr/>
              </p:nvSpPr>
              <p:spPr>
                <a:xfrm>
                  <a:off x="7832969" y="4802098"/>
                  <a:ext cx="1231272" cy="82866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</a:schemeClr>
                      </a:solidFill>
                    </a:rPr>
                    <a:t>Solution B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72F9A6D-80DF-4945-93A8-F9BBAA58E063}"/>
                    </a:ext>
                  </a:extLst>
                </p:cNvPr>
                <p:cNvCxnSpPr>
                  <a:cxnSpLocks/>
                  <a:stCxn id="27" idx="2"/>
                  <a:endCxn id="29" idx="0"/>
                </p:cNvCxnSpPr>
                <p:nvPr/>
              </p:nvCxnSpPr>
              <p:spPr>
                <a:xfrm>
                  <a:off x="8448605" y="3097275"/>
                  <a:ext cx="0" cy="1704823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Decider for B that runs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6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36" name="Content Placeholder 4">
                      <a:extLst>
                        <a:ext uri="{FF2B5EF4-FFF2-40B4-BE49-F238E27FC236}">
                          <a16:creationId xmlns:a16="http://schemas.microsoft.com/office/drawing/2014/main" id="{2B07ACEF-738A-EC4C-8004-C071F2AA2F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4062" y="3516116"/>
                      <a:ext cx="2709085" cy="7013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78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91CB472-E51D-2E46-BEAF-8B2CD194CFD8}"/>
                    </a:ext>
                  </a:extLst>
                </p:cNvPr>
                <p:cNvCxnSpPr>
                  <a:cxnSpLocks/>
                  <a:stCxn id="5" idx="3"/>
                  <a:endCxn id="27" idx="1"/>
                </p:cNvCxnSpPr>
                <p:nvPr/>
              </p:nvCxnSpPr>
              <p:spPr>
                <a:xfrm>
                  <a:off x="4539866" y="2675641"/>
                  <a:ext cx="3293103" cy="7304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2DC9021-3558-8C48-A04B-DAB7AE5C2339}"/>
                    </a:ext>
                  </a:extLst>
                </p:cNvPr>
                <p:cNvCxnSpPr>
                  <a:cxnSpLocks/>
                  <a:stCxn id="29" idx="1"/>
                  <a:endCxn id="23" idx="3"/>
                </p:cNvCxnSpPr>
                <p:nvPr/>
              </p:nvCxnSpPr>
              <p:spPr>
                <a:xfrm flipH="1">
                  <a:off x="4539866" y="5216429"/>
                  <a:ext cx="3293103" cy="1"/>
                </a:xfrm>
                <a:prstGeom prst="straightConnector1">
                  <a:avLst/>
                </a:prstGeom>
                <a:ln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vert="horz" lIns="91440" tIns="45720" rIns="91440" bIns="45720" rtlCol="0">
                      <a:normAutofit lnSpcReduction="10000"/>
                    </a:bodyPr>
                    <a:lstStyle>
                      <a:lvl1pPr marL="228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10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85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buSzPct val="125000"/>
                        <a:buFont typeface="Arial" panose="020B0604020202020204" pitchFamily="34" charset="0"/>
                        <a:buChar char="•"/>
                        <a:defRPr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Map solutions of B to solutions of A in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sz="1400" i="1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time.</a:t>
                      </a:r>
                    </a:p>
                  </p:txBody>
                </p:sp>
              </mc:Choice>
              <mc:Fallback xmlns="">
                <p:sp>
                  <p:nvSpPr>
                    <p:cNvPr id="41" name="Content Placeholder 4">
                      <a:extLst>
                        <a:ext uri="{FF2B5EF4-FFF2-40B4-BE49-F238E27FC236}">
                          <a16:creationId xmlns:a16="http://schemas.microsoft.com/office/drawing/2014/main" id="{CBE927D4-069A-924A-879A-BB4711322E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7616" y="5302141"/>
                      <a:ext cx="2316638" cy="581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630" b="-208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7591425" y="1971298"/>
            <a:ext cx="4402471" cy="3717108"/>
            <a:chOff x="7572375" y="1828423"/>
            <a:chExt cx="4402471" cy="37171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solidFill>
                  <a:schemeClr val="tx1">
                    <a:lumMod val="95000"/>
                  </a:schemeClr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Which Algorithm is faster?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br>
                    <a:rPr lang="en-US" i="1" dirty="0">
                      <a:solidFill>
                        <a:schemeClr val="bg1"/>
                      </a:solidFill>
                    </a:rPr>
                  </a:br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represents a </a:t>
                  </a:r>
                  <a:r>
                    <a:rPr lang="en-US" b="1" u="sng" dirty="0">
                      <a:solidFill>
                        <a:schemeClr val="bg1"/>
                      </a:solidFill>
                    </a:rPr>
                    <a:t>valid reduction</a:t>
                  </a:r>
                  <a:r>
                    <a:rPr lang="en-US" i="1" dirty="0">
                      <a:solidFill>
                        <a:schemeClr val="bg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𝐵𝐴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lang="en-US" i="1" dirty="0">
                      <a:solidFill>
                        <a:schemeClr val="bg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 dirty="0">
                      <a:solidFill>
                        <a:schemeClr val="bg1"/>
                      </a:solidFill>
                    </a:rPr>
                    <a:t>, then this is the best algorithm for A (or equally the best)</a:t>
                  </a:r>
                </a:p>
                <a:p>
                  <a:pPr algn="ctr"/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375" y="1828423"/>
                  <a:ext cx="4402471" cy="3717108"/>
                </a:xfrm>
                <a:prstGeom prst="rect">
                  <a:avLst/>
                </a:prstGeom>
                <a:blipFill>
                  <a:blip r:embed="rId6"/>
                  <a:stretch>
                    <a:fillRect l="-862" t="-339" r="-20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0335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963674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403" y="1963674"/>
                <a:ext cx="13452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711991" y="3716013"/>
            <a:ext cx="3091270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surprisingly, if these two algorithms have same overall runtime, then either can be used (they are equivalent).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H="1" flipV="1">
            <a:off x="7185804" y="2449903"/>
            <a:ext cx="603849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8013940" y="2449903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91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2998840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500" y="1711820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410066" y="4915107"/>
            <a:ext cx="3328491" cy="132343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solving A through reduction is SLOWER than directly solving A, this means problem B is simply harder than problem A (but the reduction is still valid)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7678161" y="2253673"/>
            <a:ext cx="715339" cy="259341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712016" y="3648997"/>
            <a:ext cx="789321" cy="113005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1D3D31-DD7A-A84D-B3C8-BFFF68562B10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0B1CBD-AFFC-4047-A9E3-1E9CD1EA6284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A0493A-9F41-4E4B-BD64-C1247F336F2F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EEBE2C-3190-D447-A6F3-DACAE4CC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68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1B3355-8F0E-BA49-BE7C-437E5FC7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3445083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912125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If the reduction is FASTER than directly solving A, What does this mean? It means the reduction IS the best way to solve A (and this picture doesn’t make sense)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079917-A91F-2047-9C62-09FD7BED5AA9}"/>
              </a:ext>
            </a:extLst>
          </p:cNvPr>
          <p:cNvCxnSpPr>
            <a:cxnSpLocks/>
          </p:cNvCxnSpPr>
          <p:nvPr/>
        </p:nvCxnSpPr>
        <p:spPr>
          <a:xfrm flipV="1">
            <a:off x="6927273" y="2415398"/>
            <a:ext cx="1345459" cy="232913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065818" y="3798102"/>
            <a:ext cx="1126837" cy="9464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FC513A-9540-2F4D-B68B-AAA5A4BB8F86}"/>
              </a:ext>
            </a:extLst>
          </p:cNvPr>
          <p:cNvGrpSpPr/>
          <p:nvPr/>
        </p:nvGrpSpPr>
        <p:grpSpPr>
          <a:xfrm>
            <a:off x="579107" y="2598673"/>
            <a:ext cx="4402471" cy="2031325"/>
            <a:chOff x="7572375" y="1828423"/>
            <a:chExt cx="4402471" cy="20313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ECCAB6-6E38-6A46-A4EA-484E7588F7FE}"/>
                </a:ext>
              </a:extLst>
            </p:cNvPr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3D7E97-6985-A245-A2A9-8EBF4D401363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977238E-E4EE-1A41-B5B4-0E3E13EDE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931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3F8D96-49BA-1045-8928-38829A5B5A61}"/>
              </a:ext>
            </a:extLst>
          </p:cNvPr>
          <p:cNvGrpSpPr/>
          <p:nvPr/>
        </p:nvGrpSpPr>
        <p:grpSpPr>
          <a:xfrm>
            <a:off x="580021" y="2595614"/>
            <a:ext cx="4402471" cy="2031325"/>
            <a:chOff x="7572375" y="1828423"/>
            <a:chExt cx="440247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7572375" y="1828423"/>
              <a:ext cx="4402471" cy="20313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solidFill>
                    <a:schemeClr val="bg1"/>
                  </a:solidFill>
                </a:rPr>
                <a:t>Which Algorithm is faster?</a:t>
              </a: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  <a:p>
              <a:pPr algn="ctr"/>
              <a:endParaRPr lang="en-US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/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0BE6109-09C1-2546-BBEB-F6EEB2529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2535604"/>
                  <a:ext cx="41044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/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𝐵𝐴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B9DB6F-EBE3-9C40-9042-ADE677676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50" y="3027851"/>
                  <a:ext cx="410445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DC137B-8C53-CD4A-9781-276C1FAF8FC8}"/>
              </a:ext>
            </a:extLst>
          </p:cNvPr>
          <p:cNvSpPr txBox="1"/>
          <p:nvPr/>
        </p:nvSpPr>
        <p:spPr>
          <a:xfrm>
            <a:off x="5056384" y="4915107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…and the direct algorithm for A is obsolete. The reduction through problem B is the direct way to solve 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CE5DF9-96B2-B545-9D34-5EAD16617445}"/>
              </a:ext>
            </a:extLst>
          </p:cNvPr>
          <p:cNvCxnSpPr>
            <a:cxnSpLocks/>
          </p:cNvCxnSpPr>
          <p:nvPr/>
        </p:nvCxnSpPr>
        <p:spPr>
          <a:xfrm flipV="1">
            <a:off x="7225973" y="3959354"/>
            <a:ext cx="1065364" cy="81081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/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solidFill>
                      <a:schemeClr val="tx1">
                        <a:lumMod val="95000"/>
                      </a:schemeClr>
                    </a:solidFill>
                  </a:rPr>
                  <a:t>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CD80E3-8066-6247-AE09-6FBDE787D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874" y="2162499"/>
                <a:ext cx="1207827" cy="369332"/>
              </a:xfrm>
              <a:prstGeom prst="rect">
                <a:avLst/>
              </a:prstGeom>
              <a:blipFill>
                <a:blip r:embed="rId6"/>
                <a:stretch>
                  <a:fillRect t="-3226" b="-193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86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>
                    <a:solidFill>
                      <a:schemeClr val="bg1"/>
                    </a:solidFill>
                  </a:rPr>
                  <a:t>Suppose time goes on, and somebody find a FASTER way to solve B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time, how will the picture to the right change as a result?</a:t>
                </a:r>
              </a:p>
              <a:p>
                <a:pPr algn="ctr"/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05" y="1995563"/>
                <a:ext cx="4402471" cy="1200329"/>
              </a:xfrm>
              <a:prstGeom prst="rect">
                <a:avLst/>
              </a:prstGeom>
              <a:blipFill>
                <a:blip r:embed="rId2"/>
                <a:stretch>
                  <a:fillRect t="-1031" r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518" y="4209958"/>
                <a:ext cx="2631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1592903" y="4056826"/>
            <a:ext cx="332849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 now has a faster algorithm also! So improving B’s algorithm improves A’s. They are linked in this direction!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>
            <a:off x="5136922" y="4394624"/>
            <a:ext cx="1742645" cy="77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/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2C6B91-C9A2-6E41-BB64-7F8B5BD7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445083"/>
                <a:ext cx="17233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/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/>
                  <a:t>This is ONLY true if the reduction stays </a:t>
                </a:r>
                <a:r>
                  <a:rPr lang="en-US" sz="1600" b="1" i="1" u="sng" dirty="0"/>
                  <a:t>valid</a:t>
                </a:r>
                <a:r>
                  <a:rPr lang="en-US" sz="1600" i="1" dirty="0"/>
                  <a:t>, meaning the conversion is still fast: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62951-4E1C-FB48-8A00-C65339E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91" y="5576314"/>
                <a:ext cx="3328491" cy="830997"/>
              </a:xfrm>
              <a:prstGeom prst="rect">
                <a:avLst/>
              </a:prstGeom>
              <a:blipFill>
                <a:blip r:embed="rId6"/>
                <a:stretch>
                  <a:fillRect t="-1471" r="-379" b="-58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CF8908-42E2-104C-A41B-76E76593A7DD}"/>
              </a:ext>
            </a:extLst>
          </p:cNvPr>
          <p:cNvCxnSpPr>
            <a:cxnSpLocks/>
          </p:cNvCxnSpPr>
          <p:nvPr/>
        </p:nvCxnSpPr>
        <p:spPr>
          <a:xfrm flipV="1">
            <a:off x="7434436" y="4719782"/>
            <a:ext cx="758219" cy="7339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dirty="0"/>
              <a:t>Overview of Theory of Computation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28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9734"/>
            <a:ext cx="9905998" cy="722453"/>
          </a:xfrm>
        </p:spPr>
        <p:txBody>
          <a:bodyPr/>
          <a:lstStyle/>
          <a:p>
            <a:pPr algn="ctr"/>
            <a:r>
              <a:rPr lang="en-US" dirty="0"/>
              <a:t>Runtime Comparison</a:t>
            </a:r>
            <a:endParaRPr lang="en-US" dirty="0">
              <a:solidFill>
                <a:srgbClr val="FFA7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3205" y="1995563"/>
            <a:ext cx="4402471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Now suppose time goes on and someone finds a VERY fast algorithm for A. What could happen?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3858-9B57-E34B-89D9-63B3E119B7C6}"/>
              </a:ext>
            </a:extLst>
          </p:cNvPr>
          <p:cNvCxnSpPr>
            <a:cxnSpLocks/>
          </p:cNvCxnSpPr>
          <p:nvPr/>
        </p:nvCxnSpPr>
        <p:spPr>
          <a:xfrm flipV="1">
            <a:off x="9808230" y="974785"/>
            <a:ext cx="0" cy="530992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AB2E6-DD1C-4A4F-9E1C-D44D7D092712}"/>
              </a:ext>
            </a:extLst>
          </p:cNvPr>
          <p:cNvSpPr txBox="1"/>
          <p:nvPr/>
        </p:nvSpPr>
        <p:spPr>
          <a:xfrm>
            <a:off x="10092906" y="1164566"/>
            <a:ext cx="170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Harder Problems (fastest algorithm has slower runtime)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019142-6004-CB4B-B835-9A40C153C8B9}"/>
              </a:ext>
            </a:extLst>
          </p:cNvPr>
          <p:cNvSpPr txBox="1"/>
          <p:nvPr/>
        </p:nvSpPr>
        <p:spPr>
          <a:xfrm>
            <a:off x="9911750" y="5453716"/>
            <a:ext cx="1886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Easy Problems (fastest algorithm has very fast runtime)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/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79D28D-D910-8148-8474-7C9DB3E2F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3445083"/>
                <a:ext cx="9835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/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4DC281-42B8-ED44-8429-EDBF87D7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62" y="4209958"/>
                <a:ext cx="9835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0689272-547E-7C44-B1EF-42AF107FAC1D}"/>
              </a:ext>
            </a:extLst>
          </p:cNvPr>
          <p:cNvSpPr txBox="1"/>
          <p:nvPr/>
        </p:nvSpPr>
        <p:spPr>
          <a:xfrm>
            <a:off x="4383523" y="5453716"/>
            <a:ext cx="4010111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the reduction may still be valid, but we are back to B being strictly harder than 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8576-8521-F24F-AA94-69566C173B19}"/>
              </a:ext>
            </a:extLst>
          </p:cNvPr>
          <p:cNvCxnSpPr>
            <a:cxnSpLocks/>
          </p:cNvCxnSpPr>
          <p:nvPr/>
        </p:nvCxnSpPr>
        <p:spPr>
          <a:xfrm flipV="1">
            <a:off x="6428836" y="3666836"/>
            <a:ext cx="1964798" cy="16421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23D16F-DB12-3743-84E7-09A0B1C71473}"/>
              </a:ext>
            </a:extLst>
          </p:cNvPr>
          <p:cNvCxnSpPr>
            <a:cxnSpLocks/>
          </p:cNvCxnSpPr>
          <p:nvPr/>
        </p:nvCxnSpPr>
        <p:spPr>
          <a:xfrm flipV="1">
            <a:off x="6581955" y="4394624"/>
            <a:ext cx="1923688" cy="91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249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2263" y="242867"/>
            <a:ext cx="5284414" cy="668415"/>
          </a:xfrm>
        </p:spPr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1133638" y="1253926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So, via reduction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558957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2867"/>
                <a:ext cx="4714481" cy="6317225"/>
                <a:chOff x="4523051" y="-492161"/>
                <a:chExt cx="4714481" cy="6317225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-492161"/>
                  <a:ext cx="0" cy="62240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-369652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A </a:t>
                </a:r>
                <a:r>
                  <a:rPr lang="en-US" sz="2000" b="1" i="1" dirty="0">
                    <a:solidFill>
                      <a:schemeClr val="bg1"/>
                    </a:solidFill>
                  </a:rPr>
                  <a:t>valid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 reduction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establishes that B is at least as hard as A</a:t>
                </a:r>
              </a:p>
            </p:txBody>
          </p:sp>
        </mc:Choice>
        <mc:Fallback xmlns="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1637522"/>
                <a:ext cx="5293040" cy="851874"/>
              </a:xfrm>
              <a:prstGeom prst="rect">
                <a:avLst/>
              </a:prstGeom>
              <a:blipFill>
                <a:blip r:embed="rId2"/>
                <a:stretch>
                  <a:fillRect l="-955" r="-239" b="-72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F2F9F31A-BBF7-1546-8AA1-51F024CB1CF5}"/>
              </a:ext>
            </a:extLst>
          </p:cNvPr>
          <p:cNvSpPr txBox="1">
            <a:spLocks/>
          </p:cNvSpPr>
          <p:nvPr/>
        </p:nvSpPr>
        <p:spPr>
          <a:xfrm>
            <a:off x="1133638" y="2839789"/>
            <a:ext cx="4651890" cy="4530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Some related facts!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If valid reductions exist in both directions: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chemeClr val="bg1"/>
                    </a:solidFill>
                  </a:rPr>
                  <a:t>, then the two problems are equally as hard</a:t>
                </a:r>
              </a:p>
            </p:txBody>
          </p:sp>
        </mc:Choice>
        <mc:Fallback xmlns="">
          <p:sp>
            <p:nvSpPr>
              <p:cNvPr id="24" name="Content Placeholder 4">
                <a:extLst>
                  <a:ext uri="{FF2B5EF4-FFF2-40B4-BE49-F238E27FC236}">
                    <a16:creationId xmlns:a16="http://schemas.microsoft.com/office/drawing/2014/main" id="{D0875042-8918-7847-8B25-F9DAABC7E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63" y="3232011"/>
                <a:ext cx="5284415" cy="632623"/>
              </a:xfrm>
              <a:prstGeom prst="rect">
                <a:avLst/>
              </a:prstGeom>
              <a:blipFill>
                <a:blip r:embed="rId3"/>
                <a:stretch>
                  <a:fillRect l="-718" t="-1923" b="-576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8F77D083-80E0-8948-9DEC-49472A08402F}"/>
              </a:ext>
            </a:extLst>
          </p:cNvPr>
          <p:cNvSpPr txBox="1">
            <a:spLocks/>
          </p:cNvSpPr>
          <p:nvPr/>
        </p:nvSpPr>
        <p:spPr>
          <a:xfrm>
            <a:off x="1142264" y="4017527"/>
            <a:ext cx="5284414" cy="68386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bg1"/>
                </a:solidFill>
              </a:rPr>
              <a:t>NP-Complete problems are the hardest in NP, so by definition there is a valid reduction from anything in NP to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How fast does a reduction between NP-Complete problems need to be? Just some polynomial. Why? We write this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4">
                <a:extLst>
                  <a:ext uri="{FF2B5EF4-FFF2-40B4-BE49-F238E27FC236}">
                    <a16:creationId xmlns:a16="http://schemas.microsoft.com/office/drawing/2014/main" id="{6907CAE6-D738-734E-A457-94CF39626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8" y="4854289"/>
                <a:ext cx="5293040" cy="632111"/>
              </a:xfrm>
              <a:prstGeom prst="rect">
                <a:avLst/>
              </a:prstGeom>
              <a:blipFill>
                <a:blip r:embed="rId4"/>
                <a:stretch>
                  <a:fillRect l="-477" t="-192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49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0525" y="242867"/>
            <a:ext cx="5972296" cy="86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Proving NP-Completeness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F9CC5AB5-3F62-ED42-9178-2EE8C74294BF}"/>
              </a:ext>
            </a:extLst>
          </p:cNvPr>
          <p:cNvSpPr txBox="1">
            <a:spLocks/>
          </p:cNvSpPr>
          <p:nvPr/>
        </p:nvSpPr>
        <p:spPr>
          <a:xfrm>
            <a:off x="906747" y="1359120"/>
            <a:ext cx="2613132" cy="7167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Usually we do the bolded ones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A96E10-036D-F441-9C5D-5414C32DF908}"/>
              </a:ext>
            </a:extLst>
          </p:cNvPr>
          <p:cNvCxnSpPr>
            <a:cxnSpLocks/>
          </p:cNvCxnSpPr>
          <p:nvPr/>
        </p:nvCxnSpPr>
        <p:spPr>
          <a:xfrm>
            <a:off x="1468413" y="1776664"/>
            <a:ext cx="313090" cy="7194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4D04-07D6-194D-B81F-9C6112208B1F}"/>
              </a:ext>
            </a:extLst>
          </p:cNvPr>
          <p:cNvGrpSpPr/>
          <p:nvPr/>
        </p:nvGrpSpPr>
        <p:grpSpPr>
          <a:xfrm>
            <a:off x="6942095" y="-4553901"/>
            <a:ext cx="4831624" cy="11113993"/>
            <a:chOff x="5791207" y="-4553901"/>
            <a:chExt cx="4831624" cy="111139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0DF796-924F-A44D-B050-4520087394B0}"/>
                </a:ext>
              </a:extLst>
            </p:cNvPr>
            <p:cNvGrpSpPr/>
            <p:nvPr/>
          </p:nvGrpSpPr>
          <p:grpSpPr>
            <a:xfrm>
              <a:off x="5791207" y="-4553901"/>
              <a:ext cx="4831624" cy="11113993"/>
              <a:chOff x="5791207" y="-4553901"/>
              <a:chExt cx="4831624" cy="1111399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CE101F-D131-5E4B-B329-8B3F728A41A4}"/>
                  </a:ext>
                </a:extLst>
              </p:cNvPr>
              <p:cNvGrpSpPr/>
              <p:nvPr/>
            </p:nvGrpSpPr>
            <p:grpSpPr>
              <a:xfrm>
                <a:off x="5908350" y="2496096"/>
                <a:ext cx="4714481" cy="4063996"/>
                <a:chOff x="4523051" y="1761068"/>
                <a:chExt cx="4714481" cy="4063996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ECBE22B-00AF-0249-B60F-AB6706A81B95}"/>
                    </a:ext>
                  </a:extLst>
                </p:cNvPr>
                <p:cNvGrpSpPr/>
                <p:nvPr/>
              </p:nvGrpSpPr>
              <p:grpSpPr>
                <a:xfrm>
                  <a:off x="4523051" y="1854199"/>
                  <a:ext cx="3142722" cy="3970865"/>
                  <a:chOff x="4519612" y="1845732"/>
                  <a:chExt cx="3142722" cy="3970865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D4A1DF55-6DAA-0D4D-9919-563E750571CE}"/>
                      </a:ext>
                    </a:extLst>
                  </p:cNvPr>
                  <p:cNvSpPr/>
                  <p:nvPr/>
                </p:nvSpPr>
                <p:spPr>
                  <a:xfrm>
                    <a:off x="4519612" y="1845732"/>
                    <a:ext cx="3142722" cy="3970865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NP</a:t>
                    </a:r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CB683A8-08D1-204F-AFE5-1767C7DEADD6}"/>
                      </a:ext>
                    </a:extLst>
                  </p:cNvPr>
                  <p:cNvSpPr/>
                  <p:nvPr/>
                </p:nvSpPr>
                <p:spPr>
                  <a:xfrm>
                    <a:off x="4936067" y="3649131"/>
                    <a:ext cx="2269066" cy="2159000"/>
                  </a:xfrm>
                  <a:prstGeom prst="ellips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bg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BA46874-D347-F341-B74E-C744F75A9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23200" y="1854199"/>
                  <a:ext cx="0" cy="3877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Content Placeholder 4">
                  <a:extLst>
                    <a:ext uri="{FF2B5EF4-FFF2-40B4-BE49-F238E27FC236}">
                      <a16:creationId xmlns:a16="http://schemas.microsoft.com/office/drawing/2014/main" id="{8C484E6F-0BD1-AB4E-9EFE-A40AC6ADE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57715" y="5469457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Easy Problems</a:t>
                  </a:r>
                  <a:endParaRPr lang="en-US" sz="1600" i="1" dirty="0"/>
                </a:p>
              </p:txBody>
            </p:sp>
            <p:sp>
              <p:nvSpPr>
                <p:cNvPr id="19" name="Content Placeholder 4">
                  <a:extLst>
                    <a:ext uri="{FF2B5EF4-FFF2-40B4-BE49-F238E27FC236}">
                      <a16:creationId xmlns:a16="http://schemas.microsoft.com/office/drawing/2014/main" id="{B188799F-CD2B-4748-AD60-BDD68DE381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823200" y="1761068"/>
                  <a:ext cx="1414332" cy="35560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:r>
                    <a:rPr lang="en-US" sz="1600" b="1" i="1" dirty="0"/>
                    <a:t>Hard Problems</a:t>
                  </a:r>
                  <a:endParaRPr lang="en-US" sz="1600" i="1" dirty="0"/>
                </a:p>
              </p:txBody>
            </p:sp>
          </p:grp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44EC2B34-04B5-F843-91DE-FF6A65B7AE51}"/>
                  </a:ext>
                </a:extLst>
              </p:cNvPr>
              <p:cNvSpPr/>
              <p:nvPr/>
            </p:nvSpPr>
            <p:spPr>
              <a:xfrm>
                <a:off x="5791207" y="-4553901"/>
                <a:ext cx="3336261" cy="7263666"/>
              </a:xfrm>
              <a:prstGeom prst="arc">
                <a:avLst>
                  <a:gd name="adj1" fmla="val 334075"/>
                  <a:gd name="adj2" fmla="val 10164359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NP-Hard</a:t>
                </a:r>
              </a:p>
            </p:txBody>
          </p: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78F878-B9AB-894D-BB85-D7E5A5579F67}"/>
                </a:ext>
              </a:extLst>
            </p:cNvPr>
            <p:cNvSpPr/>
            <p:nvPr/>
          </p:nvSpPr>
          <p:spPr>
            <a:xfrm>
              <a:off x="7152238" y="2589227"/>
              <a:ext cx="624689" cy="12053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To prove a problem A is NP-Complete, show that: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endParaRPr lang="en-US" sz="2000" i="1" dirty="0">
                  <a:solidFill>
                    <a:schemeClr val="bg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Solve in Polynomial time with an NTM</a:t>
                </a:r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Verify in Polynomial time with a DTM</a:t>
                </a:r>
              </a:p>
              <a:p>
                <a:pPr marL="342900" indent="-342900">
                  <a:buFont typeface="Arial" panose="020B0604020202020204" pitchFamily="34" charset="0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</a:rPr>
                  <a:t>Is NP-Hard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How? Either:</a:t>
                </a:r>
              </a:p>
              <a:p>
                <a:pPr marL="457200" lvl="1" indent="0">
                  <a:buNone/>
                </a:pPr>
                <a:r>
                  <a:rPr lang="en-US" sz="1600" i="1" dirty="0">
                    <a:solidFill>
                      <a:schemeClr val="bg1"/>
                    </a:solidFill>
                  </a:rPr>
                  <a:t>	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1600" i="1" dirty="0">
                    <a:solidFill>
                      <a:schemeClr val="bg1"/>
                    </a:solidFill>
                  </a:rPr>
                </a:br>
                <a:r>
                  <a:rPr lang="en-US" sz="1600" i="1" dirty="0">
                    <a:solidFill>
                      <a:schemeClr val="bg1"/>
                    </a:solidFill>
                  </a:rPr>
                  <a:t>	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Pick known NP-Complete problem B and show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600" b="1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ontent Placeholder 4">
                <a:extLst>
                  <a:ext uri="{FF2B5EF4-FFF2-40B4-BE49-F238E27FC236}">
                    <a16:creationId xmlns:a16="http://schemas.microsoft.com/office/drawing/2014/main" id="{F52FCBCB-7180-2C4C-9A9D-CE6A6A7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37" y="2648395"/>
                <a:ext cx="5424226" cy="3585880"/>
              </a:xfrm>
              <a:prstGeom prst="rect">
                <a:avLst/>
              </a:prstGeom>
              <a:blipFill>
                <a:blip r:embed="rId2"/>
                <a:stretch>
                  <a:fillRect l="-13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8BCE67B-97DD-D340-958D-E99FCCFA56E1}"/>
              </a:ext>
            </a:extLst>
          </p:cNvPr>
          <p:cNvSpPr txBox="1">
            <a:spLocks/>
          </p:cNvSpPr>
          <p:nvPr/>
        </p:nvSpPr>
        <p:spPr>
          <a:xfrm>
            <a:off x="4516820" y="1316424"/>
            <a:ext cx="2345348" cy="8506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But for second step, we need a known NP-Complete problem. What was the first one?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7C092C-6AFB-D640-B94E-77752A9FB7B9}"/>
              </a:ext>
            </a:extLst>
          </p:cNvPr>
          <p:cNvCxnSpPr>
            <a:cxnSpLocks/>
          </p:cNvCxnSpPr>
          <p:nvPr/>
        </p:nvCxnSpPr>
        <p:spPr>
          <a:xfrm flipH="1">
            <a:off x="4020446" y="1954221"/>
            <a:ext cx="693443" cy="5725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623263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Cook-Levin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075"/>
            <a:ext cx="9905999" cy="74282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Cook-Levin Theorem</a:t>
            </a:r>
            <a:r>
              <a:rPr lang="en-US" dirty="0">
                <a:solidFill>
                  <a:schemeClr val="bg1"/>
                </a:solidFill>
              </a:rPr>
              <a:t>: The Satisfiability (SAT) problem is NP-Complete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1D73BF-42AC-884D-8672-B2AA1D5E4609}"/>
              </a:ext>
            </a:extLst>
          </p:cNvPr>
          <p:cNvSpPr txBox="1">
            <a:spLocks/>
          </p:cNvSpPr>
          <p:nvPr/>
        </p:nvSpPr>
        <p:spPr>
          <a:xfrm>
            <a:off x="2601309" y="3389586"/>
            <a:ext cx="2597223" cy="16159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Incredibly famous theorem. Established the first known NP-Complete problem!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BD8E5-5916-254F-B8D4-827AE106A5D4}"/>
              </a:ext>
            </a:extLst>
          </p:cNvPr>
          <p:cNvCxnSpPr>
            <a:cxnSpLocks/>
          </p:cNvCxnSpPr>
          <p:nvPr/>
        </p:nvCxnSpPr>
        <p:spPr>
          <a:xfrm flipH="1">
            <a:off x="4311869" y="2358504"/>
            <a:ext cx="886664" cy="10310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663AB3-581B-074C-ADB2-E40B3DDA7F2D}"/>
              </a:ext>
            </a:extLst>
          </p:cNvPr>
          <p:cNvSpPr txBox="1">
            <a:spLocks/>
          </p:cNvSpPr>
          <p:nvPr/>
        </p:nvSpPr>
        <p:spPr>
          <a:xfrm>
            <a:off x="7633136" y="4343401"/>
            <a:ext cx="3033400" cy="19339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Developed independently by Stephen Cook (US) and Leonid Levin (USSR) in 1971 &amp; 1973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D4B60A-3E8B-F64D-81EE-69E66B365070}"/>
              </a:ext>
            </a:extLst>
          </p:cNvPr>
          <p:cNvCxnSpPr>
            <a:cxnSpLocks/>
          </p:cNvCxnSpPr>
          <p:nvPr/>
        </p:nvCxnSpPr>
        <p:spPr>
          <a:xfrm>
            <a:off x="7633136" y="2463214"/>
            <a:ext cx="943305" cy="182500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44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pic>
        <p:nvPicPr>
          <p:cNvPr id="9" name="Picture 24" descr="Picture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6D9F1-8F9B-C248-9DC8-F174468D14B9}"/>
              </a:ext>
            </a:extLst>
          </p:cNvPr>
          <p:cNvSpPr txBox="1">
            <a:spLocks/>
          </p:cNvSpPr>
          <p:nvPr/>
        </p:nvSpPr>
        <p:spPr>
          <a:xfrm>
            <a:off x="943135" y="3614296"/>
            <a:ext cx="2971802" cy="23648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Given a circuit with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boolean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inputs, AND, OR, and NOT gates…is it possible to assign values to the input such that the output is TRUE?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504375-5E04-9042-93AE-9CC4F36C12B4}"/>
              </a:ext>
            </a:extLst>
          </p:cNvPr>
          <p:cNvCxnSpPr>
            <a:cxnSpLocks/>
          </p:cNvCxnSpPr>
          <p:nvPr/>
        </p:nvCxnSpPr>
        <p:spPr>
          <a:xfrm flipH="1">
            <a:off x="3754134" y="2932386"/>
            <a:ext cx="1421831" cy="9701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 Satisfiability (Circuit-SAT)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1110111110011001</a:t>
            </a:r>
          </a:p>
          <a:p>
            <a:pPr lvl="1"/>
            <a:r>
              <a:rPr lang="en-US" dirty="0"/>
              <a:t>1010111111011001</a:t>
            </a:r>
          </a:p>
          <a:p>
            <a:pPr lvl="1"/>
            <a:r>
              <a:rPr lang="en-US" dirty="0"/>
              <a:t>0110111110111001</a:t>
            </a:r>
          </a:p>
          <a:p>
            <a:pPr lvl="1"/>
            <a:r>
              <a:rPr lang="en-US" dirty="0"/>
              <a:t>0110111110011001</a:t>
            </a:r>
          </a:p>
          <a:p>
            <a:pPr lvl="1"/>
            <a:r>
              <a:rPr lang="en-US" dirty="0"/>
              <a:t>1110111111011001</a:t>
            </a:r>
          </a:p>
          <a:p>
            <a:pPr lvl="1"/>
            <a:r>
              <a:rPr lang="en-US" dirty="0"/>
              <a:t>1010111110011001</a:t>
            </a:r>
          </a:p>
          <a:p>
            <a:pPr lvl="1"/>
            <a:r>
              <a:rPr lang="en-US" dirty="0"/>
              <a:t>1010111110111001</a:t>
            </a:r>
          </a:p>
          <a:p>
            <a:pPr lvl="1"/>
            <a:r>
              <a:rPr lang="en-US" dirty="0"/>
              <a:t>0110111111011001</a:t>
            </a:r>
          </a:p>
          <a:p>
            <a:pPr lvl="1"/>
            <a:r>
              <a:rPr lang="en-US" dirty="0"/>
              <a:t>1110111110111001</a:t>
            </a:r>
          </a:p>
          <a:p>
            <a:endParaRPr lang="en-US" dirty="0"/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6659" y="1551173"/>
            <a:ext cx="4718968" cy="4538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853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7537" y="184969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Circuit-Sat vs SAT</a:t>
            </a:r>
          </a:p>
        </p:txBody>
      </p:sp>
      <p:pic>
        <p:nvPicPr>
          <p:cNvPr id="8" name="Picture 24" descr="Picture1">
            <a:extLst>
              <a:ext uri="{FF2B5EF4-FFF2-40B4-BE49-F238E27FC236}">
                <a16:creationId xmlns:a16="http://schemas.microsoft.com/office/drawing/2014/main" id="{8AC67A27-3C86-804C-B10B-D99AA76E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259" y="1038793"/>
            <a:ext cx="4718968" cy="4538311"/>
          </a:xfrm>
          <a:prstGeom prst="rect">
            <a:avLst/>
          </a:prstGeom>
          <a:noFill/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2CE4033-F5A3-234B-B23C-75358EF1CF0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27379" y="1038793"/>
            <a:ext cx="5411239" cy="4538311"/>
          </a:xfrm>
          <a:solidFill>
            <a:schemeClr val="tx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(v[0] || v[1]) &amp;&amp; (!v[1] || !v[3]) &amp;&amp; (v[2] || v[3]) &amp;&amp; (!v[3] || !v[4]) &amp;&amp; (v[4] || !v[5]) &amp;&amp; (v[5] || !v[6]) &amp;&amp; (v[5] || v[6]) &amp;&amp; (v[6] || !v[15]) &amp;&amp; (v[7] || !v[8]) &amp;&amp; (!v[7] || !v[13]) &amp;&amp; (v[8] || v[9]) &amp;&amp; (v[8] || !v[9]) &amp;&amp; (!v[9] || !v[10]) &amp;&amp; (v[9] || v[11]) &amp;&amp; (v[10] || v[11]) &amp;&amp; (v[12] || v[13]) &amp;&amp; (v[13] || !v[14]) &amp;&amp; (v[14] || v[15])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4A8C1-7B5E-5F4D-9D06-6C5523F75E94}"/>
              </a:ext>
            </a:extLst>
          </p:cNvPr>
          <p:cNvSpPr txBox="1">
            <a:spLocks/>
          </p:cNvSpPr>
          <p:nvPr/>
        </p:nvSpPr>
        <p:spPr>
          <a:xfrm>
            <a:off x="1615966" y="6156433"/>
            <a:ext cx="9041524" cy="5754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These are two variations of the exact same problem. We will stick with the right side (SAT) from now 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62353-F683-FC48-9CAF-0154D79A9E32}"/>
              </a:ext>
            </a:extLst>
          </p:cNvPr>
          <p:cNvCxnSpPr>
            <a:cxnSpLocks/>
          </p:cNvCxnSpPr>
          <p:nvPr/>
        </p:nvCxnSpPr>
        <p:spPr>
          <a:xfrm flipH="1">
            <a:off x="6136729" y="5725143"/>
            <a:ext cx="949871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E30D9A-EE56-7C4B-BE7C-94783A1EF3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74476" y="5725143"/>
            <a:ext cx="1462252" cy="4312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441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of the Cook-Levin Theorem</a:t>
            </a:r>
          </a:p>
        </p:txBody>
      </p:sp>
    </p:spTree>
    <p:extLst>
      <p:ext uri="{BB962C8B-B14F-4D97-AF65-F5344CB8AC3E}">
        <p14:creationId xmlns:p14="http://schemas.microsoft.com/office/powerpoint/2010/main" val="3912422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𝑁𝑃𝐶</m:t>
                    </m:r>
                  </m:oMath>
                </a14:m>
                <a:r>
                  <a:rPr lang="en-US" sz="1800" dirty="0"/>
                  <a:t>, we must show both that: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0468" y="1744991"/>
                <a:ext cx="9905999" cy="477948"/>
              </a:xfrm>
              <a:blipFill>
                <a:blip r:embed="rId3"/>
                <a:stretch>
                  <a:fillRect l="-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177887"/>
                <a:ext cx="4423817" cy="177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𝐻𝐴𝑅𝐷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𝑁𝑃𝐶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br>
                  <a:rPr lang="en-US" sz="1800" dirty="0">
                    <a:solidFill>
                      <a:schemeClr val="bg1"/>
                    </a:solidFill>
                  </a:rPr>
                </a:br>
                <a:r>
                  <a:rPr lang="en-US" sz="1800" dirty="0">
                    <a:solidFill>
                      <a:schemeClr val="bg1"/>
                    </a:solidFill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𝑺𝑨𝑻</m:t>
                    </m:r>
                  </m:oMath>
                </a14:m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47E063C-4014-2747-B5DF-2F3FAAFF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48" y="2177886"/>
                <a:ext cx="4423817" cy="1779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7363643" y="5307629"/>
            <a:ext cx="2912678" cy="1478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Here, we must use the second (bold) option because there are not any NPC problems that exist yet! Ugh!!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899CF-A485-F543-AFE7-B4FF5ACA42A5}"/>
              </a:ext>
            </a:extLst>
          </p:cNvPr>
          <p:cNvCxnSpPr>
            <a:cxnSpLocks/>
          </p:cNvCxnSpPr>
          <p:nvPr/>
        </p:nvCxnSpPr>
        <p:spPr>
          <a:xfrm>
            <a:off x="8568559" y="4130566"/>
            <a:ext cx="307427" cy="11114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Measuring 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0118838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𝑁𝑃𝐶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26848"/>
                <a:ext cx="9905998" cy="6033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0469" y="1413913"/>
            <a:ext cx="4494762" cy="477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Let’s do this one first: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Provide a verifier TM that runs in Polynomial Time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2063473-8A28-4A47-9CBA-0765249DE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846809"/>
                <a:ext cx="4423817" cy="1779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5FD4B0-68DF-F240-9768-BDFE8CB011AB}"/>
              </a:ext>
            </a:extLst>
          </p:cNvPr>
          <p:cNvSpPr txBox="1">
            <a:spLocks/>
          </p:cNvSpPr>
          <p:nvPr/>
        </p:nvSpPr>
        <p:spPr>
          <a:xfrm>
            <a:off x="6022428" y="1846810"/>
            <a:ext cx="5234151" cy="39864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Given variables V, formula F, and potential values for each variable V’: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Scan over formula F for first operator (Op) that should be applied (deepest in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parens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and/or lowest precedence)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Find the two variables X and Y on each side of Op, this gives X Op Y (example: V1 AND V7)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Apply operator Op to the values X and Y given by V’ or by result of a previous operation and replace X Op Y with this Boolean result.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Loop back to step 1 until only one Boolean remains. This Boolean is true if and only if the solution V’ is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5DE94F-C24A-0640-800E-AF0804595A96}"/>
              </a:ext>
            </a:extLst>
          </p:cNvPr>
          <p:cNvSpPr txBox="1">
            <a:spLocks/>
          </p:cNvSpPr>
          <p:nvPr/>
        </p:nvSpPr>
        <p:spPr>
          <a:xfrm>
            <a:off x="6022427" y="1413913"/>
            <a:ext cx="4494762" cy="477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Verifier: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0A1A6D-C30F-B449-B40C-731ABE0ADFA6}"/>
              </a:ext>
            </a:extLst>
          </p:cNvPr>
          <p:cNvSpPr txBox="1">
            <a:spLocks/>
          </p:cNvSpPr>
          <p:nvPr/>
        </p:nvSpPr>
        <p:spPr>
          <a:xfrm>
            <a:off x="1836683" y="4792714"/>
            <a:ext cx="2354151" cy="12051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Needs to be polynomial runtime, is it? Yes!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5921DF-92AA-0E45-BD6B-214DD7114DB1}"/>
              </a:ext>
            </a:extLst>
          </p:cNvPr>
          <p:cNvCxnSpPr>
            <a:cxnSpLocks/>
          </p:cNvCxnSpPr>
          <p:nvPr/>
        </p:nvCxnSpPr>
        <p:spPr>
          <a:xfrm flipH="1">
            <a:off x="3775841" y="4556232"/>
            <a:ext cx="1986457" cy="61485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5656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</a:t>
            </a:r>
            <a:r>
              <a:rPr lang="en-US" baseline="-25000" dirty="0">
                <a:sym typeface="Symbol"/>
              </a:rPr>
              <a:t>XNP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X≤</a:t>
            </a:r>
            <a:r>
              <a:rPr lang="en-US" baseline="-25000" dirty="0" err="1">
                <a:sym typeface="Symbol"/>
              </a:rPr>
              <a:t>p</a:t>
            </a:r>
            <a:r>
              <a:rPr lang="en-US" dirty="0" err="1">
                <a:sym typeface="Symbol"/>
              </a:rPr>
              <a:t>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problem in NP can be reduced </a:t>
            </a:r>
            <a:r>
              <a:rPr lang="en-US" i="1" dirty="0"/>
              <a:t>to </a:t>
            </a:r>
            <a:r>
              <a:rPr lang="en-US" dirty="0"/>
              <a:t>SAT</a:t>
            </a:r>
          </a:p>
          <a:p>
            <a:endParaRPr lang="en-US" dirty="0"/>
          </a:p>
          <a:p>
            <a:r>
              <a:rPr lang="en-US" dirty="0"/>
              <a:t>Consider an NTM that accepts a generic problem X in NP</a:t>
            </a:r>
          </a:p>
          <a:p>
            <a:pPr lvl="1"/>
            <a:r>
              <a:rPr lang="en-US" dirty="0"/>
              <a:t>M = (Q, </a:t>
            </a:r>
            <a:r>
              <a:rPr lang="en-US" dirty="0">
                <a:sym typeface="Symbol"/>
              </a:rPr>
              <a:t>, s, F, )</a:t>
            </a:r>
          </a:p>
          <a:p>
            <a:r>
              <a:rPr lang="en-US" dirty="0"/>
              <a:t>We will see how to reduce this general problem X to an instance of SAT</a:t>
            </a:r>
          </a:p>
        </p:txBody>
      </p:sp>
    </p:spTree>
    <p:extLst>
      <p:ext uri="{BB962C8B-B14F-4D97-AF65-F5344CB8AC3E}">
        <p14:creationId xmlns:p14="http://schemas.microsoft.com/office/powerpoint/2010/main" val="3654477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Variables used in our conversion:</a:t>
            </a:r>
          </a:p>
          <a:p>
            <a:pPr lvl="1" algn="just"/>
            <a:r>
              <a:rPr lang="en-US" sz="2400" dirty="0"/>
              <a:t>n is the input size</a:t>
            </a:r>
          </a:p>
          <a:p>
            <a:pPr lvl="1" algn="just"/>
            <a:r>
              <a:rPr lang="en-US" sz="2400" dirty="0"/>
              <a:t>p(n) is the (polynomial) time the NTM takes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q </a:t>
            </a:r>
            <a:r>
              <a:rPr lang="en-US" dirty="0">
                <a:sym typeface="Symbol"/>
              </a:rPr>
              <a:t> Q</a:t>
            </a:r>
          </a:p>
          <a:p>
            <a:pPr lvl="1"/>
            <a:r>
              <a:rPr lang="en-US" dirty="0"/>
              <a:t>-p(n) ≤ </a:t>
            </a:r>
            <a:r>
              <a:rPr lang="en-US" dirty="0" err="1"/>
              <a:t>i</a:t>
            </a:r>
            <a:r>
              <a:rPr lang="en-US" dirty="0"/>
              <a:t> ≤ p(n)</a:t>
            </a:r>
          </a:p>
          <a:p>
            <a:pPr lvl="1"/>
            <a:r>
              <a:rPr lang="en-US" dirty="0"/>
              <a:t>j </a:t>
            </a:r>
            <a:r>
              <a:rPr lang="en-US" dirty="0">
                <a:sym typeface="Symbol"/>
              </a:rPr>
              <a:t></a:t>
            </a:r>
          </a:p>
          <a:p>
            <a:pPr lvl="1"/>
            <a:r>
              <a:rPr lang="en-US" dirty="0">
                <a:sym typeface="Symbol"/>
              </a:rPr>
              <a:t>0</a:t>
            </a:r>
            <a:r>
              <a:rPr lang="en-US" dirty="0"/>
              <a:t> ≤ k ≤ p(n)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4191000"/>
          <a:ext cx="7467600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tape cell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contains symbol </a:t>
                      </a:r>
                      <a:r>
                        <a:rPr lang="en-US" i="1" dirty="0"/>
                        <a:t>j</a:t>
                      </a:r>
                      <a:r>
                        <a:rPr lang="en-US" dirty="0"/>
                        <a:t> at step </a:t>
                      </a:r>
                      <a:r>
                        <a:rPr lang="en-US" i="1" dirty="0"/>
                        <a:t>k</a:t>
                      </a:r>
                      <a:r>
                        <a:rPr lang="en-US" dirty="0"/>
                        <a:t> of the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ik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M’s read/write head is at 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i="1" baseline="0" dirty="0" err="1"/>
                        <a:t>i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M is in</a:t>
                      </a:r>
                      <a:r>
                        <a:rPr lang="en-US" baseline="0" dirty="0"/>
                        <a:t> state </a:t>
                      </a:r>
                      <a:r>
                        <a:rPr lang="en-US" i="1" baseline="0" dirty="0"/>
                        <a:t>q</a:t>
                      </a:r>
                      <a:r>
                        <a:rPr lang="en-US" baseline="0" dirty="0"/>
                        <a:t> at step </a:t>
                      </a:r>
                      <a:r>
                        <a:rPr lang="en-US" i="1" baseline="0" dirty="0"/>
                        <a:t>k</a:t>
                      </a:r>
                      <a:r>
                        <a:rPr lang="en-US" baseline="0" dirty="0"/>
                        <a:t> of the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9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676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79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part of the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there is an accepting computation for the NTM on input I, then B is satisfiable by assigning </a:t>
            </a:r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, </a:t>
            </a:r>
            <a:r>
              <a:rPr lang="en-US" dirty="0" err="1"/>
              <a:t>H</a:t>
            </a:r>
            <a:r>
              <a:rPr lang="en-US" baseline="-25000" dirty="0" err="1"/>
              <a:t>jk</a:t>
            </a:r>
            <a:r>
              <a:rPr lang="en-US" dirty="0"/>
              <a:t>, and </a:t>
            </a:r>
            <a:r>
              <a:rPr lang="en-US" dirty="0" err="1"/>
              <a:t>Q</a:t>
            </a:r>
            <a:r>
              <a:rPr lang="en-US" baseline="-25000" dirty="0" err="1"/>
              <a:t>jk</a:t>
            </a:r>
            <a:r>
              <a:rPr lang="en-US" dirty="0"/>
              <a:t> their intended interpretations</a:t>
            </a:r>
          </a:p>
          <a:p>
            <a:r>
              <a:rPr lang="en-US" dirty="0"/>
              <a:t>The number of sub-expressions is 2p(n) + 4p(n)</a:t>
            </a:r>
            <a:r>
              <a:rPr lang="en-US" baseline="30000" dirty="0"/>
              <a:t>2</a:t>
            </a:r>
            <a:r>
              <a:rPr lang="en-US" dirty="0"/>
              <a:t> + 3 = O(p(n)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Which means the reduction is polynomial</a:t>
            </a:r>
          </a:p>
          <a:p>
            <a:r>
              <a:rPr lang="en-US" dirty="0"/>
              <a:t>B is called the </a:t>
            </a:r>
            <a:r>
              <a:rPr lang="en-US" i="1" dirty="0"/>
              <a:t>tableau</a:t>
            </a:r>
            <a:r>
              <a:rPr lang="en-US" dirty="0"/>
              <a:t> of the NTM</a:t>
            </a:r>
          </a:p>
        </p:txBody>
      </p:sp>
    </p:spTree>
    <p:extLst>
      <p:ext uri="{BB962C8B-B14F-4D97-AF65-F5344CB8AC3E}">
        <p14:creationId xmlns:p14="http://schemas.microsoft.com/office/powerpoint/2010/main" val="3212761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DTM:</a:t>
            </a:r>
          </a:p>
        </p:txBody>
      </p:sp>
      <p:pic>
        <p:nvPicPr>
          <p:cNvPr id="5" name="Content Placeholder 4" descr="turing-machine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1" y="2971801"/>
            <a:ext cx="5376381" cy="1240381"/>
          </a:xfrm>
          <a:prstGeom prst="rect">
            <a:avLst/>
          </a:prstGeom>
        </p:spPr>
      </p:pic>
      <p:pic>
        <p:nvPicPr>
          <p:cNvPr id="6" name="Picture 5" descr="turing-machine-4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5114" y="1697210"/>
            <a:ext cx="2074286" cy="4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6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Cook-Levin proof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"/>
          </p:nvPr>
        </p:nvSpPr>
        <p:spPr>
          <a:xfrm>
            <a:off x="5334000" y="1600200"/>
            <a:ext cx="4038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Step 0: in state A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1: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2: in state B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3: in state C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r>
              <a:rPr lang="en-US" dirty="0"/>
              <a:t>Step 4: in state 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981201" y="1600201"/>
            <a:ext cx="2803213" cy="572931"/>
            <a:chOff x="733420" y="2606040"/>
            <a:chExt cx="2803213" cy="572931"/>
          </a:xfrm>
        </p:grpSpPr>
        <p:sp>
          <p:nvSpPr>
            <p:cNvPr id="8" name="Rectangle 7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81201" y="2743201"/>
            <a:ext cx="2803213" cy="572931"/>
            <a:chOff x="733420" y="2606040"/>
            <a:chExt cx="2803213" cy="572931"/>
          </a:xfrm>
        </p:grpSpPr>
        <p:sp>
          <p:nvSpPr>
            <p:cNvPr id="40" name="Rectangle 3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own Arrow 5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981201" y="3886201"/>
            <a:ext cx="2803213" cy="572931"/>
            <a:chOff x="733420" y="2606040"/>
            <a:chExt cx="2803213" cy="572931"/>
          </a:xfrm>
        </p:grpSpPr>
        <p:sp>
          <p:nvSpPr>
            <p:cNvPr id="55" name="Rectangle 5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Down Arrow 6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wn Arrow 6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981201" y="5029201"/>
            <a:ext cx="2803213" cy="572931"/>
            <a:chOff x="733420" y="2606040"/>
            <a:chExt cx="2803213" cy="572931"/>
          </a:xfrm>
        </p:grpSpPr>
        <p:sp>
          <p:nvSpPr>
            <p:cNvPr id="70" name="Rectangle 69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Down Arrow 81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Down Arrow 82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981201" y="6172201"/>
            <a:ext cx="2803213" cy="572931"/>
            <a:chOff x="733420" y="2606040"/>
            <a:chExt cx="2803213" cy="572931"/>
          </a:xfrm>
        </p:grpSpPr>
        <p:sp>
          <p:nvSpPr>
            <p:cNvPr id="85" name="Rectangle 84"/>
            <p:cNvSpPr/>
            <p:nvPr/>
          </p:nvSpPr>
          <p:spPr>
            <a:xfrm>
              <a:off x="1066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371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676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12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6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908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956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004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490914" y="277891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62000" y="2819400"/>
              <a:ext cx="3048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33420" y="2755105"/>
              <a:ext cx="45719" cy="400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Down Arrow 95"/>
            <p:cNvSpPr/>
            <p:nvPr/>
          </p:nvSpPr>
          <p:spPr>
            <a:xfrm>
              <a:off x="2103120" y="2606040"/>
              <a:ext cx="45719" cy="152400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Down Arrow 96"/>
            <p:cNvSpPr/>
            <p:nvPr/>
          </p:nvSpPr>
          <p:spPr>
            <a:xfrm>
              <a:off x="2414016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Down Arrow 97"/>
            <p:cNvSpPr/>
            <p:nvPr/>
          </p:nvSpPr>
          <p:spPr>
            <a:xfrm>
              <a:off x="1801368" y="2606040"/>
              <a:ext cx="45719" cy="152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102" descr="turing-machine-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5114" y="1697210"/>
            <a:ext cx="2074286" cy="4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09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 </a:t>
            </a:r>
          </a:p>
          <a:p>
            <a:r>
              <a:rPr lang="en-US" dirty="0"/>
              <a:t>The initial state of the TM is state A</a:t>
            </a:r>
          </a:p>
          <a:p>
            <a:pPr lvl="1"/>
            <a:r>
              <a:rPr lang="en-US" dirty="0" err="1"/>
              <a:t>Q</a:t>
            </a:r>
            <a:r>
              <a:rPr lang="en-US" baseline="-25000" dirty="0" err="1"/>
              <a:t>qk</a:t>
            </a:r>
            <a:r>
              <a:rPr lang="en-US" dirty="0"/>
              <a:t> is true if the TM is in state q at step k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A0</a:t>
            </a:r>
          </a:p>
          <a:p>
            <a:r>
              <a:rPr lang="en-US" dirty="0"/>
              <a:t>The head is in the center (cell 3)</a:t>
            </a:r>
          </a:p>
          <a:p>
            <a:pPr lvl="1"/>
            <a:r>
              <a:rPr lang="en-US" dirty="0" err="1"/>
              <a:t>H</a:t>
            </a:r>
            <a:r>
              <a:rPr lang="en-US" baseline="-25000" dirty="0" err="1"/>
              <a:t>ik</a:t>
            </a:r>
            <a:r>
              <a:rPr lang="en-US" dirty="0"/>
              <a:t> is true if the TM is in cell </a:t>
            </a:r>
            <a:r>
              <a:rPr lang="en-US" dirty="0" err="1"/>
              <a:t>i</a:t>
            </a:r>
            <a:r>
              <a:rPr lang="en-US" dirty="0"/>
              <a:t> at step k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45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state of the TM,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tape is all zeros for the 7 cells we care about (cells 0-6)</a:t>
            </a:r>
          </a:p>
          <a:p>
            <a:pPr lvl="1"/>
            <a:r>
              <a:rPr lang="en-US" dirty="0"/>
              <a:t>We’ll only focus on cells 2-4 for brevity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is true if the tape cell </a:t>
            </a:r>
            <a:r>
              <a:rPr lang="en-US" dirty="0" err="1"/>
              <a:t>i</a:t>
            </a:r>
            <a:r>
              <a:rPr lang="en-US" dirty="0"/>
              <a:t> contains symbol j at step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ijk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dirty="0" err="1">
                <a:sym typeface="Symbol"/>
              </a:rPr>
              <a:t>T</a:t>
            </a:r>
            <a:r>
              <a:rPr lang="en-US" baseline="-25000" dirty="0" err="1">
                <a:sym typeface="Symbol"/>
              </a:rPr>
              <a:t>ij’k</a:t>
            </a:r>
            <a:r>
              <a:rPr lang="en-US" dirty="0">
                <a:sym typeface="Symbol"/>
              </a:rPr>
              <a:t> where j!=j’</a:t>
            </a:r>
          </a:p>
          <a:p>
            <a:pPr lvl="1"/>
            <a:r>
              <a:rPr lang="en-US" dirty="0">
                <a:sym typeface="Symbol"/>
              </a:rPr>
              <a:t>(T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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2"/>
            <a:r>
              <a:rPr lang="en-US" dirty="0">
                <a:sym typeface="Symbol"/>
              </a:rPr>
              <a:t>Likewise for all the other steps (0  k  4)</a:t>
            </a:r>
          </a:p>
          <a:p>
            <a:pPr lvl="1"/>
            <a:r>
              <a:rPr lang="en-US" dirty="0">
                <a:sym typeface="Symbol"/>
              </a:rPr>
              <a:t>Convert that to an or clause: </a:t>
            </a:r>
            <a:r>
              <a:rPr lang="en-US" dirty="0" err="1">
                <a:sym typeface="Symbol"/>
              </a:rPr>
              <a:t>pq</a:t>
            </a:r>
            <a:r>
              <a:rPr lang="en-US" dirty="0">
                <a:sym typeface="Symbol"/>
              </a:rPr>
              <a:t>  </a:t>
            </a:r>
            <a:r>
              <a:rPr lang="en-US" dirty="0" err="1">
                <a:sym typeface="Symbol"/>
              </a:rPr>
              <a:t>pq</a:t>
            </a:r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07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conjunction ‘B’ of…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676400" y="1600200"/>
          <a:ext cx="88392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ij0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</a:t>
                      </a:r>
                      <a:r>
                        <a:rPr lang="en-US" baseline="0" dirty="0"/>
                        <a:t> cell </a:t>
                      </a: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initially contains symbol 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tape state; blank symbols below 0 and above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</a:t>
                      </a:r>
                      <a:r>
                        <a:rPr lang="en-US" baseline="0" dirty="0"/>
                        <a:t> state of the NTM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position of the read/write</a:t>
                      </a:r>
                      <a:r>
                        <a:rPr lang="en-US" baseline="0" dirty="0"/>
                        <a:t>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 != j’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</a:t>
                      </a:r>
                      <a:r>
                        <a:rPr lang="en-US" baseline="0" dirty="0"/>
                        <a:t> symbol per tape 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ijk</a:t>
                      </a:r>
                      <a:r>
                        <a:rPr lang="en-US" dirty="0"/>
                        <a:t> = </a:t>
                      </a:r>
                      <a:r>
                        <a:rPr lang="en-US" dirty="0" err="1"/>
                        <a:t>T</a:t>
                      </a:r>
                      <a:r>
                        <a:rPr lang="en-US" baseline="-25000" dirty="0" err="1"/>
                        <a:t>ij</a:t>
                      </a:r>
                      <a:r>
                        <a:rPr lang="en-US" baseline="-25000" dirty="0"/>
                        <a:t>(k+1)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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Tape remains unchanged unless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qk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</a:t>
                      </a:r>
                      <a:r>
                        <a:rPr lang="en-US" dirty="0">
                          <a:sym typeface="Symbol"/>
                        </a:rPr>
                        <a:t> q’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state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jk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 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j’k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 </a:t>
                      </a:r>
                      <a:r>
                        <a:rPr lang="en-US" dirty="0" err="1">
                          <a:sym typeface="Symbol"/>
                        </a:rPr>
                        <a:t>i</a:t>
                      </a:r>
                      <a:r>
                        <a:rPr lang="en-US" dirty="0">
                          <a:sym typeface="Symbol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one head position at a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Symbol"/>
                        </a:rPr>
                        <a:t>(</a:t>
                      </a:r>
                      <a:r>
                        <a:rPr lang="en-US" dirty="0" err="1">
                          <a:sym typeface="Symbol"/>
                        </a:rPr>
                        <a:t>H</a:t>
                      </a:r>
                      <a:r>
                        <a:rPr lang="en-US" baseline="-25000" dirty="0" err="1">
                          <a:sym typeface="Symbol"/>
                        </a:rPr>
                        <a:t>ij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qk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T</a:t>
                      </a:r>
                      <a:r>
                        <a:rPr lang="en-US" baseline="-25000" dirty="0" err="1">
                          <a:sym typeface="Symbol"/>
                        </a:rPr>
                        <a:t>ik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r>
                        <a:rPr lang="en-US" baseline="0" dirty="0">
                          <a:sym typeface="Symbol"/>
                        </a:rPr>
                        <a:t> </a:t>
                      </a:r>
                      <a:r>
                        <a:rPr lang="en-US" dirty="0">
                          <a:sym typeface="Symbol"/>
                        </a:rPr>
                        <a:t> (</a:t>
                      </a:r>
                      <a:r>
                        <a:rPr lang="en-US" baseline="0" dirty="0">
                          <a:sym typeface="Symbol"/>
                        </a:rPr>
                        <a:t>H</a:t>
                      </a:r>
                      <a:r>
                        <a:rPr lang="en-US" baseline="-25000" dirty="0">
                          <a:sym typeface="Symbol"/>
                        </a:rPr>
                        <a:t>(</a:t>
                      </a:r>
                      <a:r>
                        <a:rPr lang="en-US" baseline="-25000" dirty="0" err="1">
                          <a:sym typeface="Symbol"/>
                        </a:rPr>
                        <a:t>i+d</a:t>
                      </a:r>
                      <a:r>
                        <a:rPr lang="en-US" baseline="-25000" dirty="0">
                          <a:sym typeface="Symbol"/>
                        </a:rPr>
                        <a:t>)(k+1)</a:t>
                      </a:r>
                      <a:r>
                        <a:rPr lang="en-US" dirty="0">
                          <a:sym typeface="Symbol"/>
                        </a:rPr>
                        <a:t>  </a:t>
                      </a:r>
                      <a:r>
                        <a:rPr lang="en-US" dirty="0" err="1">
                          <a:sym typeface="Symbol"/>
                        </a:rPr>
                        <a:t>Q</a:t>
                      </a:r>
                      <a:r>
                        <a:rPr lang="en-US" baseline="-25000" dirty="0" err="1">
                          <a:sym typeface="Symbol"/>
                        </a:rPr>
                        <a:t>q</a:t>
                      </a:r>
                      <a:r>
                        <a:rPr lang="en-US" baseline="-25000" dirty="0">
                          <a:sym typeface="Symbol"/>
                        </a:rPr>
                        <a:t>’(k+1)</a:t>
                      </a:r>
                      <a:r>
                        <a:rPr lang="en-US" dirty="0">
                          <a:sym typeface="Symbol"/>
                        </a:rPr>
                        <a:t>  T</a:t>
                      </a:r>
                      <a:r>
                        <a:rPr lang="en-US" baseline="-25000" dirty="0">
                          <a:sym typeface="Symbol"/>
                        </a:rPr>
                        <a:t>i(k+1)</a:t>
                      </a:r>
                      <a:r>
                        <a:rPr lang="en-US" dirty="0">
                          <a:sym typeface="Symbol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(q, </a:t>
                      </a:r>
                      <a:r>
                        <a:rPr lang="en-US" dirty="0">
                          <a:sym typeface="Symbol"/>
                        </a:rPr>
                        <a:t>, q’, ’, d)  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transitions at computation step k when head position is at position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O(p(n)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ym typeface="Symbol"/>
                        </a:rPr>
                        <a:t></a:t>
                      </a:r>
                      <a:r>
                        <a:rPr lang="en-US" baseline="-25000" dirty="0" err="1">
                          <a:sym typeface="Symbol"/>
                        </a:rPr>
                        <a:t>fF</a:t>
                      </a:r>
                      <a:r>
                        <a:rPr lang="en-US" dirty="0">
                          <a:sym typeface="Symbol"/>
                        </a:rPr>
                        <a:t> </a:t>
                      </a:r>
                      <a:r>
                        <a:rPr lang="en-US" dirty="0" err="1">
                          <a:sym typeface="Symbol"/>
                        </a:rPr>
                        <a:t>Qfp</a:t>
                      </a:r>
                      <a:r>
                        <a:rPr lang="en-US" dirty="0">
                          <a:sym typeface="Symbol"/>
                        </a:rPr>
                        <a:t>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finish in an accepting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9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deterministic Turing machine that halts on all inputs. The running time or time complexity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maximum number of steps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uses on any input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running time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time Turing machine. Customarily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represent the length of the input.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9867"/>
                <a:ext cx="9905999" cy="2362200"/>
              </a:xfrm>
              <a:blipFill>
                <a:blip r:embed="rId2"/>
                <a:stretch>
                  <a:fillRect l="-896" t="-535" r="-1280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Short version: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is the worst case runtime for machine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 as a function of input size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i="1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67" y="4834467"/>
                <a:ext cx="2961744" cy="1151466"/>
              </a:xfrm>
              <a:prstGeom prst="rect">
                <a:avLst/>
              </a:prstGeom>
              <a:blipFill>
                <a:blip r:embed="rId3"/>
                <a:stretch>
                  <a:fillRect l="-1282" r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59D246-6453-0F43-9E5D-3F39A6ECF071}"/>
              </a:ext>
            </a:extLst>
          </p:cNvPr>
          <p:cNvCxnSpPr>
            <a:cxnSpLocks/>
          </p:cNvCxnSpPr>
          <p:nvPr/>
        </p:nvCxnSpPr>
        <p:spPr>
          <a:xfrm flipH="1" flipV="1">
            <a:off x="6570134" y="3623733"/>
            <a:ext cx="1244599" cy="12107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1430866" y="4682067"/>
            <a:ext cx="2961744" cy="11514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You should already be familiar with this definition /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86678-B4C4-A144-8F91-143D29AD5A52}"/>
              </a:ext>
            </a:extLst>
          </p:cNvPr>
          <p:cNvCxnSpPr>
            <a:cxnSpLocks/>
          </p:cNvCxnSpPr>
          <p:nvPr/>
        </p:nvCxnSpPr>
        <p:spPr>
          <a:xfrm flipV="1">
            <a:off x="3090333" y="3623733"/>
            <a:ext cx="1193801" cy="1058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27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conjunction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 = T</a:t>
            </a:r>
            <a:r>
              <a:rPr lang="en-US" baseline="-25000" dirty="0"/>
              <a:t>000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100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200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300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400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500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T</a:t>
            </a:r>
            <a:r>
              <a:rPr lang="en-US" baseline="-25000" dirty="0"/>
              <a:t>600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</a:t>
            </a:r>
            <a:r>
              <a:rPr lang="en-US" dirty="0"/>
              <a:t>Q</a:t>
            </a:r>
            <a:r>
              <a:rPr lang="en-US" baseline="-25000" dirty="0"/>
              <a:t>A0</a:t>
            </a:r>
            <a:r>
              <a:rPr lang="en-US" dirty="0">
                <a:sym typeface="Symbol"/>
              </a:rPr>
              <a:t>  </a:t>
            </a:r>
            <a:r>
              <a:rPr lang="en-US" dirty="0"/>
              <a:t>H</a:t>
            </a:r>
            <a:r>
              <a:rPr lang="en-US" baseline="-25000" dirty="0"/>
              <a:t>30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 (T</a:t>
            </a:r>
            <a:r>
              <a:rPr lang="en-US" baseline="-25000" dirty="0">
                <a:sym typeface="Symbol"/>
              </a:rPr>
              <a:t>200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210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300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310</a:t>
            </a:r>
            <a:r>
              <a:rPr lang="en-US" dirty="0">
                <a:sym typeface="Symbol"/>
              </a:rPr>
              <a:t>)  (T</a:t>
            </a:r>
            <a:r>
              <a:rPr lang="en-US" baseline="-25000" dirty="0">
                <a:sym typeface="Symbol"/>
              </a:rPr>
              <a:t>400</a:t>
            </a:r>
            <a:r>
              <a:rPr lang="en-US" dirty="0">
                <a:sym typeface="Symbol"/>
              </a:rPr>
              <a:t>  T</a:t>
            </a:r>
            <a:r>
              <a:rPr lang="en-US" baseline="-25000" dirty="0">
                <a:sym typeface="Symbol"/>
              </a:rPr>
              <a:t>410</a:t>
            </a:r>
            <a:r>
              <a:rPr lang="en-US" dirty="0">
                <a:sym typeface="Symbol"/>
              </a:rPr>
              <a:t>)  …</a:t>
            </a:r>
          </a:p>
          <a:p>
            <a:r>
              <a:rPr lang="en-US" dirty="0"/>
              <a:t>If the TM successfully completes the computation, then B will be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507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prove problem X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Show it is in NP</a:t>
            </a:r>
          </a:p>
          <a:p>
            <a:pPr lvl="1"/>
            <a:r>
              <a:rPr lang="en-US" dirty="0"/>
              <a:t>Any solution to a NP problem can be verified in polynomial time by a DTM</a:t>
            </a:r>
          </a:p>
          <a:p>
            <a:pPr lvl="2"/>
            <a:r>
              <a:rPr lang="en-US" dirty="0"/>
              <a:t>Equivalent statement: solvable in polynomial time by a NTM</a:t>
            </a:r>
          </a:p>
          <a:p>
            <a:r>
              <a:rPr lang="en-US" dirty="0"/>
              <a:t>Show it is in NP-hard</a:t>
            </a:r>
          </a:p>
          <a:p>
            <a:pPr lvl="1"/>
            <a:r>
              <a:rPr lang="en-US" dirty="0"/>
              <a:t>You can convert any NP problem into L in polynomial time</a:t>
            </a:r>
          </a:p>
          <a:p>
            <a:pPr lvl="1"/>
            <a:r>
              <a:rPr lang="en-US" dirty="0"/>
              <a:t>Done via a reduction: SAT ≤</a:t>
            </a:r>
            <a:r>
              <a:rPr lang="en-US" baseline="-25000" dirty="0"/>
              <a:t>p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162791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NP-Complete Problems (Reductions)</a:t>
            </a:r>
          </a:p>
        </p:txBody>
      </p:sp>
    </p:spTree>
    <p:extLst>
      <p:ext uri="{BB962C8B-B14F-4D97-AF65-F5344CB8AC3E}">
        <p14:creationId xmlns:p14="http://schemas.microsoft.com/office/powerpoint/2010/main" val="16748621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1016996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= NP?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63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 =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have not found any efficient solution to any of the NP-complete problems</a:t>
            </a:r>
          </a:p>
          <a:p>
            <a:pPr lvl="1"/>
            <a:r>
              <a:rPr lang="en-US" dirty="0"/>
              <a:t>But that doesn’t mean one does not exist</a:t>
            </a:r>
          </a:p>
          <a:p>
            <a:r>
              <a:rPr lang="en-US" dirty="0"/>
              <a:t>It’s possible that one does, and we just haven’t found it yet</a:t>
            </a:r>
          </a:p>
          <a:p>
            <a:pPr lvl="1"/>
            <a:r>
              <a:rPr lang="en-US" dirty="0"/>
              <a:t>But nobody really believes that</a:t>
            </a:r>
          </a:p>
          <a:p>
            <a:r>
              <a:rPr lang="en-US" dirty="0"/>
              <a:t>However, nobody has been able to </a:t>
            </a:r>
            <a:r>
              <a:rPr lang="en-US" i="1" dirty="0"/>
              <a:t>prove</a:t>
            </a:r>
            <a:r>
              <a:rPr lang="en-US" dirty="0"/>
              <a:t>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57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P does equal NP?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That would be </a:t>
            </a:r>
            <a:r>
              <a:rPr lang="en-US" i="1" dirty="0"/>
              <a:t>bad</a:t>
            </a:r>
          </a:p>
          <a:p>
            <a:r>
              <a:rPr lang="en-US" dirty="0"/>
              <a:t>There are many things that we want to be hard</a:t>
            </a:r>
          </a:p>
          <a:p>
            <a:pPr lvl="1"/>
            <a:r>
              <a:rPr lang="en-US" dirty="0"/>
              <a:t>Cracking any sort of encryption, for example</a:t>
            </a:r>
          </a:p>
          <a:p>
            <a:r>
              <a:rPr lang="en-US" dirty="0"/>
              <a:t>This would then be computable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5835960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Funny: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1026" name="Picture 2" descr="Securit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786" y="1676401"/>
            <a:ext cx="6509815" cy="3981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450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believe that P </a:t>
            </a:r>
            <a:r>
              <a:rPr lang="en-US" dirty="0">
                <a:sym typeface="Symbol"/>
              </a:rPr>
              <a:t> NP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After decades of study, nobody has been able to find an efficient solution to any one of over 3,000 known NP-complete problems</a:t>
            </a:r>
          </a:p>
          <a:p>
            <a:pPr lvl="1"/>
            <a:r>
              <a:rPr lang="en-US" dirty="0"/>
              <a:t>Many of these problems were analyzed long before NP-completeness was defined</a:t>
            </a:r>
          </a:p>
        </p:txBody>
      </p:sp>
    </p:spTree>
    <p:extLst>
      <p:ext uri="{BB962C8B-B14F-4D97-AF65-F5344CB8AC3E}">
        <p14:creationId xmlns:p14="http://schemas.microsoft.com/office/powerpoint/2010/main" val="2426967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 a million dollars!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Clay Mathematics Institute defined 7 “Millennium Problems”</a:t>
            </a:r>
          </a:p>
          <a:p>
            <a:pPr lvl="1"/>
            <a:r>
              <a:rPr lang="en-US" dirty="0"/>
              <a:t>And offered $1 million to anybody who can offer a solution (one way or the other) to one of them</a:t>
            </a:r>
          </a:p>
          <a:p>
            <a:pPr lvl="1"/>
            <a:r>
              <a:rPr lang="en-US" dirty="0"/>
              <a:t>One of the is if P = NP or not</a:t>
            </a:r>
          </a:p>
          <a:p>
            <a:pPr lvl="1"/>
            <a:r>
              <a:rPr lang="en-US" dirty="0">
                <a:hlinkClick r:id="rId2"/>
              </a:rPr>
              <a:t>http://www.claymath.org/millennium/P_vs_NP/</a:t>
            </a:r>
            <a:r>
              <a:rPr lang="en-US" dirty="0"/>
              <a:t> </a:t>
            </a:r>
          </a:p>
          <a:p>
            <a:r>
              <a:rPr lang="en-US" dirty="0"/>
              <a:t>Only one has been solved: the Poincare conjecture</a:t>
            </a:r>
          </a:p>
        </p:txBody>
      </p:sp>
    </p:spTree>
    <p:extLst>
      <p:ext uri="{BB962C8B-B14F-4D97-AF65-F5344CB8AC3E}">
        <p14:creationId xmlns:p14="http://schemas.microsoft.com/office/powerpoint/2010/main" val="269126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Review: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8823" y="1875616"/>
                <a:ext cx="3574521" cy="584854"/>
              </a:xfrm>
              <a:blipFill>
                <a:blip r:embed="rId2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5874277" y="186715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upper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BF077-980A-5B40-8E38-8210765FE5A8}"/>
              </a:ext>
            </a:extLst>
          </p:cNvPr>
          <p:cNvSpPr txBox="1">
            <a:spLocks/>
          </p:cNvSpPr>
          <p:nvPr/>
        </p:nvSpPr>
        <p:spPr>
          <a:xfrm>
            <a:off x="2028823" y="1193722"/>
            <a:ext cx="6299201" cy="4402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The following items, you should already know from previous courses.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C63542D-0AD0-4F44-9C74-C58D247DB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2702098"/>
                <a:ext cx="3574521" cy="584854"/>
              </a:xfrm>
              <a:prstGeom prst="rect">
                <a:avLst/>
              </a:prstGeom>
              <a:blipFill>
                <a:blip r:embed="rId3"/>
                <a:stretch>
                  <a:fillRect t="-212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6C178B-2404-354F-86DD-4767D59704A9}"/>
              </a:ext>
            </a:extLst>
          </p:cNvPr>
          <p:cNvSpPr txBox="1">
            <a:spLocks/>
          </p:cNvSpPr>
          <p:nvPr/>
        </p:nvSpPr>
        <p:spPr>
          <a:xfrm>
            <a:off x="5874277" y="2693632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lower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ABDF5C1-180B-6B41-B0E5-0B2C824CC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3537046"/>
                <a:ext cx="3574521" cy="58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AA9C3F-465F-C64E-BAA9-FDA8541EAAE8}"/>
              </a:ext>
            </a:extLst>
          </p:cNvPr>
          <p:cNvSpPr txBox="1">
            <a:spLocks/>
          </p:cNvSpPr>
          <p:nvPr/>
        </p:nvSpPr>
        <p:spPr>
          <a:xfrm>
            <a:off x="5874277" y="3528580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Asymptotic </a:t>
            </a:r>
            <a:r>
              <a:rPr lang="en-US" sz="1800" b="1" i="1" u="sng" dirty="0">
                <a:solidFill>
                  <a:schemeClr val="tx1">
                    <a:lumMod val="95000"/>
                  </a:schemeClr>
                </a:solidFill>
              </a:rPr>
              <a:t>tight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D06924B-AE9F-1446-B6AF-CEB5F3B76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4371994"/>
                <a:ext cx="3574521" cy="584854"/>
              </a:xfrm>
              <a:prstGeom prst="rect">
                <a:avLst/>
              </a:prstGeom>
              <a:blipFill>
                <a:blip r:embed="rId5"/>
                <a:stretch>
                  <a:fillRect l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1FD3C08-0EFA-584D-AD0C-6A0257651829}"/>
              </a:ext>
            </a:extLst>
          </p:cNvPr>
          <p:cNvSpPr txBox="1">
            <a:spLocks/>
          </p:cNvSpPr>
          <p:nvPr/>
        </p:nvSpPr>
        <p:spPr>
          <a:xfrm>
            <a:off x="5874277" y="4363528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Some common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A579BB98-AFDB-1547-8494-7FDB1CAB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823" y="5206942"/>
                <a:ext cx="3574521" cy="584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9BE2CB-9653-5743-B399-B27896BE48B6}"/>
              </a:ext>
            </a:extLst>
          </p:cNvPr>
          <p:cNvSpPr txBox="1">
            <a:spLocks/>
          </p:cNvSpPr>
          <p:nvPr/>
        </p:nvSpPr>
        <p:spPr>
          <a:xfrm>
            <a:off x="5874277" y="5198476"/>
            <a:ext cx="4859867" cy="5933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Every log is bounded by any polynomial is bounded by any exponential</a:t>
            </a:r>
          </a:p>
        </p:txBody>
      </p:sp>
    </p:spTree>
    <p:extLst>
      <p:ext uri="{BB962C8B-B14F-4D97-AF65-F5344CB8AC3E}">
        <p14:creationId xmlns:p14="http://schemas.microsoft.com/office/powerpoint/2010/main" val="6889140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03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Circuit-SAT versus 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Circuit-SAT is a translation of a Boolean circuit</a:t>
            </a:r>
          </a:p>
          <a:p>
            <a:pPr lvl="1"/>
            <a:r>
              <a:rPr lang="en-US" dirty="0"/>
              <a:t>Only and, or, and not</a:t>
            </a:r>
          </a:p>
          <a:p>
            <a:pPr lvl="1"/>
            <a:r>
              <a:rPr lang="en-US" dirty="0"/>
              <a:t>Each operator only operates on 2 literals (or their negations)</a:t>
            </a:r>
          </a:p>
          <a:p>
            <a:r>
              <a:rPr lang="en-US" dirty="0"/>
              <a:t>SAT can be any Boolean expression</a:t>
            </a:r>
          </a:p>
          <a:p>
            <a:pPr lvl="1"/>
            <a:r>
              <a:rPr lang="en-US" dirty="0"/>
              <a:t>Including conditionals and bi-conditionals</a:t>
            </a:r>
          </a:p>
          <a:p>
            <a:pPr lvl="1"/>
            <a:r>
              <a:rPr lang="en-US" dirty="0"/>
              <a:t>Sometimes called Formula SAT to differentiate it</a:t>
            </a:r>
          </a:p>
          <a:p>
            <a:r>
              <a:rPr lang="en-US" dirty="0"/>
              <a:t>They were known to be equivalent in expressive power long before NP-completeness came around</a:t>
            </a:r>
          </a:p>
          <a:p>
            <a:pPr lvl="1"/>
            <a:r>
              <a:rPr lang="en-US" dirty="0"/>
              <a:t>And are thus used rather interchangeably</a:t>
            </a:r>
          </a:p>
        </p:txBody>
      </p:sp>
    </p:spTree>
    <p:extLst>
      <p:ext uri="{BB962C8B-B14F-4D97-AF65-F5344CB8AC3E}">
        <p14:creationId xmlns:p14="http://schemas.microsoft.com/office/powerpoint/2010/main" val="2422645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3-SAT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Satisfiability</a:t>
            </a:r>
            <a:r>
              <a:rPr lang="en-US" dirty="0"/>
              <a:t> (SAT) takes pretty much any Boolean expression</a:t>
            </a:r>
          </a:p>
          <a:p>
            <a:pPr lvl="1"/>
            <a:r>
              <a:rPr lang="en-US" dirty="0"/>
              <a:t>And, or, conditional, bi-conditional, etc.</a:t>
            </a:r>
          </a:p>
          <a:p>
            <a:r>
              <a:rPr lang="en-US" dirty="0"/>
              <a:t>In 3-SAT, we claim that the Boolean expression must be a conjunction of disjunctions</a:t>
            </a:r>
          </a:p>
          <a:p>
            <a:pPr lvl="1"/>
            <a:r>
              <a:rPr lang="en-US" dirty="0"/>
              <a:t>Each clause is a disjunction (</a:t>
            </a:r>
            <a:r>
              <a:rPr lang="en-US" dirty="0" err="1"/>
              <a:t>OR’ing</a:t>
            </a:r>
            <a:r>
              <a:rPr lang="en-US" dirty="0"/>
              <a:t>) of literals (or their negations)</a:t>
            </a:r>
          </a:p>
          <a:p>
            <a:pPr lvl="1"/>
            <a:r>
              <a:rPr lang="en-US" dirty="0"/>
              <a:t>The overall expression is a conjunction (</a:t>
            </a:r>
            <a:r>
              <a:rPr lang="en-US" dirty="0" err="1"/>
              <a:t>AND’ing</a:t>
            </a:r>
            <a:r>
              <a:rPr lang="en-US" dirty="0"/>
              <a:t>) of the clauses</a:t>
            </a:r>
          </a:p>
          <a:p>
            <a:pPr lvl="1"/>
            <a:r>
              <a:rPr lang="en-US" dirty="0"/>
              <a:t>Each clause can have </a:t>
            </a:r>
            <a:r>
              <a:rPr lang="en-US" i="1" dirty="0"/>
              <a:t>exactly</a:t>
            </a:r>
            <a:r>
              <a:rPr lang="en-US" dirty="0"/>
              <a:t> 3 literals</a:t>
            </a:r>
          </a:p>
          <a:p>
            <a:r>
              <a:rPr lang="en-US" dirty="0"/>
              <a:t>It’s called 3-CNF-SAT because it must be in conjunctive normal form (a conjunction of disjunctions)</a:t>
            </a:r>
          </a:p>
        </p:txBody>
      </p:sp>
    </p:spTree>
    <p:extLst>
      <p:ext uri="{BB962C8B-B14F-4D97-AF65-F5344CB8AC3E}">
        <p14:creationId xmlns:p14="http://schemas.microsoft.com/office/powerpoint/2010/main" val="3471429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022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You did this in 2150 lab 5 with arithmetic operators; same principle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156326" y="1797726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14773707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6156326" y="1797726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37217898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505200" y="1600200"/>
            <a:ext cx="2438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5"/>
          </p:cNvCxnSpPr>
          <p:nvPr/>
        </p:nvCxnSpPr>
        <p:spPr>
          <a:xfrm rot="16200000" flipH="1">
            <a:off x="6373695" y="1268295"/>
            <a:ext cx="840117" cy="2414496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7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8805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4038600" cy="495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6705600" y="2758440"/>
          <a:ext cx="303498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144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7569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What about </a:t>
            </a:r>
            <a:r>
              <a:rPr lang="en-US" b="1" i="1" u="sng" dirty="0">
                <a:solidFill>
                  <a:schemeClr val="bg1"/>
                </a:solidFill>
              </a:rPr>
              <a:t>non-deterministic</a:t>
            </a:r>
            <a:r>
              <a:rPr lang="en-US" dirty="0">
                <a:solidFill>
                  <a:schemeClr val="bg1"/>
                </a:solidFill>
              </a:rPr>
              <a:t> Turing machines (NTMs)? How do we measure running time of such a device?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88870" y="2879577"/>
            <a:ext cx="2312988" cy="11384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With deterministic computation, we simply look at longest the one branch of computation can possibly be.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2EC60F-DC95-4041-8259-6122C356BC65}"/>
              </a:ext>
            </a:extLst>
          </p:cNvPr>
          <p:cNvCxnSpPr>
            <a:cxnSpLocks/>
          </p:cNvCxnSpPr>
          <p:nvPr/>
        </p:nvCxnSpPr>
        <p:spPr>
          <a:xfrm>
            <a:off x="1782800" y="3916121"/>
            <a:ext cx="499534" cy="423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5EA41-11AA-A24B-B09A-C6CE7A122E1A}"/>
              </a:ext>
            </a:extLst>
          </p:cNvPr>
          <p:cNvSpPr txBox="1">
            <a:spLocks/>
          </p:cNvSpPr>
          <p:nvPr/>
        </p:nvSpPr>
        <p:spPr>
          <a:xfrm>
            <a:off x="9193209" y="3339240"/>
            <a:ext cx="2753255" cy="13576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For non-deterministic deciders (does not loop forever), we measure the length of the longest branch of computation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05C10-7079-4645-B807-A2C38B1E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2" y="2840005"/>
            <a:ext cx="5787631" cy="329832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D03767-2BC2-1546-92BF-436F8A44EB34}"/>
              </a:ext>
            </a:extLst>
          </p:cNvPr>
          <p:cNvCxnSpPr>
            <a:cxnSpLocks/>
          </p:cNvCxnSpPr>
          <p:nvPr/>
        </p:nvCxnSpPr>
        <p:spPr>
          <a:xfrm flipH="1">
            <a:off x="8523899" y="4489169"/>
            <a:ext cx="828101" cy="582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64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736355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5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27303673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/lecture28/Vertex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124200"/>
            <a:ext cx="5638800" cy="33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182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Clique in a graph G is a set of nodes such that each one is connected to each other in the set</a:t>
            </a:r>
          </a:p>
          <a:p>
            <a:pPr lvl="1"/>
            <a:r>
              <a:rPr lang="en-US" dirty="0"/>
              <a:t>In other words, it’s a maximal sub-graph of G</a:t>
            </a:r>
          </a:p>
          <a:p>
            <a:r>
              <a:rPr lang="en-US" dirty="0"/>
              <a:t>The problem is to find the maximal clique in a graph</a:t>
            </a:r>
          </a:p>
        </p:txBody>
      </p:sp>
    </p:spTree>
    <p:extLst>
      <p:ext uri="{BB962C8B-B14F-4D97-AF65-F5344CB8AC3E}">
        <p14:creationId xmlns:p14="http://schemas.microsoft.com/office/powerpoint/2010/main" val="34022012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Clique is NP-complete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First show it’s in NP</a:t>
            </a:r>
          </a:p>
          <a:p>
            <a:pPr lvl="1"/>
            <a:r>
              <a:rPr lang="en-US" dirty="0"/>
              <a:t>Can we verify it with a DTM in polynomial time?</a:t>
            </a:r>
          </a:p>
          <a:p>
            <a:pPr lvl="1"/>
            <a:r>
              <a:rPr lang="en-US" dirty="0"/>
              <a:t>Given a set of nodes, we can quickly determine if they are all connected to each other</a:t>
            </a:r>
          </a:p>
          <a:p>
            <a:pPr lvl="2"/>
            <a:r>
              <a:rPr lang="en-US" dirty="0"/>
              <a:t>A formal proof will require explaining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pPr lvl="1"/>
            <a:r>
              <a:rPr lang="en-US" dirty="0"/>
              <a:t>Done!</a:t>
            </a:r>
          </a:p>
          <a:p>
            <a:r>
              <a:rPr lang="en-US" dirty="0"/>
              <a:t>Next, show it’s NP-hard</a:t>
            </a:r>
          </a:p>
          <a:p>
            <a:pPr lvl="1"/>
            <a:r>
              <a:rPr lang="en-US" dirty="0"/>
              <a:t>We reduce another NP-complete problem </a:t>
            </a:r>
            <a:r>
              <a:rPr lang="en-US" i="1" dirty="0"/>
              <a:t>to</a:t>
            </a:r>
            <a:r>
              <a:rPr lang="en-US" dirty="0"/>
              <a:t> Clique</a:t>
            </a:r>
          </a:p>
          <a:p>
            <a:pPr lvl="1"/>
            <a:r>
              <a:rPr lang="en-US" dirty="0"/>
              <a:t>Our choices so far are SAT and 3-SAT</a:t>
            </a:r>
          </a:p>
          <a:p>
            <a:pPr lvl="1"/>
            <a:r>
              <a:rPr lang="en-US" dirty="0"/>
              <a:t>We’ll use 3-SAT</a:t>
            </a:r>
          </a:p>
          <a:p>
            <a:pPr lvl="1"/>
            <a:r>
              <a:rPr lang="en-US" dirty="0"/>
              <a:t>In other words, that we can use a Clique solution to solve a 3-SAT problem</a:t>
            </a:r>
          </a:p>
          <a:p>
            <a:pPr lvl="2"/>
            <a:r>
              <a:rPr lang="en-US" dirty="0"/>
              <a:t>3-SAT ≤</a:t>
            </a:r>
            <a:r>
              <a:rPr lang="en-US" baseline="-25000" dirty="0"/>
              <a:t>p</a:t>
            </a:r>
            <a:r>
              <a:rPr lang="en-US" dirty="0"/>
              <a:t> Clique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428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3-SAT problem with k clauses, C</a:t>
            </a:r>
            <a:r>
              <a:rPr lang="en-US" baseline="-25000" dirty="0"/>
              <a:t>1</a:t>
            </a:r>
            <a:r>
              <a:rPr lang="en-US" dirty="0"/>
              <a:t> to C</a:t>
            </a:r>
            <a:r>
              <a:rPr lang="en-US" baseline="-25000" dirty="0"/>
              <a:t>k</a:t>
            </a:r>
            <a:r>
              <a:rPr lang="en-US" dirty="0"/>
              <a:t>; each clause C</a:t>
            </a:r>
            <a:r>
              <a:rPr lang="en-US" baseline="-25000" dirty="0"/>
              <a:t>r</a:t>
            </a:r>
            <a:r>
              <a:rPr lang="en-US" dirty="0"/>
              <a:t> (where 1 </a:t>
            </a:r>
            <a:r>
              <a:rPr lang="en-US" dirty="0">
                <a:sym typeface="Symbol"/>
              </a:rPr>
              <a:t> r  k) has literals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, l</a:t>
            </a:r>
            <a:r>
              <a:rPr lang="en-US" baseline="30000" dirty="0">
                <a:sym typeface="Symbol"/>
              </a:rPr>
              <a:t>r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r>
              <a:rPr lang="en-US" dirty="0"/>
              <a:t>We create a graph G as follows:</a:t>
            </a:r>
          </a:p>
          <a:p>
            <a:pPr lvl="1"/>
            <a:r>
              <a:rPr lang="en-US" dirty="0"/>
              <a:t>For each literal, create a vertex</a:t>
            </a:r>
          </a:p>
          <a:p>
            <a:pPr lvl="1"/>
            <a:r>
              <a:rPr lang="en-US" dirty="0"/>
              <a:t>Draw an edge between each vertex and every other vertex that:</a:t>
            </a:r>
          </a:p>
          <a:p>
            <a:pPr lvl="2"/>
            <a:r>
              <a:rPr lang="en-US" dirty="0"/>
              <a:t>Is not in the same clause</a:t>
            </a:r>
          </a:p>
          <a:p>
            <a:pPr lvl="2"/>
            <a:r>
              <a:rPr lang="en-US" dirty="0"/>
              <a:t>Is </a:t>
            </a:r>
            <a:r>
              <a:rPr lang="en-US" i="1" dirty="0"/>
              <a:t>consistent</a:t>
            </a:r>
            <a:r>
              <a:rPr lang="en-US" dirty="0"/>
              <a:t>: i.e., is not the negation of that literal</a:t>
            </a:r>
          </a:p>
          <a:p>
            <a:r>
              <a:rPr lang="en-US" dirty="0"/>
              <a:t>Claim: if the there is a clique of size k in G, then the equation is </a:t>
            </a:r>
            <a:r>
              <a:rPr lang="en-US" dirty="0" err="1"/>
              <a:t>satisfiable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506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 =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)(x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2438401"/>
            <a:ext cx="9144000" cy="4286977"/>
            <a:chOff x="0" y="2438400"/>
            <a:chExt cx="9144000" cy="4286977"/>
          </a:xfrm>
        </p:grpSpPr>
        <p:pic>
          <p:nvPicPr>
            <p:cNvPr id="5" name="Picture 4" descr="cormen-fig-34-14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2438400"/>
              <a:ext cx="9144000" cy="4286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505200" y="296733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2207" y="29718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14938" y="4267200"/>
              <a:ext cx="609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  <a:sym typeface="Symbol"/>
                </a:rPr>
                <a:t></a:t>
              </a:r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09800" y="52386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5257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81800" y="4267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Times" pitchFamily="2" charset="0"/>
                </a:rPr>
                <a:t>x</a:t>
              </a:r>
              <a:r>
                <a:rPr lang="en-US" sz="2000" baseline="-25000" dirty="0">
                  <a:solidFill>
                    <a:schemeClr val="bg1"/>
                  </a:solidFill>
                  <a:latin typeface="Times" pitchFamily="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6218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Satisfiable</a:t>
            </a:r>
            <a:r>
              <a:rPr lang="en-US" dirty="0"/>
              <a:t>(</a:t>
            </a:r>
            <a:r>
              <a:rPr lang="en-US" dirty="0">
                <a:sym typeface="Symbol"/>
              </a:rPr>
              <a:t>) </a:t>
            </a:r>
            <a:r>
              <a:rPr lang="en-US" dirty="0">
                <a:sym typeface="Wingdings" panose="05000000000000000000" pitchFamily="2" charset="2"/>
              </a:rPr>
              <a:t> Clique(G, 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true literal in each clause</a:t>
            </a:r>
          </a:p>
          <a:p>
            <a:pPr lvl="1"/>
            <a:r>
              <a:rPr lang="en-US" dirty="0"/>
              <a:t>We pick one such true literal from each clause</a:t>
            </a:r>
          </a:p>
          <a:p>
            <a:pPr lvl="2"/>
            <a:r>
              <a:rPr lang="en-US" dirty="0"/>
              <a:t>They are all connected to each other, since inconsistent nodes are not connected to each other</a:t>
            </a:r>
          </a:p>
          <a:p>
            <a:pPr lvl="2"/>
            <a:r>
              <a:rPr lang="en-US" dirty="0"/>
              <a:t>They form a click of size k</a:t>
            </a:r>
          </a:p>
          <a:p>
            <a:pPr lvl="1"/>
            <a:r>
              <a:rPr lang="en-US" dirty="0"/>
              <a:t>You cannot have a clique of size k+1</a:t>
            </a:r>
          </a:p>
          <a:p>
            <a:pPr lvl="2"/>
            <a:r>
              <a:rPr lang="en-US" dirty="0"/>
              <a:t>Since nodes within a clause are not connected to each other</a:t>
            </a:r>
          </a:p>
          <a:p>
            <a:r>
              <a:rPr lang="en-US" dirty="0"/>
              <a:t>Thus, if the equation of k clauses is </a:t>
            </a:r>
            <a:r>
              <a:rPr lang="en-US" dirty="0" err="1"/>
              <a:t>satisfiable</a:t>
            </a:r>
            <a:r>
              <a:rPr lang="en-US" dirty="0"/>
              <a:t>, there is a clique of size k in graph G</a:t>
            </a:r>
          </a:p>
          <a:p>
            <a:pPr lvl="1"/>
            <a:r>
              <a:rPr lang="en-US" dirty="0"/>
              <a:t>And if there is a clique of size k in the graph G, then the equation is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1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Clique(G, k)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Satisfiable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ym typeface="Symbol"/>
              </a:rPr>
              <a:t>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Then there is at least one clause where all literals are false</a:t>
            </a:r>
          </a:p>
          <a:p>
            <a:pPr lvl="1"/>
            <a:r>
              <a:rPr lang="en-US" dirty="0"/>
              <a:t>Thus, you cannot have a clique of size k</a:t>
            </a:r>
          </a:p>
          <a:p>
            <a:pPr lvl="2"/>
            <a:r>
              <a:rPr lang="en-US" dirty="0"/>
              <a:t>Since there are only k-1 clauses left to form a clique</a:t>
            </a:r>
          </a:p>
          <a:p>
            <a:pPr lvl="2"/>
            <a:r>
              <a:rPr lang="en-US" dirty="0"/>
              <a:t>Recall that no nodes in the same clause are connected to each other, so we can get at most one node in the clique from each clause</a:t>
            </a:r>
          </a:p>
          <a:p>
            <a:r>
              <a:rPr lang="en-US" dirty="0"/>
              <a:t>Thus, if the equation of k clauses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r>
              <a:rPr lang="en-US" dirty="0"/>
              <a:t>, there is </a:t>
            </a:r>
            <a:r>
              <a:rPr lang="en-US" i="1" dirty="0"/>
              <a:t>not </a:t>
            </a:r>
            <a:r>
              <a:rPr lang="en-US" dirty="0"/>
              <a:t>a clique of size k in graph G</a:t>
            </a:r>
          </a:p>
          <a:p>
            <a:pPr lvl="1"/>
            <a:r>
              <a:rPr lang="en-US" dirty="0"/>
              <a:t>And if there is </a:t>
            </a:r>
            <a:r>
              <a:rPr lang="en-US" i="1" dirty="0"/>
              <a:t>not </a:t>
            </a:r>
            <a:r>
              <a:rPr lang="en-US" dirty="0"/>
              <a:t>a clique of size k in the graph G, then the equation is </a:t>
            </a:r>
            <a:r>
              <a:rPr lang="en-US" i="1" dirty="0"/>
              <a:t>not </a:t>
            </a:r>
            <a:r>
              <a:rPr lang="en-US" dirty="0" err="1"/>
              <a:t>satisfiable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7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this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notable because it shows a reduction from a formulaic problem to a graph problem</a:t>
            </a:r>
          </a:p>
          <a:p>
            <a:r>
              <a:rPr lang="en-US" dirty="0"/>
              <a:t>And the Cook-Levin theorem translates the graph problem (Clique) back to a formulaic  problem (SAT)</a:t>
            </a:r>
          </a:p>
        </p:txBody>
      </p:sp>
    </p:spTree>
    <p:extLst>
      <p:ext uri="{BB962C8B-B14F-4D97-AF65-F5344CB8AC3E}">
        <p14:creationId xmlns:p14="http://schemas.microsoft.com/office/powerpoint/2010/main" val="179430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Quick note on Non-Deterministic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Every NTM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has an equivalent DTM that runs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81105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704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Cover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231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vertex cover</a:t>
            </a:r>
            <a:r>
              <a:rPr lang="en-US" dirty="0"/>
              <a:t> (VC) on a graph G = (V,E) is a subset of vertices S </a:t>
            </a:r>
            <a:r>
              <a:rPr lang="en-US" dirty="0">
                <a:sym typeface="Symbol"/>
              </a:rPr>
              <a:t> V such that every edge in the graph is connected to at least one vertex in S</a:t>
            </a:r>
          </a:p>
          <a:p>
            <a:r>
              <a:rPr lang="en-US" dirty="0">
                <a:sym typeface="Symbol"/>
              </a:rPr>
              <a:t>We typically look for the smallest vertex cover</a:t>
            </a:r>
          </a:p>
          <a:p>
            <a:r>
              <a:rPr lang="en-US" dirty="0">
                <a:sym typeface="Symbol"/>
              </a:rPr>
              <a:t>The smallest vertex cover in the graph to the right is of size 3</a:t>
            </a:r>
          </a:p>
          <a:p>
            <a:pPr lvl="1"/>
            <a:r>
              <a:rPr lang="en-US" dirty="0">
                <a:sym typeface="Symbol"/>
              </a:rPr>
              <a:t>2, 3, 7</a:t>
            </a:r>
          </a:p>
        </p:txBody>
      </p:sp>
      <p:pic>
        <p:nvPicPr>
          <p:cNvPr id="8" name="Picture 2" descr="C:\WINDOWS\Desktop\Oh_type\kleinberg_GIF_01to10\kleinberg_08F01.gif"/>
          <p:cNvPicPr preferRelativeResize="0">
            <a:picLocks noGrp="1"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3" cstate="print"/>
          <a:srcRect b="29288"/>
          <a:stretch>
            <a:fillRect/>
          </a:stretch>
        </p:blipFill>
        <p:spPr>
          <a:xfrm>
            <a:off x="6156326" y="1915896"/>
            <a:ext cx="4041775" cy="3537385"/>
          </a:xfrm>
        </p:spPr>
      </p:pic>
    </p:spTree>
    <p:extLst>
      <p:ext uri="{BB962C8B-B14F-4D97-AF65-F5344CB8AC3E}">
        <p14:creationId xmlns:p14="http://schemas.microsoft.com/office/powerpoint/2010/main" val="21180932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Vertex Cover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reduce Clique to VC</a:t>
            </a:r>
          </a:p>
          <a:p>
            <a:r>
              <a:rPr lang="en-US" dirty="0"/>
              <a:t>Decision problem we will prove: given a graph G, is there a vertex cover of size k?</a:t>
            </a:r>
          </a:p>
          <a:p>
            <a:r>
              <a:rPr lang="en-US" dirty="0"/>
              <a:t>VC </a:t>
            </a:r>
            <a:r>
              <a:rPr lang="en-US" dirty="0">
                <a:sym typeface="Symbol"/>
              </a:rPr>
              <a:t>NP: given a set of vertices, we can tell in polynomial time on a DTM if they form a proper VC</a:t>
            </a:r>
          </a:p>
          <a:p>
            <a:pPr lvl="1"/>
            <a:r>
              <a:rPr lang="en-US" dirty="0">
                <a:sym typeface="Symbol"/>
              </a:rPr>
              <a:t>A formal proof will require explaining </a:t>
            </a:r>
            <a:r>
              <a:rPr lang="en-US" i="1" dirty="0">
                <a:sym typeface="Symbol"/>
              </a:rPr>
              <a:t>how</a:t>
            </a:r>
            <a:r>
              <a:rPr lang="en-US" dirty="0">
                <a:sym typeface="Symbol"/>
              </a:rPr>
              <a:t>, which I’ll do verbally</a:t>
            </a:r>
          </a:p>
          <a:p>
            <a:r>
              <a:rPr lang="en-US" dirty="0"/>
              <a:t>VC is NP-hard: done by a reduction</a:t>
            </a:r>
          </a:p>
          <a:p>
            <a:pPr lvl="1"/>
            <a:r>
              <a:rPr lang="en-US" dirty="0"/>
              <a:t>Clique ≤</a:t>
            </a:r>
            <a:r>
              <a:rPr lang="en-US" baseline="-25000" dirty="0"/>
              <a:t>p</a:t>
            </a:r>
            <a:r>
              <a:rPr lang="en-US" dirty="0"/>
              <a:t> VC</a:t>
            </a:r>
          </a:p>
        </p:txBody>
      </p:sp>
    </p:spTree>
    <p:extLst>
      <p:ext uri="{BB962C8B-B14F-4D97-AF65-F5344CB8AC3E}">
        <p14:creationId xmlns:p14="http://schemas.microsoft.com/office/powerpoint/2010/main" val="28537693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graph G, we want to find a clique</a:t>
            </a:r>
          </a:p>
          <a:p>
            <a:r>
              <a:rPr lang="en-US" dirty="0"/>
              <a:t>To do so, we take the </a:t>
            </a:r>
            <a:r>
              <a:rPr lang="en-US" i="1" dirty="0"/>
              <a:t>complement</a:t>
            </a:r>
            <a:r>
              <a:rPr lang="en-US" dirty="0"/>
              <a:t> graph G’</a:t>
            </a:r>
          </a:p>
          <a:p>
            <a:pPr lvl="1"/>
            <a:r>
              <a:rPr lang="en-US" dirty="0"/>
              <a:t>G’ has edges between every pair of nodes that do </a:t>
            </a:r>
            <a:r>
              <a:rPr lang="en-US" i="1" dirty="0"/>
              <a:t>not</a:t>
            </a:r>
            <a:r>
              <a:rPr lang="en-US" dirty="0"/>
              <a:t> have edges between them in G</a:t>
            </a:r>
          </a:p>
          <a:p>
            <a:r>
              <a:rPr lang="en-US" dirty="0"/>
              <a:t>… and we find the vertex cover on G’</a:t>
            </a:r>
          </a:p>
          <a:p>
            <a:endParaRPr lang="en-US" dirty="0"/>
          </a:p>
          <a:p>
            <a:r>
              <a:rPr lang="en-US" dirty="0"/>
              <a:t>Claim: if there is a VC in G’ of size k, then there is a clique in G of size |V|-k</a:t>
            </a:r>
          </a:p>
          <a:p>
            <a:pPr lvl="1"/>
            <a:r>
              <a:rPr lang="en-US" dirty="0"/>
              <a:t>Or if a VC in G’ is of size |V|-k, then there is a clique of size k in G</a:t>
            </a:r>
          </a:p>
        </p:txBody>
      </p:sp>
    </p:spTree>
    <p:extLst>
      <p:ext uri="{BB962C8B-B14F-4D97-AF65-F5344CB8AC3E}">
        <p14:creationId xmlns:p14="http://schemas.microsoft.com/office/powerpoint/2010/main" val="12716519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 is on the left, and the white nodes form a Clique</a:t>
            </a:r>
          </a:p>
          <a:p>
            <a:r>
              <a:rPr lang="en-US" sz="2800" dirty="0"/>
              <a:t>G’ is on the right, and the white nodes form a VC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24000" y="3476760"/>
            <a:ext cx="9144000" cy="2695441"/>
            <a:chOff x="0" y="3476759"/>
            <a:chExt cx="9144000" cy="2695441"/>
          </a:xfrm>
        </p:grpSpPr>
        <p:pic>
          <p:nvPicPr>
            <p:cNvPr id="5" name="Picture 4" descr="cormen-fig-34-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491945"/>
              <a:ext cx="9144000" cy="268025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527" y="461975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47662" y="4629538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w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24600" y="3486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848600" y="3476759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43262" y="5744097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67262" y="5734766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Times" pitchFamily="2" charset="0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5848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G has a clique C </a:t>
            </a:r>
            <a:r>
              <a:rPr lang="en-US" dirty="0">
                <a:sym typeface="Symbol"/>
              </a:rPr>
              <a:t> V with |C| = k</a:t>
            </a:r>
          </a:p>
          <a:p>
            <a:r>
              <a:rPr lang="en-US" dirty="0">
                <a:sym typeface="Symbol"/>
              </a:rPr>
              <a:t>The claim is that V-C is a VC in G’</a:t>
            </a:r>
          </a:p>
          <a:p>
            <a:pPr lvl="1"/>
            <a:r>
              <a:rPr lang="en-US" dirty="0">
                <a:sym typeface="Symbol"/>
              </a:rPr>
              <a:t>Let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be any edge in E’</a:t>
            </a:r>
          </a:p>
          <a:p>
            <a:pPr lvl="1"/>
            <a:r>
              <a:rPr lang="en-US" dirty="0">
                <a:sym typeface="Symbol"/>
              </a:rPr>
              <a:t>Thus,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E, since E’ is the complement of E</a:t>
            </a:r>
          </a:p>
          <a:p>
            <a:pPr lvl="1"/>
            <a:r>
              <a:rPr lang="en-US" dirty="0">
                <a:sym typeface="Symbol"/>
              </a:rPr>
              <a:t>Then at least one of u or v does not belong to C (since C is a clique)</a:t>
            </a:r>
          </a:p>
          <a:p>
            <a:pPr lvl="1"/>
            <a:r>
              <a:rPr lang="en-US" dirty="0">
                <a:sym typeface="Symbol"/>
              </a:rPr>
              <a:t>And thus at least one of u or v is in V-C (the VC)</a:t>
            </a:r>
          </a:p>
          <a:p>
            <a:pPr lvl="2"/>
            <a:r>
              <a:rPr lang="en-US" dirty="0">
                <a:sym typeface="Symbol"/>
              </a:rPr>
              <a:t>So the edge (</a:t>
            </a:r>
            <a:r>
              <a:rPr lang="en-US" dirty="0" err="1">
                <a:sym typeface="Symbol"/>
              </a:rPr>
              <a:t>u,v</a:t>
            </a:r>
            <a:r>
              <a:rPr lang="en-US" dirty="0">
                <a:sym typeface="Symbol"/>
              </a:rPr>
              <a:t>) is covered by the VC</a:t>
            </a:r>
          </a:p>
          <a:p>
            <a:pPr lvl="1"/>
            <a:r>
              <a:rPr lang="en-US" dirty="0">
                <a:sym typeface="Symbol"/>
              </a:rPr>
              <a:t>This is true for all edges in E’</a:t>
            </a:r>
          </a:p>
          <a:p>
            <a:pPr lvl="1"/>
            <a:r>
              <a:rPr lang="en-US" dirty="0">
                <a:sym typeface="Symbol"/>
              </a:rPr>
              <a:t>Thus, V-C has size |V|-k, and forms a VC of G’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Conversely, suppose that G’ has a VC Cover </a:t>
            </a:r>
            <a:r>
              <a:rPr lang="en-US" dirty="0">
                <a:sym typeface="Symbol"/>
              </a:rPr>
              <a:t> V with |Cover| = 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Then G has a clique of V-Cover, of size </a:t>
            </a:r>
            <a:r>
              <a:rPr lang="en-US" dirty="0">
                <a:sym typeface="Symbol"/>
              </a:rPr>
              <a:t>|V|-k</a:t>
            </a:r>
          </a:p>
          <a:p>
            <a:pPr lvl="1"/>
            <a:r>
              <a:rPr lang="en-US" dirty="0">
                <a:sym typeface="Symbol"/>
              </a:rPr>
              <a:t>Same basic argument.</a:t>
            </a:r>
          </a:p>
          <a:p>
            <a:pPr lvl="1"/>
            <a:r>
              <a:rPr lang="en-US" dirty="0">
                <a:sym typeface="Symbol"/>
              </a:rPr>
              <a:t>Examine the complement of Cover (call it Cover’)</a:t>
            </a:r>
          </a:p>
          <a:p>
            <a:pPr lvl="1"/>
            <a:r>
              <a:rPr lang="en-US" dirty="0">
                <a:sym typeface="Symbol"/>
              </a:rPr>
              <a:t>No hypothetical edge </a:t>
            </a:r>
            <a:r>
              <a:rPr lang="en-US" i="1" dirty="0">
                <a:sym typeface="Symbol"/>
              </a:rPr>
              <a:t>e</a:t>
            </a:r>
            <a:r>
              <a:rPr lang="en-US" dirty="0">
                <a:sym typeface="Symbol"/>
              </a:rPr>
              <a:t> between two nodes in Cover’ exists in G’ because then the original Cover wouldn’t be a valid VC</a:t>
            </a:r>
          </a:p>
          <a:p>
            <a:pPr lvl="1"/>
            <a:r>
              <a:rPr lang="en-US" dirty="0">
                <a:sym typeface="Symbol"/>
              </a:rPr>
              <a:t>Thus, the complement of E’ (which is just E) contains ALL of the edges between all pairs of nodes in Cover’</a:t>
            </a:r>
          </a:p>
          <a:p>
            <a:pPr lvl="1"/>
            <a:r>
              <a:rPr lang="en-US" dirty="0">
                <a:sym typeface="Symbol"/>
              </a:rPr>
              <a:t>Thus Cover’ is a clique</a:t>
            </a:r>
          </a:p>
          <a:p>
            <a:pPr lvl="1"/>
            <a:r>
              <a:rPr lang="en-US" dirty="0">
                <a:sym typeface="Symbol"/>
              </a:rPr>
              <a:t>|Cover’| = |V| - |Cover| = |V| -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515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90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reductions!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7" name="Content Placeholder 6" descr="cormen-fig-34-1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1" y="1710160"/>
            <a:ext cx="4041775" cy="3955204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algn="just"/>
            <a:r>
              <a:rPr lang="en-US" dirty="0"/>
              <a:t>In 1972, Richard Karp showed a number of problems were NP-complete</a:t>
            </a:r>
          </a:p>
          <a:p>
            <a:pPr algn="just"/>
            <a:r>
              <a:rPr lang="en-US" dirty="0"/>
              <a:t>The problems were known to be “hard”, but how “hard” was not really quantified until then</a:t>
            </a:r>
          </a:p>
        </p:txBody>
      </p:sp>
    </p:spTree>
    <p:extLst>
      <p:ext uri="{BB962C8B-B14F-4D97-AF65-F5344CB8AC3E}">
        <p14:creationId xmlns:p14="http://schemas.microsoft.com/office/powerpoint/2010/main" val="2942195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Trying to prove X </a:t>
            </a:r>
            <a:r>
              <a:rPr lang="en-US">
                <a:sym typeface="Symbol"/>
              </a:rPr>
              <a:t>P is NP-complete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know that X is in NP</a:t>
            </a:r>
          </a:p>
          <a:p>
            <a:pPr lvl="1"/>
            <a:r>
              <a:rPr lang="en-US" dirty="0"/>
              <a:t>Since P </a:t>
            </a:r>
            <a:r>
              <a:rPr lang="en-US" dirty="0">
                <a:sym typeface="Symbol"/>
              </a:rPr>
              <a:t> NP, then the same reasoning that applies for NP problems applies for P problems</a:t>
            </a:r>
          </a:p>
          <a:p>
            <a:pPr lvl="1"/>
            <a:r>
              <a:rPr lang="en-US" dirty="0">
                <a:sym typeface="Symbol"/>
              </a:rPr>
              <a:t>In other words, X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SAT</a:t>
            </a:r>
          </a:p>
          <a:p>
            <a:r>
              <a:rPr lang="en-US" dirty="0">
                <a:sym typeface="Symbol"/>
              </a:rPr>
              <a:t>Next, we show a known NP-complete problem Y reduces to X</a:t>
            </a:r>
          </a:p>
          <a:p>
            <a:pPr lvl="1"/>
            <a:r>
              <a:rPr lang="en-US" dirty="0">
                <a:sym typeface="Symbol"/>
              </a:rPr>
              <a:t>In other words, Y </a:t>
            </a:r>
            <a:r>
              <a:rPr lang="en-US" baseline="-25000" dirty="0">
                <a:sym typeface="Symbol"/>
              </a:rPr>
              <a:t>p</a:t>
            </a:r>
            <a:r>
              <a:rPr lang="en-US" dirty="0">
                <a:sym typeface="Symbol"/>
              </a:rPr>
              <a:t> X</a:t>
            </a:r>
          </a:p>
          <a:p>
            <a:pPr lvl="1"/>
            <a:r>
              <a:rPr lang="en-US" dirty="0">
                <a:sym typeface="Symbol"/>
              </a:rPr>
              <a:t>This would imply that we could use a polynomial-time solution to X to solve the NP-complete problem Y</a:t>
            </a:r>
          </a:p>
          <a:p>
            <a:pPr lvl="1"/>
            <a:r>
              <a:rPr lang="en-US" dirty="0">
                <a:sym typeface="Symbol"/>
              </a:rPr>
              <a:t>This is where the proof would most likely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9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59384</TotalTime>
  <Words>8552</Words>
  <Application>Microsoft Macintosh PowerPoint</Application>
  <PresentationFormat>Widescreen</PresentationFormat>
  <Paragraphs>1118</Paragraphs>
  <Slides>118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8" baseType="lpstr">
      <vt:lpstr>Arial</vt:lpstr>
      <vt:lpstr>Calibri</vt:lpstr>
      <vt:lpstr>Cambria Math</vt:lpstr>
      <vt:lpstr>Courier New</vt:lpstr>
      <vt:lpstr>Symbol</vt:lpstr>
      <vt:lpstr>Times</vt:lpstr>
      <vt:lpstr>Trebuchet MS</vt:lpstr>
      <vt:lpstr>Tw Cen MT</vt:lpstr>
      <vt:lpstr>Wingdings</vt:lpstr>
      <vt:lpstr>Circuit</vt:lpstr>
      <vt:lpstr>Complexity Theory</vt:lpstr>
      <vt:lpstr>Goals!</vt:lpstr>
      <vt:lpstr>Part 1: Something!!</vt:lpstr>
      <vt:lpstr>Overview of Theory of Computation</vt:lpstr>
      <vt:lpstr>Part 1: Measuring Time and Space Complexity</vt:lpstr>
      <vt:lpstr>Time Complexity</vt:lpstr>
      <vt:lpstr>Review: Time Complexity</vt:lpstr>
      <vt:lpstr>Quick note on Non-Deterministic Time</vt:lpstr>
      <vt:lpstr>Quick note on Non-Deterministic Time</vt:lpstr>
      <vt:lpstr>Comparing NTM and DTM</vt:lpstr>
      <vt:lpstr>Part 1: Complexity Classes</vt:lpstr>
      <vt:lpstr>Problem Types</vt:lpstr>
      <vt:lpstr>Problem types</vt:lpstr>
      <vt:lpstr>Why Do These Matter?</vt:lpstr>
      <vt:lpstr>Why Do These Matter?</vt:lpstr>
      <vt:lpstr>Why Do These Matter?</vt:lpstr>
      <vt:lpstr>Comparing NTM and DTM</vt:lpstr>
      <vt:lpstr>Comparing NTM and DTM</vt:lpstr>
      <vt:lpstr>Comparing NTM and DTM</vt:lpstr>
      <vt:lpstr>Comparing NTM and DTM</vt:lpstr>
      <vt:lpstr>Complexity Classes (Finally!)</vt:lpstr>
      <vt:lpstr>The class P</vt:lpstr>
      <vt:lpstr>The class NP</vt:lpstr>
      <vt:lpstr>P⊆NP</vt:lpstr>
      <vt:lpstr>P⊆NP</vt:lpstr>
      <vt:lpstr>NP-Hard</vt:lpstr>
      <vt:lpstr>NP-Hard</vt:lpstr>
      <vt:lpstr>NP-Complete</vt:lpstr>
      <vt:lpstr>NP-Complete</vt:lpstr>
      <vt:lpstr>More on Reductions: Mapping Reductions</vt:lpstr>
      <vt:lpstr>What we have already seen</vt:lpstr>
      <vt:lpstr>Mapping Reduction</vt:lpstr>
      <vt:lpstr>Reductions You’ve Probably seen before!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Runtime Comparison</vt:lpstr>
      <vt:lpstr>Big Picture</vt:lpstr>
      <vt:lpstr>Proving NP-Completeness</vt:lpstr>
      <vt:lpstr>Cook-Levin Theorem</vt:lpstr>
      <vt:lpstr>Cook-Levin Theorem</vt:lpstr>
      <vt:lpstr>Circuit Satisfiability (Circuit-SAT)</vt:lpstr>
      <vt:lpstr>Circuit Satisfiability (Circuit-SAT)</vt:lpstr>
      <vt:lpstr>Circuit-Sat vs SAT</vt:lpstr>
      <vt:lpstr>Proof of the Cook-Levin Theorem</vt:lpstr>
      <vt:lpstr>SAT∈NPC</vt:lpstr>
      <vt:lpstr>SAT∈NPC</vt:lpstr>
      <vt:lpstr>XNP X≤pSAT</vt:lpstr>
      <vt:lpstr>Variables</vt:lpstr>
      <vt:lpstr>Create a conjunction ‘B’ of…</vt:lpstr>
      <vt:lpstr>Final part of the proof</vt:lpstr>
      <vt:lpstr>Cook-Levin proof example</vt:lpstr>
      <vt:lpstr>Cook-Levin proof example</vt:lpstr>
      <vt:lpstr>The state of the TM, part 1</vt:lpstr>
      <vt:lpstr>The state of the TM, part 2</vt:lpstr>
      <vt:lpstr>Create a conjunction ‘B’ of…</vt:lpstr>
      <vt:lpstr>End conjunction</vt:lpstr>
      <vt:lpstr>How to prove problem X is NP-complete</vt:lpstr>
      <vt:lpstr>Other NP-Complete Problems (Reductions)</vt:lpstr>
      <vt:lpstr>-----------------------------------------------------</vt:lpstr>
      <vt:lpstr>P = NP?</vt:lpstr>
      <vt:lpstr>Does P = NP?</vt:lpstr>
      <vt:lpstr>What if P does equal NP?</vt:lpstr>
      <vt:lpstr>Funny:</vt:lpstr>
      <vt:lpstr>Why we believe that P  NP</vt:lpstr>
      <vt:lpstr>Earn a million dollars!</vt:lpstr>
      <vt:lpstr>3-SAT</vt:lpstr>
      <vt:lpstr>Circuit-SAT versus SAT</vt:lpstr>
      <vt:lpstr>3-SAT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Cliques</vt:lpstr>
      <vt:lpstr>Clique</vt:lpstr>
      <vt:lpstr>Clique</vt:lpstr>
      <vt:lpstr>Proving Clique is NP-complete</vt:lpstr>
      <vt:lpstr>The reduction</vt:lpstr>
      <vt:lpstr>Reduction example</vt:lpstr>
      <vt:lpstr>Satisfiable()  Clique(G, k)</vt:lpstr>
      <vt:lpstr>Clique(G, k)  Satisfiable()</vt:lpstr>
      <vt:lpstr>Notes about this proof</vt:lpstr>
      <vt:lpstr>Vertex Cover</vt:lpstr>
      <vt:lpstr>Vertex Cover</vt:lpstr>
      <vt:lpstr>Vertex Cover</vt:lpstr>
      <vt:lpstr>Reduction</vt:lpstr>
      <vt:lpstr>Reduction example</vt:lpstr>
      <vt:lpstr>How does this work?</vt:lpstr>
      <vt:lpstr>How does this work?</vt:lpstr>
      <vt:lpstr>More Reductions</vt:lpstr>
      <vt:lpstr>More reductions!</vt:lpstr>
      <vt:lpstr>Trying to prove X P is NP-complete</vt:lpstr>
      <vt:lpstr>NP-complete proofs we won’t see</vt:lpstr>
      <vt:lpstr>3-Coloring</vt:lpstr>
      <vt:lpstr>Reducing 3-SAT to 3-coloring</vt:lpstr>
      <vt:lpstr>Reducing 3-SAT to 3-coloring</vt:lpstr>
      <vt:lpstr>(VERY informal) proof of reduction</vt:lpstr>
      <vt:lpstr>CS 2150 lecture planning</vt:lpstr>
      <vt:lpstr>Lecture planning example</vt:lpstr>
      <vt:lpstr>Prove that Lecture Planning is NP-complete</vt:lpstr>
      <vt:lpstr>Co-NP</vt:lpstr>
      <vt:lpstr>Algorithmic Complement</vt:lpstr>
      <vt:lpstr>co-NP</vt:lpstr>
      <vt:lpstr>co-NP examples</vt:lpstr>
      <vt:lpstr>co-NP</vt:lpstr>
      <vt:lpstr>P is closed under complement</vt:lpstr>
      <vt:lpstr>Does NP = co-NP?</vt:lpstr>
      <vt:lpstr>NP and co-NP</vt:lpstr>
      <vt:lpstr>Complexity class diagram</vt:lpstr>
      <vt:lpstr>A couple complexity classes we won’t see:</vt:lpstr>
      <vt:lpstr>A couple complexity classes we won’t see: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369</cp:revision>
  <dcterms:created xsi:type="dcterms:W3CDTF">2023-02-24T14:15:53Z</dcterms:created>
  <dcterms:modified xsi:type="dcterms:W3CDTF">2023-10-18T17:01:20Z</dcterms:modified>
</cp:coreProperties>
</file>