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5"/>
  </p:notesMasterIdLst>
  <p:sldIdLst>
    <p:sldId id="256" r:id="rId2"/>
    <p:sldId id="272" r:id="rId3"/>
    <p:sldId id="258" r:id="rId4"/>
    <p:sldId id="276" r:id="rId5"/>
    <p:sldId id="286" r:id="rId6"/>
    <p:sldId id="287" r:id="rId7"/>
    <p:sldId id="288" r:id="rId8"/>
    <p:sldId id="289" r:id="rId9"/>
    <p:sldId id="290" r:id="rId10"/>
    <p:sldId id="358" r:id="rId11"/>
    <p:sldId id="338" r:id="rId12"/>
    <p:sldId id="363" r:id="rId13"/>
    <p:sldId id="339" r:id="rId14"/>
    <p:sldId id="364" r:id="rId15"/>
    <p:sldId id="365" r:id="rId16"/>
    <p:sldId id="366" r:id="rId17"/>
    <p:sldId id="300" r:id="rId18"/>
    <p:sldId id="379" r:id="rId19"/>
    <p:sldId id="301" r:id="rId20"/>
    <p:sldId id="380" r:id="rId21"/>
    <p:sldId id="381" r:id="rId22"/>
    <p:sldId id="362" r:id="rId23"/>
    <p:sldId id="347" r:id="rId24"/>
    <p:sldId id="359" r:id="rId25"/>
    <p:sldId id="349" r:id="rId26"/>
    <p:sldId id="374" r:id="rId27"/>
    <p:sldId id="315" r:id="rId28"/>
    <p:sldId id="351" r:id="rId29"/>
    <p:sldId id="316" r:id="rId30"/>
    <p:sldId id="368" r:id="rId31"/>
    <p:sldId id="318" r:id="rId32"/>
    <p:sldId id="384" r:id="rId33"/>
    <p:sldId id="354" r:id="rId34"/>
    <p:sldId id="356" r:id="rId35"/>
    <p:sldId id="355" r:id="rId36"/>
    <p:sldId id="370" r:id="rId37"/>
    <p:sldId id="357" r:id="rId38"/>
    <p:sldId id="371" r:id="rId39"/>
    <p:sldId id="314" r:id="rId40"/>
    <p:sldId id="375" r:id="rId41"/>
    <p:sldId id="372" r:id="rId42"/>
    <p:sldId id="382" r:id="rId43"/>
    <p:sldId id="319" r:id="rId44"/>
    <p:sldId id="320" r:id="rId45"/>
    <p:sldId id="373" r:id="rId46"/>
    <p:sldId id="321" r:id="rId47"/>
    <p:sldId id="376" r:id="rId48"/>
    <p:sldId id="325" r:id="rId49"/>
    <p:sldId id="322" r:id="rId50"/>
    <p:sldId id="383" r:id="rId51"/>
    <p:sldId id="327" r:id="rId52"/>
    <p:sldId id="328" r:id="rId53"/>
    <p:sldId id="37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1"/>
    <p:restoredTop sz="94687"/>
  </p:normalViewPr>
  <p:slideViewPr>
    <p:cSldViewPr snapToGrid="0" snapToObjects="1">
      <p:cViewPr varScale="1">
        <p:scale>
          <a:sx n="137" d="100"/>
          <a:sy n="137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9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12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15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Cardinality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Using Functions to Compare Sizes of Sets</a:t>
            </a:r>
          </a:p>
        </p:txBody>
      </p:sp>
    </p:spTree>
    <p:extLst>
      <p:ext uri="{BB962C8B-B14F-4D97-AF65-F5344CB8AC3E}">
        <p14:creationId xmlns:p14="http://schemas.microsoft.com/office/powerpoint/2010/main" val="4218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5"/>
            <a:ext cx="9905998" cy="8445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be a finite function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Consider the following possible characteristics of f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Injective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Surjective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Bijective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blipFill>
                <a:blip r:embed="rId2"/>
                <a:stretch>
                  <a:fillRect l="-1905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780A27-AE10-684C-94DF-B123DC4F5078}"/>
              </a:ext>
            </a:extLst>
          </p:cNvPr>
          <p:cNvCxnSpPr/>
          <p:nvPr/>
        </p:nvCxnSpPr>
        <p:spPr>
          <a:xfrm>
            <a:off x="3768918" y="4715123"/>
            <a:ext cx="771277" cy="8189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3A93F0-5DC8-CD49-9102-A4F0B8F3A5B7}"/>
              </a:ext>
            </a:extLst>
          </p:cNvPr>
          <p:cNvSpPr txBox="1">
            <a:spLocks/>
          </p:cNvSpPr>
          <p:nvPr/>
        </p:nvSpPr>
        <p:spPr>
          <a:xfrm>
            <a:off x="4540195" y="5457217"/>
            <a:ext cx="3363403" cy="8521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Each of these will tell us something about the relative sizes of D and C</a:t>
            </a:r>
          </a:p>
        </p:txBody>
      </p:sp>
    </p:spTree>
    <p:extLst>
      <p:ext uri="{BB962C8B-B14F-4D97-AF65-F5344CB8AC3E}">
        <p14:creationId xmlns:p14="http://schemas.microsoft.com/office/powerpoint/2010/main" val="18852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09384"/>
            <a:ext cx="10360501" cy="766637"/>
          </a:xfrm>
        </p:spPr>
        <p:txBody>
          <a:bodyPr/>
          <a:lstStyle/>
          <a:p>
            <a:pPr algn="ctr"/>
            <a:r>
              <a:rPr lang="en-US" dirty="0"/>
              <a:t>1-1, 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Nothing in Co-Domain “receives” two things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blipFill>
                <a:blip r:embed="rId3"/>
                <a:stretch>
                  <a:fillRect l="-198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49EBB3-EACF-F24B-B340-DD2948A53AEA}"/>
              </a:ext>
            </a:extLst>
          </p:cNvPr>
          <p:cNvGrpSpPr/>
          <p:nvPr/>
        </p:nvGrpSpPr>
        <p:grpSpPr>
          <a:xfrm>
            <a:off x="3988085" y="1080144"/>
            <a:ext cx="4313078" cy="3857617"/>
            <a:chOff x="3988085" y="1080144"/>
            <a:chExt cx="4313078" cy="38576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B89E7C-0BF7-9141-88A7-40E41A2A66D7}"/>
                </a:ext>
              </a:extLst>
            </p:cNvPr>
            <p:cNvSpPr/>
            <p:nvPr/>
          </p:nvSpPr>
          <p:spPr>
            <a:xfrm>
              <a:off x="3988085" y="1080144"/>
              <a:ext cx="4313078" cy="3857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4299138" y="1584721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4807006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4807006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4807006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4807006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4807006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4807006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4807006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6736903" y="1584721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7244771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7244771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7244771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7244771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7244771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7244771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7244771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5010152" y="1889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5010152" y="24991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5010152" y="31087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5010152" y="3413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5010152" y="37183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4267616" y="4412004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1697" y="113918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6903" y="114288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7244771" y="3946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an injective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25CEDE-593C-544E-BE0C-CDBD6BB0FC53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2BC3-C748-4549-96C1-834117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757058"/>
          </a:xfrm>
        </p:spPr>
        <p:txBody>
          <a:bodyPr/>
          <a:lstStyle/>
          <a:p>
            <a:pPr algn="ctr"/>
            <a:r>
              <a:rPr lang="en-US" dirty="0"/>
              <a:t>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15D5-B9C7-4276-9949-6E9EBD9F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702" y="1104499"/>
            <a:ext cx="6051206" cy="2012413"/>
          </a:xfrm>
        </p:spPr>
        <p:txBody>
          <a:bodyPr/>
          <a:lstStyle/>
          <a:p>
            <a:r>
              <a:rPr lang="en-US" dirty="0"/>
              <a:t>Every pigeon is sitting in a hole</a:t>
            </a:r>
          </a:p>
          <a:p>
            <a:r>
              <a:rPr lang="en-US" dirty="0"/>
              <a:t>There are more pigeons than there are holes</a:t>
            </a:r>
          </a:p>
          <a:p>
            <a:r>
              <a:rPr lang="en-US" dirty="0"/>
              <a:t>At least one hole has at least two pigeons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11E2-0581-4B9D-A356-0B28116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The Pigeonhole Principle">
            <a:extLst>
              <a:ext uri="{FF2B5EF4-FFF2-40B4-BE49-F238E27FC236}">
                <a16:creationId xmlns:a16="http://schemas.microsoft.com/office/drawing/2014/main" id="{96CD306D-9B0C-4FB8-BA28-E9E3A21E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44" y="3035383"/>
            <a:ext cx="3590677" cy="35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0588"/>
            <a:ext cx="10969943" cy="609598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Everything in Co-Domain “receives” something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blipFill>
                <a:blip r:embed="rId3"/>
                <a:stretch>
                  <a:fillRect l="-1698" t="-5263" r="-7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0E185D-5E71-124A-8A53-7198092746AB}"/>
              </a:ext>
            </a:extLst>
          </p:cNvPr>
          <p:cNvGrpSpPr/>
          <p:nvPr/>
        </p:nvGrpSpPr>
        <p:grpSpPr>
          <a:xfrm>
            <a:off x="3897534" y="1160889"/>
            <a:ext cx="4368913" cy="3848431"/>
            <a:chOff x="882596" y="1224501"/>
            <a:chExt cx="4368913" cy="38484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A30AAB-9F69-5340-8644-3136019097D0}"/>
                </a:ext>
              </a:extLst>
            </p:cNvPr>
            <p:cNvSpPr/>
            <p:nvPr/>
          </p:nvSpPr>
          <p:spPr>
            <a:xfrm>
              <a:off x="882596" y="1224501"/>
              <a:ext cx="4368913" cy="38484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00" name="Rectangle 4"/>
            <p:cNvSpPr>
              <a:spLocks noChangeArrowheads="1"/>
            </p:cNvSpPr>
            <p:nvPr/>
          </p:nvSpPr>
          <p:spPr bwMode="auto">
            <a:xfrm>
              <a:off x="1220471" y="18288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Oval 5"/>
            <p:cNvSpPr>
              <a:spLocks noChangeArrowheads="1"/>
            </p:cNvSpPr>
            <p:nvPr/>
          </p:nvSpPr>
          <p:spPr bwMode="auto">
            <a:xfrm>
              <a:off x="1728339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728339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Oval 7"/>
            <p:cNvSpPr>
              <a:spLocks noChangeArrowheads="1"/>
            </p:cNvSpPr>
            <p:nvPr/>
          </p:nvSpPr>
          <p:spPr bwMode="auto">
            <a:xfrm>
              <a:off x="1728339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1728339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Oval 9"/>
            <p:cNvSpPr>
              <a:spLocks noChangeArrowheads="1"/>
            </p:cNvSpPr>
            <p:nvPr/>
          </p:nvSpPr>
          <p:spPr bwMode="auto">
            <a:xfrm>
              <a:off x="1728339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1728339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Oval 11"/>
            <p:cNvSpPr>
              <a:spLocks noChangeArrowheads="1"/>
            </p:cNvSpPr>
            <p:nvPr/>
          </p:nvSpPr>
          <p:spPr bwMode="auto">
            <a:xfrm>
              <a:off x="1728339" y="3886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3658236" y="1828800"/>
              <a:ext cx="1218883" cy="2057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Oval 13"/>
            <p:cNvSpPr>
              <a:spLocks noChangeArrowheads="1"/>
            </p:cNvSpPr>
            <p:nvPr/>
          </p:nvSpPr>
          <p:spPr bwMode="auto">
            <a:xfrm>
              <a:off x="4166104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0" name="Oval 14"/>
            <p:cNvSpPr>
              <a:spLocks noChangeArrowheads="1"/>
            </p:cNvSpPr>
            <p:nvPr/>
          </p:nvSpPr>
          <p:spPr bwMode="auto">
            <a:xfrm>
              <a:off x="4166104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Oval 15"/>
            <p:cNvSpPr>
              <a:spLocks noChangeArrowheads="1"/>
            </p:cNvSpPr>
            <p:nvPr/>
          </p:nvSpPr>
          <p:spPr bwMode="auto">
            <a:xfrm>
              <a:off x="4166104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Oval 16"/>
            <p:cNvSpPr>
              <a:spLocks noChangeArrowheads="1"/>
            </p:cNvSpPr>
            <p:nvPr/>
          </p:nvSpPr>
          <p:spPr bwMode="auto">
            <a:xfrm>
              <a:off x="4166104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Oval 17"/>
            <p:cNvSpPr>
              <a:spLocks noChangeArrowheads="1"/>
            </p:cNvSpPr>
            <p:nvPr/>
          </p:nvSpPr>
          <p:spPr bwMode="auto">
            <a:xfrm>
              <a:off x="4166104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4" name="Oval 18"/>
            <p:cNvSpPr>
              <a:spLocks noChangeArrowheads="1"/>
            </p:cNvSpPr>
            <p:nvPr/>
          </p:nvSpPr>
          <p:spPr bwMode="auto">
            <a:xfrm>
              <a:off x="4166104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8916" name="AutoShape 20"/>
            <p:cNvCxnSpPr>
              <a:cxnSpLocks noChangeShapeType="1"/>
              <a:stCxn id="208901" idx="6"/>
              <a:endCxn id="208909" idx="2"/>
            </p:cNvCxnSpPr>
            <p:nvPr/>
          </p:nvCxnSpPr>
          <p:spPr bwMode="auto">
            <a:xfrm>
              <a:off x="1931485" y="2133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7" name="AutoShape 21"/>
            <p:cNvCxnSpPr>
              <a:cxnSpLocks noChangeShapeType="1"/>
              <a:stCxn id="208902" idx="6"/>
              <a:endCxn id="208912" idx="2"/>
            </p:cNvCxnSpPr>
            <p:nvPr/>
          </p:nvCxnSpPr>
          <p:spPr bwMode="auto">
            <a:xfrm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8" name="AutoShape 22"/>
            <p:cNvCxnSpPr>
              <a:cxnSpLocks noChangeShapeType="1"/>
              <a:stCxn id="208903" idx="6"/>
              <a:endCxn id="208911" idx="2"/>
            </p:cNvCxnSpPr>
            <p:nvPr/>
          </p:nvCxnSpPr>
          <p:spPr bwMode="auto">
            <a:xfrm>
              <a:off x="1931485" y="2743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9" name="AutoShape 23"/>
            <p:cNvCxnSpPr>
              <a:cxnSpLocks noChangeShapeType="1"/>
              <a:stCxn id="208904" idx="6"/>
              <a:endCxn id="208910" idx="2"/>
            </p:cNvCxnSpPr>
            <p:nvPr/>
          </p:nvCxnSpPr>
          <p:spPr bwMode="auto">
            <a:xfrm flipV="1"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0" name="AutoShape 24"/>
            <p:cNvCxnSpPr>
              <a:cxnSpLocks noChangeShapeType="1"/>
              <a:stCxn id="208905" idx="6"/>
              <a:endCxn id="208913" idx="2"/>
            </p:cNvCxnSpPr>
            <p:nvPr/>
          </p:nvCxnSpPr>
          <p:spPr bwMode="auto">
            <a:xfrm>
              <a:off x="1931485" y="3352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1" name="AutoShape 25"/>
            <p:cNvCxnSpPr>
              <a:cxnSpLocks noChangeShapeType="1"/>
              <a:stCxn id="208906" idx="6"/>
              <a:endCxn id="208914" idx="2"/>
            </p:cNvCxnSpPr>
            <p:nvPr/>
          </p:nvCxnSpPr>
          <p:spPr bwMode="auto">
            <a:xfrm>
              <a:off x="1931485" y="3657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2" name="AutoShape 26"/>
            <p:cNvCxnSpPr>
              <a:cxnSpLocks noChangeShapeType="1"/>
              <a:stCxn id="208907" idx="6"/>
            </p:cNvCxnSpPr>
            <p:nvPr/>
          </p:nvCxnSpPr>
          <p:spPr bwMode="auto">
            <a:xfrm flipV="1">
              <a:off x="1931485" y="36576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8943" name="Text Box 47"/>
            <p:cNvSpPr txBox="1">
              <a:spLocks noChangeArrowheads="1"/>
            </p:cNvSpPr>
            <p:nvPr/>
          </p:nvSpPr>
          <p:spPr bwMode="auto">
            <a:xfrm>
              <a:off x="929760" y="448791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SURJECTIVE FUNCTION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3734" y="135100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6317" y="13393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 surjective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A55E81-5BA8-DF49-B7D7-D029C74FFAED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135171"/>
            <a:ext cx="10360501" cy="902732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9B946-2696-924F-9412-F607B30AB29A}"/>
              </a:ext>
            </a:extLst>
          </p:cNvPr>
          <p:cNvGrpSpPr/>
          <p:nvPr/>
        </p:nvGrpSpPr>
        <p:grpSpPr>
          <a:xfrm>
            <a:off x="3962956" y="1190177"/>
            <a:ext cx="4266089" cy="3717509"/>
            <a:chOff x="204736" y="1015248"/>
            <a:chExt cx="4266089" cy="37175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D31124-FC7F-9F45-8A2B-6198449D8C96}"/>
                </a:ext>
              </a:extLst>
            </p:cNvPr>
            <p:cNvSpPr/>
            <p:nvPr/>
          </p:nvSpPr>
          <p:spPr>
            <a:xfrm>
              <a:off x="326003" y="1015248"/>
              <a:ext cx="4144822" cy="37175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BIJECTIVE 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710" y="112577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47919" y="113438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Onto:</a:t>
                </a:r>
              </a:p>
              <a:p>
                <a:r>
                  <a:rPr lang="en-US" i="1" dirty="0"/>
                  <a:t>Everything in Co-Domain “receives” something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blipFill>
                <a:blip r:embed="rId3"/>
                <a:stretch>
                  <a:fillRect l="-2618" t="-1709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1-1:</a:t>
                </a:r>
              </a:p>
              <a:p>
                <a:r>
                  <a:rPr lang="en-US" i="1" dirty="0"/>
                  <a:t>Nothing in Co-Domain “receives” two things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blipFill>
                <a:blip r:embed="rId4"/>
                <a:stretch>
                  <a:fillRect l="-2273" t="-2083" r="-170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Conclusion:</a:t>
                </a:r>
              </a:p>
              <a:p>
                <a:r>
                  <a:rPr lang="en-US" sz="2400" dirty="0"/>
                  <a:t>Things in the Domain exactly “partner” with things in Co-Domain</a:t>
                </a:r>
              </a:p>
              <a:p>
                <a:r>
                  <a:rPr lang="en-US" sz="2400" b="1" i="1" dirty="0"/>
                  <a:t>**Note: This means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="1" i="1" dirty="0"/>
                  <a:t> 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blipFill>
                <a:blip r:embed="rId5"/>
                <a:stretch>
                  <a:fillRect l="-10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8FD84-0D47-E149-8A65-9E4A6FF31FB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150167" y="2165565"/>
            <a:ext cx="682362" cy="295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7FB283-30A8-E646-9C69-6388D2D91245}"/>
              </a:ext>
            </a:extLst>
          </p:cNvPr>
          <p:cNvCxnSpPr>
            <a:cxnSpLocks/>
          </p:cNvCxnSpPr>
          <p:nvPr/>
        </p:nvCxnSpPr>
        <p:spPr>
          <a:xfrm flipH="1" flipV="1">
            <a:off x="8404531" y="2765729"/>
            <a:ext cx="975812" cy="6096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931"/>
            <a:ext cx="9905998" cy="8524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  <a:blipFill>
                <a:blip r:embed="rId2"/>
                <a:stretch>
                  <a:fillRect l="-1477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1542876" y="2507588"/>
            <a:ext cx="35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5103845" y="2341984"/>
            <a:ext cx="550506" cy="3723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3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idea:</a:t>
                </a:r>
              </a:p>
              <a:p>
                <a:pPr lvl="1"/>
                <a:r>
                  <a:rPr lang="en-US" dirty="0"/>
                  <a:t>Find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1101=1⋅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+0⋅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=13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let each item b map to the natural number corresponding to the binary representation!!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  <a:blipFill>
                <a:blip r:embed="rId3"/>
                <a:stretch>
                  <a:fillRect l="-1626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0467"/>
            <a:ext cx="9905998" cy="867382"/>
          </a:xfrm>
        </p:spPr>
        <p:txBody>
          <a:bodyPr/>
          <a:lstStyle/>
          <a:p>
            <a:pPr algn="ctr"/>
            <a:r>
              <a:rPr lang="en-US" dirty="0"/>
              <a:t>Calculating binary of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 dirty="0"/>
                  <a:t> is odd, so last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6 is even, so next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 is odd, so next bit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 is odd, so next bit is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  <a:blipFill>
                <a:blip r:embed="rId2"/>
                <a:stretch>
                  <a:fillRect l="-266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30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2964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98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𝑏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92B2DB-8A53-2E41-8410-FE14F2F533B1}"/>
              </a:ext>
            </a:extLst>
          </p:cNvPr>
          <p:cNvSpPr txBox="1">
            <a:spLocks/>
          </p:cNvSpPr>
          <p:nvPr/>
        </p:nvSpPr>
        <p:spPr>
          <a:xfrm>
            <a:off x="7451513" y="5075719"/>
            <a:ext cx="2089574" cy="145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…and fill with the last n-4 zeros to ensure there are n digits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7A07CF-5FE5-764B-A7B2-F473DCEEB77D}"/>
              </a:ext>
            </a:extLst>
          </p:cNvPr>
          <p:cNvCxnSpPr/>
          <p:nvPr/>
        </p:nvCxnSpPr>
        <p:spPr>
          <a:xfrm flipV="1">
            <a:off x="8229600" y="3983603"/>
            <a:ext cx="266700" cy="9382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3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Quick review of functions!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How do we use functions to compare the sizes of sets? Why might this be useful as we move forward talking about computation?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Do all infinite sets have the same size? What can this tell us (already) about the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597159" y="2423649"/>
            <a:ext cx="3685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Is the mapping we provided injective (Every input has unique output)? Why?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3916672" y="2360644"/>
            <a:ext cx="510010" cy="331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/>
              <p:nvPr/>
            </p:nvSpPr>
            <p:spPr>
              <a:xfrm>
                <a:off x="5800836" y="2621904"/>
                <a:ext cx="47667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Is the mapping we provided surjective (Every value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is covered)? Why?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836" y="2621904"/>
                <a:ext cx="4766718" cy="707886"/>
              </a:xfrm>
              <a:prstGeom prst="rect">
                <a:avLst/>
              </a:prstGeom>
              <a:blipFill>
                <a:blip r:embed="rId4"/>
                <a:stretch>
                  <a:fillRect l="-532" t="-1754" r="-2128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904947-8582-8040-821D-95F0017B8002}"/>
              </a:ext>
            </a:extLst>
          </p:cNvPr>
          <p:cNvCxnSpPr>
            <a:cxnSpLocks/>
          </p:cNvCxnSpPr>
          <p:nvPr/>
        </p:nvCxnSpPr>
        <p:spPr>
          <a:xfrm>
            <a:off x="5898055" y="2309554"/>
            <a:ext cx="987937" cy="3828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0C606E-EA90-8042-A71C-F294A5D6717B}"/>
              </a:ext>
            </a:extLst>
          </p:cNvPr>
          <p:cNvSpPr txBox="1"/>
          <p:nvPr/>
        </p:nvSpPr>
        <p:spPr>
          <a:xfrm>
            <a:off x="989046" y="3595486"/>
            <a:ext cx="3769566" cy="280076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&gt; Take two unique inputs B1 and B2</a:t>
            </a:r>
          </a:p>
          <a:p>
            <a:r>
              <a:rPr lang="en-US" sz="1600" i="1" dirty="0"/>
              <a:t>&gt; B1 and B2 differ in at least one digit</a:t>
            </a:r>
          </a:p>
          <a:p>
            <a:r>
              <a:rPr lang="en-US" sz="1600" i="1" dirty="0"/>
              <a:t>&gt; Thus, values differ if no other way to produce the exact value of that bit</a:t>
            </a:r>
          </a:p>
          <a:p>
            <a:r>
              <a:rPr lang="en-US" sz="1600" i="1" dirty="0"/>
              <a:t>&gt; Consider case where B1 and B2 differ in multiple bits, but sum of difference of sum bits equals difference in another bit.</a:t>
            </a:r>
          </a:p>
          <a:p>
            <a:r>
              <a:rPr lang="en-US" sz="1600" i="1" dirty="0"/>
              <a:t>&gt; This is impossible because sum of powers of two can never equal another power of 2.</a:t>
            </a:r>
          </a:p>
          <a:p>
            <a:r>
              <a:rPr lang="en-US" sz="1600" i="1" dirty="0"/>
              <a:t>&gt; Thus B1 and B2 map to two different outputs. Function is injective.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C342F7-EDD6-2A47-B42D-78FB6054C394}"/>
                  </a:ext>
                </a:extLst>
              </p:cNvPr>
              <p:cNvSpPr txBox="1"/>
              <p:nvPr/>
            </p:nvSpPr>
            <p:spPr>
              <a:xfrm>
                <a:off x="6506755" y="3595485"/>
                <a:ext cx="3769566" cy="206210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&gt; Take an arbitrary natural num.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i="1" dirty="0"/>
              </a:p>
              <a:p>
                <a:r>
                  <a:rPr lang="en-US" sz="1600" i="1" dirty="0"/>
                  <a:t>&gt; Convert it into an integer as per the function on previous slide.</a:t>
                </a:r>
              </a:p>
              <a:p>
                <a:r>
                  <a:rPr lang="en-US" sz="1600" i="1" dirty="0"/>
                  <a:t>&gt; This </a:t>
                </a:r>
                <a:r>
                  <a:rPr lang="en-US" sz="1600" i="1" dirty="0" err="1"/>
                  <a:t>bitstring</a:t>
                </a:r>
                <a:r>
                  <a:rPr lang="en-US" sz="1600" i="1" dirty="0"/>
                  <a:t> must use exactly n bits or fewer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i="1" dirty="0"/>
                  <a:t> exactly would use the nth bit.</a:t>
                </a:r>
              </a:p>
              <a:p>
                <a:r>
                  <a:rPr lang="en-US" sz="1600" i="1" dirty="0"/>
                  <a:t>&gt; Thus, every number 0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i="1" dirty="0"/>
                  <a:t> is mapped onto by some </a:t>
                </a:r>
                <a:r>
                  <a:rPr lang="en-US" sz="1600" i="1" dirty="0" err="1"/>
                  <a:t>bitstring</a:t>
                </a:r>
                <a:r>
                  <a:rPr lang="en-US" sz="1600" i="1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C342F7-EDD6-2A47-B42D-78FB6054C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55" y="3595485"/>
                <a:ext cx="3769566" cy="2062103"/>
              </a:xfrm>
              <a:prstGeom prst="rect">
                <a:avLst/>
              </a:prstGeom>
              <a:blipFill>
                <a:blip r:embed="rId5"/>
                <a:stretch>
                  <a:fillRect l="-671" t="-613" b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54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4809"/>
            <a:ext cx="9905998" cy="629161"/>
          </a:xfrm>
        </p:spPr>
        <p:txBody>
          <a:bodyPr/>
          <a:lstStyle/>
          <a:p>
            <a:pPr algn="ctr"/>
            <a:r>
              <a:rPr lang="en-US" b="0" dirty="0"/>
              <a:t>Practice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For a finite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blipFill>
                <a:blip r:embed="rId2"/>
                <a:stretch>
                  <a:fillRect t="-465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1141413" y="2428343"/>
            <a:ext cx="491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5178490" y="2309429"/>
            <a:ext cx="1499182" cy="2191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0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  <a:blipFill>
                <a:blip r:embed="rId2"/>
                <a:stretch>
                  <a:fillRect t="-3125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{1,2,3}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Bijection: give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 index, for a particular subset of S, make the bit at that index 0 if it is absent, otherwise make it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  <a:blipFill>
                <a:blip r:embed="rId3"/>
                <a:stretch>
                  <a:fillRect l="-1360" t="-1401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18FD-51EA-43C4-A270-19734C1A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4077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4544006"/>
                <a:ext cx="9905999" cy="1620416"/>
              </a:xfrm>
              <a:solidFill>
                <a:schemeClr val="accent3"/>
              </a:solidFill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Every string is mapped to by some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that we have some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. We can find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including the value associated with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provided that bit is 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4544006"/>
                <a:ext cx="9905999" cy="1620416"/>
              </a:xfrm>
              <a:blipFill>
                <a:blip r:embed="rId2"/>
                <a:stretch>
                  <a:fillRect t="-3125" r="-640" b="-5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CA5C96-AD6D-F046-8486-B5E4BE00984D}"/>
              </a:ext>
            </a:extLst>
          </p:cNvPr>
          <p:cNvSpPr txBox="1">
            <a:spLocks/>
          </p:cNvSpPr>
          <p:nvPr/>
        </p:nvSpPr>
        <p:spPr>
          <a:xfrm>
            <a:off x="1141412" y="1105824"/>
            <a:ext cx="2858310" cy="56435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Show that it’s injective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8DAC3AD-9CFC-D847-85ED-CCFE2A96E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724844"/>
                <a:ext cx="9905999" cy="169016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Different subsets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result in different strings</a:t>
                </a:r>
              </a:p>
              <a:p>
                <a:pPr lvl="1"/>
                <a:r>
                  <a:rPr lang="en-US" dirty="0"/>
                  <a:t>This holds because for two subsets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call them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there must be some 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≠(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different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bit associated with element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8DAC3AD-9CFC-D847-85ED-CCFE2A96E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724844"/>
                <a:ext cx="9905999" cy="1690160"/>
              </a:xfrm>
              <a:prstGeom prst="rect">
                <a:avLst/>
              </a:prstGeom>
              <a:blipFill>
                <a:blip r:embed="rId3"/>
                <a:stretch>
                  <a:fillRect t="-2985" r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9D73AB-23FF-8847-A146-8346C9AD0E33}"/>
              </a:ext>
            </a:extLst>
          </p:cNvPr>
          <p:cNvSpPr txBox="1">
            <a:spLocks/>
          </p:cNvSpPr>
          <p:nvPr/>
        </p:nvSpPr>
        <p:spPr>
          <a:xfrm>
            <a:off x="1141410" y="3964193"/>
            <a:ext cx="2982721" cy="5238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Show that it’s surjective</a:t>
            </a:r>
          </a:p>
        </p:txBody>
      </p:sp>
    </p:spTree>
    <p:extLst>
      <p:ext uri="{BB962C8B-B14F-4D97-AF65-F5344CB8AC3E}">
        <p14:creationId xmlns:p14="http://schemas.microsoft.com/office/powerpoint/2010/main" val="269708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Comparing Sizes of Infinite Sets</a:t>
            </a:r>
          </a:p>
        </p:txBody>
      </p:sp>
    </p:spTree>
    <p:extLst>
      <p:ext uri="{BB962C8B-B14F-4D97-AF65-F5344CB8AC3E}">
        <p14:creationId xmlns:p14="http://schemas.microsoft.com/office/powerpoint/2010/main" val="180375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2B9B-86FF-479B-970F-AC9D82F6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997" y="2209730"/>
            <a:ext cx="9905999" cy="17738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 we compare the sizes of two infinite sets? Wait…do they not automatically have the same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say that for (infinite)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if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blipFill>
                <a:blip r:embed="rId2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0222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Countability and Uncountability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“countably infinite”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A set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800" dirty="0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/>
                      <m:t>ℕ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  <a:blipFill>
                <a:blip r:embed="rId3"/>
                <a:stretch>
                  <a:fillRect l="-787" r="-2362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3D5EF-3B55-0B47-A128-E91666DF89BF}"/>
              </a:ext>
            </a:extLst>
          </p:cNvPr>
          <p:cNvSpPr txBox="1">
            <a:spLocks/>
          </p:cNvSpPr>
          <p:nvPr/>
        </p:nvSpPr>
        <p:spPr>
          <a:xfrm>
            <a:off x="5585987" y="5813078"/>
            <a:ext cx="2106575" cy="87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Otherwise a set is uncountable.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17279F-5982-614F-A036-63057133707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34625" y="3331675"/>
            <a:ext cx="1182232" cy="9936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FF127F-2DC2-9849-8A95-4081EF737551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3534625" y="5447953"/>
            <a:ext cx="2051362" cy="8004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0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</p:spPr>
            <p:txBody>
              <a:bodyPr/>
              <a:lstStyle/>
              <a:p>
                <a:pPr algn="ctr"/>
                <a:r>
                  <a:rPr lang="en-US" dirty="0"/>
                  <a:t>Practice: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5154-5161-4EAE-AAF3-D7110C6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878" y="2111402"/>
            <a:ext cx="5467067" cy="225236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Need to “represent” strings with naturals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Idea: build a “list” of all strings, represent each string by its index in that list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Quick Review of Functions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20"/>
            <a:ext cx="9905998" cy="981684"/>
          </a:xfrm>
        </p:spPr>
        <p:txBody>
          <a:bodyPr/>
          <a:lstStyle/>
          <a:p>
            <a:pPr algn="ctr"/>
            <a:r>
              <a:rPr lang="en-US" dirty="0"/>
              <a:t>Listing all strings (bad way)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Why is this function not a bijection?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  <a:blipFill>
                <a:blip r:embed="rId2"/>
                <a:stretch>
                  <a:fillRect l="-2282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  <a:blipFill>
                <a:blip r:embed="rId2"/>
                <a:stretch>
                  <a:fillRect l="-196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16861" y="124983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7449" y="2407633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1652" y="2407633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6082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5526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6670" y="352921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1816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8020" y="4635374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16290" y="463722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6155" y="4631045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77436" y="461074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60630" y="461074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0746" y="461074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8291" y="461074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74891" y="460388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5238750" y="1040575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312" y="4847188"/>
                <a:ext cx="10006099" cy="164986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Formulaic version: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**Where b(w) is the integer value of the binary </a:t>
                </a:r>
                <a:r>
                  <a:rPr lang="en-US" dirty="0" err="1"/>
                  <a:t>bitstring</a:t>
                </a:r>
                <a:r>
                  <a:rPr lang="en-US" dirty="0"/>
                  <a:t> 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312" y="4847188"/>
                <a:ext cx="10006099" cy="1649865"/>
              </a:xfrm>
              <a:blipFill>
                <a:blip r:embed="rId2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2701086" y="1072451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725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B24E-EA6C-4428-8049-CD82186E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C5B6-3B7A-4188-B1C3-40A8D569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0" y="1382794"/>
            <a:ext cx="4737262" cy="5208505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i="1" u="sng" dirty="0"/>
              <a:t>Injective</a:t>
            </a:r>
            <a:r>
              <a:rPr lang="en-US" sz="3600" dirty="0"/>
              <a:t>: different strings map to different numbers:</a:t>
            </a:r>
          </a:p>
          <a:p>
            <a:pPr lvl="1"/>
            <a:r>
              <a:rPr lang="en-US" sz="3200" dirty="0"/>
              <a:t>Different strings map to different nodes in the tree</a:t>
            </a:r>
          </a:p>
          <a:p>
            <a:pPr lvl="1"/>
            <a:r>
              <a:rPr lang="en-US" sz="3200" dirty="0"/>
              <a:t>No two nodes in the tree have the same index</a:t>
            </a:r>
          </a:p>
          <a:p>
            <a:r>
              <a:rPr lang="en-US" sz="3600" b="1" i="1" u="sng" dirty="0"/>
              <a:t>Surjective</a:t>
            </a:r>
            <a:r>
              <a:rPr lang="en-US" sz="3600" dirty="0"/>
              <a:t>: every number appears</a:t>
            </a:r>
          </a:p>
          <a:p>
            <a:pPr lvl="1"/>
            <a:r>
              <a:rPr lang="en-US" sz="3200" dirty="0"/>
              <a:t>We listed them one by one and there are an infinite number of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C70C-1B69-43DB-9E90-7BE40149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9E875A-5EE0-854A-A054-75218F1AB6C6}"/>
              </a:ext>
            </a:extLst>
          </p:cNvPr>
          <p:cNvGrpSpPr/>
          <p:nvPr/>
        </p:nvGrpSpPr>
        <p:grpSpPr>
          <a:xfrm>
            <a:off x="5400675" y="1926400"/>
            <a:ext cx="6686549" cy="3427963"/>
            <a:chOff x="5238750" y="1040575"/>
            <a:chExt cx="6686549" cy="34279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5C1A-C0EE-0E44-92BD-A1B2EADF7AB5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B9E581-0F25-694F-AEEB-4F33538DAE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9F243A-D007-674C-BA12-F36A052C1E96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AC8600-3BEA-044C-9C30-9369E21F9E63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B4A8CA-89D6-1849-8CF5-06F8A67A686D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F3BCBB-924F-A045-BBB0-7465B57E45C3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F8374D-A584-F542-86CF-FD0662CE5878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2D8302-1369-2C4A-9DA9-458832773B73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AE536B-588B-1642-8416-111B72AECD8B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CDCE9E-2052-114E-8F96-7A25AFBE0B5A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59CA09-63C0-E844-AEEA-8EE185DB22EA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F38825-5E19-EC45-B462-68C77F3997F8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09226C-40EA-414B-950E-A27B6E1C1C6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A9CFE-EB71-4E47-9CF1-631F8CD7CEE3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3BE7F6-035F-E449-9B8F-FFB7563ACD2A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86DC74-568B-0648-BF9F-35F62CCD096E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198346-63C4-6346-8C5D-2527B5A769C3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92CC82F-344C-E047-8B6B-8D5A1498516D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FCFE0D-A8F3-684A-9B42-1A977108C036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C35615-21FD-3748-9821-EAE50B5DF88D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AFC94D-0E57-794B-9139-CE5EAE7227B1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EBD1E-9100-B146-B6E6-3C239F0FA44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47C901-7F95-7F4B-91D7-DCAFC5BEE5AA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798927-8074-7942-A406-B6ECA3FDE513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B36BC7F-64A1-564F-9103-E052836298F5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E49B66-D074-9649-8C8A-B94BFEB32383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09570AF-3C4A-564A-B45E-E034D8D81E0A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6FF32D0-2E7C-AD45-89B2-42E5D3FAA126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384FF7F-B896-DE47-BD1A-41609481A341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692DC1A-1A99-9A4D-BBE1-EE514AEA6CED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3976F8-2477-1A48-84F8-4DE7C57935D7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F7E979-328C-3E49-A469-4FD1C34EA7AF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8ACC09-3978-7040-8B81-6D04B8D2ED9B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425A26-EADF-954D-829F-4F4C842CA264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814B13-D13E-1E49-AC3C-30859E121FB9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17E054-64B3-AA4C-A4C1-D6879CD19CE3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0C7AC2-A632-AD4D-80DF-1136007A7E9A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0BF322-A0BC-E24D-BD21-5DD68F12420D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6615AE-8A2D-D44E-ADD5-CD3CADD16FDA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A12875-98D8-A345-9875-E41396D7D57A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140CA6-DB20-0D40-8693-801949671186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1D0B3F-8F32-F141-ACBB-8C26B51B1AF2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60523-5A4D-174D-AE7E-8D06EE03E514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017A11-E9B2-4F49-AD03-15CFF63AE1A2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BB7F37-9316-5643-8C9A-3341D6F40E6C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896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0D7-EDA1-49F7-A7D2-67C8E479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051"/>
            <a:ext cx="9905998" cy="12897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Demonstrate that each of the following is countable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  <a:blipFill>
                <a:blip r:embed="rId2"/>
                <a:stretch>
                  <a:fillRect l="-3846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4FDB-0592-493E-A04B-1242E8FD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5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  <a:blipFill>
                <a:blip r:embed="rId3"/>
                <a:stretch>
                  <a:fillRect l="-5114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1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  <a:blipFill>
                <a:blip r:embed="rId2"/>
                <a:stretch>
                  <a:fillRect t="-10526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  <a:blipFill>
                <a:blip r:embed="rId3"/>
                <a:stretch>
                  <a:fillRect l="-3165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6DB0-6E67-40E0-A659-3755B79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9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  <a:blipFill>
                <a:blip r:embed="rId3"/>
                <a:stretch>
                  <a:fillRect l="-3030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  <a:blipFill>
                <a:blip r:embed="rId2"/>
                <a:stretch>
                  <a:fillRect t="-20408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Idea: map natural numbers to evens, map negative numbers to odds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Note that this means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both countable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also countable!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  <a:blipFill>
                <a:blip r:embed="rId3"/>
                <a:stretch>
                  <a:fillRect l="-1284" t="-1572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3DFEBAB-A731-3245-AA1D-B7ED196F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29" y="2670906"/>
            <a:ext cx="3764543" cy="795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Thoughts on how to prove it?</a:t>
            </a:r>
          </a:p>
        </p:txBody>
      </p:sp>
    </p:spTree>
    <p:extLst>
      <p:ext uri="{BB962C8B-B14F-4D97-AF65-F5344CB8AC3E}">
        <p14:creationId xmlns:p14="http://schemas.microsoft.com/office/powerpoint/2010/main" val="66644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2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122872" y="166743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0,0 	0,1 	0,2 	 0,3 	 0,4 	 0,5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2872" y="27432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1,0	1,1	1,2	 1,3	 1,4	 1,5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2709" y="38100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2,0	2,1	2,2	 2,3	 2,4	 2,5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2709" y="48006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3,0	3,1	3,2	 3,3	 3,4	 3,5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0107" y="58674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4,0	4,1	4,2	 4,3	 4,4	 4,5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06520" y="14160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6217" y="2475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520" y="354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7748" y="46093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7748" y="5673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11035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03119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032692" y="61563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12990" y="61594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930589" y="61856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856558" y="615941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2709" y="1071265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	1	2	3	4	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878" y="1602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8878" y="26557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2639" y="3793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5979" y="4768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5979" y="5832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3218217" y="794267"/>
            <a:ext cx="490967" cy="4616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31699" y="1671430"/>
            <a:ext cx="29656" cy="55000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556461" y="1843815"/>
            <a:ext cx="49075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66039" y="2134029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587951" y="2918372"/>
            <a:ext cx="45926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74086" y="3204866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3509514" y="3810000"/>
            <a:ext cx="1730396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37945" y="2045203"/>
            <a:ext cx="0" cy="159754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5598517" y="2051055"/>
            <a:ext cx="893590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92107" y="2161361"/>
            <a:ext cx="0" cy="263923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591780" y="4798316"/>
            <a:ext cx="2761965" cy="223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3599767" y="4981457"/>
            <a:ext cx="0" cy="88594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V="1">
            <a:off x="3760975" y="5832534"/>
            <a:ext cx="3422718" cy="1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375737" y="2095478"/>
            <a:ext cx="1532" cy="3798376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7553661" y="2095478"/>
            <a:ext cx="744245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8393162" y="2068816"/>
            <a:ext cx="0" cy="4347464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  <a:blipFill>
                <a:blip r:embed="rId2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1" y="2607296"/>
                <a:ext cx="8295120" cy="16330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there is a surjective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one is left as an exercise (could be on homework or quiz)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1" y="2607296"/>
                <a:ext cx="8295120" cy="1633010"/>
              </a:xfrm>
              <a:blipFill>
                <a:blip r:embed="rId3"/>
                <a:stretch>
                  <a:fillRect l="-1685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Programs As Number of Functions</a:t>
            </a:r>
          </a:p>
        </p:txBody>
      </p:sp>
    </p:spTree>
    <p:extLst>
      <p:ext uri="{BB962C8B-B14F-4D97-AF65-F5344CB8AC3E}">
        <p14:creationId xmlns:p14="http://schemas.microsoft.com/office/powerpoint/2010/main" val="2487553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733204"/>
          </a:xfrm>
        </p:spPr>
        <p:txBody>
          <a:bodyPr/>
          <a:lstStyle/>
          <a:p>
            <a:pPr algn="ctr"/>
            <a:r>
              <a:rPr lang="en-US" dirty="0"/>
              <a:t>How Many Python/Java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74" y="2424416"/>
            <a:ext cx="7183604" cy="1455821"/>
          </a:xfrm>
        </p:spPr>
        <p:txBody>
          <a:bodyPr/>
          <a:lstStyle/>
          <a:p>
            <a:r>
              <a:rPr lang="en-US" dirty="0"/>
              <a:t>How do we represent Java/Python programs?</a:t>
            </a:r>
          </a:p>
          <a:p>
            <a:r>
              <a:rPr lang="en-US" dirty="0"/>
              <a:t>How many things can we represent using that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  <a:blipFill>
                <a:blip r:embed="rId2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</p:spPr>
            <p:txBody>
              <a:bodyPr/>
              <a:lstStyle/>
              <a:p>
                <a:r>
                  <a:rPr lang="en-US" dirty="0"/>
                  <a:t>Short answer: Too many!</a:t>
                </a:r>
              </a:p>
              <a:p>
                <a:pPr lvl="1"/>
                <a:r>
                  <a:rPr lang="en-US" dirty="0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Conclusion: Some functions cannot be computed by any java/python program</a:t>
                </a:r>
              </a:p>
              <a:p>
                <a:r>
                  <a:rPr lang="en-US" dirty="0"/>
                  <a:t>How to prove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  <a:blipFill>
                <a:blip r:embed="rId3"/>
                <a:stretch>
                  <a:fillRect l="-1152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496C-7AA5-479C-94DE-1AC5AD1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show something is uncountable?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24F3-DFFB-4DB2-A0B1-B8B6FB45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B474-FBB6-410D-BFDD-52B800C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829282"/>
          </a:xfrm>
        </p:spPr>
        <p:txBody>
          <a:bodyPr/>
          <a:lstStyle/>
          <a:p>
            <a:pPr algn="ctr"/>
            <a:r>
              <a:rPr lang="en-US" dirty="0"/>
              <a:t>Uncountably many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 </m:t>
                    </m:r>
                  </m:oMath>
                </a14:m>
                <a:r>
                  <a:rPr lang="en-US" sz="2000" dirty="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is uncountable too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Consider just the “yes/no” functions (decision problems):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r>
                        <a:rPr lang="en-US" sz="3200" b="1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>
                              <a:latin typeface="Cambria Math"/>
                            </a:rPr>
                            <m:t>{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𝟎</m:t>
                          </m:r>
                          <m:r>
                            <a:rPr lang="en-US" sz="3200" b="1">
                              <a:latin typeface="Cambria Math"/>
                            </a:rPr>
                            <m:t>,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3200" b="1">
                              <a:latin typeface="Cambria Math"/>
                            </a:rPr>
                            <m:t>}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3200" b="1" i="1">
                          <a:latin typeface="Cambria Math"/>
                        </a:rPr>
                        <m:t>→{</m:t>
                      </m:r>
                      <m:r>
                        <a:rPr lang="en-US" sz="3200" b="1" i="1">
                          <a:latin typeface="Cambria Math"/>
                        </a:rPr>
                        <m:t>𝟎</m:t>
                      </m:r>
                      <m:r>
                        <a:rPr lang="en-US" sz="3200" b="1" i="1">
                          <a:latin typeface="Cambria Math"/>
                        </a:rPr>
                        <m:t>,</m:t>
                      </m:r>
                      <m:r>
                        <a:rPr lang="en-US" sz="3200" b="1" i="1">
                          <a:latin typeface="Cambria Math"/>
                        </a:rPr>
                        <m:t>𝟏</m:t>
                      </m:r>
                      <m:r>
                        <a:rPr lang="en-US" sz="3200" b="1" i="1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sz="32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  <a:blipFill>
                <a:blip r:embed="rId2"/>
                <a:stretch>
                  <a:fillRect l="-1089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r="-833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4735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→{0,1}</m:t>
                        </m:r>
                      </m:e>
                    </m:d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function can be represented by a single infinite </a:t>
                </a:r>
                <a:r>
                  <a:rPr lang="en-US" dirty="0" err="1"/>
                  <a:t>bitstring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is a simpler representation of f</a:t>
                </a:r>
              </a:p>
              <a:p>
                <a:endParaRPr lang="en-US" dirty="0"/>
              </a:p>
              <a:p>
                <a:r>
                  <a:rPr lang="en-US" dirty="0"/>
                  <a:t>Show there is no onto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  <a:blipFill>
                <a:blip r:embed="rId3"/>
                <a:stretch>
                  <a:fillRect l="-1876" t="-2500" r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00D6-77C8-4619-9D3F-0F8284B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448" r="-100826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33" t="-3448" r="-1667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27907C-FA1E-F240-B5F5-8C77EB719EB2}"/>
              </a:ext>
            </a:extLst>
          </p:cNvPr>
          <p:cNvSpPr txBox="1">
            <a:spLocks/>
          </p:cNvSpPr>
          <p:nvPr/>
        </p:nvSpPr>
        <p:spPr>
          <a:xfrm>
            <a:off x="3105963" y="5619749"/>
            <a:ext cx="7381061" cy="116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For example, this function can be fully described by the outputs only (the order of the inputs is fixed). So the right column (100111100…) fully describes this unique function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DC1B1B-E6B8-664B-B730-CD2A90F2A0B8}"/>
              </a:ext>
            </a:extLst>
          </p:cNvPr>
          <p:cNvCxnSpPr/>
          <p:nvPr/>
        </p:nvCxnSpPr>
        <p:spPr>
          <a:xfrm flipV="1">
            <a:off x="8515350" y="5092824"/>
            <a:ext cx="1171575" cy="3745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38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show there is no way to “list” all infinite length binary strings</a:t>
                </a:r>
              </a:p>
              <a:p>
                <a:pPr lvl="1"/>
                <a:r>
                  <a:rPr lang="en-US" dirty="0"/>
                  <a:t>Any list of binary strings we could ever try will be leaving out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  <a:blipFill>
                <a:blip r:embed="rId3"/>
                <a:stretch>
                  <a:fillRect l="-1255"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48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2" y="3293564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94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21064" y="516393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blipFill>
                <a:blip r:embed="rId5"/>
                <a:stretch>
                  <a:fillRect l="-964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3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929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52700" y="5560108"/>
            <a:ext cx="678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Take the bolded bits across the diagonal. Select a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bitstring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where each of these bits is flipped. In this example: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0100100…</a:t>
            </a:r>
          </a:p>
        </p:txBody>
      </p:sp>
    </p:spTree>
    <p:extLst>
      <p:ext uri="{BB962C8B-B14F-4D97-AF65-F5344CB8AC3E}">
        <p14:creationId xmlns:p14="http://schemas.microsoft.com/office/powerpoint/2010/main" val="3122985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19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Countable sets: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Rational numbers</a:t>
            </a:r>
          </a:p>
          <a:p>
            <a:pPr lvl="1"/>
            <a:r>
              <a:rPr lang="en-US" dirty="0"/>
              <a:t>Any finite set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Uncountable Sets:</a:t>
            </a:r>
          </a:p>
          <a:p>
            <a:pPr lvl="1"/>
            <a:r>
              <a:rPr lang="en-US" dirty="0"/>
              <a:t>Real numbers</a:t>
            </a:r>
          </a:p>
          <a:p>
            <a:pPr lvl="1"/>
            <a:r>
              <a:rPr lang="en-US" dirty="0"/>
              <a:t>The power set of any infinite set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1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65009"/>
          </a:xfrm>
        </p:spPr>
        <p:txBody>
          <a:bodyPr/>
          <a:lstStyle/>
          <a:p>
            <a:pPr algn="ctr"/>
            <a:r>
              <a:rPr lang="en-US" dirty="0"/>
              <a:t>Cantor’s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</p:spPr>
            <p:txBody>
              <a:bodyPr/>
              <a:lstStyle/>
              <a:p>
                <a:r>
                  <a:rPr lang="en-US" dirty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infinite!</a:t>
                </a:r>
              </a:p>
              <a:p>
                <a:r>
                  <a:rPr lang="en-US" dirty="0"/>
                  <a:t>Idea: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pPr lvl="1"/>
                <a:r>
                  <a:rPr lang="en-US" dirty="0"/>
                  <a:t>There cannot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going to prove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  <a:blipFill>
                <a:blip r:embed="rId2"/>
                <a:stretch>
                  <a:fillRect l="-2018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2514"/>
            <a:ext cx="9905998" cy="77296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957" y="1653872"/>
            <a:ext cx="5459241" cy="3866985"/>
          </a:xfrm>
        </p:spPr>
        <p:txBody>
          <a:bodyPr>
            <a:normAutofit/>
          </a:bodyPr>
          <a:lstStyle/>
          <a:p>
            <a:r>
              <a:rPr lang="en-US" dirty="0"/>
              <a:t>There are countably many strings</a:t>
            </a:r>
          </a:p>
          <a:p>
            <a:pPr lvl="1"/>
            <a:r>
              <a:rPr lang="en-US" dirty="0"/>
              <a:t>And therefore binary strings, programs, etc.</a:t>
            </a:r>
          </a:p>
          <a:p>
            <a:r>
              <a:rPr lang="en-US" dirty="0"/>
              <a:t>There are uncountably many functions</a:t>
            </a:r>
          </a:p>
          <a:p>
            <a:r>
              <a:rPr lang="en-US" b="1" i="1" u="sng" dirty="0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33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212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15826</TotalTime>
  <Words>2585</Words>
  <Application>Microsoft Macintosh PowerPoint</Application>
  <PresentationFormat>Widescreen</PresentationFormat>
  <Paragraphs>643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Trebuchet MS</vt:lpstr>
      <vt:lpstr>Tw Cen MT</vt:lpstr>
      <vt:lpstr>Circuit</vt:lpstr>
      <vt:lpstr>Cardinality</vt:lpstr>
      <vt:lpstr>Goals!</vt:lpstr>
      <vt:lpstr>Part 1: Quick Review of Functions</vt:lpstr>
      <vt:lpstr>Defining Functions</vt:lpstr>
      <vt:lpstr>Injective Functions</vt:lpstr>
      <vt:lpstr>Properties of Functions</vt:lpstr>
      <vt:lpstr>Onto, Surjective Functions</vt:lpstr>
      <vt:lpstr>Properties of Functions</vt:lpstr>
      <vt:lpstr>Bijective Functions</vt:lpstr>
      <vt:lpstr>Part 2: Using Functions to Compare Sizes of Sets</vt:lpstr>
      <vt:lpstr>Comparing Cardinalities with Functions</vt:lpstr>
      <vt:lpstr>1-1, Injective Functions</vt:lpstr>
      <vt:lpstr>Pigeonhole Principle</vt:lpstr>
      <vt:lpstr>Onto, Surjective Functions</vt:lpstr>
      <vt:lpstr>Bijective Functions</vt:lpstr>
      <vt:lpstr>Comparing Cardinalities with Functions</vt:lpstr>
      <vt:lpstr>Practice: |{0,1}^n |=2^n via bijection</vt:lpstr>
      <vt:lpstr>|{0,1}^n |=2^n via bijection</vt:lpstr>
      <vt:lpstr>Calculating binary of 13</vt:lpstr>
      <vt:lpstr>Practice: |{0,1}^n |=2^n via bijection</vt:lpstr>
      <vt:lpstr>Practice 2</vt:lpstr>
      <vt:lpstr>For a finite set S, |P(S)|=2^(|S|)</vt:lpstr>
      <vt:lpstr>Why is this a bijection?</vt:lpstr>
      <vt:lpstr>Part 3: Comparing Sizes of Infinite Sets</vt:lpstr>
      <vt:lpstr>Infinite Cardinality</vt:lpstr>
      <vt:lpstr>Infinite Cardinality</vt:lpstr>
      <vt:lpstr>Countability and Uncountability</vt:lpstr>
      <vt:lpstr>Practice: Show that |{0,1}^∗ |=|N|</vt:lpstr>
      <vt:lpstr>{0,1}^∗ is countable</vt:lpstr>
      <vt:lpstr>Listing all strings (bad way)</vt:lpstr>
      <vt:lpstr>Listing all strings</vt:lpstr>
      <vt:lpstr>Listing all strings</vt:lpstr>
      <vt:lpstr>Why is this a bijection?</vt:lpstr>
      <vt:lpstr>Demonstrate that each of the following is countable</vt:lpstr>
      <vt:lpstr>Proof: Z^+ is countable</vt:lpstr>
      <vt:lpstr>Proof: {n∈N|n is even} is countable</vt:lpstr>
      <vt:lpstr>Proof: {n∈N|n is odd} is countable</vt:lpstr>
      <vt:lpstr>Z is countable</vt:lpstr>
      <vt:lpstr>N×N is countable</vt:lpstr>
      <vt:lpstr>N×N is countable</vt:lpstr>
      <vt:lpstr>Q is countable</vt:lpstr>
      <vt:lpstr>Number of Programs As Number of Functions</vt:lpstr>
      <vt:lpstr>How Many Python/Java programs?</vt:lpstr>
      <vt:lpstr>How many functions Σ^∗→Σ^∗?</vt:lpstr>
      <vt:lpstr>How to show something is uncountable?</vt:lpstr>
      <vt:lpstr>Uncountably many functions</vt:lpstr>
      <vt:lpstr>Goal: {f:{0,1}^∗→{0,1}} is uncountable</vt:lpstr>
      <vt:lpstr>|{0,1}^∞ |&gt;|"N|"</vt:lpstr>
      <vt:lpstr>|{0,1}^∞ |&gt;|"N|"</vt:lpstr>
      <vt:lpstr>|{0,1}^∞ |&gt;|"N|"</vt:lpstr>
      <vt:lpstr>Other countable/uncountable sets</vt:lpstr>
      <vt:lpstr>Cantor’s Theorem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132</cp:revision>
  <dcterms:created xsi:type="dcterms:W3CDTF">2023-02-24T14:15:53Z</dcterms:created>
  <dcterms:modified xsi:type="dcterms:W3CDTF">2024-09-05T12:52:26Z</dcterms:modified>
</cp:coreProperties>
</file>