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54"/>
  </p:notesMasterIdLst>
  <p:sldIdLst>
    <p:sldId id="256" r:id="rId2"/>
    <p:sldId id="272" r:id="rId3"/>
    <p:sldId id="258" r:id="rId4"/>
    <p:sldId id="276" r:id="rId5"/>
    <p:sldId id="286" r:id="rId6"/>
    <p:sldId id="287" r:id="rId7"/>
    <p:sldId id="288" r:id="rId8"/>
    <p:sldId id="289" r:id="rId9"/>
    <p:sldId id="290" r:id="rId10"/>
    <p:sldId id="358" r:id="rId11"/>
    <p:sldId id="338" r:id="rId12"/>
    <p:sldId id="363" r:id="rId13"/>
    <p:sldId id="339" r:id="rId14"/>
    <p:sldId id="364" r:id="rId15"/>
    <p:sldId id="365" r:id="rId16"/>
    <p:sldId id="366" r:id="rId17"/>
    <p:sldId id="300" r:id="rId18"/>
    <p:sldId id="379" r:id="rId19"/>
    <p:sldId id="301" r:id="rId20"/>
    <p:sldId id="380" r:id="rId21"/>
    <p:sldId id="381" r:id="rId22"/>
    <p:sldId id="362" r:id="rId23"/>
    <p:sldId id="347" r:id="rId24"/>
    <p:sldId id="359" r:id="rId25"/>
    <p:sldId id="349" r:id="rId26"/>
    <p:sldId id="374" r:id="rId27"/>
    <p:sldId id="315" r:id="rId28"/>
    <p:sldId id="351" r:id="rId29"/>
    <p:sldId id="316" r:id="rId30"/>
    <p:sldId id="368" r:id="rId31"/>
    <p:sldId id="318" r:id="rId32"/>
    <p:sldId id="354" r:id="rId33"/>
    <p:sldId id="356" r:id="rId34"/>
    <p:sldId id="355" r:id="rId35"/>
    <p:sldId id="370" r:id="rId36"/>
    <p:sldId id="357" r:id="rId37"/>
    <p:sldId id="371" r:id="rId38"/>
    <p:sldId id="314" r:id="rId39"/>
    <p:sldId id="375" r:id="rId40"/>
    <p:sldId id="372" r:id="rId41"/>
    <p:sldId id="382" r:id="rId42"/>
    <p:sldId id="319" r:id="rId43"/>
    <p:sldId id="320" r:id="rId44"/>
    <p:sldId id="373" r:id="rId45"/>
    <p:sldId id="321" r:id="rId46"/>
    <p:sldId id="376" r:id="rId47"/>
    <p:sldId id="325" r:id="rId48"/>
    <p:sldId id="322" r:id="rId49"/>
    <p:sldId id="383" r:id="rId50"/>
    <p:sldId id="327" r:id="rId51"/>
    <p:sldId id="328" r:id="rId52"/>
    <p:sldId id="378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3"/>
    <p:restoredTop sz="94687"/>
  </p:normalViewPr>
  <p:slideViewPr>
    <p:cSldViewPr snapToGrid="0" snapToObjects="1">
      <p:cViewPr varScale="1">
        <p:scale>
          <a:sx n="134" d="100"/>
          <a:sy n="134" d="100"/>
        </p:scale>
        <p:origin x="20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8/31/23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83F4FCF5-D06B-4B02-A485-F60D91AD8E87}" type="slidenum">
              <a:rPr lang="en-US"/>
              <a:pPr/>
              <a:t>5</a:t>
            </a:fld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61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8F023C5C-4532-4BD5-9936-F28A7206018D}" type="slidenum">
              <a:rPr lang="en-US"/>
              <a:pPr/>
              <a:t>7</a:t>
            </a:fld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89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51B7C5CC-8735-47F3-8FD6-DF4356A08766}" type="slidenum">
              <a:rPr lang="en-US"/>
              <a:pPr/>
              <a:t>9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76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83F4FCF5-D06B-4B02-A485-F60D91AD8E87}" type="slidenum">
              <a:rPr lang="en-US"/>
              <a:pPr/>
              <a:t>12</a:t>
            </a:fld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06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8F023C5C-4532-4BD5-9936-F28A7206018D}" type="slidenum">
              <a:rPr lang="en-US"/>
              <a:pPr/>
              <a:t>14</a:t>
            </a:fld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53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51B7C5CC-8735-47F3-8FD6-DF4356A08766}" type="slidenum">
              <a:rPr lang="en-US"/>
              <a:pPr/>
              <a:t>15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39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8/31/23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8/31/23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8/31/23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8/31/23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8/31/23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Cardinality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2: Using Functions to Compare Sizes of Sets</a:t>
            </a:r>
          </a:p>
        </p:txBody>
      </p:sp>
    </p:spTree>
    <p:extLst>
      <p:ext uri="{BB962C8B-B14F-4D97-AF65-F5344CB8AC3E}">
        <p14:creationId xmlns:p14="http://schemas.microsoft.com/office/powerpoint/2010/main" val="421880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26FDF-CEC3-462C-B396-4398EA6DE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6125"/>
            <a:ext cx="9905998" cy="84452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Comparing Cardinalities with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67C749-94CE-4D8C-BBB2-D7B86666D7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66791" y="1552808"/>
                <a:ext cx="6655242" cy="3035094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r>
                  <a:rPr lang="en-US" b="0" dirty="0">
                    <a:solidFill>
                      <a:schemeClr val="bg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b="0" dirty="0">
                    <a:solidFill>
                      <a:schemeClr val="bg1"/>
                    </a:solidFill>
                  </a:rPr>
                  <a:t> be a finite function</a:t>
                </a:r>
              </a:p>
              <a:p>
                <a:pPr lvl="1"/>
                <a:r>
                  <a:rPr lang="en-US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Consider the following possible characteristics of f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Injective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Surjective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Bijective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67C749-94CE-4D8C-BBB2-D7B86666D7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66791" y="1552808"/>
                <a:ext cx="6655242" cy="3035094"/>
              </a:xfrm>
              <a:blipFill>
                <a:blip r:embed="rId2"/>
                <a:stretch>
                  <a:fillRect l="-1905"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A8AF3-B76B-4DA7-B2E9-41533E0C4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11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780A27-AE10-684C-94DF-B123DC4F5078}"/>
              </a:ext>
            </a:extLst>
          </p:cNvPr>
          <p:cNvCxnSpPr/>
          <p:nvPr/>
        </p:nvCxnSpPr>
        <p:spPr>
          <a:xfrm>
            <a:off x="3768918" y="4715123"/>
            <a:ext cx="771277" cy="81898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93A93F0-5DC8-CD49-9102-A4F0B8F3A5B7}"/>
              </a:ext>
            </a:extLst>
          </p:cNvPr>
          <p:cNvSpPr txBox="1">
            <a:spLocks/>
          </p:cNvSpPr>
          <p:nvPr/>
        </p:nvSpPr>
        <p:spPr>
          <a:xfrm>
            <a:off x="4540195" y="5457217"/>
            <a:ext cx="3363403" cy="85211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/>
              <a:t>Each of these will tell us something about the relative sizes of D and C</a:t>
            </a:r>
          </a:p>
        </p:txBody>
      </p:sp>
    </p:spTree>
    <p:extLst>
      <p:ext uri="{BB962C8B-B14F-4D97-AF65-F5344CB8AC3E}">
        <p14:creationId xmlns:p14="http://schemas.microsoft.com/office/powerpoint/2010/main" val="1885284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09384"/>
            <a:ext cx="10360501" cy="766637"/>
          </a:xfrm>
        </p:spPr>
        <p:txBody>
          <a:bodyPr/>
          <a:lstStyle/>
          <a:p>
            <a:pPr algn="ctr"/>
            <a:r>
              <a:rPr lang="en-US" dirty="0"/>
              <a:t>1-1, Injective Functions</a:t>
            </a:r>
            <a:endParaRPr lang="en-US" b="0" dirty="0"/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941982" y="5261137"/>
                <a:ext cx="639890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tx1">
                        <a:lumMod val="95000"/>
                      </a:schemeClr>
                    </a:solidFill>
                  </a:rPr>
                  <a:t>Nothing in Co-Domain “receives” two things</a:t>
                </a:r>
              </a:p>
              <a:p>
                <a:r>
                  <a:rPr lang="en-US" sz="2800" b="1" dirty="0">
                    <a:solidFill>
                      <a:schemeClr val="tx1">
                        <a:lumMod val="95000"/>
                      </a:schemeClr>
                    </a:solidFill>
                  </a:rPr>
                  <a:t>**Only possible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1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d>
                    <m:r>
                      <a:rPr lang="en-US" sz="2800" b="1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sz="2800" b="1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sz="2800" b="1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800" b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982" y="5261137"/>
                <a:ext cx="6398902" cy="954107"/>
              </a:xfrm>
              <a:prstGeom prst="rect">
                <a:avLst/>
              </a:prstGeom>
              <a:blipFill>
                <a:blip r:embed="rId3"/>
                <a:stretch>
                  <a:fillRect l="-1980" t="-657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9949EBB3-EACF-F24B-B340-DD2948A53AEA}"/>
              </a:ext>
            </a:extLst>
          </p:cNvPr>
          <p:cNvGrpSpPr/>
          <p:nvPr/>
        </p:nvGrpSpPr>
        <p:grpSpPr>
          <a:xfrm>
            <a:off x="3988085" y="1080144"/>
            <a:ext cx="4313078" cy="3857617"/>
            <a:chOff x="3988085" y="1080144"/>
            <a:chExt cx="4313078" cy="385761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1B89E7C-0BF7-9141-88A7-40E41A2A66D7}"/>
                </a:ext>
              </a:extLst>
            </p:cNvPr>
            <p:cNvSpPr/>
            <p:nvPr/>
          </p:nvSpPr>
          <p:spPr>
            <a:xfrm>
              <a:off x="3988085" y="1080144"/>
              <a:ext cx="4313078" cy="385761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7876" name="Rectangle 4"/>
            <p:cNvSpPr>
              <a:spLocks noChangeArrowheads="1"/>
            </p:cNvSpPr>
            <p:nvPr/>
          </p:nvSpPr>
          <p:spPr bwMode="auto">
            <a:xfrm>
              <a:off x="4299138" y="1584721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7" name="Oval 5"/>
            <p:cNvSpPr>
              <a:spLocks noChangeArrowheads="1"/>
            </p:cNvSpPr>
            <p:nvPr/>
          </p:nvSpPr>
          <p:spPr bwMode="auto">
            <a:xfrm>
              <a:off x="4807006" y="18133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8" name="Oval 6"/>
            <p:cNvSpPr>
              <a:spLocks noChangeArrowheads="1"/>
            </p:cNvSpPr>
            <p:nvPr/>
          </p:nvSpPr>
          <p:spPr bwMode="auto">
            <a:xfrm>
              <a:off x="4807006" y="21181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9" name="Oval 7"/>
            <p:cNvSpPr>
              <a:spLocks noChangeArrowheads="1"/>
            </p:cNvSpPr>
            <p:nvPr/>
          </p:nvSpPr>
          <p:spPr bwMode="auto">
            <a:xfrm>
              <a:off x="4807006" y="24229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0" name="Oval 8"/>
            <p:cNvSpPr>
              <a:spLocks noChangeArrowheads="1"/>
            </p:cNvSpPr>
            <p:nvPr/>
          </p:nvSpPr>
          <p:spPr bwMode="auto">
            <a:xfrm>
              <a:off x="4807006" y="27277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1" name="Oval 9"/>
            <p:cNvSpPr>
              <a:spLocks noChangeArrowheads="1"/>
            </p:cNvSpPr>
            <p:nvPr/>
          </p:nvSpPr>
          <p:spPr bwMode="auto">
            <a:xfrm>
              <a:off x="4807006" y="30325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2" name="Oval 10"/>
            <p:cNvSpPr>
              <a:spLocks noChangeArrowheads="1"/>
            </p:cNvSpPr>
            <p:nvPr/>
          </p:nvSpPr>
          <p:spPr bwMode="auto">
            <a:xfrm>
              <a:off x="4807006" y="33373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3" name="Oval 11"/>
            <p:cNvSpPr>
              <a:spLocks noChangeArrowheads="1"/>
            </p:cNvSpPr>
            <p:nvPr/>
          </p:nvSpPr>
          <p:spPr bwMode="auto">
            <a:xfrm>
              <a:off x="4807006" y="36421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4" name="Rectangle 12"/>
            <p:cNvSpPr>
              <a:spLocks noChangeArrowheads="1"/>
            </p:cNvSpPr>
            <p:nvPr/>
          </p:nvSpPr>
          <p:spPr bwMode="auto">
            <a:xfrm>
              <a:off x="6736903" y="1584721"/>
              <a:ext cx="1218883" cy="25908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5" name="Oval 13"/>
            <p:cNvSpPr>
              <a:spLocks noChangeArrowheads="1"/>
            </p:cNvSpPr>
            <p:nvPr/>
          </p:nvSpPr>
          <p:spPr bwMode="auto">
            <a:xfrm>
              <a:off x="7244771" y="18133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6" name="Oval 14"/>
            <p:cNvSpPr>
              <a:spLocks noChangeArrowheads="1"/>
            </p:cNvSpPr>
            <p:nvPr/>
          </p:nvSpPr>
          <p:spPr bwMode="auto">
            <a:xfrm>
              <a:off x="7244771" y="21181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7" name="Oval 15"/>
            <p:cNvSpPr>
              <a:spLocks noChangeArrowheads="1"/>
            </p:cNvSpPr>
            <p:nvPr/>
          </p:nvSpPr>
          <p:spPr bwMode="auto">
            <a:xfrm>
              <a:off x="7244771" y="24229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8" name="Oval 16"/>
            <p:cNvSpPr>
              <a:spLocks noChangeArrowheads="1"/>
            </p:cNvSpPr>
            <p:nvPr/>
          </p:nvSpPr>
          <p:spPr bwMode="auto">
            <a:xfrm>
              <a:off x="7244771" y="27277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9" name="Oval 17"/>
            <p:cNvSpPr>
              <a:spLocks noChangeArrowheads="1"/>
            </p:cNvSpPr>
            <p:nvPr/>
          </p:nvSpPr>
          <p:spPr bwMode="auto">
            <a:xfrm>
              <a:off x="7244771" y="30325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90" name="Oval 18"/>
            <p:cNvSpPr>
              <a:spLocks noChangeArrowheads="1"/>
            </p:cNvSpPr>
            <p:nvPr/>
          </p:nvSpPr>
          <p:spPr bwMode="auto">
            <a:xfrm>
              <a:off x="7244771" y="33373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91" name="Oval 19"/>
            <p:cNvSpPr>
              <a:spLocks noChangeArrowheads="1"/>
            </p:cNvSpPr>
            <p:nvPr/>
          </p:nvSpPr>
          <p:spPr bwMode="auto">
            <a:xfrm>
              <a:off x="7244771" y="36421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7892" name="AutoShape 20"/>
            <p:cNvCxnSpPr>
              <a:cxnSpLocks noChangeShapeType="1"/>
              <a:stCxn id="207877" idx="6"/>
              <a:endCxn id="207885" idx="2"/>
            </p:cNvCxnSpPr>
            <p:nvPr/>
          </p:nvCxnSpPr>
          <p:spPr bwMode="auto">
            <a:xfrm>
              <a:off x="5010152" y="1889521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3" name="AutoShape 21"/>
            <p:cNvCxnSpPr>
              <a:cxnSpLocks noChangeShapeType="1"/>
              <a:stCxn id="207878" idx="6"/>
              <a:endCxn id="207888" idx="2"/>
            </p:cNvCxnSpPr>
            <p:nvPr/>
          </p:nvCxnSpPr>
          <p:spPr bwMode="auto">
            <a:xfrm>
              <a:off x="5010152" y="2194321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4" name="AutoShape 22"/>
            <p:cNvCxnSpPr>
              <a:cxnSpLocks noChangeShapeType="1"/>
              <a:stCxn id="207879" idx="6"/>
              <a:endCxn id="207887" idx="2"/>
            </p:cNvCxnSpPr>
            <p:nvPr/>
          </p:nvCxnSpPr>
          <p:spPr bwMode="auto">
            <a:xfrm>
              <a:off x="5010152" y="2499121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5" name="AutoShape 23"/>
            <p:cNvCxnSpPr>
              <a:cxnSpLocks noChangeShapeType="1"/>
              <a:stCxn id="207880" idx="6"/>
              <a:endCxn id="207886" idx="2"/>
            </p:cNvCxnSpPr>
            <p:nvPr/>
          </p:nvCxnSpPr>
          <p:spPr bwMode="auto">
            <a:xfrm flipV="1">
              <a:off x="5010152" y="2194321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6" name="AutoShape 24"/>
            <p:cNvCxnSpPr>
              <a:cxnSpLocks noChangeShapeType="1"/>
              <a:stCxn id="207881" idx="6"/>
              <a:endCxn id="207889" idx="2"/>
            </p:cNvCxnSpPr>
            <p:nvPr/>
          </p:nvCxnSpPr>
          <p:spPr bwMode="auto">
            <a:xfrm>
              <a:off x="5010152" y="3108721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7" name="AutoShape 25"/>
            <p:cNvCxnSpPr>
              <a:cxnSpLocks noChangeShapeType="1"/>
              <a:stCxn id="207882" idx="6"/>
              <a:endCxn id="207890" idx="2"/>
            </p:cNvCxnSpPr>
            <p:nvPr/>
          </p:nvCxnSpPr>
          <p:spPr bwMode="auto">
            <a:xfrm>
              <a:off x="5010152" y="3413521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8" name="AutoShape 26"/>
            <p:cNvCxnSpPr>
              <a:cxnSpLocks noChangeShapeType="1"/>
              <a:stCxn id="207883" idx="6"/>
              <a:endCxn id="207891" idx="2"/>
            </p:cNvCxnSpPr>
            <p:nvPr/>
          </p:nvCxnSpPr>
          <p:spPr bwMode="auto">
            <a:xfrm>
              <a:off x="5010152" y="3718321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7919" name="Text Box 47"/>
            <p:cNvSpPr txBox="1">
              <a:spLocks noChangeArrowheads="1"/>
            </p:cNvSpPr>
            <p:nvPr/>
          </p:nvSpPr>
          <p:spPr bwMode="auto">
            <a:xfrm>
              <a:off x="4267616" y="4412004"/>
              <a:ext cx="3758221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chemeClr val="bg1"/>
                  </a:solidFill>
                </a:rPr>
                <a:t>INJECTIVE FUNCTION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261697" y="1139189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Domain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736903" y="1142889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Co-Domain</a:t>
              </a:r>
            </a:p>
          </p:txBody>
        </p:sp>
        <p:sp>
          <p:nvSpPr>
            <p:cNvPr id="57" name="Oval 19"/>
            <p:cNvSpPr>
              <a:spLocks noChangeArrowheads="1"/>
            </p:cNvSpPr>
            <p:nvPr/>
          </p:nvSpPr>
          <p:spPr bwMode="auto">
            <a:xfrm>
              <a:off x="7244771" y="39469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9A3FF16-69A7-CA4E-8687-8E6EEDECF4A7}"/>
                  </a:ext>
                </a:extLst>
              </p:cNvPr>
              <p:cNvSpPr txBox="1"/>
              <p:nvPr/>
            </p:nvSpPr>
            <p:spPr>
              <a:xfrm>
                <a:off x="412493" y="3055857"/>
                <a:ext cx="216143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Thus, showing there exists an injective function from D to C is one way to show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b="1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9A3FF16-69A7-CA4E-8687-8E6EEDECF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93" y="3055857"/>
                <a:ext cx="2161430" cy="1477328"/>
              </a:xfrm>
              <a:prstGeom prst="rect">
                <a:avLst/>
              </a:prstGeom>
              <a:blipFill>
                <a:blip r:embed="rId4"/>
                <a:stretch>
                  <a:fillRect l="-1744" t="-1709"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325CEDE-593C-544E-BE0C-CDBD6BB0FC53}"/>
              </a:ext>
            </a:extLst>
          </p:cNvPr>
          <p:cNvCxnSpPr>
            <a:cxnSpLocks/>
          </p:cNvCxnSpPr>
          <p:nvPr/>
        </p:nvCxnSpPr>
        <p:spPr>
          <a:xfrm flipV="1">
            <a:off x="2308979" y="2631882"/>
            <a:ext cx="1482291" cy="55303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849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32BC3-C748-4549-96C1-83411720D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28904"/>
            <a:ext cx="9905998" cy="757058"/>
          </a:xfrm>
        </p:spPr>
        <p:txBody>
          <a:bodyPr/>
          <a:lstStyle/>
          <a:p>
            <a:pPr algn="ctr"/>
            <a:r>
              <a:rPr lang="en-US" dirty="0"/>
              <a:t>Pigeonhole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015D5-B9C7-4276-9949-6E9EBD9FA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6702" y="1104499"/>
            <a:ext cx="6051206" cy="2012413"/>
          </a:xfrm>
        </p:spPr>
        <p:txBody>
          <a:bodyPr/>
          <a:lstStyle/>
          <a:p>
            <a:r>
              <a:rPr lang="en-US" dirty="0"/>
              <a:t>Every pigeon is sitting in a hole</a:t>
            </a:r>
          </a:p>
          <a:p>
            <a:r>
              <a:rPr lang="en-US" dirty="0"/>
              <a:t>There are more pigeons than there are holes</a:t>
            </a:r>
          </a:p>
          <a:p>
            <a:r>
              <a:rPr lang="en-US" dirty="0"/>
              <a:t>At least one hole has at least two pigeons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011E2-0581-4B9D-A356-0B28116EB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13</a:t>
            </a:fld>
            <a:endParaRPr lang="en-US"/>
          </a:p>
        </p:txBody>
      </p:sp>
      <p:pic>
        <p:nvPicPr>
          <p:cNvPr id="2050" name="Picture 2" descr="The Pigeonhole Principle">
            <a:extLst>
              <a:ext uri="{FF2B5EF4-FFF2-40B4-BE49-F238E27FC236}">
                <a16:creationId xmlns:a16="http://schemas.microsoft.com/office/drawing/2014/main" id="{96CD306D-9B0C-4FB8-BA28-E9E3A21E8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844" y="3035383"/>
            <a:ext cx="3590677" cy="359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366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597020" y="230588"/>
            <a:ext cx="10969943" cy="609598"/>
          </a:xfrm>
        </p:spPr>
        <p:txBody>
          <a:bodyPr/>
          <a:lstStyle/>
          <a:p>
            <a:pPr algn="ctr"/>
            <a:r>
              <a:rPr lang="en-US" dirty="0"/>
              <a:t>Onto, Surjective Functions</a:t>
            </a:r>
            <a:endParaRPr lang="en-US" b="0" dirty="0"/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724067" y="5503743"/>
                <a:ext cx="6707349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tx1">
                        <a:lumMod val="95000"/>
                      </a:schemeClr>
                    </a:solidFill>
                  </a:rPr>
                  <a:t>Everything in Co-Domain “receives” something</a:t>
                </a:r>
              </a:p>
              <a:p>
                <a:r>
                  <a:rPr lang="en-US" sz="2800" b="1" dirty="0">
                    <a:solidFill>
                      <a:schemeClr val="tx1">
                        <a:lumMod val="95000"/>
                      </a:schemeClr>
                    </a:solidFill>
                  </a:rPr>
                  <a:t>**Only possible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1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</m:d>
                    <m:r>
                      <a:rPr lang="en-US" sz="2800" b="1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sz="2800" b="1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sz="2800" b="1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800" b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067" y="5503743"/>
                <a:ext cx="6707349" cy="954107"/>
              </a:xfrm>
              <a:prstGeom prst="rect">
                <a:avLst/>
              </a:prstGeom>
              <a:blipFill>
                <a:blip r:embed="rId3"/>
                <a:stretch>
                  <a:fillRect l="-1698" t="-5263" r="-75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A30E185D-5E71-124A-8A53-7198092746AB}"/>
              </a:ext>
            </a:extLst>
          </p:cNvPr>
          <p:cNvGrpSpPr/>
          <p:nvPr/>
        </p:nvGrpSpPr>
        <p:grpSpPr>
          <a:xfrm>
            <a:off x="3897534" y="1160889"/>
            <a:ext cx="4368913" cy="3848431"/>
            <a:chOff x="882596" y="1224501"/>
            <a:chExt cx="4368913" cy="384843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FA30AAB-9F69-5340-8644-3136019097D0}"/>
                </a:ext>
              </a:extLst>
            </p:cNvPr>
            <p:cNvSpPr/>
            <p:nvPr/>
          </p:nvSpPr>
          <p:spPr>
            <a:xfrm>
              <a:off x="882596" y="1224501"/>
              <a:ext cx="4368913" cy="38484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900" name="Rectangle 4"/>
            <p:cNvSpPr>
              <a:spLocks noChangeArrowheads="1"/>
            </p:cNvSpPr>
            <p:nvPr/>
          </p:nvSpPr>
          <p:spPr bwMode="auto">
            <a:xfrm>
              <a:off x="1220471" y="18288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1" name="Oval 5"/>
            <p:cNvSpPr>
              <a:spLocks noChangeArrowheads="1"/>
            </p:cNvSpPr>
            <p:nvPr/>
          </p:nvSpPr>
          <p:spPr bwMode="auto">
            <a:xfrm>
              <a:off x="1728339" y="2057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2" name="Oval 6"/>
            <p:cNvSpPr>
              <a:spLocks noChangeArrowheads="1"/>
            </p:cNvSpPr>
            <p:nvPr/>
          </p:nvSpPr>
          <p:spPr bwMode="auto">
            <a:xfrm>
              <a:off x="1728339" y="2362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3" name="Oval 7"/>
            <p:cNvSpPr>
              <a:spLocks noChangeArrowheads="1"/>
            </p:cNvSpPr>
            <p:nvPr/>
          </p:nvSpPr>
          <p:spPr bwMode="auto">
            <a:xfrm>
              <a:off x="1728339" y="2667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4" name="Oval 8"/>
            <p:cNvSpPr>
              <a:spLocks noChangeArrowheads="1"/>
            </p:cNvSpPr>
            <p:nvPr/>
          </p:nvSpPr>
          <p:spPr bwMode="auto">
            <a:xfrm>
              <a:off x="1728339" y="2971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5" name="Oval 9"/>
            <p:cNvSpPr>
              <a:spLocks noChangeArrowheads="1"/>
            </p:cNvSpPr>
            <p:nvPr/>
          </p:nvSpPr>
          <p:spPr bwMode="auto">
            <a:xfrm>
              <a:off x="1728339" y="3276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6" name="Oval 10"/>
            <p:cNvSpPr>
              <a:spLocks noChangeArrowheads="1"/>
            </p:cNvSpPr>
            <p:nvPr/>
          </p:nvSpPr>
          <p:spPr bwMode="auto">
            <a:xfrm>
              <a:off x="1728339" y="3581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7" name="Oval 11"/>
            <p:cNvSpPr>
              <a:spLocks noChangeArrowheads="1"/>
            </p:cNvSpPr>
            <p:nvPr/>
          </p:nvSpPr>
          <p:spPr bwMode="auto">
            <a:xfrm>
              <a:off x="1728339" y="3886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8" name="Rectangle 12"/>
            <p:cNvSpPr>
              <a:spLocks noChangeArrowheads="1"/>
            </p:cNvSpPr>
            <p:nvPr/>
          </p:nvSpPr>
          <p:spPr bwMode="auto">
            <a:xfrm>
              <a:off x="3658236" y="1828800"/>
              <a:ext cx="1218883" cy="2057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9" name="Oval 13"/>
            <p:cNvSpPr>
              <a:spLocks noChangeArrowheads="1"/>
            </p:cNvSpPr>
            <p:nvPr/>
          </p:nvSpPr>
          <p:spPr bwMode="auto">
            <a:xfrm>
              <a:off x="4166104" y="2057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10" name="Oval 14"/>
            <p:cNvSpPr>
              <a:spLocks noChangeArrowheads="1"/>
            </p:cNvSpPr>
            <p:nvPr/>
          </p:nvSpPr>
          <p:spPr bwMode="auto">
            <a:xfrm>
              <a:off x="4166104" y="2362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11" name="Oval 15"/>
            <p:cNvSpPr>
              <a:spLocks noChangeArrowheads="1"/>
            </p:cNvSpPr>
            <p:nvPr/>
          </p:nvSpPr>
          <p:spPr bwMode="auto">
            <a:xfrm>
              <a:off x="4166104" y="2667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12" name="Oval 16"/>
            <p:cNvSpPr>
              <a:spLocks noChangeArrowheads="1"/>
            </p:cNvSpPr>
            <p:nvPr/>
          </p:nvSpPr>
          <p:spPr bwMode="auto">
            <a:xfrm>
              <a:off x="4166104" y="2971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13" name="Oval 17"/>
            <p:cNvSpPr>
              <a:spLocks noChangeArrowheads="1"/>
            </p:cNvSpPr>
            <p:nvPr/>
          </p:nvSpPr>
          <p:spPr bwMode="auto">
            <a:xfrm>
              <a:off x="4166104" y="3276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14" name="Oval 18"/>
            <p:cNvSpPr>
              <a:spLocks noChangeArrowheads="1"/>
            </p:cNvSpPr>
            <p:nvPr/>
          </p:nvSpPr>
          <p:spPr bwMode="auto">
            <a:xfrm>
              <a:off x="4166104" y="3581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8916" name="AutoShape 20"/>
            <p:cNvCxnSpPr>
              <a:cxnSpLocks noChangeShapeType="1"/>
              <a:stCxn id="208901" idx="6"/>
              <a:endCxn id="208909" idx="2"/>
            </p:cNvCxnSpPr>
            <p:nvPr/>
          </p:nvCxnSpPr>
          <p:spPr bwMode="auto">
            <a:xfrm>
              <a:off x="1931485" y="21336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8917" name="AutoShape 21"/>
            <p:cNvCxnSpPr>
              <a:cxnSpLocks noChangeShapeType="1"/>
              <a:stCxn id="208902" idx="6"/>
              <a:endCxn id="208912" idx="2"/>
            </p:cNvCxnSpPr>
            <p:nvPr/>
          </p:nvCxnSpPr>
          <p:spPr bwMode="auto">
            <a:xfrm>
              <a:off x="1931485" y="24384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8918" name="AutoShape 22"/>
            <p:cNvCxnSpPr>
              <a:cxnSpLocks noChangeShapeType="1"/>
              <a:stCxn id="208903" idx="6"/>
              <a:endCxn id="208911" idx="2"/>
            </p:cNvCxnSpPr>
            <p:nvPr/>
          </p:nvCxnSpPr>
          <p:spPr bwMode="auto">
            <a:xfrm>
              <a:off x="1931485" y="2743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8919" name="AutoShape 23"/>
            <p:cNvCxnSpPr>
              <a:cxnSpLocks noChangeShapeType="1"/>
              <a:stCxn id="208904" idx="6"/>
              <a:endCxn id="208910" idx="2"/>
            </p:cNvCxnSpPr>
            <p:nvPr/>
          </p:nvCxnSpPr>
          <p:spPr bwMode="auto">
            <a:xfrm flipV="1">
              <a:off x="1931485" y="24384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8920" name="AutoShape 24"/>
            <p:cNvCxnSpPr>
              <a:cxnSpLocks noChangeShapeType="1"/>
              <a:stCxn id="208905" idx="6"/>
              <a:endCxn id="208913" idx="2"/>
            </p:cNvCxnSpPr>
            <p:nvPr/>
          </p:nvCxnSpPr>
          <p:spPr bwMode="auto">
            <a:xfrm>
              <a:off x="1931485" y="3352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8921" name="AutoShape 25"/>
            <p:cNvCxnSpPr>
              <a:cxnSpLocks noChangeShapeType="1"/>
              <a:stCxn id="208906" idx="6"/>
              <a:endCxn id="208914" idx="2"/>
            </p:cNvCxnSpPr>
            <p:nvPr/>
          </p:nvCxnSpPr>
          <p:spPr bwMode="auto">
            <a:xfrm>
              <a:off x="1931485" y="36576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8922" name="AutoShape 26"/>
            <p:cNvCxnSpPr>
              <a:cxnSpLocks noChangeShapeType="1"/>
              <a:stCxn id="208907" idx="6"/>
            </p:cNvCxnSpPr>
            <p:nvPr/>
          </p:nvCxnSpPr>
          <p:spPr bwMode="auto">
            <a:xfrm flipV="1">
              <a:off x="1931485" y="3657600"/>
              <a:ext cx="2234618" cy="30480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8943" name="Text Box 47"/>
            <p:cNvSpPr txBox="1">
              <a:spLocks noChangeArrowheads="1"/>
            </p:cNvSpPr>
            <p:nvPr/>
          </p:nvSpPr>
          <p:spPr bwMode="auto">
            <a:xfrm>
              <a:off x="929760" y="4487918"/>
              <a:ext cx="4266089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chemeClr val="bg1"/>
                  </a:solidFill>
                </a:rPr>
                <a:t>SURJECTIVE FUNCTION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393734" y="1351002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Domain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46317" y="1339334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Co-Domain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F25547E-EB23-1A47-9023-A6C7BE128C16}"/>
                  </a:ext>
                </a:extLst>
              </p:cNvPr>
              <p:cNvSpPr txBox="1"/>
              <p:nvPr/>
            </p:nvSpPr>
            <p:spPr>
              <a:xfrm>
                <a:off x="412493" y="3055857"/>
                <a:ext cx="216143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Thus, showing there exists a surjective function from D to C is one way to show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b="1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F25547E-EB23-1A47-9023-A6C7BE128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93" y="3055857"/>
                <a:ext cx="2161430" cy="1477328"/>
              </a:xfrm>
              <a:prstGeom prst="rect">
                <a:avLst/>
              </a:prstGeom>
              <a:blipFill>
                <a:blip r:embed="rId4"/>
                <a:stretch>
                  <a:fillRect l="-1744" t="-1709"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AA55E81-5BA8-DF49-B7D7-D029C74FFAED}"/>
              </a:ext>
            </a:extLst>
          </p:cNvPr>
          <p:cNvCxnSpPr>
            <a:cxnSpLocks/>
          </p:cNvCxnSpPr>
          <p:nvPr/>
        </p:nvCxnSpPr>
        <p:spPr>
          <a:xfrm flipV="1">
            <a:off x="2308979" y="2631882"/>
            <a:ext cx="1482291" cy="55303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318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135171"/>
            <a:ext cx="10360501" cy="902732"/>
          </a:xfrm>
        </p:spPr>
        <p:txBody>
          <a:bodyPr/>
          <a:lstStyle/>
          <a:p>
            <a:pPr algn="ctr"/>
            <a:r>
              <a:rPr lang="en-US" dirty="0" err="1"/>
              <a:t>Bijective</a:t>
            </a:r>
            <a:r>
              <a:rPr lang="en-US" dirty="0"/>
              <a:t> Functions</a:t>
            </a:r>
            <a:endParaRPr lang="en-US" b="0" dirty="0"/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BE9B946-2696-924F-9412-F607B30AB29A}"/>
              </a:ext>
            </a:extLst>
          </p:cNvPr>
          <p:cNvGrpSpPr/>
          <p:nvPr/>
        </p:nvGrpSpPr>
        <p:grpSpPr>
          <a:xfrm>
            <a:off x="3962956" y="1190177"/>
            <a:ext cx="4266089" cy="3717509"/>
            <a:chOff x="204736" y="1015248"/>
            <a:chExt cx="4266089" cy="371750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ED31124-FC7F-9F45-8A2B-6198449D8C96}"/>
                </a:ext>
              </a:extLst>
            </p:cNvPr>
            <p:cNvSpPr/>
            <p:nvPr/>
          </p:nvSpPr>
          <p:spPr>
            <a:xfrm>
              <a:off x="326003" y="1015248"/>
              <a:ext cx="4144822" cy="371750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924" name="Rectangle 4"/>
            <p:cNvSpPr>
              <a:spLocks noChangeArrowheads="1"/>
            </p:cNvSpPr>
            <p:nvPr/>
          </p:nvSpPr>
          <p:spPr bwMode="auto">
            <a:xfrm>
              <a:off x="495447" y="16002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5" name="Oval 5"/>
            <p:cNvSpPr>
              <a:spLocks noChangeArrowheads="1"/>
            </p:cNvSpPr>
            <p:nvPr/>
          </p:nvSpPr>
          <p:spPr bwMode="auto">
            <a:xfrm>
              <a:off x="1003315" y="1828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6" name="Oval 6"/>
            <p:cNvSpPr>
              <a:spLocks noChangeArrowheads="1"/>
            </p:cNvSpPr>
            <p:nvPr/>
          </p:nvSpPr>
          <p:spPr bwMode="auto">
            <a:xfrm>
              <a:off x="1003315" y="2133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7" name="Oval 7"/>
            <p:cNvSpPr>
              <a:spLocks noChangeArrowheads="1"/>
            </p:cNvSpPr>
            <p:nvPr/>
          </p:nvSpPr>
          <p:spPr bwMode="auto">
            <a:xfrm>
              <a:off x="1003315" y="2438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8" name="Oval 8"/>
            <p:cNvSpPr>
              <a:spLocks noChangeArrowheads="1"/>
            </p:cNvSpPr>
            <p:nvPr/>
          </p:nvSpPr>
          <p:spPr bwMode="auto">
            <a:xfrm>
              <a:off x="1003315" y="2743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9" name="Oval 9"/>
            <p:cNvSpPr>
              <a:spLocks noChangeArrowheads="1"/>
            </p:cNvSpPr>
            <p:nvPr/>
          </p:nvSpPr>
          <p:spPr bwMode="auto">
            <a:xfrm>
              <a:off x="1003315" y="3048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0" name="Oval 10"/>
            <p:cNvSpPr>
              <a:spLocks noChangeArrowheads="1"/>
            </p:cNvSpPr>
            <p:nvPr/>
          </p:nvSpPr>
          <p:spPr bwMode="auto">
            <a:xfrm>
              <a:off x="1003315" y="3352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1" name="Oval 11"/>
            <p:cNvSpPr>
              <a:spLocks noChangeArrowheads="1"/>
            </p:cNvSpPr>
            <p:nvPr/>
          </p:nvSpPr>
          <p:spPr bwMode="auto">
            <a:xfrm>
              <a:off x="1003315" y="3657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2" name="Rectangle 12"/>
            <p:cNvSpPr>
              <a:spLocks noChangeArrowheads="1"/>
            </p:cNvSpPr>
            <p:nvPr/>
          </p:nvSpPr>
          <p:spPr bwMode="auto">
            <a:xfrm>
              <a:off x="2933212" y="16002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3" name="Oval 13"/>
            <p:cNvSpPr>
              <a:spLocks noChangeArrowheads="1"/>
            </p:cNvSpPr>
            <p:nvPr/>
          </p:nvSpPr>
          <p:spPr bwMode="auto">
            <a:xfrm>
              <a:off x="3441080" y="1828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4" name="Oval 14"/>
            <p:cNvSpPr>
              <a:spLocks noChangeArrowheads="1"/>
            </p:cNvSpPr>
            <p:nvPr/>
          </p:nvSpPr>
          <p:spPr bwMode="auto">
            <a:xfrm>
              <a:off x="3441080" y="2133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5" name="Oval 15"/>
            <p:cNvSpPr>
              <a:spLocks noChangeArrowheads="1"/>
            </p:cNvSpPr>
            <p:nvPr/>
          </p:nvSpPr>
          <p:spPr bwMode="auto">
            <a:xfrm>
              <a:off x="3441080" y="2438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6" name="Oval 16"/>
            <p:cNvSpPr>
              <a:spLocks noChangeArrowheads="1"/>
            </p:cNvSpPr>
            <p:nvPr/>
          </p:nvSpPr>
          <p:spPr bwMode="auto">
            <a:xfrm>
              <a:off x="3441080" y="2743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7" name="Oval 17"/>
            <p:cNvSpPr>
              <a:spLocks noChangeArrowheads="1"/>
            </p:cNvSpPr>
            <p:nvPr/>
          </p:nvSpPr>
          <p:spPr bwMode="auto">
            <a:xfrm>
              <a:off x="3441080" y="3048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8" name="Oval 18"/>
            <p:cNvSpPr>
              <a:spLocks noChangeArrowheads="1"/>
            </p:cNvSpPr>
            <p:nvPr/>
          </p:nvSpPr>
          <p:spPr bwMode="auto">
            <a:xfrm>
              <a:off x="3441080" y="3352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9" name="Oval 19"/>
            <p:cNvSpPr>
              <a:spLocks noChangeArrowheads="1"/>
            </p:cNvSpPr>
            <p:nvPr/>
          </p:nvSpPr>
          <p:spPr bwMode="auto">
            <a:xfrm>
              <a:off x="3441080" y="3657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9940" name="AutoShape 20"/>
            <p:cNvCxnSpPr>
              <a:cxnSpLocks noChangeShapeType="1"/>
              <a:stCxn id="209925" idx="6"/>
              <a:endCxn id="209933" idx="2"/>
            </p:cNvCxnSpPr>
            <p:nvPr/>
          </p:nvCxnSpPr>
          <p:spPr bwMode="auto">
            <a:xfrm>
              <a:off x="1206461" y="1905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7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1" name="AutoShape 21"/>
            <p:cNvCxnSpPr>
              <a:cxnSpLocks noChangeShapeType="1"/>
              <a:stCxn id="209926" idx="6"/>
              <a:endCxn id="209936" idx="2"/>
            </p:cNvCxnSpPr>
            <p:nvPr/>
          </p:nvCxnSpPr>
          <p:spPr bwMode="auto">
            <a:xfrm>
              <a:off x="1206461" y="2209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7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2" name="AutoShape 22"/>
            <p:cNvCxnSpPr>
              <a:cxnSpLocks noChangeShapeType="1"/>
              <a:stCxn id="209927" idx="6"/>
              <a:endCxn id="209935" idx="2"/>
            </p:cNvCxnSpPr>
            <p:nvPr/>
          </p:nvCxnSpPr>
          <p:spPr bwMode="auto">
            <a:xfrm>
              <a:off x="1206461" y="25146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7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3" name="AutoShape 23"/>
            <p:cNvCxnSpPr>
              <a:cxnSpLocks noChangeShapeType="1"/>
              <a:stCxn id="209928" idx="6"/>
              <a:endCxn id="209934" idx="2"/>
            </p:cNvCxnSpPr>
            <p:nvPr/>
          </p:nvCxnSpPr>
          <p:spPr bwMode="auto">
            <a:xfrm flipV="1">
              <a:off x="1206461" y="2209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7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4" name="AutoShape 24"/>
            <p:cNvCxnSpPr>
              <a:cxnSpLocks noChangeShapeType="1"/>
              <a:stCxn id="209929" idx="6"/>
              <a:endCxn id="209937" idx="2"/>
            </p:cNvCxnSpPr>
            <p:nvPr/>
          </p:nvCxnSpPr>
          <p:spPr bwMode="auto">
            <a:xfrm>
              <a:off x="1206461" y="3124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7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5" name="AutoShape 25"/>
            <p:cNvCxnSpPr>
              <a:cxnSpLocks noChangeShapeType="1"/>
              <a:stCxn id="209930" idx="6"/>
              <a:endCxn id="209938" idx="2"/>
            </p:cNvCxnSpPr>
            <p:nvPr/>
          </p:nvCxnSpPr>
          <p:spPr bwMode="auto">
            <a:xfrm>
              <a:off x="1206461" y="3429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7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6" name="AutoShape 26"/>
            <p:cNvCxnSpPr>
              <a:cxnSpLocks noChangeShapeType="1"/>
              <a:stCxn id="209931" idx="6"/>
              <a:endCxn id="209939" idx="2"/>
            </p:cNvCxnSpPr>
            <p:nvPr/>
          </p:nvCxnSpPr>
          <p:spPr bwMode="auto">
            <a:xfrm>
              <a:off x="1206461" y="3733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75000"/>
                </a:schemeClr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9967" name="Text Box 47"/>
            <p:cNvSpPr txBox="1">
              <a:spLocks noChangeArrowheads="1"/>
            </p:cNvSpPr>
            <p:nvPr/>
          </p:nvSpPr>
          <p:spPr bwMode="auto">
            <a:xfrm>
              <a:off x="204736" y="4126468"/>
              <a:ext cx="4266089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chemeClr val="bg1"/>
                  </a:solidFill>
                </a:rPr>
                <a:t>BIJECTIVE FUNCTION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68710" y="1125770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Domain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947919" y="1134385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Co-Domain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443950" y="3070529"/>
                <a:ext cx="2435829" cy="1471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Because Onto:</a:t>
                </a:r>
              </a:p>
              <a:p>
                <a:r>
                  <a:rPr lang="en-US" i="1" dirty="0"/>
                  <a:t>Everything in Co-Domain “receives” something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i="1" dirty="0"/>
                  <a:t> </a:t>
                </a:r>
              </a:p>
              <a:p>
                <a:endParaRPr lang="en-US" i="1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3950" y="3070529"/>
                <a:ext cx="2435829" cy="1471396"/>
              </a:xfrm>
              <a:prstGeom prst="rect">
                <a:avLst/>
              </a:prstGeom>
              <a:blipFill>
                <a:blip r:embed="rId3"/>
                <a:stretch>
                  <a:fillRect l="-2618" t="-1709" r="-2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915751" y="1565400"/>
                <a:ext cx="22344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Because 1-1:</a:t>
                </a:r>
              </a:p>
              <a:p>
                <a:r>
                  <a:rPr lang="en-US" i="1" dirty="0"/>
                  <a:t>Nothing in Co-Domain “receives” two things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i="1" dirty="0"/>
                  <a:t> </a:t>
                </a: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751" y="1565400"/>
                <a:ext cx="2234416" cy="1200329"/>
              </a:xfrm>
              <a:prstGeom prst="rect">
                <a:avLst/>
              </a:prstGeom>
              <a:blipFill>
                <a:blip r:embed="rId4"/>
                <a:stretch>
                  <a:fillRect l="-2273" t="-2083" r="-1705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2151203" y="5321716"/>
                <a:ext cx="827698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Conclusion:</a:t>
                </a:r>
              </a:p>
              <a:p>
                <a:r>
                  <a:rPr lang="en-US" sz="2400" dirty="0"/>
                  <a:t>Things in the Domain exactly “partner” with things in Co-Domain</a:t>
                </a:r>
              </a:p>
              <a:p>
                <a:r>
                  <a:rPr lang="en-US" sz="2400" b="1" i="1" dirty="0"/>
                  <a:t>**Note: This means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b="1" i="1" dirty="0"/>
                  <a:t> </a:t>
                </a: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203" y="5321716"/>
                <a:ext cx="8276982" cy="1200329"/>
              </a:xfrm>
              <a:prstGeom prst="rect">
                <a:avLst/>
              </a:prstGeom>
              <a:blipFill>
                <a:blip r:embed="rId5"/>
                <a:stretch>
                  <a:fillRect l="-1072" t="-3125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348FD84-0D47-E149-8A65-9E4A6FF31FBD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3150167" y="2165565"/>
            <a:ext cx="682362" cy="29536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47FB283-30A8-E646-9C69-6388D2D91245}"/>
              </a:ext>
            </a:extLst>
          </p:cNvPr>
          <p:cNvCxnSpPr>
            <a:cxnSpLocks/>
          </p:cNvCxnSpPr>
          <p:nvPr/>
        </p:nvCxnSpPr>
        <p:spPr>
          <a:xfrm flipH="1" flipV="1">
            <a:off x="8404531" y="2765729"/>
            <a:ext cx="975812" cy="60960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390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26FDF-CEC3-462C-B396-4398EA6DE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7931"/>
            <a:ext cx="9905998" cy="85247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Comparing Cardinalities with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67C749-94CE-4D8C-BBB2-D7B86666D7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64904" y="1900362"/>
                <a:ext cx="8582507" cy="389083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To show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a surjective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an injective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To show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a bijective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both a surjective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and an injective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67C749-94CE-4D8C-BBB2-D7B86666D7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4904" y="1900362"/>
                <a:ext cx="8582507" cy="3890839"/>
              </a:xfrm>
              <a:blipFill>
                <a:blip r:embed="rId2"/>
                <a:stretch>
                  <a:fillRect l="-1477" t="-1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A8AF3-B76B-4DA7-B2E9-41533E0C4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00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44809"/>
                <a:ext cx="9905998" cy="629161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Practice: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via bijection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44809"/>
                <a:ext cx="9905998" cy="629161"/>
              </a:xfrm>
              <a:blipFill>
                <a:blip r:embed="rId2"/>
                <a:stretch>
                  <a:fillRect t="-17647" b="-31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D9AFF7-20FA-1043-9D54-97A36FEEFDC7}"/>
                  </a:ext>
                </a:extLst>
              </p:cNvPr>
              <p:cNvSpPr txBox="1"/>
              <p:nvPr/>
            </p:nvSpPr>
            <p:spPr>
              <a:xfrm>
                <a:off x="1403287" y="1702048"/>
                <a:ext cx="9008198" cy="52322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</a:rPr>
                  <a:t>Theorem: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D9AFF7-20FA-1043-9D54-97A36FEEF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287" y="1702048"/>
                <a:ext cx="9008198" cy="523220"/>
              </a:xfrm>
              <a:prstGeom prst="rect">
                <a:avLst/>
              </a:prstGeom>
              <a:blipFill>
                <a:blip r:embed="rId3"/>
                <a:stretch>
                  <a:fillRect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D05E75E-0DD2-B54B-A60D-B7174B3B1A93}"/>
              </a:ext>
            </a:extLst>
          </p:cNvPr>
          <p:cNvSpPr txBox="1"/>
          <p:nvPr/>
        </p:nvSpPr>
        <p:spPr>
          <a:xfrm>
            <a:off x="2634558" y="4112454"/>
            <a:ext cx="24715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How do we show this? Any ideas?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75CD6B-9945-564B-A650-4E208B768600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3870356" y="2611093"/>
            <a:ext cx="1715634" cy="150136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632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44809"/>
                <a:ext cx="9905998" cy="629161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via bijection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44809"/>
                <a:ext cx="9905998" cy="629161"/>
              </a:xfrm>
              <a:blipFill>
                <a:blip r:embed="rId2"/>
                <a:stretch>
                  <a:fillRect t="-17647" b="-31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92368" y="1240324"/>
                <a:ext cx="7804088" cy="518346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Proof idea:</a:t>
                </a:r>
              </a:p>
              <a:p>
                <a:pPr lvl="1"/>
                <a:r>
                  <a:rPr lang="en-US" dirty="0"/>
                  <a:t>Find a bijection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↔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𝑏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⋅2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E.g.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1101=1⋅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+0⋅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+1⋅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+1⋅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=13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 other words, let each item b map to the natural number corresponding to the binary representation!!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92368" y="1240324"/>
                <a:ext cx="7804088" cy="5183464"/>
              </a:xfrm>
              <a:blipFill>
                <a:blip r:embed="rId3"/>
                <a:stretch>
                  <a:fillRect l="-1626" t="-1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73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00467"/>
            <a:ext cx="9905998" cy="867382"/>
          </a:xfrm>
        </p:spPr>
        <p:txBody>
          <a:bodyPr/>
          <a:lstStyle/>
          <a:p>
            <a:pPr algn="ctr"/>
            <a:r>
              <a:rPr lang="en-US" dirty="0"/>
              <a:t>Calculating binary of 13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9976" y="1485900"/>
                <a:ext cx="4762831" cy="464026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13</m:t>
                    </m:r>
                  </m:oMath>
                </a14:m>
                <a:r>
                  <a:rPr lang="en-US" dirty="0"/>
                  <a:t> is odd, so last bit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=6</m:t>
                    </m:r>
                  </m:oMath>
                </a14:m>
                <a:endParaRPr lang="en-US" dirty="0"/>
              </a:p>
              <a:p>
                <a:r>
                  <a:rPr lang="en-US" dirty="0"/>
                  <a:t>6 is even, so next bit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0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6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=3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3 is odd, so next bit is 1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 is odd, so next bit is 1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9976" y="1485900"/>
                <a:ext cx="4762831" cy="4640264"/>
              </a:xfrm>
              <a:blipFill>
                <a:blip r:embed="rId2"/>
                <a:stretch>
                  <a:fillRect l="-2667" t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229600" y="3256866"/>
            <a:ext cx="533400" cy="5334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8763000" y="3256866"/>
            <a:ext cx="533400" cy="5334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9296400" y="3256866"/>
            <a:ext cx="533400" cy="5334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8" name="Rectangle 7"/>
          <p:cNvSpPr/>
          <p:nvPr/>
        </p:nvSpPr>
        <p:spPr>
          <a:xfrm>
            <a:off x="9829800" y="3256866"/>
            <a:ext cx="533400" cy="5334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209257" y="3200401"/>
                <a:ext cx="104278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/>
                        </a:rPr>
                        <m:t>𝑏</m:t>
                      </m:r>
                      <m:r>
                        <a:rPr lang="en-US" sz="36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360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257" y="3200401"/>
                <a:ext cx="104278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92B2DB-8A53-2E41-8410-FE14F2F533B1}"/>
              </a:ext>
            </a:extLst>
          </p:cNvPr>
          <p:cNvSpPr txBox="1">
            <a:spLocks/>
          </p:cNvSpPr>
          <p:nvPr/>
        </p:nvSpPr>
        <p:spPr>
          <a:xfrm>
            <a:off x="7451513" y="5075719"/>
            <a:ext cx="2089574" cy="1452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/>
              <a:t>…and fill with the last n-4 zeros to ensure there are n digits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F7A07CF-5FE5-764B-A7B2-F473DCEEB77D}"/>
              </a:ext>
            </a:extLst>
          </p:cNvPr>
          <p:cNvCxnSpPr/>
          <p:nvPr/>
        </p:nvCxnSpPr>
        <p:spPr>
          <a:xfrm flipV="1">
            <a:off x="8229600" y="3983603"/>
            <a:ext cx="266700" cy="93825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237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Goals!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Quick review of functions!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CBD30C-EB51-C249-A8FC-E343315276A6}"/>
              </a:ext>
            </a:extLst>
          </p:cNvPr>
          <p:cNvSpPr txBox="1">
            <a:spLocks/>
          </p:cNvSpPr>
          <p:nvPr/>
        </p:nvSpPr>
        <p:spPr>
          <a:xfrm>
            <a:off x="1141412" y="2848808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2. How do we use functions to compare the sizes of sets? Why might this be useful as we move forward talking about computation?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8087DF-8BCB-3D46-8C8D-7FA120BFB404}"/>
              </a:ext>
            </a:extLst>
          </p:cNvPr>
          <p:cNvSpPr txBox="1">
            <a:spLocks/>
          </p:cNvSpPr>
          <p:nvPr/>
        </p:nvSpPr>
        <p:spPr>
          <a:xfrm>
            <a:off x="1141412" y="4138245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3. Do all infinite sets have the same size? What can this tell us (already) about the theory of computation?</a:t>
            </a:r>
          </a:p>
        </p:txBody>
      </p:sp>
    </p:spTree>
    <p:extLst>
      <p:ext uri="{BB962C8B-B14F-4D97-AF65-F5344CB8AC3E}">
        <p14:creationId xmlns:p14="http://schemas.microsoft.com/office/powerpoint/2010/main" val="2987249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44809"/>
                <a:ext cx="9905998" cy="629161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Practice: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via bijection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44809"/>
                <a:ext cx="9905998" cy="629161"/>
              </a:xfrm>
              <a:blipFill>
                <a:blip r:embed="rId2"/>
                <a:stretch>
                  <a:fillRect t="-17647" b="-31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D9AFF7-20FA-1043-9D54-97A36FEEFDC7}"/>
                  </a:ext>
                </a:extLst>
              </p:cNvPr>
              <p:cNvSpPr txBox="1"/>
              <p:nvPr/>
            </p:nvSpPr>
            <p:spPr>
              <a:xfrm>
                <a:off x="1403287" y="1702048"/>
                <a:ext cx="9008198" cy="52322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</a:rPr>
                  <a:t>Theorem: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D9AFF7-20FA-1043-9D54-97A36FEEF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287" y="1702048"/>
                <a:ext cx="9008198" cy="523220"/>
              </a:xfrm>
              <a:prstGeom prst="rect">
                <a:avLst/>
              </a:prstGeom>
              <a:blipFill>
                <a:blip r:embed="rId3"/>
                <a:stretch>
                  <a:fillRect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D05E75E-0DD2-B54B-A60D-B7174B3B1A93}"/>
              </a:ext>
            </a:extLst>
          </p:cNvPr>
          <p:cNvSpPr txBox="1"/>
          <p:nvPr/>
        </p:nvSpPr>
        <p:spPr>
          <a:xfrm>
            <a:off x="1593409" y="4037846"/>
            <a:ext cx="28790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Is the mapping we provided injective (Every input has unique output)? Why?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75CD6B-9945-564B-A650-4E208B768600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3032910" y="2448131"/>
            <a:ext cx="1511932" cy="158971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43E790-741B-EE4D-9A99-4EB2BC4F4618}"/>
                  </a:ext>
                </a:extLst>
              </p:cNvPr>
              <p:cNvSpPr txBox="1"/>
              <p:nvPr/>
            </p:nvSpPr>
            <p:spPr>
              <a:xfrm>
                <a:off x="7060193" y="4443743"/>
                <a:ext cx="287900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Is the mapping we provided surjective (Every value less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/>
                  <a:t> is covered)? Why?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43E790-741B-EE4D-9A99-4EB2BC4F4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0193" y="4443743"/>
                <a:ext cx="2879002" cy="1323439"/>
              </a:xfrm>
              <a:prstGeom prst="rect">
                <a:avLst/>
              </a:prstGeom>
              <a:blipFill>
                <a:blip r:embed="rId4"/>
                <a:stretch>
                  <a:fillRect l="-439" t="-1905" r="-263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904947-8582-8040-821D-95F0017B8002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269933" y="2539648"/>
            <a:ext cx="1229761" cy="190409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547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44809"/>
            <a:ext cx="9905998" cy="629161"/>
          </a:xfrm>
        </p:spPr>
        <p:txBody>
          <a:bodyPr/>
          <a:lstStyle/>
          <a:p>
            <a:pPr algn="ctr"/>
            <a:r>
              <a:rPr lang="en-US" b="0" dirty="0"/>
              <a:t>Practice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D9AFF7-20FA-1043-9D54-97A36FEEFDC7}"/>
                  </a:ext>
                </a:extLst>
              </p:cNvPr>
              <p:cNvSpPr txBox="1"/>
              <p:nvPr/>
            </p:nvSpPr>
            <p:spPr>
              <a:xfrm>
                <a:off x="1403287" y="1702048"/>
                <a:ext cx="9008198" cy="53931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</a:rPr>
                  <a:t>Theorem: For a finite set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𝒫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d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D9AFF7-20FA-1043-9D54-97A36FEEF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287" y="1702048"/>
                <a:ext cx="9008198" cy="539315"/>
              </a:xfrm>
              <a:prstGeom prst="rect">
                <a:avLst/>
              </a:prstGeom>
              <a:blipFill>
                <a:blip r:embed="rId2"/>
                <a:stretch>
                  <a:fillRect t="-4651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D05E75E-0DD2-B54B-A60D-B7174B3B1A93}"/>
              </a:ext>
            </a:extLst>
          </p:cNvPr>
          <p:cNvSpPr txBox="1"/>
          <p:nvPr/>
        </p:nvSpPr>
        <p:spPr>
          <a:xfrm>
            <a:off x="2634558" y="4112454"/>
            <a:ext cx="24715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How do we show this? Any ideas?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75CD6B-9945-564B-A650-4E208B768600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3870356" y="2611093"/>
            <a:ext cx="1715634" cy="150136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302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54A4A04-DD1C-45AE-BBAA-84E6EF7E340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40222"/>
                <a:ext cx="9905998" cy="804765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b="0" dirty="0"/>
                  <a:t>For a finite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𝒫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54A4A04-DD1C-45AE-BBAA-84E6EF7E34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40222"/>
                <a:ext cx="9905998" cy="804765"/>
              </a:xfrm>
              <a:blipFill>
                <a:blip r:embed="rId2"/>
                <a:stretch>
                  <a:fillRect t="-3125" b="-14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6092C2-4212-4D46-9B70-B72CF875A6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55550" y="1724701"/>
                <a:ext cx="8392562" cy="452369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Find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Example: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1,3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2,3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{1,2,3}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=110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=000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Bijection: give each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an index, for a particular subset of S, make the bit at that index 0 if it is absent, otherwise make it 1.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6092C2-4212-4D46-9B70-B72CF875A6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5550" y="1724701"/>
                <a:ext cx="8392562" cy="4523698"/>
              </a:xfrm>
              <a:blipFill>
                <a:blip r:embed="rId3"/>
                <a:stretch>
                  <a:fillRect l="-1360" t="-1401" r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730B5-A1D7-403A-AFA0-2EA1B2286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14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718FD-51EA-43C4-A270-19734C1A5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64077"/>
            <a:ext cx="9905998" cy="701399"/>
          </a:xfrm>
        </p:spPr>
        <p:txBody>
          <a:bodyPr/>
          <a:lstStyle/>
          <a:p>
            <a:pPr algn="ctr"/>
            <a:r>
              <a:rPr lang="en-US" dirty="0"/>
              <a:t>Why is this a bijection?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51CE61-DA25-4BF9-85DD-E421FF74DF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867824"/>
                <a:ext cx="9905999" cy="354171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Show that it’s injective</a:t>
                </a:r>
              </a:p>
              <a:p>
                <a:pPr lvl="1"/>
                <a:r>
                  <a:rPr lang="en-US" dirty="0"/>
                  <a:t>Different subsets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result in different strings</a:t>
                </a:r>
              </a:p>
              <a:p>
                <a:pPr lvl="1"/>
                <a:r>
                  <a:rPr lang="en-US" dirty="0"/>
                  <a:t>This holds because for two subsets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call them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there must be some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This means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different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at the bit associated with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Show that it’s surjective</a:t>
                </a:r>
              </a:p>
              <a:p>
                <a:pPr lvl="1"/>
                <a:r>
                  <a:rPr lang="en-US" dirty="0"/>
                  <a:t>Every string is mapped to by some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Consider that we have some string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dirty="0"/>
                  <a:t>. We can find the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called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by including the value associated with bit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provided that bit is 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51CE61-DA25-4BF9-85DD-E421FF74DF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867824"/>
                <a:ext cx="9905999" cy="3541714"/>
              </a:xfrm>
              <a:blipFill>
                <a:blip r:embed="rId2"/>
                <a:stretch>
                  <a:fillRect l="-1024" t="-2500" r="-1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60CD71-1792-432D-96ED-9F14C1F31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852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3: Comparing Sizes of Infinite Sets</a:t>
            </a:r>
          </a:p>
        </p:txBody>
      </p:sp>
    </p:spTree>
    <p:extLst>
      <p:ext uri="{BB962C8B-B14F-4D97-AF65-F5344CB8AC3E}">
        <p14:creationId xmlns:p14="http://schemas.microsoft.com/office/powerpoint/2010/main" val="1803753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AB02-4A5B-479A-B682-A49E3FFB1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11785"/>
            <a:ext cx="9905998" cy="749106"/>
          </a:xfrm>
        </p:spPr>
        <p:txBody>
          <a:bodyPr/>
          <a:lstStyle/>
          <a:p>
            <a:pPr algn="ctr"/>
            <a:r>
              <a:rPr lang="en-US" dirty="0"/>
              <a:t>Infinite Cardinality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D2B9B-86FF-479B-970F-AC9D82F64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997" y="2209730"/>
            <a:ext cx="9905999" cy="177387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How do we compare the sizes of two infinite sets? Wait…do they not automatically have the same size?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FCEBCA-C1D2-4B31-B674-F146F430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185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AB02-4A5B-479A-B682-A49E3FFB1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11785"/>
            <a:ext cx="9905998" cy="749106"/>
          </a:xfrm>
        </p:spPr>
        <p:txBody>
          <a:bodyPr/>
          <a:lstStyle/>
          <a:p>
            <a:pPr algn="ctr"/>
            <a:r>
              <a:rPr lang="en-US" dirty="0"/>
              <a:t>Infinite Cardinality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DD2B9B-86FF-479B-970F-AC9D82F643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11104" y="2218102"/>
                <a:ext cx="8770111" cy="1367074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We say that for (infinite) sets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if there is a bijection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DD2B9B-86FF-479B-970F-AC9D82F643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11104" y="2218102"/>
                <a:ext cx="8770111" cy="1367074"/>
              </a:xfrm>
              <a:blipFill>
                <a:blip r:embed="rId2"/>
                <a:stretch>
                  <a:fillRect t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FCEBCA-C1D2-4B31-B674-F146F430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6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40222"/>
            <a:ext cx="9905998" cy="796814"/>
          </a:xfrm>
        </p:spPr>
        <p:txBody>
          <a:bodyPr/>
          <a:lstStyle/>
          <a:p>
            <a:pPr algn="ctr"/>
            <a:r>
              <a:rPr lang="en-US" dirty="0"/>
              <a:t>Countability and Uncountability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98275" y="1747315"/>
                <a:ext cx="6174599" cy="1394234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countable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/>
                      </a:rPr>
                      <m:t>≤|</m:t>
                    </m:r>
                    <m:r>
                      <m:rPr>
                        <m:nor/>
                      </m:rPr>
                      <a:rPr lang="en-US">
                        <a:solidFill>
                          <a:schemeClr val="bg1"/>
                        </a:solidFill>
                      </a:rPr>
                      <m:t>ℕ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bg1"/>
                        </a:solidFill>
                      </a:rPr>
                      <m:t>|</m:t>
                    </m:r>
                  </m:oMath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/>
                      </a:rPr>
                      <m:t>=|</m:t>
                    </m:r>
                    <m:r>
                      <m:rPr>
                        <m:nor/>
                      </m:rPr>
                      <a:rPr lang="en-US">
                        <a:solidFill>
                          <a:schemeClr val="bg1"/>
                        </a:solidFill>
                      </a:rPr>
                      <m:t>ℕ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bg1"/>
                        </a:solidFill>
                      </a:rPr>
                      <m:t>|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“countably infinite”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8275" y="1747315"/>
                <a:ext cx="6174599" cy="1394234"/>
              </a:xfrm>
              <a:blipFill>
                <a:blip r:embed="rId2"/>
                <a:stretch>
                  <a:fillRect t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5ADAF9E-DDA9-114F-A4B6-50FD4C97AA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26880" y="4325323"/>
                <a:ext cx="3215490" cy="11226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800" dirty="0"/>
                  <a:t>A set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z="1800" dirty="0"/>
                  <a:t> is countable if there is an onto (surjective) function from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/>
                      <m:t>ℕ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/>
                      </a:rPr>
                      <m:t>𝑆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5ADAF9E-DDA9-114F-A4B6-50FD4C97A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880" y="4325323"/>
                <a:ext cx="3215490" cy="1122630"/>
              </a:xfrm>
              <a:prstGeom prst="rect">
                <a:avLst/>
              </a:prstGeom>
              <a:blipFill>
                <a:blip r:embed="rId3"/>
                <a:stretch>
                  <a:fillRect l="-787" r="-2362" b="-2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873D5EF-3B55-0B47-A128-E91666DF89BF}"/>
              </a:ext>
            </a:extLst>
          </p:cNvPr>
          <p:cNvSpPr txBox="1">
            <a:spLocks/>
          </p:cNvSpPr>
          <p:nvPr/>
        </p:nvSpPr>
        <p:spPr>
          <a:xfrm>
            <a:off x="5585987" y="5813078"/>
            <a:ext cx="2106575" cy="870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Otherwise a set is uncountable.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817279F-5982-614F-A036-630571337075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534625" y="3331675"/>
            <a:ext cx="1182232" cy="99364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3FF127F-2DC2-9849-8A95-4081EF737551}"/>
              </a:ext>
            </a:extLst>
          </p:cNvPr>
          <p:cNvCxnSpPr>
            <a:cxnSpLocks/>
            <a:stCxn id="6" idx="1"/>
            <a:endCxn id="5" idx="2"/>
          </p:cNvCxnSpPr>
          <p:nvPr/>
        </p:nvCxnSpPr>
        <p:spPr>
          <a:xfrm flipH="1" flipV="1">
            <a:off x="3534625" y="5447953"/>
            <a:ext cx="2051362" cy="80044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5070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FC964B0-9B2C-427E-B174-BF2FC3590C9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28904"/>
                <a:ext cx="9905998" cy="908132"/>
              </a:xfrm>
            </p:spPr>
            <p:txBody>
              <a:bodyPr/>
              <a:lstStyle/>
              <a:p>
                <a:pPr algn="ctr"/>
                <a:r>
                  <a:rPr lang="en-US" dirty="0"/>
                  <a:t>Practice: Show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FC964B0-9B2C-427E-B174-BF2FC3590C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28904"/>
                <a:ext cx="9905998" cy="908132"/>
              </a:xfrm>
              <a:blipFill>
                <a:blip r:embed="rId2"/>
                <a:stretch>
                  <a:fillRect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D5154-5161-4EAE-AAF3-D7110C61D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020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95882"/>
                <a:ext cx="9905998" cy="836571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95882"/>
                <a:ext cx="9905998" cy="836571"/>
              </a:xfrm>
              <a:blipFill>
                <a:blip r:embed="rId2"/>
                <a:stretch>
                  <a:fillRect t="-1493"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0878" y="2111402"/>
            <a:ext cx="5467067" cy="225236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Need to “represent” strings with naturals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Idea: build a “list” of all strings, represent each string by its index in that list</a:t>
            </a:r>
          </a:p>
          <a:p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71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Quick Review of Functions</a:t>
            </a:r>
          </a:p>
        </p:txBody>
      </p:sp>
    </p:spTree>
    <p:extLst>
      <p:ext uri="{BB962C8B-B14F-4D97-AF65-F5344CB8AC3E}">
        <p14:creationId xmlns:p14="http://schemas.microsoft.com/office/powerpoint/2010/main" val="4149752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24320"/>
            <a:ext cx="9905998" cy="981684"/>
          </a:xfrm>
        </p:spPr>
        <p:txBody>
          <a:bodyPr/>
          <a:lstStyle/>
          <a:p>
            <a:pPr algn="ctr"/>
            <a:r>
              <a:rPr lang="en-US" dirty="0"/>
              <a:t>Listing all strings (bad way)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01259" y="1828800"/>
                <a:ext cx="9446151" cy="386799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𝑏𝑎𝑑</m:t>
                        </m:r>
                      </m:sub>
                    </m:sSub>
                    <m:r>
                      <a:rPr lang="en-US" sz="4000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4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4000" dirty="0"/>
                  <a:t> can be defined as follows: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𝑏𝑎𝑑</m:t>
                        </m:r>
                      </m:sub>
                    </m:sSub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4000" dirty="0"/>
                  <a:t> the number that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4000" dirty="0"/>
                  <a:t> represents</a:t>
                </a:r>
              </a:p>
              <a:p>
                <a:pPr marL="0" indent="0">
                  <a:buNone/>
                </a:pPr>
                <a:endParaRPr lang="en-US" sz="4000" dirty="0"/>
              </a:p>
              <a:p>
                <a:pPr marL="0" indent="0">
                  <a:buNone/>
                </a:pPr>
                <a:r>
                  <a:rPr lang="en-US" sz="4000" dirty="0"/>
                  <a:t>Why is this function not a bijection?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01259" y="1828800"/>
                <a:ext cx="9446151" cy="3867995"/>
              </a:xfrm>
              <a:blipFill>
                <a:blip r:embed="rId2"/>
                <a:stretch>
                  <a:fillRect l="-2282" t="-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323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13001"/>
            <a:ext cx="9905998" cy="859450"/>
          </a:xfrm>
        </p:spPr>
        <p:txBody>
          <a:bodyPr/>
          <a:lstStyle/>
          <a:p>
            <a:pPr algn="ctr"/>
            <a:r>
              <a:rPr lang="en-US" dirty="0"/>
              <a:t>Listing all strings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85133" y="1600202"/>
                <a:ext cx="6453909" cy="452596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""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0,1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00,01,10,11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={000,001,010,011,100,101,110,111}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5133" y="1600202"/>
                <a:ext cx="6453909" cy="4525963"/>
              </a:xfrm>
              <a:blipFill>
                <a:blip r:embed="rId2"/>
                <a:stretch>
                  <a:fillRect l="-1965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59662" y="5889761"/>
            <a:ext cx="771089" cy="365125"/>
          </a:xfrm>
        </p:spPr>
        <p:txBody>
          <a:bodyPr/>
          <a:lstStyle/>
          <a:p>
            <a:fld id="{9BB9F8D7-E2A3-4222-BD86-A63794DF33E7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14556" y="2019889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20577" y="3276601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34488" y="3276601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20577" y="4572001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24988" y="4572001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25844" y="4572000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accent5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11644" y="4572001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accent5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78854" y="5779937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accent5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62215" y="5743876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accent5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61737" y="5743876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accent5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53671" y="5723580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accent5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44271" y="5723579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accent5">
                    <a:lumMod val="60000"/>
                    <a:lumOff val="40000"/>
                  </a:schemeClr>
                </a:solidFill>
              </a:rPr>
              <a:t>11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15042" y="5723578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accent5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53242" y="5723577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accent5">
                    <a:lumMod val="60000"/>
                    <a:lumOff val="40000"/>
                  </a:schemeClr>
                </a:solidFill>
              </a:rPr>
              <a:t>13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91442" y="5743876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accent5">
                    <a:lumMod val="60000"/>
                    <a:lumOff val="40000"/>
                  </a:schemeClr>
                </a:solidFill>
              </a:rPr>
              <a:t>14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3E69217-8FDE-E845-9271-94E44C4B0F9D}"/>
              </a:ext>
            </a:extLst>
          </p:cNvPr>
          <p:cNvGrpSpPr/>
          <p:nvPr/>
        </p:nvGrpSpPr>
        <p:grpSpPr>
          <a:xfrm>
            <a:off x="5238750" y="1040575"/>
            <a:ext cx="6686549" cy="3427963"/>
            <a:chOff x="5238750" y="1040575"/>
            <a:chExt cx="6686549" cy="34279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056EF2C-D309-0743-A429-46AEE55E0F9C}"/>
                </a:ext>
              </a:extLst>
            </p:cNvPr>
            <p:cNvSpPr/>
            <p:nvPr/>
          </p:nvSpPr>
          <p:spPr>
            <a:xfrm>
              <a:off x="5238750" y="1040575"/>
              <a:ext cx="6686549" cy="341712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7E8294C-F7CA-154F-80AE-2CFCB918578E}"/>
                </a:ext>
              </a:extLst>
            </p:cNvPr>
            <p:cNvSpPr/>
            <p:nvPr/>
          </p:nvSpPr>
          <p:spPr>
            <a:xfrm>
              <a:off x="7886700" y="1209675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“”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8A98082-FA3C-C041-9496-FF59D04E1C88}"/>
                </a:ext>
              </a:extLst>
            </p:cNvPr>
            <p:cNvSpPr/>
            <p:nvPr/>
          </p:nvSpPr>
          <p:spPr>
            <a:xfrm>
              <a:off x="6473793" y="1982378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89B5DA0-B55F-EE40-A87E-51934CA01FDF}"/>
                </a:ext>
              </a:extLst>
            </p:cNvPr>
            <p:cNvSpPr/>
            <p:nvPr/>
          </p:nvSpPr>
          <p:spPr>
            <a:xfrm>
              <a:off x="9524254" y="1982378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721E0A8-0DA2-BB4A-872C-E5BC6919D2D9}"/>
                </a:ext>
              </a:extLst>
            </p:cNvPr>
            <p:cNvSpPr/>
            <p:nvPr/>
          </p:nvSpPr>
          <p:spPr>
            <a:xfrm>
              <a:off x="5711793" y="2834811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00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56BB038-633F-7441-BBC0-CCA03C8C7DBE}"/>
                </a:ext>
              </a:extLst>
            </p:cNvPr>
            <p:cNvSpPr/>
            <p:nvPr/>
          </p:nvSpPr>
          <p:spPr>
            <a:xfrm>
              <a:off x="7130230" y="2834810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01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BEBCCE4-7A5B-CC4D-9F7E-7EE4390E415D}"/>
                </a:ext>
              </a:extLst>
            </p:cNvPr>
            <p:cNvSpPr/>
            <p:nvPr/>
          </p:nvSpPr>
          <p:spPr>
            <a:xfrm>
              <a:off x="9104715" y="2834809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10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FD75277-CE77-9149-A686-F06DE9C91D86}"/>
                </a:ext>
              </a:extLst>
            </p:cNvPr>
            <p:cNvSpPr/>
            <p:nvPr/>
          </p:nvSpPr>
          <p:spPr>
            <a:xfrm>
              <a:off x="10324507" y="2834809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BF4B1CE-D158-2F4C-B554-57C739B907E0}"/>
                </a:ext>
              </a:extLst>
            </p:cNvPr>
            <p:cNvSpPr/>
            <p:nvPr/>
          </p:nvSpPr>
          <p:spPr>
            <a:xfrm>
              <a:off x="5492718" y="3568988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000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14E7369-25CE-974F-A063-B7735FD4DDB4}"/>
                </a:ext>
              </a:extLst>
            </p:cNvPr>
            <p:cNvSpPr/>
            <p:nvPr/>
          </p:nvSpPr>
          <p:spPr>
            <a:xfrm>
              <a:off x="6200817" y="3568988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001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E639B1F-492F-6D48-B8DC-AD934F1A8431}"/>
                </a:ext>
              </a:extLst>
            </p:cNvPr>
            <p:cNvSpPr/>
            <p:nvPr/>
          </p:nvSpPr>
          <p:spPr>
            <a:xfrm>
              <a:off x="6918441" y="3568988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010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941F3AA-EF73-4E48-898F-EE8F51D6CF07}"/>
                </a:ext>
              </a:extLst>
            </p:cNvPr>
            <p:cNvSpPr/>
            <p:nvPr/>
          </p:nvSpPr>
          <p:spPr>
            <a:xfrm>
              <a:off x="7626540" y="3568988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011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0EE4D28-2F65-774A-8265-E8FD9019FC9D}"/>
                </a:ext>
              </a:extLst>
            </p:cNvPr>
            <p:cNvSpPr/>
            <p:nvPr/>
          </p:nvSpPr>
          <p:spPr>
            <a:xfrm>
              <a:off x="8828490" y="3567591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100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7765800-CD8A-F24F-9665-CBC42BEBBB5F}"/>
                </a:ext>
              </a:extLst>
            </p:cNvPr>
            <p:cNvSpPr/>
            <p:nvPr/>
          </p:nvSpPr>
          <p:spPr>
            <a:xfrm>
              <a:off x="9523815" y="3567591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101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AD17A2C-773D-F948-8D3E-A8F1F46F0257}"/>
                </a:ext>
              </a:extLst>
            </p:cNvPr>
            <p:cNvSpPr/>
            <p:nvPr/>
          </p:nvSpPr>
          <p:spPr>
            <a:xfrm>
              <a:off x="10258221" y="3567591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110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D81AB5B-457F-734E-9849-6EBB78780146}"/>
                </a:ext>
              </a:extLst>
            </p:cNvPr>
            <p:cNvSpPr/>
            <p:nvPr/>
          </p:nvSpPr>
          <p:spPr>
            <a:xfrm>
              <a:off x="11012921" y="3567591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111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C790033-697C-8D46-B143-1596770E24DF}"/>
                </a:ext>
              </a:extLst>
            </p:cNvPr>
            <p:cNvCxnSpPr>
              <a:stCxn id="20" idx="2"/>
            </p:cNvCxnSpPr>
            <p:nvPr/>
          </p:nvCxnSpPr>
          <p:spPr>
            <a:xfrm flipH="1">
              <a:off x="6918441" y="1724614"/>
              <a:ext cx="1434984" cy="2577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7C53F62-6C79-8C48-83A6-324A63B4E35A}"/>
                </a:ext>
              </a:extLst>
            </p:cNvPr>
            <p:cNvCxnSpPr>
              <a:endCxn id="24" idx="0"/>
            </p:cNvCxnSpPr>
            <p:nvPr/>
          </p:nvCxnSpPr>
          <p:spPr>
            <a:xfrm>
              <a:off x="8362950" y="1724614"/>
              <a:ext cx="1628029" cy="2577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01DE15D-469E-A54E-AF9F-07576E8352A5}"/>
                </a:ext>
              </a:extLst>
            </p:cNvPr>
            <p:cNvCxnSpPr>
              <a:stCxn id="23" idx="2"/>
              <a:endCxn id="25" idx="0"/>
            </p:cNvCxnSpPr>
            <p:nvPr/>
          </p:nvCxnSpPr>
          <p:spPr>
            <a:xfrm flipH="1">
              <a:off x="6178518" y="2497317"/>
              <a:ext cx="762000" cy="337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AF36C55-B0B4-704C-B86A-09F85317D86D}"/>
                </a:ext>
              </a:extLst>
            </p:cNvPr>
            <p:cNvCxnSpPr>
              <a:endCxn id="26" idx="0"/>
            </p:cNvCxnSpPr>
            <p:nvPr/>
          </p:nvCxnSpPr>
          <p:spPr>
            <a:xfrm>
              <a:off x="6918441" y="2510129"/>
              <a:ext cx="678514" cy="324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0FC68BB-256D-0C47-A6B6-9C84ADCD7384}"/>
                </a:ext>
              </a:extLst>
            </p:cNvPr>
            <p:cNvCxnSpPr>
              <a:stCxn id="24" idx="2"/>
              <a:endCxn id="27" idx="0"/>
            </p:cNvCxnSpPr>
            <p:nvPr/>
          </p:nvCxnSpPr>
          <p:spPr>
            <a:xfrm flipH="1">
              <a:off x="9571440" y="2497317"/>
              <a:ext cx="419539" cy="3374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6142602-0C99-E645-A219-FB971D04179A}"/>
                </a:ext>
              </a:extLst>
            </p:cNvPr>
            <p:cNvCxnSpPr>
              <a:cxnSpLocks/>
              <a:stCxn id="24" idx="2"/>
              <a:endCxn id="28" idx="0"/>
            </p:cNvCxnSpPr>
            <p:nvPr/>
          </p:nvCxnSpPr>
          <p:spPr>
            <a:xfrm>
              <a:off x="9990979" y="2497317"/>
              <a:ext cx="800253" cy="3374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82EA744-6C8D-A645-9F24-3013775C9961}"/>
                </a:ext>
              </a:extLst>
            </p:cNvPr>
            <p:cNvCxnSpPr>
              <a:cxnSpLocks/>
              <a:stCxn id="25" idx="2"/>
              <a:endCxn id="29" idx="0"/>
            </p:cNvCxnSpPr>
            <p:nvPr/>
          </p:nvCxnSpPr>
          <p:spPr>
            <a:xfrm flipH="1">
              <a:off x="5816568" y="3349750"/>
              <a:ext cx="361950" cy="219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D5FA9DC-6BD1-E04B-AAEA-85A66BA40164}"/>
                </a:ext>
              </a:extLst>
            </p:cNvPr>
            <p:cNvCxnSpPr>
              <a:cxnSpLocks/>
              <a:stCxn id="25" idx="2"/>
              <a:endCxn id="30" idx="0"/>
            </p:cNvCxnSpPr>
            <p:nvPr/>
          </p:nvCxnSpPr>
          <p:spPr>
            <a:xfrm>
              <a:off x="6178518" y="3349750"/>
              <a:ext cx="346149" cy="219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7D66AE8-F395-EE4A-B5EC-E7A1189DCB07}"/>
                </a:ext>
              </a:extLst>
            </p:cNvPr>
            <p:cNvCxnSpPr>
              <a:cxnSpLocks/>
              <a:stCxn id="26" idx="2"/>
              <a:endCxn id="31" idx="0"/>
            </p:cNvCxnSpPr>
            <p:nvPr/>
          </p:nvCxnSpPr>
          <p:spPr>
            <a:xfrm flipH="1">
              <a:off x="7242291" y="3349749"/>
              <a:ext cx="354664" cy="219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30179CFE-7FDC-7E4D-AB07-8461069BB3F1}"/>
                </a:ext>
              </a:extLst>
            </p:cNvPr>
            <p:cNvCxnSpPr>
              <a:cxnSpLocks/>
              <a:stCxn id="26" idx="2"/>
              <a:endCxn id="32" idx="0"/>
            </p:cNvCxnSpPr>
            <p:nvPr/>
          </p:nvCxnSpPr>
          <p:spPr>
            <a:xfrm>
              <a:off x="7596955" y="3349749"/>
              <a:ext cx="353435" cy="219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3C693AE-788D-AC4C-B060-73F72BDAE837}"/>
                </a:ext>
              </a:extLst>
            </p:cNvPr>
            <p:cNvCxnSpPr>
              <a:cxnSpLocks/>
              <a:stCxn id="27" idx="2"/>
              <a:endCxn id="33" idx="0"/>
            </p:cNvCxnSpPr>
            <p:nvPr/>
          </p:nvCxnSpPr>
          <p:spPr>
            <a:xfrm flipH="1">
              <a:off x="9152340" y="3349748"/>
              <a:ext cx="419100" cy="217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944C2E8B-E5CA-834B-BC63-0D58CDFF8AEB}"/>
                </a:ext>
              </a:extLst>
            </p:cNvPr>
            <p:cNvCxnSpPr>
              <a:cxnSpLocks/>
              <a:stCxn id="27" idx="2"/>
              <a:endCxn id="34" idx="0"/>
            </p:cNvCxnSpPr>
            <p:nvPr/>
          </p:nvCxnSpPr>
          <p:spPr>
            <a:xfrm>
              <a:off x="9571440" y="3349748"/>
              <a:ext cx="276225" cy="217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0C43082F-DE5A-F64E-B6D7-B296A3E566AF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 flipH="1">
              <a:off x="10582071" y="3349748"/>
              <a:ext cx="209162" cy="217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2C9A9D74-D67A-DD45-A5A0-1AE87570CB72}"/>
                </a:ext>
              </a:extLst>
            </p:cNvPr>
            <p:cNvCxnSpPr>
              <a:cxnSpLocks/>
            </p:cNvCxnSpPr>
            <p:nvPr/>
          </p:nvCxnSpPr>
          <p:spPr>
            <a:xfrm>
              <a:off x="10791233" y="3349748"/>
              <a:ext cx="648292" cy="3126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AE03F08-F11E-514E-92BE-6FA5C36D47D9}"/>
                </a:ext>
              </a:extLst>
            </p:cNvPr>
            <p:cNvSpPr txBox="1"/>
            <p:nvPr/>
          </p:nvSpPr>
          <p:spPr>
            <a:xfrm>
              <a:off x="7576566" y="1239485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0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7DCDC54-ABB7-FB43-AE71-DDACA6D73C6D}"/>
                </a:ext>
              </a:extLst>
            </p:cNvPr>
            <p:cNvSpPr txBox="1"/>
            <p:nvPr/>
          </p:nvSpPr>
          <p:spPr>
            <a:xfrm>
              <a:off x="6146694" y="2033387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0A5B54F-04A7-E64A-975C-6478845DCBAC}"/>
                </a:ext>
              </a:extLst>
            </p:cNvPr>
            <p:cNvSpPr txBox="1"/>
            <p:nvPr/>
          </p:nvSpPr>
          <p:spPr>
            <a:xfrm>
              <a:off x="9190726" y="2031705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2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E59B557-DF6E-FF45-B11B-F2D1BC9B5EE1}"/>
                </a:ext>
              </a:extLst>
            </p:cNvPr>
            <p:cNvSpPr txBox="1"/>
            <p:nvPr/>
          </p:nvSpPr>
          <p:spPr>
            <a:xfrm>
              <a:off x="5405829" y="2905003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3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85C7C6C-9E0F-B346-A52A-DE2A668721EE}"/>
                </a:ext>
              </a:extLst>
            </p:cNvPr>
            <p:cNvSpPr txBox="1"/>
            <p:nvPr/>
          </p:nvSpPr>
          <p:spPr>
            <a:xfrm>
              <a:off x="6843888" y="2868436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4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A0DC199-5328-344E-A0E4-89D0E97E467F}"/>
                </a:ext>
              </a:extLst>
            </p:cNvPr>
            <p:cNvSpPr txBox="1"/>
            <p:nvPr/>
          </p:nvSpPr>
          <p:spPr>
            <a:xfrm>
              <a:off x="8798110" y="2876491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5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23FCA28-6199-5A4C-81FD-26AD07ADFE00}"/>
                </a:ext>
              </a:extLst>
            </p:cNvPr>
            <p:cNvSpPr txBox="1"/>
            <p:nvPr/>
          </p:nvSpPr>
          <p:spPr>
            <a:xfrm>
              <a:off x="11235283" y="2892223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6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D3D3A7C-2DD3-AF47-816B-AA700F9232A8}"/>
                </a:ext>
              </a:extLst>
            </p:cNvPr>
            <p:cNvSpPr txBox="1"/>
            <p:nvPr/>
          </p:nvSpPr>
          <p:spPr>
            <a:xfrm>
              <a:off x="5660919" y="4057590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7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7421D98-9ACE-934A-A420-30B4BC9AEC31}"/>
                </a:ext>
              </a:extLst>
            </p:cNvPr>
            <p:cNvSpPr txBox="1"/>
            <p:nvPr/>
          </p:nvSpPr>
          <p:spPr>
            <a:xfrm>
              <a:off x="6376965" y="4068428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8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1B76186-8347-0B4C-8303-DF3A18E81494}"/>
                </a:ext>
              </a:extLst>
            </p:cNvPr>
            <p:cNvSpPr txBox="1"/>
            <p:nvPr/>
          </p:nvSpPr>
          <p:spPr>
            <a:xfrm>
              <a:off x="7088968" y="4048329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9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AB55CE3-D900-D146-A9BD-347BBAC2E33D}"/>
                </a:ext>
              </a:extLst>
            </p:cNvPr>
            <p:cNvSpPr txBox="1"/>
            <p:nvPr/>
          </p:nvSpPr>
          <p:spPr>
            <a:xfrm>
              <a:off x="7774240" y="4048329"/>
              <a:ext cx="4704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10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CF162CA-D850-9646-ADAE-6AEB3A48440E}"/>
                </a:ext>
              </a:extLst>
            </p:cNvPr>
            <p:cNvSpPr txBox="1"/>
            <p:nvPr/>
          </p:nvSpPr>
          <p:spPr>
            <a:xfrm>
              <a:off x="8874486" y="4043806"/>
              <a:ext cx="5220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11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94F0246-B401-EE4A-AA70-A82689B85E4D}"/>
                </a:ext>
              </a:extLst>
            </p:cNvPr>
            <p:cNvSpPr txBox="1"/>
            <p:nvPr/>
          </p:nvSpPr>
          <p:spPr>
            <a:xfrm>
              <a:off x="9571441" y="4048329"/>
              <a:ext cx="5704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12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6DE7ECB-F69E-924A-AA37-4AFB2551BA98}"/>
                </a:ext>
              </a:extLst>
            </p:cNvPr>
            <p:cNvSpPr txBox="1"/>
            <p:nvPr/>
          </p:nvSpPr>
          <p:spPr>
            <a:xfrm>
              <a:off x="10315026" y="4050279"/>
              <a:ext cx="5080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13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175E8FC-1AB3-2945-81A7-B44156728EC4}"/>
                </a:ext>
              </a:extLst>
            </p:cNvPr>
            <p:cNvSpPr txBox="1"/>
            <p:nvPr/>
          </p:nvSpPr>
          <p:spPr>
            <a:xfrm>
              <a:off x="11104561" y="4050279"/>
              <a:ext cx="5101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616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0B24E-EA6C-4428-8049-CD82186EA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32271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Why is this a bijection?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C5B6-3B7A-4188-B1C3-40A8D5698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310" y="1382794"/>
            <a:ext cx="4737262" cy="5208505"/>
          </a:xfrm>
        </p:spPr>
        <p:txBody>
          <a:bodyPr>
            <a:normAutofit fontScale="85000" lnSpcReduction="20000"/>
          </a:bodyPr>
          <a:lstStyle/>
          <a:p>
            <a:r>
              <a:rPr lang="en-US" sz="3600" b="1" i="1" u="sng" dirty="0"/>
              <a:t>Injective</a:t>
            </a:r>
            <a:r>
              <a:rPr lang="en-US" sz="3600" dirty="0"/>
              <a:t>: different strings map to different numbers:</a:t>
            </a:r>
          </a:p>
          <a:p>
            <a:pPr lvl="1"/>
            <a:r>
              <a:rPr lang="en-US" sz="3200" dirty="0"/>
              <a:t>Different strings map to different nodes in the tree</a:t>
            </a:r>
          </a:p>
          <a:p>
            <a:pPr lvl="1"/>
            <a:r>
              <a:rPr lang="en-US" sz="3200" dirty="0"/>
              <a:t>No two nodes in the tree have the same index</a:t>
            </a:r>
          </a:p>
          <a:p>
            <a:r>
              <a:rPr lang="en-US" sz="3600" b="1" i="1" u="sng" dirty="0"/>
              <a:t>Surjective</a:t>
            </a:r>
            <a:r>
              <a:rPr lang="en-US" sz="3600" dirty="0"/>
              <a:t>: every number appears</a:t>
            </a:r>
          </a:p>
          <a:p>
            <a:pPr lvl="1"/>
            <a:r>
              <a:rPr lang="en-US" sz="3200" dirty="0"/>
              <a:t>We listed them one by one and there are an infinite number of nodes.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8DC70C-1B69-43DB-9E90-7BE40149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79E875A-5EE0-854A-A054-75218F1AB6C6}"/>
              </a:ext>
            </a:extLst>
          </p:cNvPr>
          <p:cNvGrpSpPr/>
          <p:nvPr/>
        </p:nvGrpSpPr>
        <p:grpSpPr>
          <a:xfrm>
            <a:off x="5400675" y="1926400"/>
            <a:ext cx="6686549" cy="3427963"/>
            <a:chOff x="5238750" y="1040575"/>
            <a:chExt cx="6686549" cy="342796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7305C1A-C0EE-0E44-92BD-A1B2EADF7AB5}"/>
                </a:ext>
              </a:extLst>
            </p:cNvPr>
            <p:cNvSpPr/>
            <p:nvPr/>
          </p:nvSpPr>
          <p:spPr>
            <a:xfrm>
              <a:off x="5238750" y="1040575"/>
              <a:ext cx="6686549" cy="341712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6B9E581-0F25-694F-AEEB-4F33538DAE8E}"/>
                </a:ext>
              </a:extLst>
            </p:cNvPr>
            <p:cNvSpPr/>
            <p:nvPr/>
          </p:nvSpPr>
          <p:spPr>
            <a:xfrm>
              <a:off x="7886700" y="1209675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“”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D9F243A-D007-674C-BA12-F36A052C1E96}"/>
                </a:ext>
              </a:extLst>
            </p:cNvPr>
            <p:cNvSpPr/>
            <p:nvPr/>
          </p:nvSpPr>
          <p:spPr>
            <a:xfrm>
              <a:off x="6473793" y="1982378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6AC8600-3BEA-044C-9C30-9369E21F9E63}"/>
                </a:ext>
              </a:extLst>
            </p:cNvPr>
            <p:cNvSpPr/>
            <p:nvPr/>
          </p:nvSpPr>
          <p:spPr>
            <a:xfrm>
              <a:off x="9524254" y="1982378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EB4A8CA-89D6-1849-8CF5-06F8A67A686D}"/>
                </a:ext>
              </a:extLst>
            </p:cNvPr>
            <p:cNvSpPr/>
            <p:nvPr/>
          </p:nvSpPr>
          <p:spPr>
            <a:xfrm>
              <a:off x="5711793" y="2834811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00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5F3BCBB-924F-A045-BBB0-7465B57E45C3}"/>
                </a:ext>
              </a:extLst>
            </p:cNvPr>
            <p:cNvSpPr/>
            <p:nvPr/>
          </p:nvSpPr>
          <p:spPr>
            <a:xfrm>
              <a:off x="7130230" y="2834810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01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BF8374D-A584-F542-86CF-FD0662CE5878}"/>
                </a:ext>
              </a:extLst>
            </p:cNvPr>
            <p:cNvSpPr/>
            <p:nvPr/>
          </p:nvSpPr>
          <p:spPr>
            <a:xfrm>
              <a:off x="9104715" y="2834809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32D8302-1369-2C4A-9DA9-458832773B73}"/>
                </a:ext>
              </a:extLst>
            </p:cNvPr>
            <p:cNvSpPr/>
            <p:nvPr/>
          </p:nvSpPr>
          <p:spPr>
            <a:xfrm>
              <a:off x="10324507" y="2834809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AE536B-588B-1642-8416-111B72AECD8B}"/>
                </a:ext>
              </a:extLst>
            </p:cNvPr>
            <p:cNvSpPr/>
            <p:nvPr/>
          </p:nvSpPr>
          <p:spPr>
            <a:xfrm>
              <a:off x="5492718" y="3568988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000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8CDCE9E-2052-114E-8F96-7A25AFBE0B5A}"/>
                </a:ext>
              </a:extLst>
            </p:cNvPr>
            <p:cNvSpPr/>
            <p:nvPr/>
          </p:nvSpPr>
          <p:spPr>
            <a:xfrm>
              <a:off x="6200817" y="3568988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001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459CA09-63C0-E844-AEEA-8EE185DB22EA}"/>
                </a:ext>
              </a:extLst>
            </p:cNvPr>
            <p:cNvSpPr/>
            <p:nvPr/>
          </p:nvSpPr>
          <p:spPr>
            <a:xfrm>
              <a:off x="6918441" y="3568988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010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EF38825-5E19-EC45-B462-68C77F3997F8}"/>
                </a:ext>
              </a:extLst>
            </p:cNvPr>
            <p:cNvSpPr/>
            <p:nvPr/>
          </p:nvSpPr>
          <p:spPr>
            <a:xfrm>
              <a:off x="7626540" y="3568988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011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C09226C-40EA-414B-950E-A27B6E1C1C6D}"/>
                </a:ext>
              </a:extLst>
            </p:cNvPr>
            <p:cNvSpPr/>
            <p:nvPr/>
          </p:nvSpPr>
          <p:spPr>
            <a:xfrm>
              <a:off x="8828490" y="3567591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100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47A9CFE-EB71-4E47-9CF1-631F8CD7CEE3}"/>
                </a:ext>
              </a:extLst>
            </p:cNvPr>
            <p:cNvSpPr/>
            <p:nvPr/>
          </p:nvSpPr>
          <p:spPr>
            <a:xfrm>
              <a:off x="9523815" y="3567591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101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33BE7F6-035F-E449-9B8F-FFB7563ACD2A}"/>
                </a:ext>
              </a:extLst>
            </p:cNvPr>
            <p:cNvSpPr/>
            <p:nvPr/>
          </p:nvSpPr>
          <p:spPr>
            <a:xfrm>
              <a:off x="10258221" y="3567591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110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B86DC74-568B-0648-BF9F-35F62CCD096E}"/>
                </a:ext>
              </a:extLst>
            </p:cNvPr>
            <p:cNvSpPr/>
            <p:nvPr/>
          </p:nvSpPr>
          <p:spPr>
            <a:xfrm>
              <a:off x="11012921" y="3567591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111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8198346-63C4-6346-8C5D-2527B5A769C3}"/>
                </a:ext>
              </a:extLst>
            </p:cNvPr>
            <p:cNvCxnSpPr>
              <a:stCxn id="8" idx="2"/>
            </p:cNvCxnSpPr>
            <p:nvPr/>
          </p:nvCxnSpPr>
          <p:spPr>
            <a:xfrm flipH="1">
              <a:off x="6918441" y="1724614"/>
              <a:ext cx="1434984" cy="2577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92CC82F-344C-E047-8B6B-8D5A1498516D}"/>
                </a:ext>
              </a:extLst>
            </p:cNvPr>
            <p:cNvCxnSpPr>
              <a:endCxn id="10" idx="0"/>
            </p:cNvCxnSpPr>
            <p:nvPr/>
          </p:nvCxnSpPr>
          <p:spPr>
            <a:xfrm>
              <a:off x="8362950" y="1724614"/>
              <a:ext cx="1628029" cy="2577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9FCFE0D-A8F3-684A-9B42-1A977108C036}"/>
                </a:ext>
              </a:extLst>
            </p:cNvPr>
            <p:cNvCxnSpPr>
              <a:stCxn id="9" idx="2"/>
              <a:endCxn id="11" idx="0"/>
            </p:cNvCxnSpPr>
            <p:nvPr/>
          </p:nvCxnSpPr>
          <p:spPr>
            <a:xfrm flipH="1">
              <a:off x="6178518" y="2497317"/>
              <a:ext cx="762000" cy="337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DC35615-21FD-3748-9821-EAE50B5DF88D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6918441" y="2510129"/>
              <a:ext cx="678514" cy="324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EAFC94D-0E57-794B-9139-CE5EAE7227B1}"/>
                </a:ext>
              </a:extLst>
            </p:cNvPr>
            <p:cNvCxnSpPr>
              <a:stCxn id="10" idx="2"/>
              <a:endCxn id="13" idx="0"/>
            </p:cNvCxnSpPr>
            <p:nvPr/>
          </p:nvCxnSpPr>
          <p:spPr>
            <a:xfrm flipH="1">
              <a:off x="9571440" y="2497317"/>
              <a:ext cx="419539" cy="3374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CEEBD1E-9100-B146-B6E6-3C239F0FA446}"/>
                </a:ext>
              </a:extLst>
            </p:cNvPr>
            <p:cNvCxnSpPr>
              <a:cxnSpLocks/>
              <a:stCxn id="10" idx="2"/>
              <a:endCxn id="14" idx="0"/>
            </p:cNvCxnSpPr>
            <p:nvPr/>
          </p:nvCxnSpPr>
          <p:spPr>
            <a:xfrm>
              <a:off x="9990979" y="2497317"/>
              <a:ext cx="800253" cy="3374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447C901-7F95-7F4B-91D7-DCAFC5BEE5AA}"/>
                </a:ext>
              </a:extLst>
            </p:cNvPr>
            <p:cNvCxnSpPr>
              <a:cxnSpLocks/>
              <a:stCxn id="11" idx="2"/>
              <a:endCxn id="15" idx="0"/>
            </p:cNvCxnSpPr>
            <p:nvPr/>
          </p:nvCxnSpPr>
          <p:spPr>
            <a:xfrm flipH="1">
              <a:off x="5816568" y="3349750"/>
              <a:ext cx="361950" cy="219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1798927-8074-7942-A406-B6ECA3FDE513}"/>
                </a:ext>
              </a:extLst>
            </p:cNvPr>
            <p:cNvCxnSpPr>
              <a:cxnSpLocks/>
              <a:stCxn id="11" idx="2"/>
              <a:endCxn id="16" idx="0"/>
            </p:cNvCxnSpPr>
            <p:nvPr/>
          </p:nvCxnSpPr>
          <p:spPr>
            <a:xfrm>
              <a:off x="6178518" y="3349750"/>
              <a:ext cx="346149" cy="219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B36BC7F-64A1-564F-9103-E052836298F5}"/>
                </a:ext>
              </a:extLst>
            </p:cNvPr>
            <p:cNvCxnSpPr>
              <a:cxnSpLocks/>
              <a:stCxn id="12" idx="2"/>
              <a:endCxn id="17" idx="0"/>
            </p:cNvCxnSpPr>
            <p:nvPr/>
          </p:nvCxnSpPr>
          <p:spPr>
            <a:xfrm flipH="1">
              <a:off x="7242291" y="3349749"/>
              <a:ext cx="354664" cy="219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8E49B66-D074-9649-8C8A-B94BFEB32383}"/>
                </a:ext>
              </a:extLst>
            </p:cNvPr>
            <p:cNvCxnSpPr>
              <a:cxnSpLocks/>
              <a:stCxn id="12" idx="2"/>
              <a:endCxn id="18" idx="0"/>
            </p:cNvCxnSpPr>
            <p:nvPr/>
          </p:nvCxnSpPr>
          <p:spPr>
            <a:xfrm>
              <a:off x="7596955" y="3349749"/>
              <a:ext cx="353435" cy="219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09570AF-3C4A-564A-B45E-E034D8D81E0A}"/>
                </a:ext>
              </a:extLst>
            </p:cNvPr>
            <p:cNvCxnSpPr>
              <a:cxnSpLocks/>
              <a:stCxn id="13" idx="2"/>
              <a:endCxn id="19" idx="0"/>
            </p:cNvCxnSpPr>
            <p:nvPr/>
          </p:nvCxnSpPr>
          <p:spPr>
            <a:xfrm flipH="1">
              <a:off x="9152340" y="3349748"/>
              <a:ext cx="419100" cy="217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6FF32D0-2E7C-AD45-89B2-42E5D3FAA126}"/>
                </a:ext>
              </a:extLst>
            </p:cNvPr>
            <p:cNvCxnSpPr>
              <a:cxnSpLocks/>
              <a:stCxn id="13" idx="2"/>
              <a:endCxn id="20" idx="0"/>
            </p:cNvCxnSpPr>
            <p:nvPr/>
          </p:nvCxnSpPr>
          <p:spPr>
            <a:xfrm>
              <a:off x="9571440" y="3349748"/>
              <a:ext cx="276225" cy="217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384FF7F-B896-DE47-BD1A-41609481A341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 flipH="1">
              <a:off x="10582071" y="3349748"/>
              <a:ext cx="209162" cy="217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692DC1A-1A99-9A4D-BBE1-EE514AEA6CED}"/>
                </a:ext>
              </a:extLst>
            </p:cNvPr>
            <p:cNvCxnSpPr>
              <a:cxnSpLocks/>
            </p:cNvCxnSpPr>
            <p:nvPr/>
          </p:nvCxnSpPr>
          <p:spPr>
            <a:xfrm>
              <a:off x="10791233" y="3349748"/>
              <a:ext cx="648292" cy="3126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03976F8-2477-1A48-84F8-4DE7C57935D7}"/>
                </a:ext>
              </a:extLst>
            </p:cNvPr>
            <p:cNvSpPr txBox="1"/>
            <p:nvPr/>
          </p:nvSpPr>
          <p:spPr>
            <a:xfrm>
              <a:off x="7576566" y="1239485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CF7E979-328C-3E49-A469-4FD1C34EA7AF}"/>
                </a:ext>
              </a:extLst>
            </p:cNvPr>
            <p:cNvSpPr txBox="1"/>
            <p:nvPr/>
          </p:nvSpPr>
          <p:spPr>
            <a:xfrm>
              <a:off x="6146694" y="2033387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A8ACC09-3978-7040-8B81-6D04B8D2ED9B}"/>
                </a:ext>
              </a:extLst>
            </p:cNvPr>
            <p:cNvSpPr txBox="1"/>
            <p:nvPr/>
          </p:nvSpPr>
          <p:spPr>
            <a:xfrm>
              <a:off x="9190726" y="2031705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2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2425A26-EADF-954D-829F-4F4C842CA264}"/>
                </a:ext>
              </a:extLst>
            </p:cNvPr>
            <p:cNvSpPr txBox="1"/>
            <p:nvPr/>
          </p:nvSpPr>
          <p:spPr>
            <a:xfrm>
              <a:off x="5405829" y="2905003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3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2814B13-D13E-1E49-AC3C-30859E121FB9}"/>
                </a:ext>
              </a:extLst>
            </p:cNvPr>
            <p:cNvSpPr txBox="1"/>
            <p:nvPr/>
          </p:nvSpPr>
          <p:spPr>
            <a:xfrm>
              <a:off x="6843888" y="2868436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217E054-64B3-AA4C-A4C1-D6879CD19CE3}"/>
                </a:ext>
              </a:extLst>
            </p:cNvPr>
            <p:cNvSpPr txBox="1"/>
            <p:nvPr/>
          </p:nvSpPr>
          <p:spPr>
            <a:xfrm>
              <a:off x="8798110" y="2876491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5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40C7AC2-A632-AD4D-80DF-1136007A7E9A}"/>
                </a:ext>
              </a:extLst>
            </p:cNvPr>
            <p:cNvSpPr txBox="1"/>
            <p:nvPr/>
          </p:nvSpPr>
          <p:spPr>
            <a:xfrm>
              <a:off x="11235283" y="2892223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6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60BF322-A0BC-E24D-BD21-5DD68F12420D}"/>
                </a:ext>
              </a:extLst>
            </p:cNvPr>
            <p:cNvSpPr txBox="1"/>
            <p:nvPr/>
          </p:nvSpPr>
          <p:spPr>
            <a:xfrm>
              <a:off x="5660919" y="4057590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7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06615AE-8A2D-D44E-ADD5-CD3CADD16FDA}"/>
                </a:ext>
              </a:extLst>
            </p:cNvPr>
            <p:cNvSpPr txBox="1"/>
            <p:nvPr/>
          </p:nvSpPr>
          <p:spPr>
            <a:xfrm>
              <a:off x="6376965" y="4068428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8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5A12875-98D8-A345-9875-E41396D7D57A}"/>
                </a:ext>
              </a:extLst>
            </p:cNvPr>
            <p:cNvSpPr txBox="1"/>
            <p:nvPr/>
          </p:nvSpPr>
          <p:spPr>
            <a:xfrm>
              <a:off x="7088968" y="4048329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9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8140CA6-DB20-0D40-8693-801949671186}"/>
                </a:ext>
              </a:extLst>
            </p:cNvPr>
            <p:cNvSpPr txBox="1"/>
            <p:nvPr/>
          </p:nvSpPr>
          <p:spPr>
            <a:xfrm>
              <a:off x="7774240" y="4048329"/>
              <a:ext cx="4704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21D0B3F-8F32-F141-ACBB-8C26B51B1AF2}"/>
                </a:ext>
              </a:extLst>
            </p:cNvPr>
            <p:cNvSpPr txBox="1"/>
            <p:nvPr/>
          </p:nvSpPr>
          <p:spPr>
            <a:xfrm>
              <a:off x="8874486" y="4043806"/>
              <a:ext cx="5220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4760523-5A4D-174D-AE7E-8D06EE03E514}"/>
                </a:ext>
              </a:extLst>
            </p:cNvPr>
            <p:cNvSpPr txBox="1"/>
            <p:nvPr/>
          </p:nvSpPr>
          <p:spPr>
            <a:xfrm>
              <a:off x="9571441" y="4048329"/>
              <a:ext cx="5704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5017A11-E9B2-4F49-AD03-15CFF63AE1A2}"/>
                </a:ext>
              </a:extLst>
            </p:cNvPr>
            <p:cNvSpPr txBox="1"/>
            <p:nvPr/>
          </p:nvSpPr>
          <p:spPr>
            <a:xfrm>
              <a:off x="10315026" y="4050279"/>
              <a:ext cx="5080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13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5BB7F37-9316-5643-8C9A-3341D6F40E6C}"/>
                </a:ext>
              </a:extLst>
            </p:cNvPr>
            <p:cNvSpPr txBox="1"/>
            <p:nvPr/>
          </p:nvSpPr>
          <p:spPr>
            <a:xfrm>
              <a:off x="11104561" y="4050279"/>
              <a:ext cx="5101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68964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0B0D7-EDA1-49F7-A7D2-67C8E4796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5051"/>
            <a:ext cx="9905998" cy="128979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Demonstrate that each of the following is countable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9A19D1-C136-42F3-970A-50C610E3ED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13945" y="2074558"/>
                <a:ext cx="2960934" cy="354171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∖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even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odd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9A19D1-C136-42F3-970A-50C610E3ED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13945" y="2074558"/>
                <a:ext cx="2960934" cy="3541714"/>
              </a:xfrm>
              <a:blipFill>
                <a:blip r:embed="rId2"/>
                <a:stretch>
                  <a:fillRect l="-3846" t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94FDB-0592-493E-A04B-1242E8FD5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257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6D86891-BC89-41EA-B1F3-6C6E09A6892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52758"/>
                <a:ext cx="9905998" cy="844522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Proof: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6D86891-BC89-41EA-B1F3-6C6E09A689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52758"/>
                <a:ext cx="9905998" cy="844522"/>
              </a:xfrm>
              <a:blipFill>
                <a:blip r:embed="rId2"/>
                <a:stretch>
                  <a:fillRect t="-1493"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0E9C1-96C1-4E74-A5E0-597671483C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87903" y="2249487"/>
                <a:ext cx="2218414" cy="91513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0E9C1-96C1-4E74-A5E0-597671483C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87903" y="2249487"/>
                <a:ext cx="2218414" cy="915132"/>
              </a:xfrm>
              <a:blipFill>
                <a:blip r:embed="rId3"/>
                <a:stretch>
                  <a:fillRect l="-5114" t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5686D-CB0D-4D09-A515-C91AF4BA3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612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43243F2-39E9-4CED-8D4D-709F0303345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2" y="236856"/>
                <a:ext cx="9905998" cy="717301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Proof: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even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43243F2-39E9-4CED-8D4D-709F030334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2" y="236856"/>
                <a:ext cx="9905998" cy="717301"/>
              </a:xfrm>
              <a:blipFill>
                <a:blip r:embed="rId2"/>
                <a:stretch>
                  <a:fillRect t="-10526"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D7C97B-4AE2-40E0-8E13-7401ED1B94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59541" y="2456220"/>
                <a:ext cx="4003082" cy="99464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even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D7C97B-4AE2-40E0-8E13-7401ED1B94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59541" y="2456220"/>
                <a:ext cx="4003082" cy="994645"/>
              </a:xfrm>
              <a:blipFill>
                <a:blip r:embed="rId3"/>
                <a:stretch>
                  <a:fillRect l="-3165" t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F6DB0-6E67-40E0-A659-3755B79A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199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6D86891-BC89-41EA-B1F3-6C6E09A6892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2" y="364076"/>
                <a:ext cx="9905998" cy="892230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Proof: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odd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6D86891-BC89-41EA-B1F3-6C6E09A689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2" y="364076"/>
                <a:ext cx="9905998" cy="892230"/>
              </a:xfrm>
              <a:blipFill>
                <a:blip r:embed="rId2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0E9C1-96C1-4E74-A5E0-597671483C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24369" y="2305146"/>
                <a:ext cx="3764543" cy="7958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odd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0E9C1-96C1-4E74-A5E0-597671483C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24369" y="2305146"/>
                <a:ext cx="3764543" cy="795863"/>
              </a:xfrm>
              <a:blipFill>
                <a:blip r:embed="rId3"/>
                <a:stretch>
                  <a:fillRect l="-3030" t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5686D-CB0D-4D09-A515-C91AF4BA3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411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AF11259-5E90-487C-8A40-F8FE51B1595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2" y="260710"/>
                <a:ext cx="9905998" cy="613934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AF11259-5E90-487C-8A40-F8FE51B159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2" y="260710"/>
                <a:ext cx="9905998" cy="613934"/>
              </a:xfrm>
              <a:blipFill>
                <a:blip r:embed="rId2"/>
                <a:stretch>
                  <a:fillRect t="-20408" b="-32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1E46B1-DFCC-44FE-B911-D404663F85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71716" y="1733384"/>
                <a:ext cx="8893134" cy="401806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To build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Idea: map natural numbers to evens, map negative numbers to odds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Note that this means that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are both countable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 also countable!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1E46B1-DFCC-44FE-B911-D404663F85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71716" y="1733384"/>
                <a:ext cx="8893134" cy="4018060"/>
              </a:xfrm>
              <a:blipFill>
                <a:blip r:embed="rId3"/>
                <a:stretch>
                  <a:fillRect l="-1284" t="-1572" r="-1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03F49-61A5-4142-989C-42275E73A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38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11030" y="62284"/>
                <a:ext cx="10969943" cy="817332"/>
              </a:xfrm>
            </p:spPr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11030" y="62284"/>
                <a:ext cx="10969943" cy="817332"/>
              </a:xfrm>
              <a:blipFill>
                <a:blip r:embed="rId2"/>
                <a:stretch>
                  <a:fillRect t="-3077" b="-1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B3DFEBAB-A731-3245-AA1D-B7ED196F5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729" y="2670906"/>
            <a:ext cx="3764543" cy="7958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Thoughts on how to prove it?</a:t>
            </a:r>
          </a:p>
        </p:txBody>
      </p:sp>
    </p:spTree>
    <p:extLst>
      <p:ext uri="{BB962C8B-B14F-4D97-AF65-F5344CB8AC3E}">
        <p14:creationId xmlns:p14="http://schemas.microsoft.com/office/powerpoint/2010/main" val="6664481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3122872" y="1667430"/>
            <a:ext cx="516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0,0 	0,1 	0,2 	 0,3 	 0,4 	 0,5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122872" y="2743200"/>
            <a:ext cx="516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1,0	1,1	1,2	 1,3	 1,4	 1,5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132709" y="3810000"/>
            <a:ext cx="516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2,0	2,1	2,2	 2,3	 2,4	 2,5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132709" y="4800600"/>
            <a:ext cx="516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3,0	3,1	3,2	 3,3	 3,4	 3,5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160107" y="5867400"/>
            <a:ext cx="516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4,0	4,1	4,2	 4,3	 4,4	 4,5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11030" y="62284"/>
                <a:ext cx="10969943" cy="817332"/>
              </a:xfrm>
            </p:spPr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11030" y="62284"/>
                <a:ext cx="10969943" cy="817332"/>
              </a:xfrm>
              <a:blipFill>
                <a:blip r:embed="rId2"/>
                <a:stretch>
                  <a:fillRect t="-3077" b="-1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06520" y="1416077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96217" y="247571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06520" y="354251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27748" y="460931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27748" y="567351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12" name="TextBox 11"/>
          <p:cNvSpPr txBox="1"/>
          <p:nvPr/>
        </p:nvSpPr>
        <p:spPr>
          <a:xfrm rot="5400000">
            <a:off x="4110351" y="617653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14" name="TextBox 13"/>
          <p:cNvSpPr txBox="1"/>
          <p:nvPr/>
        </p:nvSpPr>
        <p:spPr>
          <a:xfrm rot="5400000">
            <a:off x="5031191" y="617653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15" name="TextBox 14"/>
          <p:cNvSpPr txBox="1"/>
          <p:nvPr/>
        </p:nvSpPr>
        <p:spPr>
          <a:xfrm rot="5400000">
            <a:off x="6032692" y="6156347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 rot="5400000">
            <a:off x="3212990" y="6159420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 rot="5400000">
            <a:off x="6930589" y="618569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19" name="TextBox 18"/>
          <p:cNvSpPr txBox="1"/>
          <p:nvPr/>
        </p:nvSpPr>
        <p:spPr>
          <a:xfrm rot="5400000">
            <a:off x="7856558" y="6159419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32709" y="1071265"/>
            <a:ext cx="4923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0	1	2	3	4	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88878" y="160221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88878" y="26557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32639" y="37938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55979" y="47683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55979" y="58325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802718" y="6096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/>
                          <a:ea typeface="Cambria Math"/>
                        </a:rPr>
                        <m:t>ℕ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718" y="609600"/>
                <a:ext cx="41549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123950" y="1302097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/>
                          <a:ea typeface="Cambria Math"/>
                        </a:rPr>
                        <m:t>ℕ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950" y="1302097"/>
                <a:ext cx="41549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26" idx="3"/>
          </p:cNvCxnSpPr>
          <p:nvPr/>
        </p:nvCxnSpPr>
        <p:spPr>
          <a:xfrm>
            <a:off x="3218217" y="794267"/>
            <a:ext cx="490967" cy="46167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7" idx="2"/>
          </p:cNvCxnSpPr>
          <p:nvPr/>
        </p:nvCxnSpPr>
        <p:spPr>
          <a:xfrm>
            <a:off x="2331699" y="1671430"/>
            <a:ext cx="29656" cy="550001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cxnSpLocks/>
          </p:cNvCxnSpPr>
          <p:nvPr/>
        </p:nvCxnSpPr>
        <p:spPr>
          <a:xfrm>
            <a:off x="3556461" y="1843815"/>
            <a:ext cx="490753" cy="0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266039" y="2134029"/>
            <a:ext cx="0" cy="521769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/>
          </p:cNvCxnSpPr>
          <p:nvPr/>
        </p:nvCxnSpPr>
        <p:spPr>
          <a:xfrm>
            <a:off x="3587951" y="2918372"/>
            <a:ext cx="459263" cy="0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374086" y="3204866"/>
            <a:ext cx="0" cy="521769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3509514" y="3810000"/>
            <a:ext cx="1730396" cy="0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5437945" y="2045203"/>
            <a:ext cx="0" cy="1597540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cxnSpLocks/>
          </p:cNvCxnSpPr>
          <p:nvPr/>
        </p:nvCxnSpPr>
        <p:spPr>
          <a:xfrm>
            <a:off x="5598517" y="2051055"/>
            <a:ext cx="893590" cy="0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492107" y="2161361"/>
            <a:ext cx="0" cy="2639239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591780" y="4798316"/>
            <a:ext cx="2761965" cy="2233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cxnSpLocks/>
          </p:cNvCxnSpPr>
          <p:nvPr/>
        </p:nvCxnSpPr>
        <p:spPr>
          <a:xfrm flipV="1">
            <a:off x="3599767" y="4981457"/>
            <a:ext cx="0" cy="885943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cxnSpLocks/>
          </p:cNvCxnSpPr>
          <p:nvPr/>
        </p:nvCxnSpPr>
        <p:spPr>
          <a:xfrm flipV="1">
            <a:off x="3760975" y="5832534"/>
            <a:ext cx="3422718" cy="1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7375737" y="2095478"/>
            <a:ext cx="1532" cy="3798376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/>
          </p:cNvCxnSpPr>
          <p:nvPr/>
        </p:nvCxnSpPr>
        <p:spPr>
          <a:xfrm>
            <a:off x="7553661" y="2095478"/>
            <a:ext cx="744245" cy="0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cxnSpLocks/>
          </p:cNvCxnSpPr>
          <p:nvPr/>
        </p:nvCxnSpPr>
        <p:spPr>
          <a:xfrm flipV="1">
            <a:off x="8393162" y="2068816"/>
            <a:ext cx="0" cy="4347464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04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66618"/>
            <a:ext cx="9905998" cy="900181"/>
          </a:xfrm>
        </p:spPr>
        <p:txBody>
          <a:bodyPr/>
          <a:lstStyle/>
          <a:p>
            <a:pPr algn="ctr"/>
            <a:r>
              <a:rPr lang="en-US" dirty="0"/>
              <a:t>Defining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6550" y="1271542"/>
            <a:ext cx="5526158" cy="618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u="sng" dirty="0"/>
              <a:t>F</a:t>
            </a:r>
            <a:r>
              <a:rPr lang="en-US" b="1" i="1" u="sng" dirty="0">
                <a:solidFill>
                  <a:schemeClr val="tx1"/>
                </a:solidFill>
              </a:rPr>
              <a:t>unction</a:t>
            </a:r>
            <a:r>
              <a:rPr lang="en-US" dirty="0">
                <a:solidFill>
                  <a:schemeClr val="tx1"/>
                </a:solidFill>
              </a:rPr>
              <a:t>: a “mapping” from input to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A950497-AAB1-CA4F-9FF9-14ADBB3FB2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7197" y="1815544"/>
                <a:ext cx="7172076" cy="240659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: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→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Function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maps elements from the 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to an element from the 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the domain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the co-domain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Range/image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{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: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𝑑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∈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2"/>
                <a:r>
                  <a:rPr lang="en-US" dirty="0">
                    <a:solidFill>
                      <a:schemeClr val="bg1"/>
                    </a:solidFill>
                  </a:rPr>
                  <a:t>The elements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that are “mapped to” by something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A950497-AAB1-CA4F-9FF9-14ADBB3FB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197" y="1815544"/>
                <a:ext cx="7172076" cy="2406598"/>
              </a:xfrm>
              <a:prstGeom prst="rect">
                <a:avLst/>
              </a:prstGeom>
              <a:blipFill>
                <a:blip r:embed="rId2"/>
                <a:stretch>
                  <a:fillRect l="-1060" t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F58C4C1-3980-B045-9C2A-5C8261F9CC57}"/>
              </a:ext>
            </a:extLst>
          </p:cNvPr>
          <p:cNvSpPr txBox="1">
            <a:spLocks/>
          </p:cNvSpPr>
          <p:nvPr/>
        </p:nvSpPr>
        <p:spPr>
          <a:xfrm>
            <a:off x="1243450" y="4488165"/>
            <a:ext cx="9803960" cy="1501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/>
              <a:t>Finite function</a:t>
            </a:r>
            <a:r>
              <a:rPr lang="en-US" dirty="0"/>
              <a:t>: a function with a finite domain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BAABB38-FAD1-F74B-9B93-C4707FC0D9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7197" y="5155091"/>
                <a:ext cx="7172076" cy="109330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: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→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a finite function 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finite. Otherwise it’s an infinite function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BAABB38-FAD1-F74B-9B93-C4707FC0D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197" y="5155091"/>
                <a:ext cx="7172076" cy="1093308"/>
              </a:xfrm>
              <a:prstGeom prst="rect">
                <a:avLst/>
              </a:prstGeom>
              <a:blipFill>
                <a:blip r:embed="rId3"/>
                <a:stretch>
                  <a:fillRect l="-1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8325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AF11259-5E90-487C-8A40-F8FE51B1595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95882"/>
                <a:ext cx="9905998" cy="757058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AF11259-5E90-487C-8A40-F8FE51B159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95882"/>
                <a:ext cx="9905998" cy="757058"/>
              </a:xfrm>
              <a:blipFill>
                <a:blip r:embed="rId2"/>
                <a:stretch>
                  <a:fillRect t="-6557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1E46B1-DFCC-44FE-B911-D404663F85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19137" y="2607296"/>
                <a:ext cx="6960967" cy="163301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Idea: there is a surjective mapping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one is on your homework assignment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1E46B1-DFCC-44FE-B911-D404663F85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19137" y="2607296"/>
                <a:ext cx="6960967" cy="1633010"/>
              </a:xfrm>
              <a:blipFill>
                <a:blip r:embed="rId3"/>
                <a:stretch>
                  <a:fillRect l="-1639" t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03F49-61A5-4142-989C-42275E73A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124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Number of Programs As Number of Functions</a:t>
            </a:r>
          </a:p>
        </p:txBody>
      </p:sp>
    </p:spTree>
    <p:extLst>
      <p:ext uri="{BB962C8B-B14F-4D97-AF65-F5344CB8AC3E}">
        <p14:creationId xmlns:p14="http://schemas.microsoft.com/office/powerpoint/2010/main" val="24875537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32271"/>
            <a:ext cx="9905998" cy="733204"/>
          </a:xfrm>
        </p:spPr>
        <p:txBody>
          <a:bodyPr/>
          <a:lstStyle/>
          <a:p>
            <a:pPr algn="ctr"/>
            <a:r>
              <a:rPr lang="en-US" dirty="0"/>
              <a:t>How Many Python/Java programs?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1674" y="2424416"/>
            <a:ext cx="7183604" cy="1455821"/>
          </a:xfrm>
        </p:spPr>
        <p:txBody>
          <a:bodyPr/>
          <a:lstStyle/>
          <a:p>
            <a:r>
              <a:rPr lang="en-US" dirty="0"/>
              <a:t>How do we represent Java/Python programs?</a:t>
            </a:r>
          </a:p>
          <a:p>
            <a:r>
              <a:rPr lang="en-US" dirty="0"/>
              <a:t>How many things can we represent using that method?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04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6612"/>
                <a:ext cx="9905998" cy="725252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How many functions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6612"/>
                <a:ext cx="9905998" cy="725252"/>
              </a:xfrm>
              <a:blipFill>
                <a:blip r:embed="rId2"/>
                <a:stretch>
                  <a:fillRect t="-10345" b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51513" y="1748555"/>
                <a:ext cx="9905999" cy="3541714"/>
              </a:xfrm>
            </p:spPr>
            <p:txBody>
              <a:bodyPr/>
              <a:lstStyle/>
              <a:p>
                <a:r>
                  <a:rPr lang="en-US" dirty="0"/>
                  <a:t>Short answer: Too many!</a:t>
                </a:r>
              </a:p>
              <a:p>
                <a:pPr lvl="1"/>
                <a:r>
                  <a:rPr lang="en-US" dirty="0"/>
                  <a:t>Uncountable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</a:rPr>
                          <m:t>: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|&gt;</m:t>
                    </m:r>
                    <m:r>
                      <a:rPr lang="en-US" i="1">
                        <a:latin typeface="Cambria Math"/>
                      </a:rPr>
                      <m:t>|</m:t>
                    </m:r>
                    <m:r>
                      <m:rPr>
                        <m:nor/>
                      </m:rPr>
                      <a:rPr lang="en-US"/>
                      <m:t>ℕ</m:t>
                    </m:r>
                    <m:r>
                      <m:rPr>
                        <m:nor/>
                      </m:rPr>
                      <a:rPr lang="en-US"/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Conclusion: Some functions cannot be computed by any java/python program</a:t>
                </a:r>
              </a:p>
              <a:p>
                <a:r>
                  <a:rPr lang="en-US" dirty="0"/>
                  <a:t>How to prove this?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13" y="1748555"/>
                <a:ext cx="9905999" cy="3541714"/>
              </a:xfrm>
              <a:blipFill>
                <a:blip r:embed="rId3"/>
                <a:stretch>
                  <a:fillRect l="-1152" t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94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9496C-7AA5-479C-94DE-1AC5AD145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show something is uncountable?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324F3-DFFB-4DB2-A0B1-B8B6FB453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56B474-FBB6-410D-BFDD-52B800CF9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39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24320"/>
            <a:ext cx="9905998" cy="829282"/>
          </a:xfrm>
        </p:spPr>
        <p:txBody>
          <a:bodyPr/>
          <a:lstStyle/>
          <a:p>
            <a:pPr algn="ctr"/>
            <a:r>
              <a:rPr lang="en-US" dirty="0"/>
              <a:t>Uncountably many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8625" y="2076284"/>
                <a:ext cx="8150833" cy="3257716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If we show a subset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𝑓</m:t>
                    </m:r>
                    <m:r>
                      <a:rPr lang="en-US" sz="2000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} </m:t>
                    </m:r>
                  </m:oMath>
                </a14:m>
                <a:r>
                  <a:rPr lang="en-US" sz="2000" dirty="0"/>
                  <a:t>is uncountable, then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𝑓</m:t>
                    </m:r>
                    <m:r>
                      <a:rPr lang="en-US" sz="2000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/>
                  <a:t> is uncountable too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Consider just the “yes/no” functions (decision problems): 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|"/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>
                              <a:latin typeface="Cambria Math"/>
                            </a:rPr>
                            <m:t>𝒇</m:t>
                          </m:r>
                          <m:r>
                            <a:rPr lang="en-US" sz="3200" b="1" i="1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sz="3200" b="1" i="1">
                          <a:latin typeface="Cambria Math"/>
                        </a:rPr>
                        <m:t>𝒇</m:t>
                      </m:r>
                      <m:r>
                        <a:rPr lang="en-US" sz="3200" b="1" i="1">
                          <a:latin typeface="Cambria Math"/>
                        </a:rPr>
                        <m:t>:</m:t>
                      </m:r>
                      <m:sSup>
                        <m:sSup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>
                              <a:latin typeface="Cambria Math"/>
                            </a:rPr>
                            <m:t>{</m:t>
                          </m:r>
                          <m:r>
                            <a:rPr lang="en-US" sz="3200" b="1" i="1">
                              <a:latin typeface="Cambria Math"/>
                            </a:rPr>
                            <m:t>𝟎</m:t>
                          </m:r>
                          <m:r>
                            <a:rPr lang="en-US" sz="3200" b="1">
                              <a:latin typeface="Cambria Math"/>
                            </a:rPr>
                            <m:t>,</m:t>
                          </m:r>
                          <m:r>
                            <a:rPr lang="en-US" sz="3200" b="1" i="1">
                              <a:latin typeface="Cambria Math"/>
                            </a:rPr>
                            <m:t>𝟏</m:t>
                          </m:r>
                          <m:r>
                            <a:rPr lang="en-US" sz="3200" b="1">
                              <a:latin typeface="Cambria Math"/>
                            </a:rPr>
                            <m:t>}</m:t>
                          </m:r>
                        </m:e>
                        <m:sup>
                          <m:r>
                            <a:rPr lang="en-US" sz="3200" b="1" i="1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sz="3200" b="1" i="1">
                          <a:latin typeface="Cambria Math"/>
                        </a:rPr>
                        <m:t>→{</m:t>
                      </m:r>
                      <m:r>
                        <a:rPr lang="en-US" sz="3200" b="1" i="1">
                          <a:latin typeface="Cambria Math"/>
                        </a:rPr>
                        <m:t>𝟎</m:t>
                      </m:r>
                      <m:r>
                        <a:rPr lang="en-US" sz="3200" b="1" i="1">
                          <a:latin typeface="Cambria Math"/>
                        </a:rPr>
                        <m:t>,</m:t>
                      </m:r>
                      <m:r>
                        <a:rPr lang="en-US" sz="3200" b="1" i="1">
                          <a:latin typeface="Cambria Math"/>
                        </a:rPr>
                        <m:t>𝟏</m:t>
                      </m:r>
                      <m:r>
                        <a:rPr lang="en-US" sz="3200" b="1" i="1">
                          <a:latin typeface="Cambria Math"/>
                        </a:rPr>
                        <m:t>}}</m:t>
                      </m:r>
                    </m:oMath>
                  </m:oMathPara>
                </a14:m>
                <a:endParaRPr lang="en-US" sz="3200" b="1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625" y="2076284"/>
                <a:ext cx="8150833" cy="3257716"/>
              </a:xfrm>
              <a:blipFill>
                <a:blip r:embed="rId2"/>
                <a:stretch>
                  <a:fillRect l="-1089" t="-1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3367757"/>
                  </p:ext>
                </p:extLst>
              </p:nvPr>
            </p:nvGraphicFramePr>
            <p:xfrm>
              <a:off x="8684812" y="1811523"/>
              <a:ext cx="3046414" cy="3708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52320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320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“”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3367757"/>
                  </p:ext>
                </p:extLst>
              </p:nvPr>
            </p:nvGraphicFramePr>
            <p:xfrm>
              <a:off x="8684812" y="1811523"/>
              <a:ext cx="3046414" cy="3708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52320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320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r="-100000" b="-9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833" r="-833" b="-93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“”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547358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3209468-9441-4451-87A0-FA44DF2AA17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05049"/>
                <a:ext cx="9905998" cy="852473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Goal: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</m:d>
                  </m:oMath>
                </a14:m>
                <a:r>
                  <a:rPr lang="en-US" dirty="0"/>
                  <a:t> is uncountable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3209468-9441-4451-87A0-FA44DF2AA1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05049"/>
                <a:ext cx="9905998" cy="852473"/>
              </a:xfrm>
              <a:blipFill>
                <a:blip r:embed="rId2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6AA522-8BEB-4661-A6A1-D0145FF315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72364" y="1575654"/>
                <a:ext cx="6761936" cy="252009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Each function can be represented by a single infinite </a:t>
                </a:r>
                <a:r>
                  <a:rPr lang="en-US" dirty="0" err="1"/>
                  <a:t>bitstring</a:t>
                </a:r>
                <a:r>
                  <a:rPr lang="en-US" dirty="0"/>
                  <a:t>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US" dirty="0"/>
                  <a:t> is a simpler representation of f</a:t>
                </a:r>
              </a:p>
              <a:p>
                <a:endParaRPr lang="en-US" dirty="0"/>
              </a:p>
              <a:p>
                <a:r>
                  <a:rPr lang="en-US" dirty="0"/>
                  <a:t>Show there is no onto mapping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6AA522-8BEB-4661-A6A1-D0145FF315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2364" y="1575654"/>
                <a:ext cx="6761936" cy="2520096"/>
              </a:xfrm>
              <a:blipFill>
                <a:blip r:embed="rId3"/>
                <a:stretch>
                  <a:fillRect l="-1876" t="-2500" r="-22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D00D6-77C8-4619-9D3F-0F8284B28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29DF961-A065-2842-B2CE-D525BD25E5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9863281"/>
                  </p:ext>
                </p:extLst>
              </p:nvPr>
            </p:nvGraphicFramePr>
            <p:xfrm>
              <a:off x="8000996" y="1220973"/>
              <a:ext cx="3046414" cy="3708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52320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320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“”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29DF961-A065-2842-B2CE-D525BD25E5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9863281"/>
                  </p:ext>
                </p:extLst>
              </p:nvPr>
            </p:nvGraphicFramePr>
            <p:xfrm>
              <a:off x="8000996" y="1220973"/>
              <a:ext cx="3046414" cy="3708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52320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320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3448" r="-100826" b="-9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833" t="-3448" r="-1667" b="-93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“”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27907C-FA1E-F240-B5F5-8C77EB719EB2}"/>
              </a:ext>
            </a:extLst>
          </p:cNvPr>
          <p:cNvSpPr txBox="1">
            <a:spLocks/>
          </p:cNvSpPr>
          <p:nvPr/>
        </p:nvSpPr>
        <p:spPr>
          <a:xfrm>
            <a:off x="3105963" y="5619749"/>
            <a:ext cx="7381061" cy="1167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For example, this function can be fully described by the outputs only (the order of the inputs is fixed). So the right column (100111100…) fully describes this unique function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FDC1B1B-E6B8-664B-B730-CD2A90F2A0B8}"/>
              </a:ext>
            </a:extLst>
          </p:cNvPr>
          <p:cNvCxnSpPr/>
          <p:nvPr/>
        </p:nvCxnSpPr>
        <p:spPr>
          <a:xfrm flipV="1">
            <a:off x="8515350" y="5092824"/>
            <a:ext cx="1171575" cy="37452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9386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52757"/>
                <a:ext cx="9905998" cy="796814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0,1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∞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/>
                        </a:rPr>
                        <m:t>&gt;|</m:t>
                      </m:r>
                      <m:r>
                        <m:rPr>
                          <m:nor/>
                        </m:rPr>
                        <a:rPr lang="en-US"/>
                        <m:t>ℕ</m:t>
                      </m:r>
                      <m:r>
                        <m:rPr>
                          <m:nor/>
                        </m:rPr>
                        <a:rPr lang="en-US"/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52757"/>
                <a:ext cx="9905998" cy="796814"/>
              </a:xfrm>
              <a:blipFill>
                <a:blip r:embed="rId2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53769" y="1520688"/>
                <a:ext cx="9093641" cy="1635979"/>
              </a:xfrm>
            </p:spPr>
            <p:txBody>
              <a:bodyPr/>
              <a:lstStyle/>
              <a:p>
                <a:r>
                  <a:rPr lang="en-US" dirty="0"/>
                  <a:t>Idea: </a:t>
                </a:r>
              </a:p>
              <a:p>
                <a:pPr lvl="1"/>
                <a:r>
                  <a:rPr lang="en-US" dirty="0"/>
                  <a:t>show there is no way to “list” all infinite length binary strings</a:t>
                </a:r>
              </a:p>
              <a:p>
                <a:pPr lvl="1"/>
                <a:r>
                  <a:rPr lang="en-US" dirty="0"/>
                  <a:t>Any list of binary strings we could ever try will be leaving out elements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∞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3769" y="1520688"/>
                <a:ext cx="9093641" cy="1635979"/>
              </a:xfrm>
              <a:blipFill>
                <a:blip r:embed="rId3"/>
                <a:stretch>
                  <a:fillRect l="-1255" t="-5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47</a:t>
            </a:fld>
            <a:endParaRPr lang="en-US"/>
          </a:p>
        </p:txBody>
      </p:sp>
      <p:pic>
        <p:nvPicPr>
          <p:cNvPr id="2050" name="Picture 2" descr="Image result for left ou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562" y="3293564"/>
            <a:ext cx="59817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8947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11030" y="238539"/>
                <a:ext cx="10969943" cy="807720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0,1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∞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&gt;</m:t>
                      </m:r>
                      <m:r>
                        <a:rPr lang="en-US" i="1">
                          <a:latin typeface="Cambria Math"/>
                        </a:rPr>
                        <m:t>|</m:t>
                      </m:r>
                      <m:r>
                        <m:rPr>
                          <m:nor/>
                        </m:rPr>
                        <a:rPr lang="en-US"/>
                        <m:t>ℕ</m:t>
                      </m:r>
                      <m:r>
                        <m:rPr>
                          <m:nor/>
                        </m:rPr>
                        <a:rPr lang="en-US"/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11030" y="238539"/>
                <a:ext cx="10969943" cy="807720"/>
              </a:xfrm>
              <a:blipFill>
                <a:blip r:embed="rId2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2635691"/>
                  </p:ext>
                </p:extLst>
              </p:nvPr>
            </p:nvGraphicFramePr>
            <p:xfrm>
              <a:off x="4664192" y="1447800"/>
              <a:ext cx="7223008" cy="3708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028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2635691"/>
                  </p:ext>
                </p:extLst>
              </p:nvPr>
            </p:nvGraphicFramePr>
            <p:xfrm>
              <a:off x="4664192" y="1447800"/>
              <a:ext cx="7223008" cy="3708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028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408" t="-3448" r="-604225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408" t="-3448" r="-504225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7222" t="-3448" r="-397222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2817" t="-3448" r="-302817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2817" t="-3448" r="-202817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2817" t="-3448" r="-102817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2817" t="-3448" r="-2817" b="-9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Left Brace 7"/>
          <p:cNvSpPr/>
          <p:nvPr/>
        </p:nvSpPr>
        <p:spPr>
          <a:xfrm>
            <a:off x="4114800" y="1801633"/>
            <a:ext cx="457200" cy="335456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93660" y="3318302"/>
                <a:ext cx="2743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Attempt at mapping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ℕ</m:t>
                    </m:r>
                  </m:oMath>
                </a14:m>
                <a:r>
                  <a:rPr lang="en-US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US"/>
                  <a:t>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660" y="3318302"/>
                <a:ext cx="2743200" cy="646331"/>
              </a:xfrm>
              <a:prstGeom prst="rect">
                <a:avLst/>
              </a:prstGeom>
              <a:blipFill>
                <a:blip r:embed="rId4"/>
                <a:stretch>
                  <a:fillRect l="-1843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221064" y="516393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 string that our attempt missed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46796" y="5883274"/>
                <a:ext cx="5257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Derive by selecting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as the opposite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from row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𝑖</m:t>
                    </m:r>
                  </m:oMath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796" y="5883274"/>
                <a:ext cx="5257800" cy="646331"/>
              </a:xfrm>
              <a:prstGeom prst="rect">
                <a:avLst/>
              </a:prstGeom>
              <a:blipFill>
                <a:blip r:embed="rId5"/>
                <a:stretch>
                  <a:fillRect l="-964" t="-1923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14313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11030" y="238539"/>
                <a:ext cx="10969943" cy="807720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0,1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∞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&gt;</m:t>
                      </m:r>
                      <m:r>
                        <a:rPr lang="en-US" i="1">
                          <a:latin typeface="Cambria Math"/>
                        </a:rPr>
                        <m:t>|</m:t>
                      </m:r>
                      <m:r>
                        <m:rPr>
                          <m:nor/>
                        </m:rPr>
                        <a:rPr lang="en-US"/>
                        <m:t>ℕ</m:t>
                      </m:r>
                      <m:r>
                        <m:rPr>
                          <m:nor/>
                        </m:rPr>
                        <a:rPr lang="en-US"/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11030" y="238539"/>
                <a:ext cx="10969943" cy="807720"/>
              </a:xfrm>
              <a:blipFill>
                <a:blip r:embed="rId2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6884926"/>
                  </p:ext>
                </p:extLst>
              </p:nvPr>
            </p:nvGraphicFramePr>
            <p:xfrm>
              <a:off x="4664192" y="1447800"/>
              <a:ext cx="7223008" cy="3708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028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6884926"/>
                  </p:ext>
                </p:extLst>
              </p:nvPr>
            </p:nvGraphicFramePr>
            <p:xfrm>
              <a:off x="4664192" y="1447800"/>
              <a:ext cx="7223008" cy="3708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028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408" t="-3448" r="-604225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408" t="-3448" r="-504225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7222" t="-3448" r="-397222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2817" t="-3448" r="-302817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2817" t="-3448" r="-202817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2817" t="-3448" r="-102817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2817" t="-3448" r="-2817" b="-9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Left Brace 7"/>
          <p:cNvSpPr/>
          <p:nvPr/>
        </p:nvSpPr>
        <p:spPr>
          <a:xfrm>
            <a:off x="4114800" y="1801633"/>
            <a:ext cx="457200" cy="335456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93660" y="3318302"/>
                <a:ext cx="2743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Attempt at mapping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ℕ</m:t>
                    </m:r>
                  </m:oMath>
                </a14:m>
                <a:r>
                  <a:rPr lang="en-US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US"/>
                  <a:t>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660" y="3318302"/>
                <a:ext cx="2743200" cy="646331"/>
              </a:xfrm>
              <a:prstGeom prst="rect">
                <a:avLst/>
              </a:prstGeom>
              <a:blipFill>
                <a:blip r:embed="rId4"/>
                <a:stretch>
                  <a:fillRect l="-1843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2552700" y="5560108"/>
            <a:ext cx="6780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Take the bolded bits across the diagonal. Select a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bitstring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where each of these bits is flipped. In this example: 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0100100…</a:t>
            </a:r>
          </a:p>
        </p:txBody>
      </p:sp>
    </p:spTree>
    <p:extLst>
      <p:ext uri="{BB962C8B-B14F-4D97-AF65-F5344CB8AC3E}">
        <p14:creationId xmlns:p14="http://schemas.microsoft.com/office/powerpoint/2010/main" val="3122985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77634"/>
            <a:ext cx="10360501" cy="738145"/>
          </a:xfrm>
        </p:spPr>
        <p:txBody>
          <a:bodyPr/>
          <a:lstStyle/>
          <a:p>
            <a:pPr algn="ctr"/>
            <a:r>
              <a:rPr lang="en-US" dirty="0"/>
              <a:t>Injective Functions</a:t>
            </a:r>
            <a:endParaRPr lang="en-US" b="0" dirty="0"/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15134" y="5106644"/>
                <a:ext cx="4399563" cy="120032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One-to-one (injective)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≠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⇒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≠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lvl="1"/>
                <a:r>
                  <a:rPr lang="en-US" dirty="0">
                    <a:solidFill>
                      <a:sysClr val="windowText" lastClr="000000"/>
                    </a:solidFill>
                  </a:rPr>
                  <a:t>Different inputs yield different outputs</a:t>
                </a:r>
              </a:p>
              <a:p>
                <a:pPr lvl="1"/>
                <a:r>
                  <a:rPr lang="en-US" dirty="0">
                    <a:solidFill>
                      <a:sysClr val="windowText" lastClr="000000"/>
                    </a:solidFill>
                  </a:rPr>
                  <a:t>No two inputs share an output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134" y="5106644"/>
                <a:ext cx="4399563" cy="1200329"/>
              </a:xfrm>
              <a:prstGeom prst="rect">
                <a:avLst/>
              </a:prstGeom>
              <a:blipFill>
                <a:blip r:embed="rId3"/>
                <a:stretch>
                  <a:fillRect l="-862" t="-2083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E7B73B56-C095-5140-8A83-01DA245DB84F}"/>
              </a:ext>
            </a:extLst>
          </p:cNvPr>
          <p:cNvGrpSpPr/>
          <p:nvPr/>
        </p:nvGrpSpPr>
        <p:grpSpPr>
          <a:xfrm>
            <a:off x="1474380" y="1129157"/>
            <a:ext cx="3764140" cy="3642147"/>
            <a:chOff x="1112979" y="1611868"/>
            <a:chExt cx="3764140" cy="3642147"/>
          </a:xfrm>
        </p:grpSpPr>
        <p:sp>
          <p:nvSpPr>
            <p:cNvPr id="207876" name="Rectangle 4"/>
            <p:cNvSpPr>
              <a:spLocks noChangeArrowheads="1"/>
            </p:cNvSpPr>
            <p:nvPr/>
          </p:nvSpPr>
          <p:spPr bwMode="auto">
            <a:xfrm>
              <a:off x="1150420" y="20574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7" name="Oval 5"/>
            <p:cNvSpPr>
              <a:spLocks noChangeArrowheads="1"/>
            </p:cNvSpPr>
            <p:nvPr/>
          </p:nvSpPr>
          <p:spPr bwMode="auto">
            <a:xfrm>
              <a:off x="1658288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8" name="Oval 6"/>
            <p:cNvSpPr>
              <a:spLocks noChangeArrowheads="1"/>
            </p:cNvSpPr>
            <p:nvPr/>
          </p:nvSpPr>
          <p:spPr bwMode="auto">
            <a:xfrm>
              <a:off x="1658288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9" name="Oval 7"/>
            <p:cNvSpPr>
              <a:spLocks noChangeArrowheads="1"/>
            </p:cNvSpPr>
            <p:nvPr/>
          </p:nvSpPr>
          <p:spPr bwMode="auto">
            <a:xfrm>
              <a:off x="1658288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0" name="Oval 8"/>
            <p:cNvSpPr>
              <a:spLocks noChangeArrowheads="1"/>
            </p:cNvSpPr>
            <p:nvPr/>
          </p:nvSpPr>
          <p:spPr bwMode="auto">
            <a:xfrm>
              <a:off x="1658288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1" name="Oval 9"/>
            <p:cNvSpPr>
              <a:spLocks noChangeArrowheads="1"/>
            </p:cNvSpPr>
            <p:nvPr/>
          </p:nvSpPr>
          <p:spPr bwMode="auto">
            <a:xfrm>
              <a:off x="1658288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2" name="Oval 10"/>
            <p:cNvSpPr>
              <a:spLocks noChangeArrowheads="1"/>
            </p:cNvSpPr>
            <p:nvPr/>
          </p:nvSpPr>
          <p:spPr bwMode="auto">
            <a:xfrm>
              <a:off x="1658288" y="3810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3" name="Oval 11"/>
            <p:cNvSpPr>
              <a:spLocks noChangeArrowheads="1"/>
            </p:cNvSpPr>
            <p:nvPr/>
          </p:nvSpPr>
          <p:spPr bwMode="auto">
            <a:xfrm>
              <a:off x="1658288" y="4114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4" name="Rectangle 12"/>
            <p:cNvSpPr>
              <a:spLocks noChangeArrowheads="1"/>
            </p:cNvSpPr>
            <p:nvPr/>
          </p:nvSpPr>
          <p:spPr bwMode="auto">
            <a:xfrm>
              <a:off x="3588185" y="2057400"/>
              <a:ext cx="1218883" cy="25908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5" name="Oval 13"/>
            <p:cNvSpPr>
              <a:spLocks noChangeArrowheads="1"/>
            </p:cNvSpPr>
            <p:nvPr/>
          </p:nvSpPr>
          <p:spPr bwMode="auto">
            <a:xfrm>
              <a:off x="4096053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6" name="Oval 14"/>
            <p:cNvSpPr>
              <a:spLocks noChangeArrowheads="1"/>
            </p:cNvSpPr>
            <p:nvPr/>
          </p:nvSpPr>
          <p:spPr bwMode="auto">
            <a:xfrm>
              <a:off x="4096053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7" name="Oval 15"/>
            <p:cNvSpPr>
              <a:spLocks noChangeArrowheads="1"/>
            </p:cNvSpPr>
            <p:nvPr/>
          </p:nvSpPr>
          <p:spPr bwMode="auto">
            <a:xfrm>
              <a:off x="4096053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8" name="Oval 16"/>
            <p:cNvSpPr>
              <a:spLocks noChangeArrowheads="1"/>
            </p:cNvSpPr>
            <p:nvPr/>
          </p:nvSpPr>
          <p:spPr bwMode="auto">
            <a:xfrm>
              <a:off x="4096053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9" name="Oval 17"/>
            <p:cNvSpPr>
              <a:spLocks noChangeArrowheads="1"/>
            </p:cNvSpPr>
            <p:nvPr/>
          </p:nvSpPr>
          <p:spPr bwMode="auto">
            <a:xfrm>
              <a:off x="4096053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90" name="Oval 18"/>
            <p:cNvSpPr>
              <a:spLocks noChangeArrowheads="1"/>
            </p:cNvSpPr>
            <p:nvPr/>
          </p:nvSpPr>
          <p:spPr bwMode="auto">
            <a:xfrm>
              <a:off x="4096053" y="3810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91" name="Oval 19"/>
            <p:cNvSpPr>
              <a:spLocks noChangeArrowheads="1"/>
            </p:cNvSpPr>
            <p:nvPr/>
          </p:nvSpPr>
          <p:spPr bwMode="auto">
            <a:xfrm>
              <a:off x="4096053" y="4114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7892" name="AutoShape 20"/>
            <p:cNvCxnSpPr>
              <a:cxnSpLocks noChangeShapeType="1"/>
              <a:stCxn id="207877" idx="6"/>
              <a:endCxn id="207885" idx="2"/>
            </p:cNvCxnSpPr>
            <p:nvPr/>
          </p:nvCxnSpPr>
          <p:spPr bwMode="auto">
            <a:xfrm>
              <a:off x="1861434" y="2362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3" name="AutoShape 21"/>
            <p:cNvCxnSpPr>
              <a:cxnSpLocks noChangeShapeType="1"/>
              <a:stCxn id="207878" idx="6"/>
              <a:endCxn id="207888" idx="2"/>
            </p:cNvCxnSpPr>
            <p:nvPr/>
          </p:nvCxnSpPr>
          <p:spPr bwMode="auto">
            <a:xfrm>
              <a:off x="1861434" y="26670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4" name="AutoShape 22"/>
            <p:cNvCxnSpPr>
              <a:cxnSpLocks noChangeShapeType="1"/>
              <a:stCxn id="207879" idx="6"/>
              <a:endCxn id="207887" idx="2"/>
            </p:cNvCxnSpPr>
            <p:nvPr/>
          </p:nvCxnSpPr>
          <p:spPr bwMode="auto">
            <a:xfrm>
              <a:off x="1861434" y="2971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5" name="AutoShape 23"/>
            <p:cNvCxnSpPr>
              <a:cxnSpLocks noChangeShapeType="1"/>
              <a:stCxn id="207880" idx="6"/>
              <a:endCxn id="207886" idx="2"/>
            </p:cNvCxnSpPr>
            <p:nvPr/>
          </p:nvCxnSpPr>
          <p:spPr bwMode="auto">
            <a:xfrm flipV="1">
              <a:off x="1861434" y="26670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6" name="AutoShape 24"/>
            <p:cNvCxnSpPr>
              <a:cxnSpLocks noChangeShapeType="1"/>
              <a:stCxn id="207881" idx="6"/>
              <a:endCxn id="207889" idx="2"/>
            </p:cNvCxnSpPr>
            <p:nvPr/>
          </p:nvCxnSpPr>
          <p:spPr bwMode="auto">
            <a:xfrm>
              <a:off x="1861434" y="35814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7" name="AutoShape 25"/>
            <p:cNvCxnSpPr>
              <a:cxnSpLocks noChangeShapeType="1"/>
              <a:stCxn id="207882" idx="6"/>
              <a:endCxn id="207890" idx="2"/>
            </p:cNvCxnSpPr>
            <p:nvPr/>
          </p:nvCxnSpPr>
          <p:spPr bwMode="auto">
            <a:xfrm>
              <a:off x="1861434" y="3886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8" name="AutoShape 26"/>
            <p:cNvCxnSpPr>
              <a:cxnSpLocks noChangeShapeType="1"/>
              <a:stCxn id="207883" idx="6"/>
              <a:endCxn id="207891" idx="2"/>
            </p:cNvCxnSpPr>
            <p:nvPr/>
          </p:nvCxnSpPr>
          <p:spPr bwMode="auto">
            <a:xfrm>
              <a:off x="1861434" y="4191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7919" name="Text Box 47"/>
            <p:cNvSpPr txBox="1">
              <a:spLocks noChangeArrowheads="1"/>
            </p:cNvSpPr>
            <p:nvPr/>
          </p:nvSpPr>
          <p:spPr bwMode="auto">
            <a:xfrm>
              <a:off x="1118898" y="4884683"/>
              <a:ext cx="3758221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INJECTIVE FUNCTION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12979" y="1611868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Domain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353515" y="1678969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Co-Domain</a:t>
              </a:r>
            </a:p>
          </p:txBody>
        </p:sp>
        <p:sp>
          <p:nvSpPr>
            <p:cNvPr id="57" name="Oval 19"/>
            <p:cNvSpPr>
              <a:spLocks noChangeArrowheads="1"/>
            </p:cNvSpPr>
            <p:nvPr/>
          </p:nvSpPr>
          <p:spPr bwMode="auto">
            <a:xfrm>
              <a:off x="4096053" y="4419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7E06794-F90E-B644-93F7-7B0DA3567F51}"/>
              </a:ext>
            </a:extLst>
          </p:cNvPr>
          <p:cNvGrpSpPr/>
          <p:nvPr/>
        </p:nvGrpSpPr>
        <p:grpSpPr>
          <a:xfrm>
            <a:off x="6457402" y="1087115"/>
            <a:ext cx="4773956" cy="3565947"/>
            <a:chOff x="6705442" y="1688068"/>
            <a:chExt cx="4773956" cy="3565947"/>
          </a:xfrm>
        </p:grpSpPr>
        <p:sp>
          <p:nvSpPr>
            <p:cNvPr id="207899" name="Rectangle 27"/>
            <p:cNvSpPr>
              <a:spLocks noChangeArrowheads="1"/>
            </p:cNvSpPr>
            <p:nvPr/>
          </p:nvSpPr>
          <p:spPr bwMode="auto">
            <a:xfrm>
              <a:off x="7244833" y="20574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0" name="Oval 28"/>
            <p:cNvSpPr>
              <a:spLocks noChangeArrowheads="1"/>
            </p:cNvSpPr>
            <p:nvPr/>
          </p:nvSpPr>
          <p:spPr bwMode="auto">
            <a:xfrm>
              <a:off x="7752701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1" name="Oval 29"/>
            <p:cNvSpPr>
              <a:spLocks noChangeArrowheads="1"/>
            </p:cNvSpPr>
            <p:nvPr/>
          </p:nvSpPr>
          <p:spPr bwMode="auto">
            <a:xfrm>
              <a:off x="7752701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2" name="Oval 30"/>
            <p:cNvSpPr>
              <a:spLocks noChangeArrowheads="1"/>
            </p:cNvSpPr>
            <p:nvPr/>
          </p:nvSpPr>
          <p:spPr bwMode="auto">
            <a:xfrm>
              <a:off x="7752701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3" name="Oval 31"/>
            <p:cNvSpPr>
              <a:spLocks noChangeArrowheads="1"/>
            </p:cNvSpPr>
            <p:nvPr/>
          </p:nvSpPr>
          <p:spPr bwMode="auto">
            <a:xfrm>
              <a:off x="7752701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4" name="Oval 32"/>
            <p:cNvSpPr>
              <a:spLocks noChangeArrowheads="1"/>
            </p:cNvSpPr>
            <p:nvPr/>
          </p:nvSpPr>
          <p:spPr bwMode="auto">
            <a:xfrm>
              <a:off x="7752701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5" name="Oval 33"/>
            <p:cNvSpPr>
              <a:spLocks noChangeArrowheads="1"/>
            </p:cNvSpPr>
            <p:nvPr/>
          </p:nvSpPr>
          <p:spPr bwMode="auto">
            <a:xfrm>
              <a:off x="7752701" y="3810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6" name="Oval 34"/>
            <p:cNvSpPr>
              <a:spLocks noChangeArrowheads="1"/>
            </p:cNvSpPr>
            <p:nvPr/>
          </p:nvSpPr>
          <p:spPr bwMode="auto">
            <a:xfrm>
              <a:off x="7752701" y="4114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7" name="Rectangle 35"/>
            <p:cNvSpPr>
              <a:spLocks noChangeArrowheads="1"/>
            </p:cNvSpPr>
            <p:nvPr/>
          </p:nvSpPr>
          <p:spPr bwMode="auto">
            <a:xfrm>
              <a:off x="9682598" y="2057400"/>
              <a:ext cx="1218883" cy="18288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8" name="Oval 36"/>
            <p:cNvSpPr>
              <a:spLocks noChangeArrowheads="1"/>
            </p:cNvSpPr>
            <p:nvPr/>
          </p:nvSpPr>
          <p:spPr bwMode="auto">
            <a:xfrm>
              <a:off x="10190466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9" name="Oval 37"/>
            <p:cNvSpPr>
              <a:spLocks noChangeArrowheads="1"/>
            </p:cNvSpPr>
            <p:nvPr/>
          </p:nvSpPr>
          <p:spPr bwMode="auto">
            <a:xfrm>
              <a:off x="10190466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10" name="Oval 38"/>
            <p:cNvSpPr>
              <a:spLocks noChangeArrowheads="1"/>
            </p:cNvSpPr>
            <p:nvPr/>
          </p:nvSpPr>
          <p:spPr bwMode="auto">
            <a:xfrm>
              <a:off x="10190466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11" name="Oval 39"/>
            <p:cNvSpPr>
              <a:spLocks noChangeArrowheads="1"/>
            </p:cNvSpPr>
            <p:nvPr/>
          </p:nvSpPr>
          <p:spPr bwMode="auto">
            <a:xfrm>
              <a:off x="10190466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12" name="Oval 40"/>
            <p:cNvSpPr>
              <a:spLocks noChangeArrowheads="1"/>
            </p:cNvSpPr>
            <p:nvPr/>
          </p:nvSpPr>
          <p:spPr bwMode="auto">
            <a:xfrm>
              <a:off x="10190466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7915" name="AutoShape 43"/>
            <p:cNvCxnSpPr>
              <a:cxnSpLocks noChangeShapeType="1"/>
              <a:stCxn id="207901" idx="6"/>
              <a:endCxn id="207908" idx="2"/>
            </p:cNvCxnSpPr>
            <p:nvPr/>
          </p:nvCxnSpPr>
          <p:spPr bwMode="auto">
            <a:xfrm flipV="1">
              <a:off x="7955847" y="2362200"/>
              <a:ext cx="2234618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916" name="AutoShape 44"/>
            <p:cNvCxnSpPr>
              <a:cxnSpLocks noChangeShapeType="1"/>
              <a:stCxn id="207902" idx="6"/>
              <a:endCxn id="207910" idx="2"/>
            </p:cNvCxnSpPr>
            <p:nvPr/>
          </p:nvCxnSpPr>
          <p:spPr bwMode="auto">
            <a:xfrm>
              <a:off x="7955847" y="2971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917" name="AutoShape 45"/>
            <p:cNvCxnSpPr>
              <a:cxnSpLocks noChangeShapeType="1"/>
              <a:stCxn id="207904" idx="6"/>
              <a:endCxn id="207910" idx="2"/>
            </p:cNvCxnSpPr>
            <p:nvPr/>
          </p:nvCxnSpPr>
          <p:spPr bwMode="auto">
            <a:xfrm flipV="1">
              <a:off x="7955847" y="2971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918" name="AutoShape 46"/>
            <p:cNvCxnSpPr>
              <a:cxnSpLocks noChangeShapeType="1"/>
              <a:stCxn id="207906" idx="6"/>
              <a:endCxn id="207912" idx="2"/>
            </p:cNvCxnSpPr>
            <p:nvPr/>
          </p:nvCxnSpPr>
          <p:spPr bwMode="auto">
            <a:xfrm flipV="1">
              <a:off x="7955847" y="35814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7920" name="Text Box 48"/>
            <p:cNvSpPr txBox="1">
              <a:spLocks noChangeArrowheads="1"/>
            </p:cNvSpPr>
            <p:nvPr/>
          </p:nvSpPr>
          <p:spPr bwMode="auto">
            <a:xfrm>
              <a:off x="6705442" y="4884683"/>
              <a:ext cx="477395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NON-INJECTIVE  FUNCTION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469164" y="1688068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Co-Domain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213311" y="1688068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Domain</a:t>
              </a:r>
            </a:p>
          </p:txBody>
        </p:sp>
        <p:cxnSp>
          <p:nvCxnSpPr>
            <p:cNvPr id="58" name="AutoShape 45"/>
            <p:cNvCxnSpPr>
              <a:cxnSpLocks noChangeShapeType="1"/>
              <a:stCxn id="207903" idx="6"/>
              <a:endCxn id="207911" idx="2"/>
            </p:cNvCxnSpPr>
            <p:nvPr/>
          </p:nvCxnSpPr>
          <p:spPr bwMode="auto">
            <a:xfrm>
              <a:off x="7955847" y="32766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9" name="AutoShape 45"/>
            <p:cNvCxnSpPr>
              <a:cxnSpLocks noChangeShapeType="1"/>
              <a:stCxn id="207905" idx="6"/>
              <a:endCxn id="207909" idx="2"/>
            </p:cNvCxnSpPr>
            <p:nvPr/>
          </p:nvCxnSpPr>
          <p:spPr bwMode="auto">
            <a:xfrm flipV="1">
              <a:off x="7955847" y="2667000"/>
              <a:ext cx="2234618" cy="1219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392936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24319"/>
            <a:ext cx="9905998" cy="749106"/>
          </a:xfrm>
        </p:spPr>
        <p:txBody>
          <a:bodyPr/>
          <a:lstStyle/>
          <a:p>
            <a:pPr algn="ctr"/>
            <a:r>
              <a:rPr lang="en-US" dirty="0"/>
              <a:t>Other countable/uncountable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Countable sets:</a:t>
            </a:r>
          </a:p>
          <a:p>
            <a:pPr lvl="1"/>
            <a:r>
              <a:rPr lang="en-US" dirty="0"/>
              <a:t>Integers</a:t>
            </a:r>
          </a:p>
          <a:p>
            <a:pPr lvl="1"/>
            <a:r>
              <a:rPr lang="en-US" dirty="0"/>
              <a:t>Rational numbers</a:t>
            </a:r>
          </a:p>
          <a:p>
            <a:pPr lvl="1"/>
            <a:r>
              <a:rPr lang="en-US" dirty="0"/>
              <a:t>Any finite set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Uncountable Sets:</a:t>
            </a:r>
          </a:p>
          <a:p>
            <a:pPr lvl="1"/>
            <a:r>
              <a:rPr lang="en-US" dirty="0"/>
              <a:t>Real numbers</a:t>
            </a:r>
          </a:p>
          <a:p>
            <a:pPr lvl="1"/>
            <a:r>
              <a:rPr lang="en-US" dirty="0"/>
              <a:t>The power set of any infinite set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812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03833"/>
            <a:ext cx="9905998" cy="765009"/>
          </a:xfrm>
        </p:spPr>
        <p:txBody>
          <a:bodyPr/>
          <a:lstStyle/>
          <a:p>
            <a:pPr algn="ctr"/>
            <a:r>
              <a:rPr lang="en-US" dirty="0"/>
              <a:t>Cantor’s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69911" y="2146120"/>
                <a:ext cx="5649002" cy="3541714"/>
              </a:xfrm>
            </p:spPr>
            <p:txBody>
              <a:bodyPr/>
              <a:lstStyle/>
              <a:p>
                <a:r>
                  <a:rPr lang="en-US" dirty="0"/>
                  <a:t>For any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&lt;|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Even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/>
                  <a:t> is infinite!</a:t>
                </a:r>
              </a:p>
              <a:p>
                <a:r>
                  <a:rPr lang="en-US" dirty="0"/>
                  <a:t>Idea: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|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|</m:t>
                    </m:r>
                  </m:oMath>
                </a14:m>
                <a:r>
                  <a:rPr lang="en-US" dirty="0"/>
                  <a:t> (why?)</a:t>
                </a:r>
              </a:p>
              <a:p>
                <a:pPr lvl="1"/>
                <a:r>
                  <a:rPr lang="en-US" dirty="0"/>
                  <a:t>There cannot be a bijection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 going to prove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69911" y="2146120"/>
                <a:ext cx="5649002" cy="3541714"/>
              </a:xfrm>
              <a:blipFill>
                <a:blip r:embed="rId2"/>
                <a:stretch>
                  <a:fillRect l="-2018" t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9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92514"/>
            <a:ext cx="9905998" cy="772960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8957" y="1653872"/>
            <a:ext cx="5459241" cy="3866985"/>
          </a:xfrm>
        </p:spPr>
        <p:txBody>
          <a:bodyPr>
            <a:normAutofit/>
          </a:bodyPr>
          <a:lstStyle/>
          <a:p>
            <a:r>
              <a:rPr lang="en-US" dirty="0"/>
              <a:t>There are countably many strings</a:t>
            </a:r>
          </a:p>
          <a:p>
            <a:pPr lvl="1"/>
            <a:r>
              <a:rPr lang="en-US" dirty="0"/>
              <a:t>And therefore binary strings, programs, etc.</a:t>
            </a:r>
          </a:p>
          <a:p>
            <a:r>
              <a:rPr lang="en-US" dirty="0"/>
              <a:t>There are uncountably many functions</a:t>
            </a:r>
          </a:p>
          <a:p>
            <a:r>
              <a:rPr lang="en-US" b="1" i="1" u="sng" dirty="0"/>
              <a:t>Some functions can’t be implemented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18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Properties of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/>
                  <a:t>One-to-one (injective)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⇒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en-US" b="0"/>
              </a:p>
              <a:p>
                <a:r>
                  <a:rPr lang="en-US"/>
                  <a:t>Onto (surjective)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, ∃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 :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endParaRPr lang="en-US"/>
              </a:p>
              <a:p>
                <a:pPr lvl="1"/>
                <a:r>
                  <a:rPr lang="en-US"/>
                  <a:t>Everything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/>
                  <a:t> is the output of something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endParaRPr lang="en-US"/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22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79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597020" y="235012"/>
            <a:ext cx="10969943" cy="880962"/>
          </a:xfrm>
        </p:spPr>
        <p:txBody>
          <a:bodyPr/>
          <a:lstStyle/>
          <a:p>
            <a:pPr algn="ctr"/>
            <a:r>
              <a:rPr lang="en-US" dirty="0"/>
              <a:t>Onto, Surjective Functions</a:t>
            </a:r>
            <a:endParaRPr lang="en-US" b="0" dirty="0"/>
          </a:p>
        </p:txBody>
      </p:sp>
      <p:sp>
        <p:nvSpPr>
          <p:cNvPr id="208900" name="Rectangle 4"/>
          <p:cNvSpPr>
            <a:spLocks noChangeArrowheads="1"/>
          </p:cNvSpPr>
          <p:nvPr/>
        </p:nvSpPr>
        <p:spPr bwMode="auto">
          <a:xfrm>
            <a:off x="1220471" y="1828800"/>
            <a:ext cx="1218883" cy="2438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1" name="Oval 5"/>
          <p:cNvSpPr>
            <a:spLocks noChangeArrowheads="1"/>
          </p:cNvSpPr>
          <p:nvPr/>
        </p:nvSpPr>
        <p:spPr bwMode="auto">
          <a:xfrm>
            <a:off x="1728339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2" name="Oval 6"/>
          <p:cNvSpPr>
            <a:spLocks noChangeArrowheads="1"/>
          </p:cNvSpPr>
          <p:nvPr/>
        </p:nvSpPr>
        <p:spPr bwMode="auto">
          <a:xfrm>
            <a:off x="1728339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3" name="Oval 7"/>
          <p:cNvSpPr>
            <a:spLocks noChangeArrowheads="1"/>
          </p:cNvSpPr>
          <p:nvPr/>
        </p:nvSpPr>
        <p:spPr bwMode="auto">
          <a:xfrm>
            <a:off x="1728339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4" name="Oval 8"/>
          <p:cNvSpPr>
            <a:spLocks noChangeArrowheads="1"/>
          </p:cNvSpPr>
          <p:nvPr/>
        </p:nvSpPr>
        <p:spPr bwMode="auto">
          <a:xfrm>
            <a:off x="1728339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5" name="Oval 9"/>
          <p:cNvSpPr>
            <a:spLocks noChangeArrowheads="1"/>
          </p:cNvSpPr>
          <p:nvPr/>
        </p:nvSpPr>
        <p:spPr bwMode="auto">
          <a:xfrm>
            <a:off x="1728339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6" name="Oval 10"/>
          <p:cNvSpPr>
            <a:spLocks noChangeArrowheads="1"/>
          </p:cNvSpPr>
          <p:nvPr/>
        </p:nvSpPr>
        <p:spPr bwMode="auto">
          <a:xfrm>
            <a:off x="1728339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7" name="Oval 11"/>
          <p:cNvSpPr>
            <a:spLocks noChangeArrowheads="1"/>
          </p:cNvSpPr>
          <p:nvPr/>
        </p:nvSpPr>
        <p:spPr bwMode="auto">
          <a:xfrm>
            <a:off x="1728339" y="3886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8" name="Rectangle 12"/>
          <p:cNvSpPr>
            <a:spLocks noChangeArrowheads="1"/>
          </p:cNvSpPr>
          <p:nvPr/>
        </p:nvSpPr>
        <p:spPr bwMode="auto">
          <a:xfrm>
            <a:off x="3658236" y="1828800"/>
            <a:ext cx="1218883" cy="2057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9" name="Oval 13"/>
          <p:cNvSpPr>
            <a:spLocks noChangeArrowheads="1"/>
          </p:cNvSpPr>
          <p:nvPr/>
        </p:nvSpPr>
        <p:spPr bwMode="auto">
          <a:xfrm>
            <a:off x="4166104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0" name="Oval 14"/>
          <p:cNvSpPr>
            <a:spLocks noChangeArrowheads="1"/>
          </p:cNvSpPr>
          <p:nvPr/>
        </p:nvSpPr>
        <p:spPr bwMode="auto">
          <a:xfrm>
            <a:off x="4166104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1" name="Oval 15"/>
          <p:cNvSpPr>
            <a:spLocks noChangeArrowheads="1"/>
          </p:cNvSpPr>
          <p:nvPr/>
        </p:nvSpPr>
        <p:spPr bwMode="auto">
          <a:xfrm>
            <a:off x="4166104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2" name="Oval 16"/>
          <p:cNvSpPr>
            <a:spLocks noChangeArrowheads="1"/>
          </p:cNvSpPr>
          <p:nvPr/>
        </p:nvSpPr>
        <p:spPr bwMode="auto">
          <a:xfrm>
            <a:off x="4166104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3" name="Oval 17"/>
          <p:cNvSpPr>
            <a:spLocks noChangeArrowheads="1"/>
          </p:cNvSpPr>
          <p:nvPr/>
        </p:nvSpPr>
        <p:spPr bwMode="auto">
          <a:xfrm>
            <a:off x="4166104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4" name="Oval 18"/>
          <p:cNvSpPr>
            <a:spLocks noChangeArrowheads="1"/>
          </p:cNvSpPr>
          <p:nvPr/>
        </p:nvSpPr>
        <p:spPr bwMode="auto">
          <a:xfrm>
            <a:off x="4166104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8916" name="AutoShape 20"/>
          <p:cNvCxnSpPr>
            <a:cxnSpLocks noChangeShapeType="1"/>
            <a:stCxn id="208901" idx="6"/>
            <a:endCxn id="208909" idx="2"/>
          </p:cNvCxnSpPr>
          <p:nvPr/>
        </p:nvCxnSpPr>
        <p:spPr bwMode="auto">
          <a:xfrm>
            <a:off x="1931485" y="2133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17" name="AutoShape 21"/>
          <p:cNvCxnSpPr>
            <a:cxnSpLocks noChangeShapeType="1"/>
            <a:stCxn id="208902" idx="6"/>
            <a:endCxn id="208912" idx="2"/>
          </p:cNvCxnSpPr>
          <p:nvPr/>
        </p:nvCxnSpPr>
        <p:spPr bwMode="auto">
          <a:xfrm>
            <a:off x="1931485" y="24384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18" name="AutoShape 22"/>
          <p:cNvCxnSpPr>
            <a:cxnSpLocks noChangeShapeType="1"/>
            <a:stCxn id="208903" idx="6"/>
            <a:endCxn id="208911" idx="2"/>
          </p:cNvCxnSpPr>
          <p:nvPr/>
        </p:nvCxnSpPr>
        <p:spPr bwMode="auto">
          <a:xfrm>
            <a:off x="1931485" y="27432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19" name="AutoShape 23"/>
          <p:cNvCxnSpPr>
            <a:cxnSpLocks noChangeShapeType="1"/>
            <a:stCxn id="208904" idx="6"/>
            <a:endCxn id="208910" idx="2"/>
          </p:cNvCxnSpPr>
          <p:nvPr/>
        </p:nvCxnSpPr>
        <p:spPr bwMode="auto">
          <a:xfrm flipV="1">
            <a:off x="1931485" y="24384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20" name="AutoShape 24"/>
          <p:cNvCxnSpPr>
            <a:cxnSpLocks noChangeShapeType="1"/>
            <a:stCxn id="208905" idx="6"/>
            <a:endCxn id="208913" idx="2"/>
          </p:cNvCxnSpPr>
          <p:nvPr/>
        </p:nvCxnSpPr>
        <p:spPr bwMode="auto">
          <a:xfrm>
            <a:off x="1931485" y="33528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21" name="AutoShape 25"/>
          <p:cNvCxnSpPr>
            <a:cxnSpLocks noChangeShapeType="1"/>
            <a:stCxn id="208906" idx="6"/>
            <a:endCxn id="208914" idx="2"/>
          </p:cNvCxnSpPr>
          <p:nvPr/>
        </p:nvCxnSpPr>
        <p:spPr bwMode="auto">
          <a:xfrm>
            <a:off x="1931485" y="3657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22" name="AutoShape 26"/>
          <p:cNvCxnSpPr>
            <a:cxnSpLocks noChangeShapeType="1"/>
            <a:stCxn id="208907" idx="6"/>
          </p:cNvCxnSpPr>
          <p:nvPr/>
        </p:nvCxnSpPr>
        <p:spPr bwMode="auto">
          <a:xfrm flipV="1">
            <a:off x="1931485" y="3657600"/>
            <a:ext cx="223461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8923" name="Rectangle 27"/>
          <p:cNvSpPr>
            <a:spLocks noChangeArrowheads="1"/>
          </p:cNvSpPr>
          <p:nvPr/>
        </p:nvSpPr>
        <p:spPr bwMode="auto">
          <a:xfrm>
            <a:off x="7314884" y="1828800"/>
            <a:ext cx="1218883" cy="2438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4" name="Oval 28"/>
          <p:cNvSpPr>
            <a:spLocks noChangeArrowheads="1"/>
          </p:cNvSpPr>
          <p:nvPr/>
        </p:nvSpPr>
        <p:spPr bwMode="auto">
          <a:xfrm>
            <a:off x="7822752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5" name="Oval 29"/>
          <p:cNvSpPr>
            <a:spLocks noChangeArrowheads="1"/>
          </p:cNvSpPr>
          <p:nvPr/>
        </p:nvSpPr>
        <p:spPr bwMode="auto">
          <a:xfrm>
            <a:off x="7822752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6" name="Oval 30"/>
          <p:cNvSpPr>
            <a:spLocks noChangeArrowheads="1"/>
          </p:cNvSpPr>
          <p:nvPr/>
        </p:nvSpPr>
        <p:spPr bwMode="auto">
          <a:xfrm>
            <a:off x="7822752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7" name="Oval 31"/>
          <p:cNvSpPr>
            <a:spLocks noChangeArrowheads="1"/>
          </p:cNvSpPr>
          <p:nvPr/>
        </p:nvSpPr>
        <p:spPr bwMode="auto">
          <a:xfrm>
            <a:off x="7822752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8" name="Oval 32"/>
          <p:cNvSpPr>
            <a:spLocks noChangeArrowheads="1"/>
          </p:cNvSpPr>
          <p:nvPr/>
        </p:nvSpPr>
        <p:spPr bwMode="auto">
          <a:xfrm>
            <a:off x="7822752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9" name="Oval 33"/>
          <p:cNvSpPr>
            <a:spLocks noChangeArrowheads="1"/>
          </p:cNvSpPr>
          <p:nvPr/>
        </p:nvSpPr>
        <p:spPr bwMode="auto">
          <a:xfrm>
            <a:off x="7822752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0" name="Oval 34"/>
          <p:cNvSpPr>
            <a:spLocks noChangeArrowheads="1"/>
          </p:cNvSpPr>
          <p:nvPr/>
        </p:nvSpPr>
        <p:spPr bwMode="auto">
          <a:xfrm>
            <a:off x="7822752" y="3886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1" name="Rectangle 35"/>
          <p:cNvSpPr>
            <a:spLocks noChangeArrowheads="1"/>
          </p:cNvSpPr>
          <p:nvPr/>
        </p:nvSpPr>
        <p:spPr bwMode="auto">
          <a:xfrm>
            <a:off x="9752649" y="1828800"/>
            <a:ext cx="1218883" cy="2438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2" name="Oval 36"/>
          <p:cNvSpPr>
            <a:spLocks noChangeArrowheads="1"/>
          </p:cNvSpPr>
          <p:nvPr/>
        </p:nvSpPr>
        <p:spPr bwMode="auto">
          <a:xfrm>
            <a:off x="10260517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3" name="Oval 37"/>
          <p:cNvSpPr>
            <a:spLocks noChangeArrowheads="1"/>
          </p:cNvSpPr>
          <p:nvPr/>
        </p:nvSpPr>
        <p:spPr bwMode="auto">
          <a:xfrm>
            <a:off x="10260517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4" name="Oval 38"/>
          <p:cNvSpPr>
            <a:spLocks noChangeArrowheads="1"/>
          </p:cNvSpPr>
          <p:nvPr/>
        </p:nvSpPr>
        <p:spPr bwMode="auto">
          <a:xfrm>
            <a:off x="10260517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5" name="Oval 39"/>
          <p:cNvSpPr>
            <a:spLocks noChangeArrowheads="1"/>
          </p:cNvSpPr>
          <p:nvPr/>
        </p:nvSpPr>
        <p:spPr bwMode="auto">
          <a:xfrm>
            <a:off x="10260517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6" name="Oval 40"/>
          <p:cNvSpPr>
            <a:spLocks noChangeArrowheads="1"/>
          </p:cNvSpPr>
          <p:nvPr/>
        </p:nvSpPr>
        <p:spPr bwMode="auto">
          <a:xfrm>
            <a:off x="10260517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7" name="Oval 41"/>
          <p:cNvSpPr>
            <a:spLocks noChangeArrowheads="1"/>
          </p:cNvSpPr>
          <p:nvPr/>
        </p:nvSpPr>
        <p:spPr bwMode="auto">
          <a:xfrm>
            <a:off x="10260517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8" name="Oval 42"/>
          <p:cNvSpPr>
            <a:spLocks noChangeArrowheads="1"/>
          </p:cNvSpPr>
          <p:nvPr/>
        </p:nvSpPr>
        <p:spPr bwMode="auto">
          <a:xfrm>
            <a:off x="10260517" y="3886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8939" name="AutoShape 43"/>
          <p:cNvCxnSpPr>
            <a:cxnSpLocks noChangeShapeType="1"/>
            <a:stCxn id="208925" idx="6"/>
            <a:endCxn id="208932" idx="2"/>
          </p:cNvCxnSpPr>
          <p:nvPr/>
        </p:nvCxnSpPr>
        <p:spPr bwMode="auto">
          <a:xfrm flipV="1">
            <a:off x="8025898" y="2133600"/>
            <a:ext cx="223461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40" name="AutoShape 44"/>
          <p:cNvCxnSpPr>
            <a:cxnSpLocks noChangeShapeType="1"/>
            <a:stCxn id="208926" idx="6"/>
            <a:endCxn id="208934" idx="2"/>
          </p:cNvCxnSpPr>
          <p:nvPr/>
        </p:nvCxnSpPr>
        <p:spPr bwMode="auto">
          <a:xfrm>
            <a:off x="8025898" y="27432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41" name="AutoShape 45"/>
          <p:cNvCxnSpPr>
            <a:cxnSpLocks noChangeShapeType="1"/>
            <a:stCxn id="208928" idx="6"/>
            <a:endCxn id="208934" idx="2"/>
          </p:cNvCxnSpPr>
          <p:nvPr/>
        </p:nvCxnSpPr>
        <p:spPr bwMode="auto">
          <a:xfrm flipV="1">
            <a:off x="8025898" y="27432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42" name="AutoShape 46"/>
          <p:cNvCxnSpPr>
            <a:cxnSpLocks noChangeShapeType="1"/>
            <a:stCxn id="208930" idx="6"/>
            <a:endCxn id="208938" idx="2"/>
          </p:cNvCxnSpPr>
          <p:nvPr/>
        </p:nvCxnSpPr>
        <p:spPr bwMode="auto">
          <a:xfrm>
            <a:off x="8025898" y="39624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8943" name="Text Box 47"/>
          <p:cNvSpPr txBox="1">
            <a:spLocks noChangeArrowheads="1"/>
          </p:cNvSpPr>
          <p:nvPr/>
        </p:nvSpPr>
        <p:spPr bwMode="auto">
          <a:xfrm>
            <a:off x="929760" y="4487918"/>
            <a:ext cx="426608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SURJECTIVE FUNCTION</a:t>
            </a:r>
          </a:p>
        </p:txBody>
      </p:sp>
      <p:sp>
        <p:nvSpPr>
          <p:cNvPr id="208944" name="Text Box 48"/>
          <p:cNvSpPr txBox="1">
            <a:spLocks noChangeArrowheads="1"/>
          </p:cNvSpPr>
          <p:nvPr/>
        </p:nvSpPr>
        <p:spPr bwMode="auto">
          <a:xfrm>
            <a:off x="6645900" y="4477407"/>
            <a:ext cx="507867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NON-SURJECTIVE  FUNCTION</a:t>
            </a:r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537997" y="5562601"/>
            <a:ext cx="6707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Everything in Co-Domain “receives” something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112979" y="129540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53515" y="1362501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Co-Domain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69164" y="1371600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Co-Domain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213311" y="137160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</a:t>
            </a:r>
          </a:p>
        </p:txBody>
      </p:sp>
      <p:cxnSp>
        <p:nvCxnSpPr>
          <p:cNvPr id="55" name="AutoShape 46"/>
          <p:cNvCxnSpPr>
            <a:cxnSpLocks noChangeShapeType="1"/>
            <a:stCxn id="208929" idx="6"/>
            <a:endCxn id="208937" idx="2"/>
          </p:cNvCxnSpPr>
          <p:nvPr/>
        </p:nvCxnSpPr>
        <p:spPr bwMode="auto">
          <a:xfrm>
            <a:off x="8025898" y="3657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6" name="AutoShape 46"/>
          <p:cNvCxnSpPr>
            <a:cxnSpLocks noChangeShapeType="1"/>
            <a:stCxn id="208927" idx="6"/>
            <a:endCxn id="208936" idx="2"/>
          </p:cNvCxnSpPr>
          <p:nvPr/>
        </p:nvCxnSpPr>
        <p:spPr bwMode="auto">
          <a:xfrm>
            <a:off x="8025898" y="3048000"/>
            <a:ext cx="223461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23301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24320"/>
            <a:ext cx="9905998" cy="796814"/>
          </a:xfrm>
        </p:spPr>
        <p:txBody>
          <a:bodyPr/>
          <a:lstStyle/>
          <a:p>
            <a:pPr algn="ctr"/>
            <a:r>
              <a:rPr lang="en-US" dirty="0"/>
              <a:t>Properties of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71923" y="1415332"/>
                <a:ext cx="8857754" cy="491390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One-to-one (injective)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⇒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Onto (surjective)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, ∃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 :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One-to-one Correspondence (bijective)</a:t>
                </a:r>
              </a:p>
              <a:p>
                <a:pPr lvl="1"/>
                <a:r>
                  <a:rPr lang="en-US" dirty="0"/>
                  <a:t>Both one-to-one and surjective</a:t>
                </a:r>
              </a:p>
              <a:p>
                <a:pPr lvl="1"/>
                <a:r>
                  <a:rPr lang="en-US" dirty="0"/>
                  <a:t>Everything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/>
                  <a:t> is mapped to by a unique element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All elements from domain and co-domain are perfectly “partnered”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71923" y="1415332"/>
                <a:ext cx="8857754" cy="4913906"/>
              </a:xfrm>
              <a:blipFill>
                <a:blip r:embed="rId2"/>
                <a:stretch>
                  <a:fillRect l="-1288" t="-1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59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53781"/>
            <a:ext cx="10360501" cy="762000"/>
          </a:xfrm>
        </p:spPr>
        <p:txBody>
          <a:bodyPr/>
          <a:lstStyle/>
          <a:p>
            <a:pPr algn="ctr"/>
            <a:r>
              <a:rPr lang="en-US" dirty="0" err="1"/>
              <a:t>Bijective</a:t>
            </a:r>
            <a:r>
              <a:rPr lang="en-US" dirty="0"/>
              <a:t> Functions</a:t>
            </a:r>
            <a:endParaRPr lang="en-US" b="0" dirty="0"/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DD7B4F8-C739-DE40-8B5A-CE36D3260ED3}"/>
              </a:ext>
            </a:extLst>
          </p:cNvPr>
          <p:cNvGrpSpPr/>
          <p:nvPr/>
        </p:nvGrpSpPr>
        <p:grpSpPr>
          <a:xfrm>
            <a:off x="753375" y="1305339"/>
            <a:ext cx="4266089" cy="3429000"/>
            <a:chOff x="204736" y="1066800"/>
            <a:chExt cx="4266089" cy="3429000"/>
          </a:xfrm>
        </p:grpSpPr>
        <p:sp>
          <p:nvSpPr>
            <p:cNvPr id="209924" name="Rectangle 4"/>
            <p:cNvSpPr>
              <a:spLocks noChangeArrowheads="1"/>
            </p:cNvSpPr>
            <p:nvPr/>
          </p:nvSpPr>
          <p:spPr bwMode="auto">
            <a:xfrm>
              <a:off x="495447" y="16002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5" name="Oval 5"/>
            <p:cNvSpPr>
              <a:spLocks noChangeArrowheads="1"/>
            </p:cNvSpPr>
            <p:nvPr/>
          </p:nvSpPr>
          <p:spPr bwMode="auto">
            <a:xfrm>
              <a:off x="1003315" y="1828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6" name="Oval 6"/>
            <p:cNvSpPr>
              <a:spLocks noChangeArrowheads="1"/>
            </p:cNvSpPr>
            <p:nvPr/>
          </p:nvSpPr>
          <p:spPr bwMode="auto">
            <a:xfrm>
              <a:off x="1003315" y="2133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7" name="Oval 7"/>
            <p:cNvSpPr>
              <a:spLocks noChangeArrowheads="1"/>
            </p:cNvSpPr>
            <p:nvPr/>
          </p:nvSpPr>
          <p:spPr bwMode="auto">
            <a:xfrm>
              <a:off x="1003315" y="2438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8" name="Oval 8"/>
            <p:cNvSpPr>
              <a:spLocks noChangeArrowheads="1"/>
            </p:cNvSpPr>
            <p:nvPr/>
          </p:nvSpPr>
          <p:spPr bwMode="auto">
            <a:xfrm>
              <a:off x="1003315" y="2743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9" name="Oval 9"/>
            <p:cNvSpPr>
              <a:spLocks noChangeArrowheads="1"/>
            </p:cNvSpPr>
            <p:nvPr/>
          </p:nvSpPr>
          <p:spPr bwMode="auto">
            <a:xfrm>
              <a:off x="1003315" y="3048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0" name="Oval 10"/>
            <p:cNvSpPr>
              <a:spLocks noChangeArrowheads="1"/>
            </p:cNvSpPr>
            <p:nvPr/>
          </p:nvSpPr>
          <p:spPr bwMode="auto">
            <a:xfrm>
              <a:off x="1003315" y="3352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1" name="Oval 11"/>
            <p:cNvSpPr>
              <a:spLocks noChangeArrowheads="1"/>
            </p:cNvSpPr>
            <p:nvPr/>
          </p:nvSpPr>
          <p:spPr bwMode="auto">
            <a:xfrm>
              <a:off x="1003315" y="3657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2" name="Rectangle 12"/>
            <p:cNvSpPr>
              <a:spLocks noChangeArrowheads="1"/>
            </p:cNvSpPr>
            <p:nvPr/>
          </p:nvSpPr>
          <p:spPr bwMode="auto">
            <a:xfrm>
              <a:off x="2933212" y="16002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3" name="Oval 13"/>
            <p:cNvSpPr>
              <a:spLocks noChangeArrowheads="1"/>
            </p:cNvSpPr>
            <p:nvPr/>
          </p:nvSpPr>
          <p:spPr bwMode="auto">
            <a:xfrm>
              <a:off x="3441080" y="1828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4" name="Oval 14"/>
            <p:cNvSpPr>
              <a:spLocks noChangeArrowheads="1"/>
            </p:cNvSpPr>
            <p:nvPr/>
          </p:nvSpPr>
          <p:spPr bwMode="auto">
            <a:xfrm>
              <a:off x="3441080" y="2133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5" name="Oval 15"/>
            <p:cNvSpPr>
              <a:spLocks noChangeArrowheads="1"/>
            </p:cNvSpPr>
            <p:nvPr/>
          </p:nvSpPr>
          <p:spPr bwMode="auto">
            <a:xfrm>
              <a:off x="3441080" y="2438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6" name="Oval 16"/>
            <p:cNvSpPr>
              <a:spLocks noChangeArrowheads="1"/>
            </p:cNvSpPr>
            <p:nvPr/>
          </p:nvSpPr>
          <p:spPr bwMode="auto">
            <a:xfrm>
              <a:off x="3441080" y="2743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7" name="Oval 17"/>
            <p:cNvSpPr>
              <a:spLocks noChangeArrowheads="1"/>
            </p:cNvSpPr>
            <p:nvPr/>
          </p:nvSpPr>
          <p:spPr bwMode="auto">
            <a:xfrm>
              <a:off x="3441080" y="3048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8" name="Oval 18"/>
            <p:cNvSpPr>
              <a:spLocks noChangeArrowheads="1"/>
            </p:cNvSpPr>
            <p:nvPr/>
          </p:nvSpPr>
          <p:spPr bwMode="auto">
            <a:xfrm>
              <a:off x="3441080" y="3352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9" name="Oval 19"/>
            <p:cNvSpPr>
              <a:spLocks noChangeArrowheads="1"/>
            </p:cNvSpPr>
            <p:nvPr/>
          </p:nvSpPr>
          <p:spPr bwMode="auto">
            <a:xfrm>
              <a:off x="3441080" y="3657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9940" name="AutoShape 20"/>
            <p:cNvCxnSpPr>
              <a:cxnSpLocks noChangeShapeType="1"/>
              <a:stCxn id="209925" idx="6"/>
              <a:endCxn id="209933" idx="2"/>
            </p:cNvCxnSpPr>
            <p:nvPr/>
          </p:nvCxnSpPr>
          <p:spPr bwMode="auto">
            <a:xfrm>
              <a:off x="1206461" y="1905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1" name="AutoShape 21"/>
            <p:cNvCxnSpPr>
              <a:cxnSpLocks noChangeShapeType="1"/>
              <a:stCxn id="209926" idx="6"/>
              <a:endCxn id="209936" idx="2"/>
            </p:cNvCxnSpPr>
            <p:nvPr/>
          </p:nvCxnSpPr>
          <p:spPr bwMode="auto">
            <a:xfrm>
              <a:off x="1206461" y="2209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2" name="AutoShape 22"/>
            <p:cNvCxnSpPr>
              <a:cxnSpLocks noChangeShapeType="1"/>
              <a:stCxn id="209927" idx="6"/>
              <a:endCxn id="209935" idx="2"/>
            </p:cNvCxnSpPr>
            <p:nvPr/>
          </p:nvCxnSpPr>
          <p:spPr bwMode="auto">
            <a:xfrm>
              <a:off x="1206461" y="25146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3" name="AutoShape 23"/>
            <p:cNvCxnSpPr>
              <a:cxnSpLocks noChangeShapeType="1"/>
              <a:stCxn id="209928" idx="6"/>
              <a:endCxn id="209934" idx="2"/>
            </p:cNvCxnSpPr>
            <p:nvPr/>
          </p:nvCxnSpPr>
          <p:spPr bwMode="auto">
            <a:xfrm flipV="1">
              <a:off x="1206461" y="2209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4" name="AutoShape 24"/>
            <p:cNvCxnSpPr>
              <a:cxnSpLocks noChangeShapeType="1"/>
              <a:stCxn id="209929" idx="6"/>
              <a:endCxn id="209937" idx="2"/>
            </p:cNvCxnSpPr>
            <p:nvPr/>
          </p:nvCxnSpPr>
          <p:spPr bwMode="auto">
            <a:xfrm>
              <a:off x="1206461" y="3124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5" name="AutoShape 25"/>
            <p:cNvCxnSpPr>
              <a:cxnSpLocks noChangeShapeType="1"/>
              <a:stCxn id="209930" idx="6"/>
              <a:endCxn id="209938" idx="2"/>
            </p:cNvCxnSpPr>
            <p:nvPr/>
          </p:nvCxnSpPr>
          <p:spPr bwMode="auto">
            <a:xfrm>
              <a:off x="1206461" y="3429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6" name="AutoShape 26"/>
            <p:cNvCxnSpPr>
              <a:cxnSpLocks noChangeShapeType="1"/>
              <a:stCxn id="209931" idx="6"/>
              <a:endCxn id="209939" idx="2"/>
            </p:cNvCxnSpPr>
            <p:nvPr/>
          </p:nvCxnSpPr>
          <p:spPr bwMode="auto">
            <a:xfrm>
              <a:off x="1206461" y="3733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9967" name="Text Box 47"/>
            <p:cNvSpPr txBox="1">
              <a:spLocks noChangeArrowheads="1"/>
            </p:cNvSpPr>
            <p:nvPr/>
          </p:nvSpPr>
          <p:spPr bwMode="auto">
            <a:xfrm>
              <a:off x="204736" y="4126468"/>
              <a:ext cx="4266089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BIJECTIVE </a:t>
              </a:r>
              <a:r>
                <a:rPr lang="en-US" dirty="0"/>
                <a:t>FUNCTION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87955" y="1066800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Domain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28491" y="1133901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Co-Domain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5259010" y="1728603"/>
            <a:ext cx="6017242" cy="1200329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Because Onto:</a:t>
            </a:r>
          </a:p>
          <a:p>
            <a:r>
              <a:rPr lang="en-US" sz="2400" dirty="0">
                <a:solidFill>
                  <a:sysClr val="windowText" lastClr="000000"/>
                </a:solidFill>
              </a:rPr>
              <a:t>Everything in Co-Domain “receives” something</a:t>
            </a:r>
          </a:p>
          <a:p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427110" y="3468771"/>
            <a:ext cx="5681042" cy="83099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Because 1-1:</a:t>
            </a:r>
          </a:p>
          <a:p>
            <a:r>
              <a:rPr lang="en-US" sz="2400" dirty="0">
                <a:solidFill>
                  <a:sysClr val="windowText" lastClr="000000"/>
                </a:solidFill>
              </a:rPr>
              <a:t>Nothing in Co-Domain “receives” two things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147425" y="5343435"/>
            <a:ext cx="82655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Conclusion:</a:t>
            </a:r>
          </a:p>
          <a:p>
            <a:r>
              <a:rPr lang="en-US" sz="2400" dirty="0"/>
              <a:t>Things in the Domain exactly “partner” with things in Co-Domain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12125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15767</TotalTime>
  <Words>2362</Words>
  <Application>Microsoft Macintosh PowerPoint</Application>
  <PresentationFormat>Widescreen</PresentationFormat>
  <Paragraphs>599</Paragraphs>
  <Slides>52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Cambria Math</vt:lpstr>
      <vt:lpstr>Trebuchet MS</vt:lpstr>
      <vt:lpstr>Tw Cen MT</vt:lpstr>
      <vt:lpstr>Circuit</vt:lpstr>
      <vt:lpstr>Cardinality</vt:lpstr>
      <vt:lpstr>Goals!</vt:lpstr>
      <vt:lpstr>Part 1: Quick Review of Functions</vt:lpstr>
      <vt:lpstr>Defining Functions</vt:lpstr>
      <vt:lpstr>Injective Functions</vt:lpstr>
      <vt:lpstr>Properties of Functions</vt:lpstr>
      <vt:lpstr>Onto, Surjective Functions</vt:lpstr>
      <vt:lpstr>Properties of Functions</vt:lpstr>
      <vt:lpstr>Bijective Functions</vt:lpstr>
      <vt:lpstr>Part 2: Using Functions to Compare Sizes of Sets</vt:lpstr>
      <vt:lpstr>Comparing Cardinalities with Functions</vt:lpstr>
      <vt:lpstr>1-1, Injective Functions</vt:lpstr>
      <vt:lpstr>Pigeonhole Principle</vt:lpstr>
      <vt:lpstr>Onto, Surjective Functions</vt:lpstr>
      <vt:lpstr>Bijective Functions</vt:lpstr>
      <vt:lpstr>Comparing Cardinalities with Functions</vt:lpstr>
      <vt:lpstr>Practice: |{0,1}^n |=2^n via bijection</vt:lpstr>
      <vt:lpstr>|{0,1}^n |=2^n via bijection</vt:lpstr>
      <vt:lpstr>Calculating binary of 13</vt:lpstr>
      <vt:lpstr>Practice: |{0,1}^n |=2^n via bijection</vt:lpstr>
      <vt:lpstr>Practice 2</vt:lpstr>
      <vt:lpstr>For a finite set S, |P(S)|=2^(|S|)</vt:lpstr>
      <vt:lpstr>Why is this a bijection?</vt:lpstr>
      <vt:lpstr>Part 3: Comparing Sizes of Infinite Sets</vt:lpstr>
      <vt:lpstr>Infinite Cardinality</vt:lpstr>
      <vt:lpstr>Infinite Cardinality</vt:lpstr>
      <vt:lpstr>Countability and Uncountability</vt:lpstr>
      <vt:lpstr>Practice: Show that |{0,1}^∗ |=|N|</vt:lpstr>
      <vt:lpstr>{0,1}^∗ is countable</vt:lpstr>
      <vt:lpstr>Listing all strings (bad way)</vt:lpstr>
      <vt:lpstr>Listing all strings</vt:lpstr>
      <vt:lpstr>Why is this a bijection?</vt:lpstr>
      <vt:lpstr>Demonstrate that each of the following is countable</vt:lpstr>
      <vt:lpstr>Proof: Z^+ is countable</vt:lpstr>
      <vt:lpstr>Proof: {n∈N|n is even} is countable</vt:lpstr>
      <vt:lpstr>Proof: {n∈N|n is odd} is countable</vt:lpstr>
      <vt:lpstr>Z is countable</vt:lpstr>
      <vt:lpstr>N×N is countable</vt:lpstr>
      <vt:lpstr>N×N is countable</vt:lpstr>
      <vt:lpstr>Q is countable</vt:lpstr>
      <vt:lpstr>Number of Programs As Number of Functions</vt:lpstr>
      <vt:lpstr>How Many Python/Java programs?</vt:lpstr>
      <vt:lpstr>How many functions Σ^∗→Σ^∗?</vt:lpstr>
      <vt:lpstr>How to show something is uncountable?</vt:lpstr>
      <vt:lpstr>Uncountably many functions</vt:lpstr>
      <vt:lpstr>Goal: {f:{0,1}^∗→{0,1}} is uncountable</vt:lpstr>
      <vt:lpstr>|{0,1}^∞ |&gt;|"N|"</vt:lpstr>
      <vt:lpstr>|{0,1}^∞ |&gt;|"N|"</vt:lpstr>
      <vt:lpstr>|{0,1}^∞ |&gt;|"N|"</vt:lpstr>
      <vt:lpstr>Other countable/uncountable sets</vt:lpstr>
      <vt:lpstr>Cantor’s Theorem</vt:lpstr>
      <vt:lpstr>Conclusion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125</cp:revision>
  <dcterms:created xsi:type="dcterms:W3CDTF">2023-02-24T14:15:53Z</dcterms:created>
  <dcterms:modified xsi:type="dcterms:W3CDTF">2023-08-31T14:58:32Z</dcterms:modified>
</cp:coreProperties>
</file>