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27"/>
  </p:notesMasterIdLst>
  <p:sldIdLst>
    <p:sldId id="256" r:id="rId2"/>
    <p:sldId id="272" r:id="rId3"/>
    <p:sldId id="258" r:id="rId4"/>
    <p:sldId id="327" r:id="rId5"/>
    <p:sldId id="349" r:id="rId6"/>
    <p:sldId id="348" r:id="rId7"/>
    <p:sldId id="329" r:id="rId8"/>
    <p:sldId id="350" r:id="rId9"/>
    <p:sldId id="332" r:id="rId10"/>
    <p:sldId id="351" r:id="rId11"/>
    <p:sldId id="352" r:id="rId12"/>
    <p:sldId id="353" r:id="rId13"/>
    <p:sldId id="335" r:id="rId14"/>
    <p:sldId id="331" r:id="rId15"/>
    <p:sldId id="354" r:id="rId16"/>
    <p:sldId id="355" r:id="rId17"/>
    <p:sldId id="356" r:id="rId18"/>
    <p:sldId id="357" r:id="rId19"/>
    <p:sldId id="337" r:id="rId20"/>
    <p:sldId id="338" r:id="rId21"/>
    <p:sldId id="342" r:id="rId22"/>
    <p:sldId id="343" r:id="rId23"/>
    <p:sldId id="344" r:id="rId24"/>
    <p:sldId id="345" r:id="rId25"/>
    <p:sldId id="34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6"/>
    <p:restoredTop sz="94669"/>
  </p:normalViewPr>
  <p:slideViewPr>
    <p:cSldViewPr snapToGrid="0" snapToObjects="1">
      <p:cViewPr varScale="1">
        <p:scale>
          <a:sx n="145" d="100"/>
          <a:sy n="145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Review of Proof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1390646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29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1390646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6D3C4F1-4CBF-1C44-BA1C-7B421CB018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7125" y="2923198"/>
                <a:ext cx="4365505" cy="29600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0≤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}|0≤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6D3C4F1-4CBF-1C44-BA1C-7B421CB01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125" y="2923198"/>
                <a:ext cx="4365505" cy="29600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00A09DD-DB6C-6242-954D-C0BC769450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4448" y="2923198"/>
                <a:ext cx="4365505" cy="29600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b="0" i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={0, 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00A09DD-DB6C-6242-954D-C0BC76945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448" y="2923198"/>
                <a:ext cx="4365505" cy="29600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083583-26FE-B940-AACE-4E89AC7F48CC}"/>
              </a:ext>
            </a:extLst>
          </p:cNvPr>
          <p:cNvCxnSpPr>
            <a:cxnSpLocks/>
          </p:cNvCxnSpPr>
          <p:nvPr/>
        </p:nvCxnSpPr>
        <p:spPr>
          <a:xfrm flipH="1">
            <a:off x="3288323" y="4062046"/>
            <a:ext cx="530469" cy="122213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50359F-12C1-F748-AEF8-9976100A1080}"/>
              </a:ext>
            </a:extLst>
          </p:cNvPr>
          <p:cNvSpPr txBox="1">
            <a:spLocks/>
          </p:cNvSpPr>
          <p:nvPr/>
        </p:nvSpPr>
        <p:spPr>
          <a:xfrm>
            <a:off x="1586644" y="5284176"/>
            <a:ext cx="5033964" cy="12748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How do we know G satisfies the theorem (is 3-regular). Because each node is “drawn in a circle” and paired with its neighbors and the one directly across the circle. Even number n means the pairing is perfect, so every node has 3 edges. </a:t>
            </a:r>
          </a:p>
        </p:txBody>
      </p:sp>
    </p:spTree>
    <p:extLst>
      <p:ext uri="{BB962C8B-B14F-4D97-AF65-F5344CB8AC3E}">
        <p14:creationId xmlns:p14="http://schemas.microsoft.com/office/powerpoint/2010/main" val="3448614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5618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1324706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u="sng" dirty="0"/>
              <a:t>Direct Proof</a:t>
            </a:r>
            <a:r>
              <a:rPr lang="en-US" dirty="0"/>
              <a:t>: Given starting assumptions, show a set of logical steps that lead to the desired conclusion.</a:t>
            </a:r>
          </a:p>
          <a:p>
            <a:pPr lvl="2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2603985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1</a:t>
            </a:r>
            <a:r>
              <a:rPr lang="en-US" dirty="0">
                <a:solidFill>
                  <a:schemeClr val="bg1"/>
                </a:solidFill>
              </a:rPr>
              <a:t>: There is SOME natural number that is divisible by 3 but not divisible by 9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02F5779-ACB4-EE40-BC9D-BF6843423160}"/>
              </a:ext>
            </a:extLst>
          </p:cNvPr>
          <p:cNvSpPr txBox="1">
            <a:spLocks/>
          </p:cNvSpPr>
          <p:nvPr/>
        </p:nvSpPr>
        <p:spPr>
          <a:xfrm>
            <a:off x="1325752" y="3824651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2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519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EC68-9045-465F-8434-4CD7F138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2334"/>
            <a:ext cx="9905998" cy="841005"/>
          </a:xfrm>
        </p:spPr>
        <p:txBody>
          <a:bodyPr/>
          <a:lstStyle/>
          <a:p>
            <a:pPr algn="ctr"/>
            <a:r>
              <a:rPr lang="en-US" dirty="0"/>
              <a:t>Direct Proof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97B2B-196F-4EEA-860C-5CC605D0A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877" y="1862626"/>
            <a:ext cx="9306533" cy="354171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Start only with what the theorem assumes.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Draw “obvious” conclusions from the assumptions and/or prior conclusions.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End with the desired statement being true.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E5941-3354-4CCC-852C-351A75EF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86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Find a specific number that fits the description!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142974-D088-7B42-8BCC-20615B515C5B}"/>
              </a:ext>
            </a:extLst>
          </p:cNvPr>
          <p:cNvSpPr txBox="1">
            <a:spLocks/>
          </p:cNvSpPr>
          <p:nvPr/>
        </p:nvSpPr>
        <p:spPr>
          <a:xfrm>
            <a:off x="1141412" y="1355477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1</a:t>
            </a:r>
            <a:r>
              <a:rPr lang="en-US" dirty="0">
                <a:solidFill>
                  <a:schemeClr val="bg1"/>
                </a:solidFill>
              </a:rPr>
              <a:t>: There is SOME natural number that is divisible by 3 but not divisible by 9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683851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089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Find a specific number that fits the description!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142974-D088-7B42-8BCC-20615B515C5B}"/>
              </a:ext>
            </a:extLst>
          </p:cNvPr>
          <p:cNvSpPr txBox="1">
            <a:spLocks/>
          </p:cNvSpPr>
          <p:nvPr/>
        </p:nvSpPr>
        <p:spPr>
          <a:xfrm>
            <a:off x="1141412" y="1355477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1</a:t>
            </a:r>
            <a:r>
              <a:rPr lang="en-US" dirty="0">
                <a:solidFill>
                  <a:schemeClr val="bg1"/>
                </a:solidFill>
              </a:rPr>
              <a:t>: There is SOME natural number that is divisible by 3 but not divisible by 9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683851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84B755-5CBC-7944-9A8D-1BDBB66C6EF4}"/>
              </a:ext>
            </a:extLst>
          </p:cNvPr>
          <p:cNvSpPr txBox="1">
            <a:spLocks/>
          </p:cNvSpPr>
          <p:nvPr/>
        </p:nvSpPr>
        <p:spPr>
          <a:xfrm>
            <a:off x="5108330" y="2904392"/>
            <a:ext cx="6268916" cy="369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/>
              <a:t>Start w/ assumption</a:t>
            </a:r>
            <a:r>
              <a:rPr lang="en-US" dirty="0"/>
              <a:t>: 6 is a number divisible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/>
              <a:t>Obvious Conclusion</a:t>
            </a:r>
            <a:r>
              <a:rPr lang="en-US" dirty="0"/>
              <a:t>: 6 is not divisible by 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Thus there is some natural number that is divisible by 3 but not 9</a:t>
            </a:r>
          </a:p>
        </p:txBody>
      </p:sp>
    </p:spTree>
    <p:extLst>
      <p:ext uri="{BB962C8B-B14F-4D97-AF65-F5344CB8AC3E}">
        <p14:creationId xmlns:p14="http://schemas.microsoft.com/office/powerpoint/2010/main" val="1211824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Start w/ assumption and proceed 1 step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595928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1217A-8AC3-3849-8B4F-DC108931FE72}"/>
              </a:ext>
            </a:extLst>
          </p:cNvPr>
          <p:cNvSpPr txBox="1">
            <a:spLocks/>
          </p:cNvSpPr>
          <p:nvPr/>
        </p:nvSpPr>
        <p:spPr>
          <a:xfrm>
            <a:off x="1360922" y="1266090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2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701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Start w/ assumption and proceed 1 step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595928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1217A-8AC3-3849-8B4F-DC108931FE72}"/>
              </a:ext>
            </a:extLst>
          </p:cNvPr>
          <p:cNvSpPr txBox="1">
            <a:spLocks/>
          </p:cNvSpPr>
          <p:nvPr/>
        </p:nvSpPr>
        <p:spPr>
          <a:xfrm>
            <a:off x="1360922" y="1266090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2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D673B11-DCF4-3040-B6AE-6F21D2C938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0985" y="2595928"/>
                <a:ext cx="7016261" cy="40070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u="sng" dirty="0"/>
                  <a:t>Start w/ assumption</a:t>
                </a:r>
                <a:r>
                  <a:rPr lang="en-US" dirty="0"/>
                  <a:t>: Every natural number divisible by 9. So grab an arbitrary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br>
                  <a:rPr lang="en-US" b="1" i="1" u="sng" dirty="0"/>
                </a:br>
                <a:r>
                  <a:rPr lang="en-US" b="1" i="1" u="sng" dirty="0"/>
                  <a:t>Obvious Conclusions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</a:t>
                </a:r>
                <a:br>
                  <a:rPr lang="en-US" dirty="0"/>
                </a:br>
                <a:r>
                  <a:rPr lang="en-US" dirty="0"/>
                  <a:t>n is divisible by 3    </a:t>
                </a:r>
                <a:r>
                  <a:rPr lang="en-US" dirty="0">
                    <a:sym typeface="Wingdings" pitchFamily="2" charset="2"/>
                  </a:rPr>
                  <a:t> This is what we wanted to prove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D673B11-DCF4-3040-B6AE-6F21D2C93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985" y="2595928"/>
                <a:ext cx="7016261" cy="4007094"/>
              </a:xfrm>
              <a:prstGeom prst="rect">
                <a:avLst/>
              </a:prstGeom>
              <a:blipFill>
                <a:blip r:embed="rId2"/>
                <a:stretch>
                  <a:fillRect l="-1083" t="-316" r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973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5618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Contradiction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1324706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u="sng" dirty="0"/>
              <a:t>Proof by Contradiction</a:t>
            </a:r>
            <a:r>
              <a:rPr lang="en-US" dirty="0"/>
              <a:t>: Assume the theorem is FALSE, and show through direct proof that this leads to some impossibility</a:t>
            </a:r>
          </a:p>
          <a:p>
            <a:pPr lvl="2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02F5779-ACB4-EE40-BC9D-BF6843423160}"/>
              </a:ext>
            </a:extLst>
          </p:cNvPr>
          <p:cNvSpPr txBox="1">
            <a:spLocks/>
          </p:cNvSpPr>
          <p:nvPr/>
        </p:nvSpPr>
        <p:spPr>
          <a:xfrm>
            <a:off x="1325752" y="2529253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69D8B1-6AA8-874F-B930-4347B0AB7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890" y="5477607"/>
            <a:ext cx="5151471" cy="1173647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Oftentimes, contradiction proofs are much easier than direct proofs. Sometimes not.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DB2C33-6B34-AD49-8CEF-CA4EE8BBC19B}"/>
              </a:ext>
            </a:extLst>
          </p:cNvPr>
          <p:cNvCxnSpPr>
            <a:cxnSpLocks/>
          </p:cNvCxnSpPr>
          <p:nvPr/>
        </p:nvCxnSpPr>
        <p:spPr>
          <a:xfrm flipH="1">
            <a:off x="2980594" y="3835644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14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7FC6-88DC-42D6-9E3C-BC688518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8"/>
            <a:ext cx="9905998" cy="726705"/>
          </a:xfrm>
        </p:spPr>
        <p:txBody>
          <a:bodyPr/>
          <a:lstStyle/>
          <a:p>
            <a:pPr algn="ctr"/>
            <a:r>
              <a:rPr lang="en-US" dirty="0"/>
              <a:t>Proof by Contradiction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A97DB-F46E-45D1-9FD9-B2BE9FDCB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338" y="1688122"/>
            <a:ext cx="10093570" cy="41558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Start by assuming the opposite of the statement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Usually this means assuming that something satisfied the left-hand-side of an implication but not the right-hand side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Draw “obvious” conclusions from the assumptions and/or prior conclusions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Show that the conjunction of 2 assumptions and/or conclusions is obviously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67589-F349-4B14-8515-B7B15353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2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7606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Why do we need </a:t>
            </a:r>
            <a:r>
              <a:rPr lang="en-US" b="1" i="1" u="sng" dirty="0">
                <a:solidFill>
                  <a:schemeClr val="bg1"/>
                </a:solidFill>
              </a:rPr>
              <a:t>proofs</a:t>
            </a:r>
            <a:r>
              <a:rPr lang="en-US" dirty="0">
                <a:solidFill>
                  <a:schemeClr val="bg1"/>
                </a:solidFill>
              </a:rPr>
              <a:t> for theory of computation? Do we HAVE to do it?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346549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What are the main </a:t>
            </a:r>
            <a:r>
              <a:rPr lang="en-US" b="1" i="1" u="sng" dirty="0">
                <a:solidFill>
                  <a:schemeClr val="bg1"/>
                </a:solidFill>
              </a:rPr>
              <a:t>proof techniques</a:t>
            </a:r>
            <a:r>
              <a:rPr lang="en-US" dirty="0">
                <a:solidFill>
                  <a:schemeClr val="bg1"/>
                </a:solidFill>
              </a:rPr>
              <a:t> we will be using? Let’s review each one!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7A58-34DB-4799-B5AD-4CAA7288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0449"/>
            <a:ext cx="9905998" cy="6827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625FD-E6EF-4818-B0DF-BFD490FD7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5413" y="2441330"/>
                <a:ext cx="9791998" cy="380706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Prove this by contradiction: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Suppose, toward a contradiction, that there is some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that is divisible by 9 but is not divisible by 3.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This means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but there is no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we can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=3(3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 Thus a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would make it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This contradicts our assumption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¬∃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so it must be that this assumption was wrong. We can therefore conclude that whenever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divisible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it is also divisible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625FD-E6EF-4818-B0DF-BFD490FD7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5413" y="2441330"/>
                <a:ext cx="9791998" cy="3807069"/>
              </a:xfrm>
              <a:blipFill>
                <a:blip r:embed="rId2"/>
                <a:stretch>
                  <a:fillRect l="-777" t="-1000" r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2C9AD-E570-498F-AE40-364E34F8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D4D5CE-16AA-6D4D-A7FC-98DFBBC46631}"/>
              </a:ext>
            </a:extLst>
          </p:cNvPr>
          <p:cNvSpPr txBox="1">
            <a:spLocks/>
          </p:cNvSpPr>
          <p:nvPr/>
        </p:nvSpPr>
        <p:spPr>
          <a:xfrm>
            <a:off x="1255413" y="1166445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896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62E0-F507-419E-B138-11C7F143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9387"/>
            <a:ext cx="9905998" cy="709120"/>
          </a:xfrm>
        </p:spPr>
        <p:txBody>
          <a:bodyPr/>
          <a:lstStyle/>
          <a:p>
            <a:pPr algn="ctr"/>
            <a:r>
              <a:rPr lang="en-US" dirty="0"/>
              <a:t>Proof by Induction Checklist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D519E-DA60-4F21-9360-98BB7FA20F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Show the theorem holds for some initial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(i.e. “Base Case”)</a:t>
                </a:r>
              </a:p>
              <a:p>
                <a:r>
                  <a:rPr lang="en-US" dirty="0"/>
                  <a:t>Assume that the theorem holds for some arbitrary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(i.e. “Inductive Hypothesis”)</a:t>
                </a:r>
              </a:p>
              <a:p>
                <a:r>
                  <a:rPr lang="en-US" dirty="0"/>
                  <a:t>Show that we can conclude that the theorem holds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(i.e. “Inductive Step”)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D519E-DA60-4F21-9360-98BB7FA20F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2143" r="-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B471E-1939-4416-B1F1-9C6B2B39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59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binary strings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8C7-EEDA-4D6C-B1B8-1315D9680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B1332-E69A-45A7-901D-9071D178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5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3536DE-952F-4054-B76A-DA9B35D25F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Permutations of a list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3536DE-952F-4054-B76A-DA9B35D25F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D144-52C0-4715-98E8-A016A569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F6F6F-BE20-4628-B83B-2042DE3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2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For a finite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6915" b="-31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092C2-4212-4D46-9B70-B72CF875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730B5-A1D7-403A-AFA0-2EA1B228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21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882D-6B41-4845-9355-504145CC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7165"/>
            <a:ext cx="9905998" cy="744290"/>
          </a:xfrm>
        </p:spPr>
        <p:txBody>
          <a:bodyPr/>
          <a:lstStyle/>
          <a:p>
            <a:pPr algn="ctr"/>
            <a:r>
              <a:rPr lang="en-US" dirty="0" err="1"/>
              <a:t>Floryan’s</a:t>
            </a:r>
            <a:r>
              <a:rPr lang="en-US" dirty="0"/>
              <a:t> Proof Writing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533A0-FF32-49CF-915C-5018EAAB1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492" y="1195757"/>
            <a:ext cx="10243039" cy="5257799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Identify the nature of the claim</a:t>
            </a:r>
          </a:p>
          <a:p>
            <a:pPr marL="1276257" lvl="1" indent="-742950"/>
            <a:r>
              <a:rPr lang="en-US" dirty="0"/>
              <a:t>Is it a “there exists” statement, a “for all” statement?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Write out all the important definitions (assumptions, the goal, etc.)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Manipulate definitions to see how they relate and develop intuition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Organize your discoveries into one or more proof strategies</a:t>
            </a:r>
          </a:p>
          <a:p>
            <a:pPr marL="1276257" lvl="1" indent="-742950"/>
            <a:r>
              <a:rPr lang="en-US" dirty="0"/>
              <a:t>There exists: usually by construction, sometimes by other means</a:t>
            </a:r>
          </a:p>
          <a:p>
            <a:pPr marL="1276257" lvl="1" indent="-742950"/>
            <a:r>
              <a:rPr lang="en-US" dirty="0"/>
              <a:t>For all: rarely by construction, typically by one of the other methods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Write your proof to be obvious to the typical CS3102 student last week.</a:t>
            </a:r>
          </a:p>
          <a:p>
            <a:pPr marL="1276257" lvl="1" indent="-742950"/>
            <a:r>
              <a:rPr lang="en-US" dirty="0"/>
              <a:t>Name your proof strategy, briefly mention how you’re going to use the strategy, explain what you mentioned in detail</a:t>
            </a:r>
          </a:p>
          <a:p>
            <a:pPr marL="1276257" lvl="1" indent="-742950"/>
            <a:r>
              <a:rPr lang="en-US" dirty="0"/>
              <a:t>If some step would have been confusing to the typical classmate last week, you should break it up into smaller steps</a:t>
            </a:r>
          </a:p>
          <a:p>
            <a:pPr marL="1276257" lvl="1" indent="-742950"/>
            <a:endParaRPr lang="en-US" dirty="0"/>
          </a:p>
          <a:p>
            <a:pPr marL="742950" indent="-742950"/>
            <a:endParaRPr lang="en-US" dirty="0"/>
          </a:p>
          <a:p>
            <a:pPr marL="1276257" lvl="1" indent="-74295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3AAD8-F5E9-4F42-B5B2-FD24FE23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9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Why do we need proofs?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60256"/>
            <a:ext cx="9905998" cy="676886"/>
          </a:xfrm>
        </p:spPr>
        <p:txBody>
          <a:bodyPr/>
          <a:lstStyle/>
          <a:p>
            <a:pPr algn="ctr"/>
            <a:r>
              <a:rPr lang="en-US" dirty="0"/>
              <a:t>Discussion! Why do we need proofs?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854" y="2532185"/>
            <a:ext cx="2822331" cy="1028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 you think?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0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60256"/>
            <a:ext cx="9905998" cy="676886"/>
          </a:xfrm>
        </p:spPr>
        <p:txBody>
          <a:bodyPr/>
          <a:lstStyle/>
          <a:p>
            <a:pPr algn="ctr"/>
            <a:r>
              <a:rPr lang="en-US" dirty="0"/>
              <a:t>Discussion! Why do we need proofs?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123" y="3481754"/>
            <a:ext cx="8959362" cy="3077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Imagine we have two computational models A and b (for middle box)</a:t>
            </a:r>
          </a:p>
          <a:p>
            <a:pPr marL="0" indent="0">
              <a:buNone/>
            </a:pPr>
            <a:r>
              <a:rPr lang="en-US" i="1" u="sng" dirty="0"/>
              <a:t>Proofs allow us to answer questions like:</a:t>
            </a:r>
            <a:br>
              <a:rPr lang="en-US" dirty="0"/>
            </a:br>
            <a:r>
              <a:rPr lang="en-US" dirty="0"/>
              <a:t>  - Is there a some function A can compute but B cannot?</a:t>
            </a:r>
            <a:br>
              <a:rPr lang="en-US" dirty="0"/>
            </a:br>
            <a:r>
              <a:rPr lang="en-US" dirty="0"/>
              <a:t>  - Can B be compute all the same functions as A?</a:t>
            </a:r>
            <a:br>
              <a:rPr lang="en-US" dirty="0"/>
            </a:br>
            <a:r>
              <a:rPr lang="en-US" dirty="0"/>
              <a:t>  - Is there a function that neither A nor B can compute?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0E871A-82C8-264E-B3B5-0EE009D074C7}"/>
              </a:ext>
            </a:extLst>
          </p:cNvPr>
          <p:cNvSpPr txBox="1">
            <a:spLocks/>
          </p:cNvSpPr>
          <p:nvPr/>
        </p:nvSpPr>
        <p:spPr>
          <a:xfrm>
            <a:off x="4667417" y="1466863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F60385-BC82-1E48-8364-E0A01AD0BC0E}"/>
              </a:ext>
            </a:extLst>
          </p:cNvPr>
          <p:cNvSpPr txBox="1">
            <a:spLocks/>
          </p:cNvSpPr>
          <p:nvPr/>
        </p:nvSpPr>
        <p:spPr>
          <a:xfrm>
            <a:off x="2052763" y="1995625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A0717-8955-F34A-A091-D0D39DFB03C2}"/>
              </a:ext>
            </a:extLst>
          </p:cNvPr>
          <p:cNvSpPr txBox="1">
            <a:spLocks/>
          </p:cNvSpPr>
          <p:nvPr/>
        </p:nvSpPr>
        <p:spPr>
          <a:xfrm>
            <a:off x="8746436" y="1995625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DFEDD7-6D90-0643-82E6-654FF496F442}"/>
              </a:ext>
            </a:extLst>
          </p:cNvPr>
          <p:cNvCxnSpPr/>
          <p:nvPr/>
        </p:nvCxnSpPr>
        <p:spPr>
          <a:xfrm>
            <a:off x="3347500" y="235740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4BCA76-CC96-C247-A4E7-8240935D7F6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426519" y="2357409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1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Review of Proof Techniques</a:t>
            </a:r>
          </a:p>
        </p:txBody>
      </p:sp>
    </p:spTree>
    <p:extLst>
      <p:ext uri="{BB962C8B-B14F-4D97-AF65-F5344CB8AC3E}">
        <p14:creationId xmlns:p14="http://schemas.microsoft.com/office/powerpoint/2010/main" val="120872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752A-ECDB-4CA9-A48A-1CEDD1DF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65765"/>
            <a:ext cx="9905998" cy="788251"/>
          </a:xfrm>
        </p:spPr>
        <p:txBody>
          <a:bodyPr/>
          <a:lstStyle/>
          <a:p>
            <a:pPr algn="ctr"/>
            <a:r>
              <a:rPr lang="en-US" dirty="0"/>
              <a:t>Proof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39CEF-F690-4713-A957-7035771D3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731" y="2249487"/>
            <a:ext cx="4422532" cy="3541714"/>
          </a:xfrm>
        </p:spPr>
        <p:txBody>
          <a:bodyPr/>
          <a:lstStyle/>
          <a:p>
            <a:r>
              <a:rPr lang="en-US" dirty="0"/>
              <a:t>Construction</a:t>
            </a:r>
          </a:p>
          <a:p>
            <a:r>
              <a:rPr lang="en-US" dirty="0"/>
              <a:t>Direct Proof</a:t>
            </a:r>
          </a:p>
          <a:p>
            <a:r>
              <a:rPr lang="en-US" dirty="0"/>
              <a:t>Contradiction</a:t>
            </a:r>
          </a:p>
          <a:p>
            <a:r>
              <a:rPr lang="en-US" dirty="0"/>
              <a:t>Cases</a:t>
            </a:r>
          </a:p>
          <a:p>
            <a:r>
              <a:rPr lang="en-US" dirty="0"/>
              <a:t>Induction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ACF46-4386-4F04-A5A0-641D90A7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F60F0-500E-494C-A45C-211AA563668F}"/>
              </a:ext>
            </a:extLst>
          </p:cNvPr>
          <p:cNvSpPr txBox="1"/>
          <p:nvPr/>
        </p:nvSpPr>
        <p:spPr>
          <a:xfrm rot="1894181">
            <a:off x="7336804" y="2918366"/>
            <a:ext cx="3910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Important: Some proofs could employ multiple strategies! Others might not fit any well!</a:t>
            </a:r>
          </a:p>
        </p:txBody>
      </p:sp>
    </p:spTree>
    <p:extLst>
      <p:ext uri="{BB962C8B-B14F-4D97-AF65-F5344CB8AC3E}">
        <p14:creationId xmlns:p14="http://schemas.microsoft.com/office/powerpoint/2010/main" val="78292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0E81-1AFB-4157-A5AD-E137655CB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7904" y="5031273"/>
            <a:ext cx="1836250" cy="1034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i="1" dirty="0"/>
              <a:t>3-regular means every node has degree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1518137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Proof By Construction: When a theorem states that a particular type of object exists, we can demonstrate HOW to construct it.</a:t>
            </a:r>
          </a:p>
          <a:p>
            <a:pPr lvl="2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2850169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6B7C9D-BDA3-9B4A-89F1-2D071B3D0F77}"/>
              </a:ext>
            </a:extLst>
          </p:cNvPr>
          <p:cNvCxnSpPr/>
          <p:nvPr/>
        </p:nvCxnSpPr>
        <p:spPr>
          <a:xfrm>
            <a:off x="9249508" y="4062046"/>
            <a:ext cx="536330" cy="8440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6F1B7D-D5CB-1F4B-BEAC-C2688ADCDB8D}"/>
              </a:ext>
            </a:extLst>
          </p:cNvPr>
          <p:cNvCxnSpPr>
            <a:cxnSpLocks/>
          </p:cNvCxnSpPr>
          <p:nvPr/>
        </p:nvCxnSpPr>
        <p:spPr>
          <a:xfrm flipH="1">
            <a:off x="3499338" y="4062046"/>
            <a:ext cx="319454" cy="7209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A00FE87-8608-DA41-A9AD-6679B1768A7F}"/>
              </a:ext>
            </a:extLst>
          </p:cNvPr>
          <p:cNvSpPr txBox="1">
            <a:spLocks/>
          </p:cNvSpPr>
          <p:nvPr/>
        </p:nvSpPr>
        <p:spPr>
          <a:xfrm>
            <a:off x="1982541" y="4783015"/>
            <a:ext cx="4620481" cy="1465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u="sng" dirty="0"/>
              <a:t>Proof idea</a:t>
            </a:r>
            <a:r>
              <a:rPr lang="en-US" sz="1800" i="1" dirty="0"/>
              <a:t>: Show how to construct the graph for any arbitrary n. Usually this is a </a:t>
            </a:r>
            <a:r>
              <a:rPr lang="en-US" sz="1800" b="1" i="1" u="sng" dirty="0"/>
              <a:t>process</a:t>
            </a:r>
            <a:r>
              <a:rPr lang="en-US" sz="1800" i="1" dirty="0"/>
              <a:t> for constructing the graph (an algorithm!)</a:t>
            </a:r>
          </a:p>
        </p:txBody>
      </p:sp>
    </p:spTree>
    <p:extLst>
      <p:ext uri="{BB962C8B-B14F-4D97-AF65-F5344CB8AC3E}">
        <p14:creationId xmlns:p14="http://schemas.microsoft.com/office/powerpoint/2010/main" val="61252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8EB1-0381-42F4-877C-3DBE7D54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77841"/>
            <a:ext cx="9905998" cy="770667"/>
          </a:xfrm>
        </p:spPr>
        <p:txBody>
          <a:bodyPr/>
          <a:lstStyle/>
          <a:p>
            <a:pPr algn="ctr"/>
            <a:r>
              <a:rPr lang="en-US" dirty="0"/>
              <a:t>Proof by Construction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D69DF-9047-42F3-83BE-4A9477966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8515" y="2249487"/>
            <a:ext cx="6268916" cy="3541714"/>
          </a:xfrm>
        </p:spPr>
        <p:txBody>
          <a:bodyPr/>
          <a:lstStyle/>
          <a:p>
            <a:r>
              <a:rPr lang="en-US" dirty="0"/>
              <a:t>Fully define construction</a:t>
            </a:r>
          </a:p>
          <a:p>
            <a:r>
              <a:rPr lang="en-US" dirty="0"/>
              <a:t>Describe how we know it satisfies the theorem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D3EC3-DBFE-41CD-9978-B668DCB0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26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14349</TotalTime>
  <Words>1221</Words>
  <Application>Microsoft Macintosh PowerPoint</Application>
  <PresentationFormat>Widescreen</PresentationFormat>
  <Paragraphs>122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Review of Proof Techniques</vt:lpstr>
      <vt:lpstr>Goals!</vt:lpstr>
      <vt:lpstr>Part 1: Why do we need proofs?</vt:lpstr>
      <vt:lpstr>Discussion! Why do we need proofs?</vt:lpstr>
      <vt:lpstr>Discussion! Why do we need proofs?</vt:lpstr>
      <vt:lpstr>Part 2: Review of Proof Techniques</vt:lpstr>
      <vt:lpstr>Proof Strategies</vt:lpstr>
      <vt:lpstr>Proof By Construction</vt:lpstr>
      <vt:lpstr>Proof by Construction Checklist</vt:lpstr>
      <vt:lpstr>Proof By Construction</vt:lpstr>
      <vt:lpstr>Proof By Construction</vt:lpstr>
      <vt:lpstr>Direct Proof</vt:lpstr>
      <vt:lpstr>Direct Proof Checklist</vt:lpstr>
      <vt:lpstr>Direct Proof</vt:lpstr>
      <vt:lpstr>Direct Proof</vt:lpstr>
      <vt:lpstr>Direct Proof</vt:lpstr>
      <vt:lpstr>Direct Proof</vt:lpstr>
      <vt:lpstr>Proof By Contradiction</vt:lpstr>
      <vt:lpstr>Proof by Contradiction Checklist</vt:lpstr>
      <vt:lpstr>Proof By Contradiction</vt:lpstr>
      <vt:lpstr>Proof by Induction Checklist</vt:lpstr>
      <vt:lpstr>There are 2^n binary strings of length n.</vt:lpstr>
      <vt:lpstr>There are n! Permutations of a list of length n</vt:lpstr>
      <vt:lpstr>For a finite set S, |P(S)|=2^(|S|)</vt:lpstr>
      <vt:lpstr>Floryan’s Proof Writing Tips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94</cp:revision>
  <dcterms:created xsi:type="dcterms:W3CDTF">2023-02-24T14:15:53Z</dcterms:created>
  <dcterms:modified xsi:type="dcterms:W3CDTF">2023-06-02T14:10:43Z</dcterms:modified>
</cp:coreProperties>
</file>