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54"/>
  </p:notesMasterIdLst>
  <p:sldIdLst>
    <p:sldId id="256" r:id="rId2"/>
    <p:sldId id="272" r:id="rId3"/>
    <p:sldId id="258" r:id="rId4"/>
    <p:sldId id="361" r:id="rId5"/>
    <p:sldId id="367" r:id="rId6"/>
    <p:sldId id="362" r:id="rId7"/>
    <p:sldId id="363" r:id="rId8"/>
    <p:sldId id="366" r:id="rId9"/>
    <p:sldId id="365" r:id="rId10"/>
    <p:sldId id="372" r:id="rId11"/>
    <p:sldId id="373" r:id="rId12"/>
    <p:sldId id="370" r:id="rId13"/>
    <p:sldId id="305" r:id="rId14"/>
    <p:sldId id="374" r:id="rId15"/>
    <p:sldId id="375" r:id="rId16"/>
    <p:sldId id="376" r:id="rId17"/>
    <p:sldId id="379" r:id="rId18"/>
    <p:sldId id="378" r:id="rId19"/>
    <p:sldId id="377" r:id="rId20"/>
    <p:sldId id="382" r:id="rId21"/>
    <p:sldId id="383" r:id="rId22"/>
    <p:sldId id="384" r:id="rId23"/>
    <p:sldId id="390" r:id="rId24"/>
    <p:sldId id="391" r:id="rId25"/>
    <p:sldId id="393" r:id="rId26"/>
    <p:sldId id="392" r:id="rId27"/>
    <p:sldId id="394" r:id="rId28"/>
    <p:sldId id="395" r:id="rId29"/>
    <p:sldId id="396" r:id="rId30"/>
    <p:sldId id="385" r:id="rId31"/>
    <p:sldId id="386" r:id="rId32"/>
    <p:sldId id="387" r:id="rId33"/>
    <p:sldId id="398" r:id="rId34"/>
    <p:sldId id="397" r:id="rId35"/>
    <p:sldId id="399" r:id="rId36"/>
    <p:sldId id="400" r:id="rId37"/>
    <p:sldId id="401" r:id="rId38"/>
    <p:sldId id="402" r:id="rId39"/>
    <p:sldId id="403" r:id="rId40"/>
    <p:sldId id="404" r:id="rId41"/>
    <p:sldId id="405" r:id="rId42"/>
    <p:sldId id="407" r:id="rId43"/>
    <p:sldId id="411" r:id="rId44"/>
    <p:sldId id="409" r:id="rId45"/>
    <p:sldId id="410" r:id="rId46"/>
    <p:sldId id="388" r:id="rId47"/>
    <p:sldId id="381" r:id="rId48"/>
    <p:sldId id="380" r:id="rId49"/>
    <p:sldId id="412" r:id="rId50"/>
    <p:sldId id="413" r:id="rId51"/>
    <p:sldId id="414" r:id="rId52"/>
    <p:sldId id="36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6"/>
    <p:restoredTop sz="94720"/>
  </p:normalViewPr>
  <p:slideViewPr>
    <p:cSldViewPr snapToGrid="0" snapToObjects="1">
      <p:cViewPr varScale="1">
        <p:scale>
          <a:sx n="162" d="100"/>
          <a:sy n="162" d="100"/>
        </p:scale>
        <p:origin x="2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6/8/23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6/8/23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6/8/23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6/8/23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6/8/23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6/8/23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6/8/23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6/8/23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6/8/23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6/8/23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6/8/23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6/8/23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6/8/23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6/8/23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Finite Automata and Regular Languages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Deterministic Finite Automata (DFA)</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1141413" y="1026446"/>
            <a:ext cx="3128836" cy="868617"/>
          </a:xfrm>
        </p:spPr>
        <p:txBody>
          <a:bodyPr>
            <a:normAutofit/>
          </a:bodyPr>
          <a:lstStyle/>
          <a:p>
            <a:pPr marL="0" indent="0">
              <a:buNone/>
            </a:pPr>
            <a:r>
              <a:rPr lang="en-US" sz="1800" i="1" dirty="0"/>
              <a:t>Accepts Input as a string</a:t>
            </a:r>
            <a:br>
              <a:rPr lang="en-US" sz="1800" i="1" dirty="0"/>
            </a:br>
            <a:r>
              <a:rPr lang="en-US" sz="1800" b="1" i="1" u="sng" dirty="0"/>
              <a:t>Example Input</a:t>
            </a:r>
            <a:r>
              <a:rPr lang="en-US" sz="1800" i="1" dirty="0"/>
              <a:t>: AABCDAABCCC</a:t>
            </a:r>
          </a:p>
        </p:txBody>
      </p:sp>
      <p:sp>
        <p:nvSpPr>
          <p:cNvPr id="4" name="Oval 3">
            <a:extLst>
              <a:ext uri="{FF2B5EF4-FFF2-40B4-BE49-F238E27FC236}">
                <a16:creationId xmlns:a16="http://schemas.microsoft.com/office/drawing/2014/main" id="{8CD650CD-8CE1-FB43-8327-8FBC613C78EE}"/>
              </a:ext>
            </a:extLst>
          </p:cNvPr>
          <p:cNvSpPr/>
          <p:nvPr/>
        </p:nvSpPr>
        <p:spPr>
          <a:xfrm>
            <a:off x="3429000" y="3175253"/>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sp>
        <p:nvSpPr>
          <p:cNvPr id="5" name="Oval 4">
            <a:extLst>
              <a:ext uri="{FF2B5EF4-FFF2-40B4-BE49-F238E27FC236}">
                <a16:creationId xmlns:a16="http://schemas.microsoft.com/office/drawing/2014/main" id="{DCB2722C-B47D-4149-AF55-10EC883A05EA}"/>
              </a:ext>
            </a:extLst>
          </p:cNvPr>
          <p:cNvSpPr/>
          <p:nvPr/>
        </p:nvSpPr>
        <p:spPr>
          <a:xfrm>
            <a:off x="4626864" y="4527835"/>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sp>
        <p:nvSpPr>
          <p:cNvPr id="6" name="Oval 5">
            <a:extLst>
              <a:ext uri="{FF2B5EF4-FFF2-40B4-BE49-F238E27FC236}">
                <a16:creationId xmlns:a16="http://schemas.microsoft.com/office/drawing/2014/main" id="{3781AC1C-1965-BE49-A278-1F27C4BB557E}"/>
              </a:ext>
            </a:extLst>
          </p:cNvPr>
          <p:cNvSpPr/>
          <p:nvPr/>
        </p:nvSpPr>
        <p:spPr>
          <a:xfrm>
            <a:off x="6452616" y="4527835"/>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grpSp>
        <p:nvGrpSpPr>
          <p:cNvPr id="9" name="Group 8">
            <a:extLst>
              <a:ext uri="{FF2B5EF4-FFF2-40B4-BE49-F238E27FC236}">
                <a16:creationId xmlns:a16="http://schemas.microsoft.com/office/drawing/2014/main" id="{D44DF9C0-D893-EC4A-AF57-1C84729D966D}"/>
              </a:ext>
            </a:extLst>
          </p:cNvPr>
          <p:cNvGrpSpPr/>
          <p:nvPr/>
        </p:nvGrpSpPr>
        <p:grpSpPr>
          <a:xfrm>
            <a:off x="7556754" y="3310143"/>
            <a:ext cx="1028700" cy="1028700"/>
            <a:chOff x="9944100" y="1493551"/>
            <a:chExt cx="1028700" cy="1028700"/>
          </a:xfrm>
        </p:grpSpPr>
        <p:sp>
          <p:nvSpPr>
            <p:cNvPr id="8" name="Oval 7">
              <a:extLst>
                <a:ext uri="{FF2B5EF4-FFF2-40B4-BE49-F238E27FC236}">
                  <a16:creationId xmlns:a16="http://schemas.microsoft.com/office/drawing/2014/main" id="{AD441E3D-2D09-2144-88AD-C611D0E532D4}"/>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Oval 6">
              <a:extLst>
                <a:ext uri="{FF2B5EF4-FFF2-40B4-BE49-F238E27FC236}">
                  <a16:creationId xmlns:a16="http://schemas.microsoft.com/office/drawing/2014/main" id="{C459E203-CDB5-BC4A-8282-5306FFFC584A}"/>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grpSp>
      <p:cxnSp>
        <p:nvCxnSpPr>
          <p:cNvPr id="11" name="Straight Arrow Connector 10">
            <a:extLst>
              <a:ext uri="{FF2B5EF4-FFF2-40B4-BE49-F238E27FC236}">
                <a16:creationId xmlns:a16="http://schemas.microsoft.com/office/drawing/2014/main" id="{9592FA67-C6F2-A348-A17D-EA671626C6DB}"/>
              </a:ext>
            </a:extLst>
          </p:cNvPr>
          <p:cNvCxnSpPr>
            <a:stCxn id="4" idx="5"/>
            <a:endCxn id="5" idx="1"/>
          </p:cNvCxnSpPr>
          <p:nvPr/>
        </p:nvCxnSpPr>
        <p:spPr>
          <a:xfrm>
            <a:off x="4147050" y="3893303"/>
            <a:ext cx="603012" cy="75773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F720A9-5812-874B-969A-D78D7128F60A}"/>
              </a:ext>
            </a:extLst>
          </p:cNvPr>
          <p:cNvCxnSpPr>
            <a:cxnSpLocks/>
            <a:stCxn id="5" idx="6"/>
            <a:endCxn id="6" idx="2"/>
          </p:cNvCxnSpPr>
          <p:nvPr/>
        </p:nvCxnSpPr>
        <p:spPr>
          <a:xfrm>
            <a:off x="5468112" y="4948459"/>
            <a:ext cx="984504" cy="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2342DE-5E9A-2C4B-8DF1-EEA3D4B6035B}"/>
              </a:ext>
            </a:extLst>
          </p:cNvPr>
          <p:cNvCxnSpPr>
            <a:cxnSpLocks/>
            <a:stCxn id="6" idx="7"/>
            <a:endCxn id="8" idx="3"/>
          </p:cNvCxnSpPr>
          <p:nvPr/>
        </p:nvCxnSpPr>
        <p:spPr>
          <a:xfrm flipV="1">
            <a:off x="7170666" y="4188193"/>
            <a:ext cx="536738" cy="46284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0950BAD4-E509-2D41-97BE-706CF6958A04}"/>
              </a:ext>
            </a:extLst>
          </p:cNvPr>
          <p:cNvCxnSpPr>
            <a:stCxn id="4" idx="1"/>
            <a:endCxn id="4" idx="2"/>
          </p:cNvCxnSpPr>
          <p:nvPr/>
        </p:nvCxnSpPr>
        <p:spPr>
          <a:xfrm rot="16200000" flipH="1" flipV="1">
            <a:off x="3341886" y="3385565"/>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0D90BAB6-D062-2A4F-ADBA-E405965D1FDF}"/>
              </a:ext>
            </a:extLst>
          </p:cNvPr>
          <p:cNvCxnSpPr>
            <a:cxnSpLocks/>
            <a:stCxn id="5" idx="2"/>
            <a:endCxn id="5" idx="4"/>
          </p:cNvCxnSpPr>
          <p:nvPr/>
        </p:nvCxnSpPr>
        <p:spPr>
          <a:xfrm rot="10800000" flipH="1" flipV="1">
            <a:off x="4626864" y="4948459"/>
            <a:ext cx="420624" cy="420624"/>
          </a:xfrm>
          <a:prstGeom prst="bentConnector4">
            <a:avLst>
              <a:gd name="adj1" fmla="val -54348"/>
              <a:gd name="adj2" fmla="val 154348"/>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C82D54C6-614A-0745-8B0C-09AD330A958C}"/>
              </a:ext>
            </a:extLst>
          </p:cNvPr>
          <p:cNvCxnSpPr>
            <a:cxnSpLocks/>
            <a:stCxn id="6" idx="4"/>
            <a:endCxn id="6" idx="6"/>
          </p:cNvCxnSpPr>
          <p:nvPr/>
        </p:nvCxnSpPr>
        <p:spPr>
          <a:xfrm rot="5400000" flipH="1" flipV="1">
            <a:off x="6873240" y="4948459"/>
            <a:ext cx="420624" cy="420624"/>
          </a:xfrm>
          <a:prstGeom prst="bentConnector4">
            <a:avLst>
              <a:gd name="adj1" fmla="val -54348"/>
              <a:gd name="adj2" fmla="val 154348"/>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FC494877-D7E2-9340-AADB-57861DE920FD}"/>
              </a:ext>
            </a:extLst>
          </p:cNvPr>
          <p:cNvCxnSpPr>
            <a:cxnSpLocks/>
            <a:stCxn id="8" idx="6"/>
            <a:endCxn id="8" idx="0"/>
          </p:cNvCxnSpPr>
          <p:nvPr/>
        </p:nvCxnSpPr>
        <p:spPr>
          <a:xfrm flipH="1" flipV="1">
            <a:off x="8071104" y="3310143"/>
            <a:ext cx="514350" cy="514350"/>
          </a:xfrm>
          <a:prstGeom prst="bentConnector4">
            <a:avLst>
              <a:gd name="adj1" fmla="val -44444"/>
              <a:gd name="adj2" fmla="val 144444"/>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674EFC62-0B02-944F-9727-DB7972647681}"/>
              </a:ext>
            </a:extLst>
          </p:cNvPr>
          <p:cNvSpPr txBox="1">
            <a:spLocks/>
          </p:cNvSpPr>
          <p:nvPr/>
        </p:nvSpPr>
        <p:spPr>
          <a:xfrm>
            <a:off x="4090920" y="4091438"/>
            <a:ext cx="361188"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a:t>
            </a:r>
          </a:p>
        </p:txBody>
      </p:sp>
      <p:sp>
        <p:nvSpPr>
          <p:cNvPr id="30" name="Content Placeholder 2">
            <a:extLst>
              <a:ext uri="{FF2B5EF4-FFF2-40B4-BE49-F238E27FC236}">
                <a16:creationId xmlns:a16="http://schemas.microsoft.com/office/drawing/2014/main" id="{965E664A-A3DB-F64E-949C-19FD57ED5A82}"/>
              </a:ext>
            </a:extLst>
          </p:cNvPr>
          <p:cNvSpPr txBox="1">
            <a:spLocks/>
          </p:cNvSpPr>
          <p:nvPr/>
        </p:nvSpPr>
        <p:spPr>
          <a:xfrm>
            <a:off x="3060129" y="2590007"/>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1" name="Content Placeholder 2">
            <a:extLst>
              <a:ext uri="{FF2B5EF4-FFF2-40B4-BE49-F238E27FC236}">
                <a16:creationId xmlns:a16="http://schemas.microsoft.com/office/drawing/2014/main" id="{631FCEE4-C96C-B749-9A6A-3393FC6938B6}"/>
              </a:ext>
            </a:extLst>
          </p:cNvPr>
          <p:cNvSpPr txBox="1">
            <a:spLocks/>
          </p:cNvSpPr>
          <p:nvPr/>
        </p:nvSpPr>
        <p:spPr>
          <a:xfrm>
            <a:off x="4387318" y="5516163"/>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2" name="Content Placeholder 2">
            <a:extLst>
              <a:ext uri="{FF2B5EF4-FFF2-40B4-BE49-F238E27FC236}">
                <a16:creationId xmlns:a16="http://schemas.microsoft.com/office/drawing/2014/main" id="{442615BC-BAD3-7747-9C3B-90C56B42AD37}"/>
              </a:ext>
            </a:extLst>
          </p:cNvPr>
          <p:cNvSpPr txBox="1">
            <a:spLocks/>
          </p:cNvSpPr>
          <p:nvPr/>
        </p:nvSpPr>
        <p:spPr>
          <a:xfrm>
            <a:off x="6862786" y="5522352"/>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3" name="Content Placeholder 2">
            <a:extLst>
              <a:ext uri="{FF2B5EF4-FFF2-40B4-BE49-F238E27FC236}">
                <a16:creationId xmlns:a16="http://schemas.microsoft.com/office/drawing/2014/main" id="{0D6CF353-6E92-2B48-B297-8863292EB9C9}"/>
              </a:ext>
            </a:extLst>
          </p:cNvPr>
          <p:cNvSpPr txBox="1">
            <a:spLocks/>
          </p:cNvSpPr>
          <p:nvPr/>
        </p:nvSpPr>
        <p:spPr>
          <a:xfrm>
            <a:off x="8137366" y="2736556"/>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4" name="Content Placeholder 2">
            <a:extLst>
              <a:ext uri="{FF2B5EF4-FFF2-40B4-BE49-F238E27FC236}">
                <a16:creationId xmlns:a16="http://schemas.microsoft.com/office/drawing/2014/main" id="{7536767B-9156-7D4C-B904-7FAA8EA36A24}"/>
              </a:ext>
            </a:extLst>
          </p:cNvPr>
          <p:cNvSpPr txBox="1">
            <a:spLocks/>
          </p:cNvSpPr>
          <p:nvPr/>
        </p:nvSpPr>
        <p:spPr>
          <a:xfrm>
            <a:off x="5765538" y="4571283"/>
            <a:ext cx="361188"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a:t>
            </a:r>
          </a:p>
        </p:txBody>
      </p:sp>
      <p:sp>
        <p:nvSpPr>
          <p:cNvPr id="35" name="Content Placeholder 2">
            <a:extLst>
              <a:ext uri="{FF2B5EF4-FFF2-40B4-BE49-F238E27FC236}">
                <a16:creationId xmlns:a16="http://schemas.microsoft.com/office/drawing/2014/main" id="{6525D316-52AA-7942-8362-5F6AC4DFAD4F}"/>
              </a:ext>
            </a:extLst>
          </p:cNvPr>
          <p:cNvSpPr txBox="1">
            <a:spLocks/>
          </p:cNvSpPr>
          <p:nvPr/>
        </p:nvSpPr>
        <p:spPr>
          <a:xfrm>
            <a:off x="7197203" y="4054735"/>
            <a:ext cx="361188"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a:t>
            </a:r>
          </a:p>
        </p:txBody>
      </p:sp>
      <p:sp>
        <p:nvSpPr>
          <p:cNvPr id="43" name="Content Placeholder 2">
            <a:extLst>
              <a:ext uri="{FF2B5EF4-FFF2-40B4-BE49-F238E27FC236}">
                <a16:creationId xmlns:a16="http://schemas.microsoft.com/office/drawing/2014/main" id="{0106AD5F-39DA-AE4B-97B0-D74729FD4779}"/>
              </a:ext>
            </a:extLst>
          </p:cNvPr>
          <p:cNvSpPr txBox="1">
            <a:spLocks/>
          </p:cNvSpPr>
          <p:nvPr/>
        </p:nvSpPr>
        <p:spPr>
          <a:xfrm>
            <a:off x="6323290" y="1169107"/>
            <a:ext cx="4318630" cy="6584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Let’s step through the execution of this machine</a:t>
            </a:r>
            <a:endParaRPr lang="en-US" sz="1800" b="1" u="sng" dirty="0"/>
          </a:p>
        </p:txBody>
      </p:sp>
      <p:cxnSp>
        <p:nvCxnSpPr>
          <p:cNvPr id="37" name="Straight Arrow Connector 36">
            <a:extLst>
              <a:ext uri="{FF2B5EF4-FFF2-40B4-BE49-F238E27FC236}">
                <a16:creationId xmlns:a16="http://schemas.microsoft.com/office/drawing/2014/main" id="{E04CBDD8-102F-124F-ACEB-79ECB0D251E5}"/>
              </a:ext>
            </a:extLst>
          </p:cNvPr>
          <p:cNvCxnSpPr>
            <a:cxnSpLocks/>
          </p:cNvCxnSpPr>
          <p:nvPr/>
        </p:nvCxnSpPr>
        <p:spPr>
          <a:xfrm>
            <a:off x="3849624" y="2590007"/>
            <a:ext cx="0" cy="585246"/>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9205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Deterministic Finite Automata (DFA)</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1141413" y="1026446"/>
            <a:ext cx="3128836" cy="868617"/>
          </a:xfrm>
        </p:spPr>
        <p:txBody>
          <a:bodyPr>
            <a:normAutofit/>
          </a:bodyPr>
          <a:lstStyle/>
          <a:p>
            <a:pPr marL="0" indent="0">
              <a:buNone/>
            </a:pPr>
            <a:r>
              <a:rPr lang="en-US" sz="1800" i="1" dirty="0"/>
              <a:t>Accepts Input as a string</a:t>
            </a:r>
            <a:br>
              <a:rPr lang="en-US" sz="1800" i="1" dirty="0"/>
            </a:br>
            <a:r>
              <a:rPr lang="en-US" sz="1800" b="1" i="1" u="sng" dirty="0"/>
              <a:t>Example Input</a:t>
            </a:r>
            <a:r>
              <a:rPr lang="en-US" sz="1800" i="1" dirty="0"/>
              <a:t>: AABCDAABCCC</a:t>
            </a:r>
          </a:p>
        </p:txBody>
      </p:sp>
      <p:sp>
        <p:nvSpPr>
          <p:cNvPr id="4" name="Oval 3">
            <a:extLst>
              <a:ext uri="{FF2B5EF4-FFF2-40B4-BE49-F238E27FC236}">
                <a16:creationId xmlns:a16="http://schemas.microsoft.com/office/drawing/2014/main" id="{8CD650CD-8CE1-FB43-8327-8FBC613C78EE}"/>
              </a:ext>
            </a:extLst>
          </p:cNvPr>
          <p:cNvSpPr/>
          <p:nvPr/>
        </p:nvSpPr>
        <p:spPr>
          <a:xfrm>
            <a:off x="826009" y="3175253"/>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sp>
        <p:nvSpPr>
          <p:cNvPr id="5" name="Oval 4">
            <a:extLst>
              <a:ext uri="{FF2B5EF4-FFF2-40B4-BE49-F238E27FC236}">
                <a16:creationId xmlns:a16="http://schemas.microsoft.com/office/drawing/2014/main" id="{DCB2722C-B47D-4149-AF55-10EC883A05EA}"/>
              </a:ext>
            </a:extLst>
          </p:cNvPr>
          <p:cNvSpPr/>
          <p:nvPr/>
        </p:nvSpPr>
        <p:spPr>
          <a:xfrm>
            <a:off x="2023873" y="4527835"/>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sp>
        <p:nvSpPr>
          <p:cNvPr id="6" name="Oval 5">
            <a:extLst>
              <a:ext uri="{FF2B5EF4-FFF2-40B4-BE49-F238E27FC236}">
                <a16:creationId xmlns:a16="http://schemas.microsoft.com/office/drawing/2014/main" id="{3781AC1C-1965-BE49-A278-1F27C4BB557E}"/>
              </a:ext>
            </a:extLst>
          </p:cNvPr>
          <p:cNvSpPr/>
          <p:nvPr/>
        </p:nvSpPr>
        <p:spPr>
          <a:xfrm>
            <a:off x="3849625" y="4527835"/>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grpSp>
        <p:nvGrpSpPr>
          <p:cNvPr id="9" name="Group 8">
            <a:extLst>
              <a:ext uri="{FF2B5EF4-FFF2-40B4-BE49-F238E27FC236}">
                <a16:creationId xmlns:a16="http://schemas.microsoft.com/office/drawing/2014/main" id="{D44DF9C0-D893-EC4A-AF57-1C84729D966D}"/>
              </a:ext>
            </a:extLst>
          </p:cNvPr>
          <p:cNvGrpSpPr/>
          <p:nvPr/>
        </p:nvGrpSpPr>
        <p:grpSpPr>
          <a:xfrm>
            <a:off x="4953763" y="3310143"/>
            <a:ext cx="1028700" cy="1028700"/>
            <a:chOff x="9944100" y="1493551"/>
            <a:chExt cx="1028700" cy="1028700"/>
          </a:xfrm>
        </p:grpSpPr>
        <p:sp>
          <p:nvSpPr>
            <p:cNvPr id="8" name="Oval 7">
              <a:extLst>
                <a:ext uri="{FF2B5EF4-FFF2-40B4-BE49-F238E27FC236}">
                  <a16:creationId xmlns:a16="http://schemas.microsoft.com/office/drawing/2014/main" id="{AD441E3D-2D09-2144-88AD-C611D0E532D4}"/>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Oval 6">
              <a:extLst>
                <a:ext uri="{FF2B5EF4-FFF2-40B4-BE49-F238E27FC236}">
                  <a16:creationId xmlns:a16="http://schemas.microsoft.com/office/drawing/2014/main" id="{C459E203-CDB5-BC4A-8282-5306FFFC584A}"/>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grpSp>
      <p:cxnSp>
        <p:nvCxnSpPr>
          <p:cNvPr id="11" name="Straight Arrow Connector 10">
            <a:extLst>
              <a:ext uri="{FF2B5EF4-FFF2-40B4-BE49-F238E27FC236}">
                <a16:creationId xmlns:a16="http://schemas.microsoft.com/office/drawing/2014/main" id="{9592FA67-C6F2-A348-A17D-EA671626C6DB}"/>
              </a:ext>
            </a:extLst>
          </p:cNvPr>
          <p:cNvCxnSpPr>
            <a:stCxn id="4" idx="5"/>
            <a:endCxn id="5" idx="1"/>
          </p:cNvCxnSpPr>
          <p:nvPr/>
        </p:nvCxnSpPr>
        <p:spPr>
          <a:xfrm>
            <a:off x="1544059" y="3893303"/>
            <a:ext cx="603012" cy="75773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F720A9-5812-874B-969A-D78D7128F60A}"/>
              </a:ext>
            </a:extLst>
          </p:cNvPr>
          <p:cNvCxnSpPr>
            <a:cxnSpLocks/>
            <a:stCxn id="5" idx="6"/>
            <a:endCxn id="6" idx="2"/>
          </p:cNvCxnSpPr>
          <p:nvPr/>
        </p:nvCxnSpPr>
        <p:spPr>
          <a:xfrm>
            <a:off x="2865121" y="4948459"/>
            <a:ext cx="984504" cy="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2342DE-5E9A-2C4B-8DF1-EEA3D4B6035B}"/>
              </a:ext>
            </a:extLst>
          </p:cNvPr>
          <p:cNvCxnSpPr>
            <a:cxnSpLocks/>
            <a:stCxn id="6" idx="7"/>
            <a:endCxn id="8" idx="3"/>
          </p:cNvCxnSpPr>
          <p:nvPr/>
        </p:nvCxnSpPr>
        <p:spPr>
          <a:xfrm flipV="1">
            <a:off x="4567675" y="4188193"/>
            <a:ext cx="536738" cy="46284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0950BAD4-E509-2D41-97BE-706CF6958A04}"/>
              </a:ext>
            </a:extLst>
          </p:cNvPr>
          <p:cNvCxnSpPr>
            <a:stCxn id="4" idx="1"/>
            <a:endCxn id="4" idx="2"/>
          </p:cNvCxnSpPr>
          <p:nvPr/>
        </p:nvCxnSpPr>
        <p:spPr>
          <a:xfrm rot="16200000" flipH="1" flipV="1">
            <a:off x="738895" y="3385565"/>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0D90BAB6-D062-2A4F-ADBA-E405965D1FDF}"/>
              </a:ext>
            </a:extLst>
          </p:cNvPr>
          <p:cNvCxnSpPr>
            <a:cxnSpLocks/>
            <a:stCxn id="5" idx="2"/>
            <a:endCxn id="5" idx="4"/>
          </p:cNvCxnSpPr>
          <p:nvPr/>
        </p:nvCxnSpPr>
        <p:spPr>
          <a:xfrm rot="10800000" flipH="1" flipV="1">
            <a:off x="2023873" y="4948459"/>
            <a:ext cx="420624" cy="420624"/>
          </a:xfrm>
          <a:prstGeom prst="bentConnector4">
            <a:avLst>
              <a:gd name="adj1" fmla="val -54348"/>
              <a:gd name="adj2" fmla="val 154348"/>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C82D54C6-614A-0745-8B0C-09AD330A958C}"/>
              </a:ext>
            </a:extLst>
          </p:cNvPr>
          <p:cNvCxnSpPr>
            <a:cxnSpLocks/>
            <a:stCxn id="6" idx="4"/>
            <a:endCxn id="6" idx="6"/>
          </p:cNvCxnSpPr>
          <p:nvPr/>
        </p:nvCxnSpPr>
        <p:spPr>
          <a:xfrm rot="5400000" flipH="1" flipV="1">
            <a:off x="4270249" y="4948459"/>
            <a:ext cx="420624" cy="420624"/>
          </a:xfrm>
          <a:prstGeom prst="bentConnector4">
            <a:avLst>
              <a:gd name="adj1" fmla="val -54348"/>
              <a:gd name="adj2" fmla="val 154348"/>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FC494877-D7E2-9340-AADB-57861DE920FD}"/>
              </a:ext>
            </a:extLst>
          </p:cNvPr>
          <p:cNvCxnSpPr>
            <a:cxnSpLocks/>
            <a:stCxn id="8" idx="6"/>
            <a:endCxn id="8" idx="0"/>
          </p:cNvCxnSpPr>
          <p:nvPr/>
        </p:nvCxnSpPr>
        <p:spPr>
          <a:xfrm flipH="1" flipV="1">
            <a:off x="5468113" y="3310143"/>
            <a:ext cx="514350" cy="514350"/>
          </a:xfrm>
          <a:prstGeom prst="bentConnector4">
            <a:avLst>
              <a:gd name="adj1" fmla="val -44444"/>
              <a:gd name="adj2" fmla="val 144444"/>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674EFC62-0B02-944F-9727-DB7972647681}"/>
              </a:ext>
            </a:extLst>
          </p:cNvPr>
          <p:cNvSpPr txBox="1">
            <a:spLocks/>
          </p:cNvSpPr>
          <p:nvPr/>
        </p:nvSpPr>
        <p:spPr>
          <a:xfrm>
            <a:off x="1487929" y="4091438"/>
            <a:ext cx="361188"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a:t>
            </a:r>
          </a:p>
        </p:txBody>
      </p:sp>
      <p:sp>
        <p:nvSpPr>
          <p:cNvPr id="30" name="Content Placeholder 2">
            <a:extLst>
              <a:ext uri="{FF2B5EF4-FFF2-40B4-BE49-F238E27FC236}">
                <a16:creationId xmlns:a16="http://schemas.microsoft.com/office/drawing/2014/main" id="{965E664A-A3DB-F64E-949C-19FD57ED5A82}"/>
              </a:ext>
            </a:extLst>
          </p:cNvPr>
          <p:cNvSpPr txBox="1">
            <a:spLocks/>
          </p:cNvSpPr>
          <p:nvPr/>
        </p:nvSpPr>
        <p:spPr>
          <a:xfrm>
            <a:off x="457138" y="2590007"/>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1" name="Content Placeholder 2">
            <a:extLst>
              <a:ext uri="{FF2B5EF4-FFF2-40B4-BE49-F238E27FC236}">
                <a16:creationId xmlns:a16="http://schemas.microsoft.com/office/drawing/2014/main" id="{631FCEE4-C96C-B749-9A6A-3393FC6938B6}"/>
              </a:ext>
            </a:extLst>
          </p:cNvPr>
          <p:cNvSpPr txBox="1">
            <a:spLocks/>
          </p:cNvSpPr>
          <p:nvPr/>
        </p:nvSpPr>
        <p:spPr>
          <a:xfrm>
            <a:off x="1784327" y="5516163"/>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2" name="Content Placeholder 2">
            <a:extLst>
              <a:ext uri="{FF2B5EF4-FFF2-40B4-BE49-F238E27FC236}">
                <a16:creationId xmlns:a16="http://schemas.microsoft.com/office/drawing/2014/main" id="{442615BC-BAD3-7747-9C3B-90C56B42AD37}"/>
              </a:ext>
            </a:extLst>
          </p:cNvPr>
          <p:cNvSpPr txBox="1">
            <a:spLocks/>
          </p:cNvSpPr>
          <p:nvPr/>
        </p:nvSpPr>
        <p:spPr>
          <a:xfrm>
            <a:off x="4259795" y="5522352"/>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3" name="Content Placeholder 2">
            <a:extLst>
              <a:ext uri="{FF2B5EF4-FFF2-40B4-BE49-F238E27FC236}">
                <a16:creationId xmlns:a16="http://schemas.microsoft.com/office/drawing/2014/main" id="{0D6CF353-6E92-2B48-B297-8863292EB9C9}"/>
              </a:ext>
            </a:extLst>
          </p:cNvPr>
          <p:cNvSpPr txBox="1">
            <a:spLocks/>
          </p:cNvSpPr>
          <p:nvPr/>
        </p:nvSpPr>
        <p:spPr>
          <a:xfrm>
            <a:off x="5534375" y="2736556"/>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4" name="Content Placeholder 2">
            <a:extLst>
              <a:ext uri="{FF2B5EF4-FFF2-40B4-BE49-F238E27FC236}">
                <a16:creationId xmlns:a16="http://schemas.microsoft.com/office/drawing/2014/main" id="{7536767B-9156-7D4C-B904-7FAA8EA36A24}"/>
              </a:ext>
            </a:extLst>
          </p:cNvPr>
          <p:cNvSpPr txBox="1">
            <a:spLocks/>
          </p:cNvSpPr>
          <p:nvPr/>
        </p:nvSpPr>
        <p:spPr>
          <a:xfrm>
            <a:off x="3162547" y="4571283"/>
            <a:ext cx="361188"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a:t>
            </a:r>
          </a:p>
        </p:txBody>
      </p:sp>
      <p:sp>
        <p:nvSpPr>
          <p:cNvPr id="35" name="Content Placeholder 2">
            <a:extLst>
              <a:ext uri="{FF2B5EF4-FFF2-40B4-BE49-F238E27FC236}">
                <a16:creationId xmlns:a16="http://schemas.microsoft.com/office/drawing/2014/main" id="{6525D316-52AA-7942-8362-5F6AC4DFAD4F}"/>
              </a:ext>
            </a:extLst>
          </p:cNvPr>
          <p:cNvSpPr txBox="1">
            <a:spLocks/>
          </p:cNvSpPr>
          <p:nvPr/>
        </p:nvSpPr>
        <p:spPr>
          <a:xfrm>
            <a:off x="4594212" y="4054735"/>
            <a:ext cx="361188"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a:t>
            </a:r>
          </a:p>
        </p:txBody>
      </p:sp>
      <p:sp>
        <p:nvSpPr>
          <p:cNvPr id="43" name="Content Placeholder 2">
            <a:extLst>
              <a:ext uri="{FF2B5EF4-FFF2-40B4-BE49-F238E27FC236}">
                <a16:creationId xmlns:a16="http://schemas.microsoft.com/office/drawing/2014/main" id="{0106AD5F-39DA-AE4B-97B0-D74729FD4779}"/>
              </a:ext>
            </a:extLst>
          </p:cNvPr>
          <p:cNvSpPr txBox="1">
            <a:spLocks/>
          </p:cNvSpPr>
          <p:nvPr/>
        </p:nvSpPr>
        <p:spPr>
          <a:xfrm>
            <a:off x="6890218" y="1276756"/>
            <a:ext cx="4318630" cy="65845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The formal definition of a deterministic finite state machine is:</a:t>
            </a:r>
            <a:endParaRPr lang="en-US" sz="1800" b="1" u="sng" dirty="0"/>
          </a:p>
        </p:txBody>
      </p:sp>
      <mc:AlternateContent xmlns:mc="http://schemas.openxmlformats.org/markup-compatibility/2006">
        <mc:Choice xmlns:a14="http://schemas.microsoft.com/office/drawing/2010/main" Requires="a14">
          <p:sp>
            <p:nvSpPr>
              <p:cNvPr id="25" name="Content Placeholder 2">
                <a:extLst>
                  <a:ext uri="{FF2B5EF4-FFF2-40B4-BE49-F238E27FC236}">
                    <a16:creationId xmlns:a16="http://schemas.microsoft.com/office/drawing/2014/main" id="{F1830A5F-2D7B-464C-8362-B76D6068E4A2}"/>
                  </a:ext>
                </a:extLst>
              </p:cNvPr>
              <p:cNvSpPr txBox="1">
                <a:spLocks/>
              </p:cNvSpPr>
              <p:nvPr/>
            </p:nvSpPr>
            <p:spPr>
              <a:xfrm>
                <a:off x="7072250" y="2187131"/>
                <a:ext cx="3954566" cy="4142153"/>
              </a:xfrm>
              <a:prstGeom prst="rect">
                <a:avLst/>
              </a:prstGeom>
              <a:solidFill>
                <a:schemeClr val="tx1">
                  <a:lumMod val="8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A finite automaton is a 5-tuple</a:t>
                </a:r>
                <a:br>
                  <a:rPr lang="en-US" sz="1800" i="1" dirty="0">
                    <a:solidFill>
                      <a:schemeClr val="bg1"/>
                    </a:solidFill>
                  </a:rPr>
                </a:br>
                <a14:m>
                  <m:oMathPara xmlns:m="http://schemas.openxmlformats.org/officeDocument/2006/math">
                    <m:oMathParaPr>
                      <m:jc m:val="left"/>
                    </m:oMathParaPr>
                    <m:oMath xmlns:m="http://schemas.openxmlformats.org/officeDocument/2006/math">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 </m:t>
                      </m:r>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 </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𝐹</m:t>
                      </m:r>
                      <m:r>
                        <a:rPr lang="en-US" sz="1800" b="0" i="1" smtClean="0">
                          <a:solidFill>
                            <a:schemeClr val="bg1"/>
                          </a:solidFill>
                          <a:latin typeface="Cambria Math" panose="02040503050406030204" pitchFamily="18" charset="0"/>
                        </a:rPr>
                        <m:t>)</m:t>
                      </m:r>
                    </m:oMath>
                  </m:oMathPara>
                </a14:m>
                <a:endParaRPr lang="en-US" sz="1800" i="1" dirty="0">
                  <a:solidFill>
                    <a:schemeClr val="bg1"/>
                  </a:solidFill>
                </a:endParaRPr>
              </a:p>
              <a:p>
                <a:pPr marL="0" indent="0">
                  <a:buFont typeface="Arial" panose="020B0604020202020204" pitchFamily="34" charset="0"/>
                  <a:buNone/>
                </a:pPr>
                <a:r>
                  <a:rPr lang="en-US" sz="1800" i="1" u="sng" dirty="0">
                    <a:solidFill>
                      <a:schemeClr val="bg1"/>
                    </a:solidFill>
                  </a:rPr>
                  <a:t>Where:</a:t>
                </a:r>
                <a:br>
                  <a:rPr lang="en-US" sz="1800" dirty="0">
                    <a:solidFill>
                      <a:schemeClr val="bg1"/>
                    </a:solidFill>
                  </a:rPr>
                </a:b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is a finite set called the </a:t>
                </a:r>
                <a:r>
                  <a:rPr lang="en-US" sz="1800" b="1" i="1" u="sng" dirty="0">
                    <a:solidFill>
                      <a:schemeClr val="bg1"/>
                    </a:solidFill>
                  </a:rPr>
                  <a:t>states</a:t>
                </a:r>
              </a:p>
              <a:p>
                <a:pPr marL="0" indent="0">
                  <a:buFont typeface="Arial" panose="020B0604020202020204" pitchFamily="34" charset="0"/>
                  <a:buNone/>
                </a:pP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is a finite set called the </a:t>
                </a:r>
                <a:r>
                  <a:rPr lang="en-US" sz="1800" b="1" i="1" u="sng" dirty="0">
                    <a:solidFill>
                      <a:schemeClr val="bg1"/>
                    </a:solidFill>
                  </a:rPr>
                  <a:t>alphabet</a:t>
                </a:r>
              </a:p>
              <a:p>
                <a:pPr marL="0" indent="0">
                  <a:buFont typeface="Arial" panose="020B0604020202020204" pitchFamily="34" charset="0"/>
                  <a:buNone/>
                </a:pPr>
                <a14:m>
                  <m:oMath xmlns:m="http://schemas.openxmlformats.org/officeDocument/2006/math">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 </m:t>
                    </m:r>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a:t>
                </a:r>
                <a:r>
                  <a:rPr lang="en-US" sz="1800" b="1" i="1" u="sng" dirty="0">
                    <a:solidFill>
                      <a:schemeClr val="bg1"/>
                    </a:solidFill>
                  </a:rPr>
                  <a:t>transition function</a:t>
                </a:r>
              </a:p>
              <a:p>
                <a:pPr marL="0" indent="0">
                  <a:buFont typeface="Arial" panose="020B0604020202020204" pitchFamily="34" charset="0"/>
                  <a:buNone/>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oMath>
                </a14:m>
                <a:r>
                  <a:rPr lang="en-US" sz="1800" dirty="0">
                    <a:solidFill>
                      <a:schemeClr val="bg1"/>
                    </a:solidFill>
                  </a:rPr>
                  <a:t> is the </a:t>
                </a:r>
                <a:r>
                  <a:rPr lang="en-US" sz="1800" b="1" i="1" u="sng" dirty="0">
                    <a:solidFill>
                      <a:schemeClr val="bg1"/>
                    </a:solidFill>
                  </a:rPr>
                  <a:t>start state</a:t>
                </a:r>
              </a:p>
              <a:p>
                <a:pPr marL="0" indent="0">
                  <a:buFont typeface="Arial" panose="020B0604020202020204" pitchFamily="34" charset="0"/>
                  <a:buNone/>
                </a:pPr>
                <a14:m>
                  <m:oMath xmlns:m="http://schemas.openxmlformats.org/officeDocument/2006/math">
                    <m:r>
                      <a:rPr lang="en-US" sz="1800" b="0" i="1" smtClean="0">
                        <a:solidFill>
                          <a:schemeClr val="bg1"/>
                        </a:solidFill>
                        <a:latin typeface="Cambria Math" panose="02040503050406030204" pitchFamily="18" charset="0"/>
                      </a:rPr>
                      <m:t>𝐹</m:t>
                    </m:r>
                  </m:oMath>
                </a14:m>
                <a:r>
                  <a:rPr lang="en-US" sz="1800" dirty="0">
                    <a:solidFill>
                      <a:schemeClr val="bg1"/>
                    </a:solidFill>
                  </a:rPr>
                  <a:t> is a set of </a:t>
                </a:r>
                <a:r>
                  <a:rPr lang="en-US" sz="1800" b="1" i="1" u="sng" dirty="0">
                    <a:solidFill>
                      <a:schemeClr val="bg1"/>
                    </a:solidFill>
                  </a:rPr>
                  <a:t>accept states</a:t>
                </a:r>
                <a:r>
                  <a:rPr lang="en-US" sz="1800" dirty="0">
                    <a:solidFill>
                      <a:schemeClr val="bg1"/>
                    </a:solidFill>
                  </a:rPr>
                  <a:t> (or </a:t>
                </a:r>
                <a:r>
                  <a:rPr lang="en-US" sz="1800" b="1" i="1" u="sng" dirty="0">
                    <a:solidFill>
                      <a:schemeClr val="bg1"/>
                    </a:solidFill>
                  </a:rPr>
                  <a:t>final states</a:t>
                </a:r>
                <a:r>
                  <a:rPr lang="en-US" sz="1800" dirty="0">
                    <a:solidFill>
                      <a:schemeClr val="bg1"/>
                    </a:solidFill>
                  </a:rPr>
                  <a:t>)</a:t>
                </a:r>
              </a:p>
            </p:txBody>
          </p:sp>
        </mc:Choice>
        <mc:Fallback>
          <p:sp>
            <p:nvSpPr>
              <p:cNvPr id="25" name="Content Placeholder 2">
                <a:extLst>
                  <a:ext uri="{FF2B5EF4-FFF2-40B4-BE49-F238E27FC236}">
                    <a16:creationId xmlns:a16="http://schemas.microsoft.com/office/drawing/2014/main" id="{F1830A5F-2D7B-464C-8362-B76D6068E4A2}"/>
                  </a:ext>
                </a:extLst>
              </p:cNvPr>
              <p:cNvSpPr txBox="1">
                <a:spLocks noRot="1" noChangeAspect="1" noMove="1" noResize="1" noEditPoints="1" noAdjustHandles="1" noChangeArrowheads="1" noChangeShapeType="1" noTextEdit="1"/>
              </p:cNvSpPr>
              <p:nvPr/>
            </p:nvSpPr>
            <p:spPr>
              <a:xfrm>
                <a:off x="7072250" y="2187131"/>
                <a:ext cx="3954566" cy="4142153"/>
              </a:xfrm>
              <a:prstGeom prst="rect">
                <a:avLst/>
              </a:prstGeom>
              <a:blipFill>
                <a:blip r:embed="rId2"/>
                <a:stretch>
                  <a:fillRect l="-1282"/>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5E800D55-7F9C-7143-8834-4A7C7E1A7A39}"/>
              </a:ext>
            </a:extLst>
          </p:cNvPr>
          <p:cNvCxnSpPr>
            <a:cxnSpLocks/>
          </p:cNvCxnSpPr>
          <p:nvPr/>
        </p:nvCxnSpPr>
        <p:spPr>
          <a:xfrm>
            <a:off x="1243584" y="2590007"/>
            <a:ext cx="0" cy="585246"/>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628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Activity: Design a State Machine</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141412" y="1746504"/>
            <a:ext cx="10123996" cy="722376"/>
          </a:xfrm>
        </p:spPr>
        <p:txBody>
          <a:bodyPr/>
          <a:lstStyle/>
          <a:p>
            <a:r>
              <a:rPr lang="en-US" dirty="0"/>
              <a:t>Imaging an automatic sliding door at, say, a grocery store.</a:t>
            </a:r>
          </a:p>
        </p:txBody>
      </p:sp>
      <p:sp>
        <p:nvSpPr>
          <p:cNvPr id="4" name="Rectangle 3">
            <a:extLst>
              <a:ext uri="{FF2B5EF4-FFF2-40B4-BE49-F238E27FC236}">
                <a16:creationId xmlns:a16="http://schemas.microsoft.com/office/drawing/2014/main" id="{73B62790-EB26-5840-90E2-721F23768F1B}"/>
              </a:ext>
            </a:extLst>
          </p:cNvPr>
          <p:cNvSpPr/>
          <p:nvPr/>
        </p:nvSpPr>
        <p:spPr>
          <a:xfrm>
            <a:off x="3337560" y="3191256"/>
            <a:ext cx="2020824" cy="2770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 Pad</a:t>
            </a:r>
          </a:p>
        </p:txBody>
      </p:sp>
      <p:sp>
        <p:nvSpPr>
          <p:cNvPr id="5" name="Rectangle 4">
            <a:extLst>
              <a:ext uri="{FF2B5EF4-FFF2-40B4-BE49-F238E27FC236}">
                <a16:creationId xmlns:a16="http://schemas.microsoft.com/office/drawing/2014/main" id="{8BA15D7E-ECBA-8C43-A9C9-AF19FFD7C641}"/>
              </a:ext>
            </a:extLst>
          </p:cNvPr>
          <p:cNvSpPr/>
          <p:nvPr/>
        </p:nvSpPr>
        <p:spPr>
          <a:xfrm>
            <a:off x="6507480" y="3191256"/>
            <a:ext cx="2020824" cy="2770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 Pad</a:t>
            </a:r>
          </a:p>
        </p:txBody>
      </p:sp>
      <p:grpSp>
        <p:nvGrpSpPr>
          <p:cNvPr id="12" name="Group 11">
            <a:extLst>
              <a:ext uri="{FF2B5EF4-FFF2-40B4-BE49-F238E27FC236}">
                <a16:creationId xmlns:a16="http://schemas.microsoft.com/office/drawing/2014/main" id="{15BE5A6D-437F-4640-819F-B7C4F9DB833F}"/>
              </a:ext>
            </a:extLst>
          </p:cNvPr>
          <p:cNvGrpSpPr/>
          <p:nvPr/>
        </p:nvGrpSpPr>
        <p:grpSpPr>
          <a:xfrm>
            <a:off x="5321808" y="2798064"/>
            <a:ext cx="1170432" cy="3511296"/>
            <a:chOff x="5367528" y="2834640"/>
            <a:chExt cx="1170432" cy="3511296"/>
          </a:xfrm>
        </p:grpSpPr>
        <p:cxnSp>
          <p:nvCxnSpPr>
            <p:cNvPr id="7" name="Straight Connector 6">
              <a:extLst>
                <a:ext uri="{FF2B5EF4-FFF2-40B4-BE49-F238E27FC236}">
                  <a16:creationId xmlns:a16="http://schemas.microsoft.com/office/drawing/2014/main" id="{AE294069-4212-1643-AAB1-6BEE25E18240}"/>
                </a:ext>
              </a:extLst>
            </p:cNvPr>
            <p:cNvCxnSpPr/>
            <p:nvPr/>
          </p:nvCxnSpPr>
          <p:spPr>
            <a:xfrm>
              <a:off x="5952744" y="2834640"/>
              <a:ext cx="0" cy="351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989B85-D446-3C42-8E58-4291BF189114}"/>
                </a:ext>
              </a:extLst>
            </p:cNvPr>
            <p:cNvCxnSpPr>
              <a:cxnSpLocks/>
            </p:cNvCxnSpPr>
            <p:nvPr/>
          </p:nvCxnSpPr>
          <p:spPr>
            <a:xfrm>
              <a:off x="5367528" y="2834640"/>
              <a:ext cx="11704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AF0C5E2-3075-A749-B226-BE13E4758D49}"/>
                </a:ext>
              </a:extLst>
            </p:cNvPr>
            <p:cNvCxnSpPr>
              <a:cxnSpLocks/>
            </p:cNvCxnSpPr>
            <p:nvPr/>
          </p:nvCxnSpPr>
          <p:spPr>
            <a:xfrm>
              <a:off x="5367528" y="6345936"/>
              <a:ext cx="1170432"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8925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676401" y="1984286"/>
            <a:ext cx="8092485" cy="4721315"/>
            <a:chOff x="626022" y="1298485"/>
            <a:chExt cx="8365578" cy="4880643"/>
          </a:xfrm>
        </p:grpSpPr>
        <p:sp>
          <p:nvSpPr>
            <p:cNvPr id="3" name="Oval 2"/>
            <p:cNvSpPr/>
            <p:nvPr/>
          </p:nvSpPr>
          <p:spPr>
            <a:xfrm>
              <a:off x="626022" y="2209799"/>
              <a:ext cx="1524000" cy="1385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State 0</a:t>
              </a:r>
            </a:p>
            <a:p>
              <a:pPr algn="ctr"/>
              <a:r>
                <a:rPr lang="en-US" sz="1200" dirty="0"/>
                <a:t>----------</a:t>
              </a:r>
            </a:p>
            <a:p>
              <a:pPr algn="ctr"/>
              <a:r>
                <a:rPr lang="en-US" sz="1200" dirty="0"/>
                <a:t>No click has begun</a:t>
              </a:r>
            </a:p>
          </p:txBody>
        </p:sp>
        <p:sp>
          <p:nvSpPr>
            <p:cNvPr id="5" name="Oval 4"/>
            <p:cNvSpPr/>
            <p:nvPr/>
          </p:nvSpPr>
          <p:spPr>
            <a:xfrm>
              <a:off x="3581400" y="2202873"/>
              <a:ext cx="1524000" cy="1385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State 1</a:t>
              </a:r>
            </a:p>
            <a:p>
              <a:pPr algn="ctr"/>
              <a:r>
                <a:rPr lang="en-US" sz="1200" dirty="0"/>
                <a:t>----------</a:t>
              </a:r>
            </a:p>
            <a:p>
              <a:pPr algn="ctr"/>
              <a:r>
                <a:rPr lang="en-US" sz="1200" dirty="0"/>
                <a:t>Mouse went down beginning a click</a:t>
              </a:r>
            </a:p>
          </p:txBody>
        </p:sp>
        <p:sp>
          <p:nvSpPr>
            <p:cNvPr id="7" name="Oval 6"/>
            <p:cNvSpPr/>
            <p:nvPr/>
          </p:nvSpPr>
          <p:spPr>
            <a:xfrm>
              <a:off x="6781800" y="2202873"/>
              <a:ext cx="1524000" cy="1385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State 2</a:t>
              </a:r>
            </a:p>
            <a:p>
              <a:pPr algn="ctr"/>
              <a:r>
                <a:rPr lang="en-US" sz="1200" dirty="0"/>
                <a:t>----------</a:t>
              </a:r>
            </a:p>
            <a:p>
              <a:pPr algn="ctr"/>
              <a:r>
                <a:rPr lang="en-US" sz="1200" dirty="0"/>
                <a:t>Mouse went up completing a click</a:t>
              </a:r>
            </a:p>
          </p:txBody>
        </p:sp>
        <p:sp>
          <p:nvSpPr>
            <p:cNvPr id="8" name="Oval 7"/>
            <p:cNvSpPr/>
            <p:nvPr/>
          </p:nvSpPr>
          <p:spPr>
            <a:xfrm>
              <a:off x="5029200" y="4793673"/>
              <a:ext cx="1524000" cy="1385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State 3</a:t>
              </a:r>
            </a:p>
            <a:p>
              <a:pPr algn="ctr"/>
              <a:r>
                <a:rPr lang="en-US" sz="1200" dirty="0"/>
                <a:t>----------</a:t>
              </a:r>
            </a:p>
            <a:p>
              <a:pPr algn="ctr"/>
              <a:r>
                <a:rPr lang="en-US" sz="1200" dirty="0"/>
                <a:t>Mouse back down, starting a double click</a:t>
              </a:r>
            </a:p>
          </p:txBody>
        </p:sp>
        <p:sp>
          <p:nvSpPr>
            <p:cNvPr id="9" name="Oval 8"/>
            <p:cNvSpPr/>
            <p:nvPr/>
          </p:nvSpPr>
          <p:spPr>
            <a:xfrm>
              <a:off x="2066453" y="4793673"/>
              <a:ext cx="1524000" cy="1385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State 4</a:t>
              </a:r>
            </a:p>
            <a:p>
              <a:pPr algn="ctr"/>
              <a:r>
                <a:rPr lang="en-US" sz="1200" dirty="0"/>
                <a:t>----------</a:t>
              </a:r>
            </a:p>
            <a:p>
              <a:pPr algn="ctr"/>
              <a:r>
                <a:rPr lang="en-US" sz="1200" dirty="0"/>
                <a:t>Mouse up completing double click</a:t>
              </a:r>
            </a:p>
          </p:txBody>
        </p:sp>
        <p:cxnSp>
          <p:nvCxnSpPr>
            <p:cNvPr id="10" name="Elbow Connector 9"/>
            <p:cNvCxnSpPr>
              <a:stCxn id="3" idx="6"/>
              <a:endCxn id="5" idx="2"/>
            </p:cNvCxnSpPr>
            <p:nvPr/>
          </p:nvCxnSpPr>
          <p:spPr>
            <a:xfrm flipV="1">
              <a:off x="2150022" y="2895601"/>
              <a:ext cx="1431378" cy="69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74051" y="2477869"/>
              <a:ext cx="1311822" cy="859040"/>
            </a:xfrm>
            <a:prstGeom prst="rect">
              <a:avLst/>
            </a:prstGeom>
            <a:noFill/>
          </p:spPr>
          <p:txBody>
            <a:bodyPr wrap="square" rtlCol="0">
              <a:spAutoFit/>
            </a:bodyPr>
            <a:lstStyle/>
            <a:p>
              <a:pPr algn="ctr"/>
              <a:r>
                <a:rPr lang="en-US" sz="1200" i="1" dirty="0"/>
                <a:t>Hover state = 1 </a:t>
              </a:r>
            </a:p>
            <a:p>
              <a:pPr algn="ctr"/>
              <a:r>
                <a:rPr lang="en-US" sz="1200" i="1" dirty="0"/>
                <a:t>&amp;&amp;</a:t>
              </a:r>
            </a:p>
            <a:p>
              <a:pPr algn="ctr"/>
              <a:r>
                <a:rPr lang="en-US" sz="1200" i="1" dirty="0"/>
                <a:t>Mouse button down</a:t>
              </a:r>
            </a:p>
          </p:txBody>
        </p:sp>
        <p:cxnSp>
          <p:nvCxnSpPr>
            <p:cNvPr id="15" name="Elbow Connector 14"/>
            <p:cNvCxnSpPr>
              <a:stCxn id="5" idx="6"/>
              <a:endCxn id="7" idx="2"/>
            </p:cNvCxnSpPr>
            <p:nvPr/>
          </p:nvCxnSpPr>
          <p:spPr>
            <a:xfrm>
              <a:off x="5105400" y="2895601"/>
              <a:ext cx="167640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257800" y="2477869"/>
              <a:ext cx="1311822" cy="668142"/>
            </a:xfrm>
            <a:prstGeom prst="rect">
              <a:avLst/>
            </a:prstGeom>
            <a:noFill/>
          </p:spPr>
          <p:txBody>
            <a:bodyPr wrap="square" rtlCol="0">
              <a:spAutoFit/>
            </a:bodyPr>
            <a:lstStyle/>
            <a:p>
              <a:pPr algn="ctr"/>
              <a:r>
                <a:rPr lang="en-US" sz="1200" i="1" dirty="0"/>
                <a:t>Hover state = 1 </a:t>
              </a:r>
            </a:p>
            <a:p>
              <a:pPr algn="ctr"/>
              <a:r>
                <a:rPr lang="en-US" sz="1200" i="1" dirty="0"/>
                <a:t>&amp;&amp;</a:t>
              </a:r>
            </a:p>
            <a:p>
              <a:pPr algn="ctr"/>
              <a:r>
                <a:rPr lang="en-US" sz="1200" i="1" dirty="0"/>
                <a:t>Mouse button up</a:t>
              </a:r>
            </a:p>
          </p:txBody>
        </p:sp>
        <p:cxnSp>
          <p:nvCxnSpPr>
            <p:cNvPr id="19" name="Elbow Connector 18"/>
            <p:cNvCxnSpPr>
              <a:stCxn id="5" idx="0"/>
              <a:endCxn id="3" idx="0"/>
            </p:cNvCxnSpPr>
            <p:nvPr/>
          </p:nvCxnSpPr>
          <p:spPr>
            <a:xfrm rot="16200000" flipH="1" flipV="1">
              <a:off x="2862248" y="728647"/>
              <a:ext cx="6926" cy="2955378"/>
            </a:xfrm>
            <a:prstGeom prst="bentConnector3">
              <a:avLst>
                <a:gd name="adj1" fmla="val -3300606"/>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73822" y="1298485"/>
              <a:ext cx="1507578" cy="668142"/>
            </a:xfrm>
            <a:prstGeom prst="rect">
              <a:avLst/>
            </a:prstGeom>
            <a:noFill/>
          </p:spPr>
          <p:txBody>
            <a:bodyPr wrap="square" rtlCol="0">
              <a:spAutoFit/>
            </a:bodyPr>
            <a:lstStyle/>
            <a:p>
              <a:pPr algn="ctr"/>
              <a:r>
                <a:rPr lang="en-US" sz="1200" i="1" dirty="0"/>
                <a:t>Hover state = 0 </a:t>
              </a:r>
            </a:p>
            <a:p>
              <a:pPr algn="ctr"/>
              <a:r>
                <a:rPr lang="en-US" sz="1200" i="1" dirty="0"/>
                <a:t>&amp;&amp;</a:t>
              </a:r>
            </a:p>
            <a:p>
              <a:pPr algn="ctr"/>
              <a:r>
                <a:rPr lang="en-US" sz="1200" i="1" dirty="0"/>
                <a:t>Mouse button up</a:t>
              </a:r>
            </a:p>
          </p:txBody>
        </p:sp>
        <p:cxnSp>
          <p:nvCxnSpPr>
            <p:cNvPr id="23" name="Elbow Connector 22"/>
            <p:cNvCxnSpPr>
              <a:stCxn id="7" idx="4"/>
              <a:endCxn id="3" idx="4"/>
            </p:cNvCxnSpPr>
            <p:nvPr/>
          </p:nvCxnSpPr>
          <p:spPr>
            <a:xfrm rot="5400000">
              <a:off x="4462447" y="513903"/>
              <a:ext cx="6928" cy="6155778"/>
            </a:xfrm>
            <a:prstGeom prst="bentConnector3">
              <a:avLst>
                <a:gd name="adj1" fmla="val 3399654"/>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242294" y="3597719"/>
              <a:ext cx="3104603" cy="477245"/>
            </a:xfrm>
            <a:prstGeom prst="rect">
              <a:avLst/>
            </a:prstGeom>
            <a:noFill/>
          </p:spPr>
          <p:txBody>
            <a:bodyPr wrap="square" rtlCol="0">
              <a:spAutoFit/>
            </a:bodyPr>
            <a:lstStyle/>
            <a:p>
              <a:pPr algn="ctr"/>
              <a:r>
                <a:rPr lang="en-US" sz="1200" i="1" dirty="0"/>
                <a:t>200ms passed, no double click started</a:t>
              </a:r>
            </a:p>
            <a:p>
              <a:pPr algn="ctr"/>
              <a:r>
                <a:rPr lang="en-US" sz="1200" i="1" dirty="0"/>
                <a:t>Register a single click</a:t>
              </a:r>
            </a:p>
          </p:txBody>
        </p:sp>
        <p:cxnSp>
          <p:nvCxnSpPr>
            <p:cNvPr id="27" name="Elbow Connector 26"/>
            <p:cNvCxnSpPr>
              <a:stCxn id="7" idx="4"/>
              <a:endCxn id="8" idx="6"/>
            </p:cNvCxnSpPr>
            <p:nvPr/>
          </p:nvCxnSpPr>
          <p:spPr>
            <a:xfrm rot="5400000">
              <a:off x="6099464" y="4042064"/>
              <a:ext cx="1898073" cy="990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43800" y="4626321"/>
              <a:ext cx="1447800" cy="477245"/>
            </a:xfrm>
            <a:prstGeom prst="rect">
              <a:avLst/>
            </a:prstGeom>
            <a:noFill/>
          </p:spPr>
          <p:txBody>
            <a:bodyPr wrap="square" rtlCol="0">
              <a:spAutoFit/>
            </a:bodyPr>
            <a:lstStyle/>
            <a:p>
              <a:pPr algn="ctr"/>
              <a:r>
                <a:rPr lang="en-US" sz="1200" i="1" dirty="0"/>
                <a:t>Hover state = 1</a:t>
              </a:r>
            </a:p>
            <a:p>
              <a:pPr algn="ctr"/>
              <a:r>
                <a:rPr lang="en-US" sz="1200" i="1" dirty="0"/>
                <a:t>Mouse button down</a:t>
              </a:r>
            </a:p>
          </p:txBody>
        </p:sp>
        <p:cxnSp>
          <p:nvCxnSpPr>
            <p:cNvPr id="31" name="Elbow Connector 30"/>
            <p:cNvCxnSpPr>
              <a:stCxn id="8" idx="2"/>
              <a:endCxn id="9" idx="6"/>
            </p:cNvCxnSpPr>
            <p:nvPr/>
          </p:nvCxnSpPr>
          <p:spPr>
            <a:xfrm rot="10800000">
              <a:off x="3590454" y="5486401"/>
              <a:ext cx="1438747"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9" idx="2"/>
              <a:endCxn id="3" idx="3"/>
            </p:cNvCxnSpPr>
            <p:nvPr/>
          </p:nvCxnSpPr>
          <p:spPr>
            <a:xfrm rot="10800000">
              <a:off x="849207" y="3392361"/>
              <a:ext cx="1217246" cy="20940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55911" y="4505191"/>
              <a:ext cx="1447800" cy="477245"/>
            </a:xfrm>
            <a:prstGeom prst="rect">
              <a:avLst/>
            </a:prstGeom>
            <a:noFill/>
          </p:spPr>
          <p:txBody>
            <a:bodyPr wrap="square" rtlCol="0">
              <a:spAutoFit/>
            </a:bodyPr>
            <a:lstStyle/>
            <a:p>
              <a:pPr algn="ctr"/>
              <a:r>
                <a:rPr lang="en-US" sz="1200" i="1" dirty="0"/>
                <a:t>Register Double Click</a:t>
              </a:r>
            </a:p>
          </p:txBody>
        </p:sp>
        <p:sp>
          <p:nvSpPr>
            <p:cNvPr id="39" name="TextBox 38"/>
            <p:cNvSpPr txBox="1"/>
            <p:nvPr/>
          </p:nvSpPr>
          <p:spPr>
            <a:xfrm>
              <a:off x="3581400" y="5029200"/>
              <a:ext cx="1447800" cy="477245"/>
            </a:xfrm>
            <a:prstGeom prst="rect">
              <a:avLst/>
            </a:prstGeom>
            <a:noFill/>
          </p:spPr>
          <p:txBody>
            <a:bodyPr wrap="square" rtlCol="0">
              <a:spAutoFit/>
            </a:bodyPr>
            <a:lstStyle/>
            <a:p>
              <a:pPr algn="ctr"/>
              <a:r>
                <a:rPr lang="en-US" sz="1200" i="1" dirty="0"/>
                <a:t>Hover state = 1</a:t>
              </a:r>
            </a:p>
            <a:p>
              <a:pPr algn="ctr"/>
              <a:r>
                <a:rPr lang="en-US" sz="1200" i="1" dirty="0"/>
                <a:t>Mouse button up</a:t>
              </a:r>
            </a:p>
          </p:txBody>
        </p:sp>
        <p:cxnSp>
          <p:nvCxnSpPr>
            <p:cNvPr id="40" name="Elbow Connector 39"/>
            <p:cNvCxnSpPr>
              <a:stCxn id="8" idx="0"/>
              <a:endCxn id="3" idx="5"/>
            </p:cNvCxnSpPr>
            <p:nvPr/>
          </p:nvCxnSpPr>
          <p:spPr>
            <a:xfrm rot="16200000" flipV="1">
              <a:off x="3158363" y="2160835"/>
              <a:ext cx="1401312" cy="386436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657600" y="4038600"/>
              <a:ext cx="1306554" cy="668142"/>
            </a:xfrm>
            <a:prstGeom prst="rect">
              <a:avLst/>
            </a:prstGeom>
            <a:noFill/>
          </p:spPr>
          <p:txBody>
            <a:bodyPr wrap="square" rtlCol="0">
              <a:spAutoFit/>
            </a:bodyPr>
            <a:lstStyle/>
            <a:p>
              <a:pPr algn="ctr"/>
              <a:r>
                <a:rPr lang="en-US" sz="1200" i="1" dirty="0"/>
                <a:t>Hover State = </a:t>
              </a:r>
              <a:r>
                <a:rPr lang="en-US" sz="1200" i="1"/>
                <a:t>0 </a:t>
              </a:r>
            </a:p>
            <a:p>
              <a:pPr algn="ctr"/>
              <a:r>
                <a:rPr lang="en-US" sz="1200" i="1" dirty="0"/>
                <a:t>&amp;&amp;</a:t>
              </a:r>
            </a:p>
            <a:p>
              <a:pPr algn="ctr"/>
              <a:r>
                <a:rPr lang="en-US" sz="1200" i="1" dirty="0"/>
                <a:t>Mouse button up</a:t>
              </a:r>
            </a:p>
          </p:txBody>
        </p:sp>
      </p:grpSp>
      <p:grpSp>
        <p:nvGrpSpPr>
          <p:cNvPr id="11" name="Group 10"/>
          <p:cNvGrpSpPr/>
          <p:nvPr/>
        </p:nvGrpSpPr>
        <p:grpSpPr>
          <a:xfrm>
            <a:off x="6036222" y="152401"/>
            <a:ext cx="4326978" cy="2197743"/>
            <a:chOff x="626022" y="2133600"/>
            <a:chExt cx="4326978" cy="2197743"/>
          </a:xfrm>
        </p:grpSpPr>
        <p:sp>
          <p:nvSpPr>
            <p:cNvPr id="25" name="Oval 24"/>
            <p:cNvSpPr/>
            <p:nvPr/>
          </p:nvSpPr>
          <p:spPr>
            <a:xfrm>
              <a:off x="626022" y="2133600"/>
              <a:ext cx="1524000" cy="152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Hover State 0</a:t>
              </a:r>
            </a:p>
            <a:p>
              <a:pPr algn="ctr"/>
              <a:r>
                <a:rPr lang="en-US" sz="1200" dirty="0">
                  <a:solidFill>
                    <a:schemeClr val="tx1"/>
                  </a:solidFill>
                </a:rPr>
                <a:t>----------</a:t>
              </a:r>
            </a:p>
            <a:p>
              <a:pPr algn="ctr"/>
              <a:r>
                <a:rPr lang="en-US" sz="1200" dirty="0">
                  <a:solidFill>
                    <a:schemeClr val="tx1"/>
                  </a:solidFill>
                </a:rPr>
                <a:t>No hover</a:t>
              </a:r>
            </a:p>
          </p:txBody>
        </p:sp>
        <p:sp>
          <p:nvSpPr>
            <p:cNvPr id="28" name="Oval 27"/>
            <p:cNvSpPr/>
            <p:nvPr/>
          </p:nvSpPr>
          <p:spPr>
            <a:xfrm>
              <a:off x="3429000" y="2133600"/>
              <a:ext cx="1524000" cy="152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Hover State 1</a:t>
              </a:r>
            </a:p>
            <a:p>
              <a:pPr algn="ctr"/>
              <a:r>
                <a:rPr lang="en-US" sz="1200" dirty="0">
                  <a:solidFill>
                    <a:schemeClr val="tx1"/>
                  </a:solidFill>
                </a:rPr>
                <a:t>----------</a:t>
              </a:r>
            </a:p>
            <a:p>
              <a:pPr algn="ctr"/>
              <a:r>
                <a:rPr lang="en-US" sz="1200" dirty="0">
                  <a:solidFill>
                    <a:schemeClr val="tx1"/>
                  </a:solidFill>
                </a:rPr>
                <a:t>Currently hovering</a:t>
              </a:r>
            </a:p>
          </p:txBody>
        </p:sp>
        <p:cxnSp>
          <p:nvCxnSpPr>
            <p:cNvPr id="29" name="Straight Arrow Connector 28"/>
            <p:cNvCxnSpPr>
              <a:stCxn id="28" idx="6"/>
              <a:endCxn id="32" idx="2"/>
            </p:cNvCxnSpPr>
            <p:nvPr/>
          </p:nvCxnSpPr>
          <p:spPr>
            <a:xfrm>
              <a:off x="2150022" y="2895600"/>
              <a:ext cx="1278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117178" y="2438400"/>
              <a:ext cx="1311822" cy="461665"/>
            </a:xfrm>
            <a:prstGeom prst="rect">
              <a:avLst/>
            </a:prstGeom>
            <a:noFill/>
          </p:spPr>
          <p:txBody>
            <a:bodyPr wrap="square" rtlCol="0">
              <a:spAutoFit/>
            </a:bodyPr>
            <a:lstStyle/>
            <a:p>
              <a:pPr algn="ctr"/>
              <a:r>
                <a:rPr lang="en-US" sz="1200" i="1" dirty="0"/>
                <a:t>Mouse moves over button</a:t>
              </a:r>
            </a:p>
          </p:txBody>
        </p:sp>
        <p:cxnSp>
          <p:nvCxnSpPr>
            <p:cNvPr id="33" name="Elbow Connector 32"/>
            <p:cNvCxnSpPr>
              <a:stCxn id="32" idx="4"/>
              <a:endCxn id="28" idx="4"/>
            </p:cNvCxnSpPr>
            <p:nvPr/>
          </p:nvCxnSpPr>
          <p:spPr>
            <a:xfrm rot="5400000">
              <a:off x="2789511" y="2256111"/>
              <a:ext cx="12700" cy="2802978"/>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114160" y="3869678"/>
              <a:ext cx="1311822" cy="461665"/>
            </a:xfrm>
            <a:prstGeom prst="rect">
              <a:avLst/>
            </a:prstGeom>
            <a:noFill/>
          </p:spPr>
          <p:txBody>
            <a:bodyPr wrap="square" rtlCol="0">
              <a:spAutoFit/>
            </a:bodyPr>
            <a:lstStyle/>
            <a:p>
              <a:pPr algn="ctr"/>
              <a:r>
                <a:rPr lang="en-US" sz="1200" i="1" dirty="0"/>
                <a:t>Mouse moves away from button</a:t>
              </a:r>
            </a:p>
          </p:txBody>
        </p:sp>
      </p:grpSp>
      <p:sp>
        <p:nvSpPr>
          <p:cNvPr id="36" name="Title 1">
            <a:extLst>
              <a:ext uri="{FF2B5EF4-FFF2-40B4-BE49-F238E27FC236}">
                <a16:creationId xmlns:a16="http://schemas.microsoft.com/office/drawing/2014/main" id="{DBFD138C-38B6-874E-9497-937C1DB9BF24}"/>
              </a:ext>
            </a:extLst>
          </p:cNvPr>
          <p:cNvSpPr>
            <a:spLocks noGrp="1"/>
          </p:cNvSpPr>
          <p:nvPr>
            <p:ph type="title"/>
          </p:nvPr>
        </p:nvSpPr>
        <p:spPr>
          <a:xfrm>
            <a:off x="1141413" y="234470"/>
            <a:ext cx="4500435" cy="1567216"/>
          </a:xfrm>
        </p:spPr>
        <p:txBody>
          <a:bodyPr>
            <a:normAutofit fontScale="90000"/>
          </a:bodyPr>
          <a:lstStyle/>
          <a:p>
            <a:pPr algn="ctr"/>
            <a:r>
              <a:rPr lang="en-US" dirty="0"/>
              <a:t>Another Example: How Buttons Work</a:t>
            </a:r>
          </a:p>
        </p:txBody>
      </p:sp>
    </p:spTree>
    <p:extLst>
      <p:ext uri="{BB962C8B-B14F-4D97-AF65-F5344CB8AC3E}">
        <p14:creationId xmlns:p14="http://schemas.microsoft.com/office/powerpoint/2010/main" val="304078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More Practice with DFA</a:t>
            </a:r>
          </a:p>
        </p:txBody>
      </p:sp>
    </p:spTree>
    <p:extLst>
      <p:ext uri="{BB962C8B-B14F-4D97-AF65-F5344CB8AC3E}">
        <p14:creationId xmlns:p14="http://schemas.microsoft.com/office/powerpoint/2010/main" val="4068277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Practice Problem 1</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2526502" y="1637861"/>
            <a:ext cx="3128836" cy="868617"/>
          </a:xfrm>
          <a:solidFill>
            <a:schemeClr val="tx1">
              <a:lumMod val="95000"/>
            </a:schemeClr>
          </a:solidFill>
        </p:spPr>
        <p:txBody>
          <a:bodyPr>
            <a:normAutofit/>
          </a:bodyPr>
          <a:lstStyle/>
          <a:p>
            <a:pPr marL="0" indent="0">
              <a:buNone/>
            </a:pPr>
            <a:r>
              <a:rPr lang="en-US" sz="1800" i="1" dirty="0">
                <a:solidFill>
                  <a:schemeClr val="bg1"/>
                </a:solidFill>
              </a:rPr>
              <a:t>What set of strings does this machine recognize?</a:t>
            </a:r>
          </a:p>
        </p:txBody>
      </p:sp>
      <p:sp>
        <p:nvSpPr>
          <p:cNvPr id="4" name="Oval 3">
            <a:extLst>
              <a:ext uri="{FF2B5EF4-FFF2-40B4-BE49-F238E27FC236}">
                <a16:creationId xmlns:a16="http://schemas.microsoft.com/office/drawing/2014/main" id="{8CD650CD-8CE1-FB43-8327-8FBC613C78EE}"/>
              </a:ext>
            </a:extLst>
          </p:cNvPr>
          <p:cNvSpPr/>
          <p:nvPr/>
        </p:nvSpPr>
        <p:spPr>
          <a:xfrm>
            <a:off x="3348228" y="4117085"/>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sp>
        <p:nvSpPr>
          <p:cNvPr id="6" name="Oval 5">
            <a:extLst>
              <a:ext uri="{FF2B5EF4-FFF2-40B4-BE49-F238E27FC236}">
                <a16:creationId xmlns:a16="http://schemas.microsoft.com/office/drawing/2014/main" id="{3781AC1C-1965-BE49-A278-1F27C4BB557E}"/>
              </a:ext>
            </a:extLst>
          </p:cNvPr>
          <p:cNvSpPr/>
          <p:nvPr/>
        </p:nvSpPr>
        <p:spPr>
          <a:xfrm>
            <a:off x="7770876" y="4104910"/>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grpSp>
        <p:nvGrpSpPr>
          <p:cNvPr id="9" name="Group 8">
            <a:extLst>
              <a:ext uri="{FF2B5EF4-FFF2-40B4-BE49-F238E27FC236}">
                <a16:creationId xmlns:a16="http://schemas.microsoft.com/office/drawing/2014/main" id="{D44DF9C0-D893-EC4A-AF57-1C84729D966D}"/>
              </a:ext>
            </a:extLst>
          </p:cNvPr>
          <p:cNvGrpSpPr/>
          <p:nvPr/>
        </p:nvGrpSpPr>
        <p:grpSpPr>
          <a:xfrm>
            <a:off x="5343144" y="4020344"/>
            <a:ext cx="1028700" cy="1028700"/>
            <a:chOff x="9944100" y="1493551"/>
            <a:chExt cx="1028700" cy="1028700"/>
          </a:xfrm>
        </p:grpSpPr>
        <p:sp>
          <p:nvSpPr>
            <p:cNvPr id="8" name="Oval 7">
              <a:extLst>
                <a:ext uri="{FF2B5EF4-FFF2-40B4-BE49-F238E27FC236}">
                  <a16:creationId xmlns:a16="http://schemas.microsoft.com/office/drawing/2014/main" id="{AD441E3D-2D09-2144-88AD-C611D0E532D4}"/>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Oval 6">
              <a:extLst>
                <a:ext uri="{FF2B5EF4-FFF2-40B4-BE49-F238E27FC236}">
                  <a16:creationId xmlns:a16="http://schemas.microsoft.com/office/drawing/2014/main" id="{C459E203-CDB5-BC4A-8282-5306FFFC584A}"/>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grpSp>
      <p:cxnSp>
        <p:nvCxnSpPr>
          <p:cNvPr id="26" name="Elbow Connector 25">
            <a:extLst>
              <a:ext uri="{FF2B5EF4-FFF2-40B4-BE49-F238E27FC236}">
                <a16:creationId xmlns:a16="http://schemas.microsoft.com/office/drawing/2014/main" id="{FC494877-D7E2-9340-AADB-57861DE920FD}"/>
              </a:ext>
            </a:extLst>
          </p:cNvPr>
          <p:cNvCxnSpPr>
            <a:cxnSpLocks/>
            <a:stCxn id="8" idx="1"/>
            <a:endCxn id="8" idx="0"/>
          </p:cNvCxnSpPr>
          <p:nvPr/>
        </p:nvCxnSpPr>
        <p:spPr>
          <a:xfrm rot="5400000" flipH="1" flipV="1">
            <a:off x="5600319" y="3913819"/>
            <a:ext cx="150650" cy="363700"/>
          </a:xfrm>
          <a:prstGeom prst="bentConnector3">
            <a:avLst>
              <a:gd name="adj1" fmla="val 25174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0D6CF353-6E92-2B48-B297-8863292EB9C9}"/>
              </a:ext>
            </a:extLst>
          </p:cNvPr>
          <p:cNvSpPr txBox="1">
            <a:spLocks/>
          </p:cNvSpPr>
          <p:nvPr/>
        </p:nvSpPr>
        <p:spPr>
          <a:xfrm>
            <a:off x="5537041" y="3437613"/>
            <a:ext cx="29225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43" name="Content Placeholder 2">
            <a:extLst>
              <a:ext uri="{FF2B5EF4-FFF2-40B4-BE49-F238E27FC236}">
                <a16:creationId xmlns:a16="http://schemas.microsoft.com/office/drawing/2014/main" id="{0106AD5F-39DA-AE4B-97B0-D74729FD4779}"/>
              </a:ext>
            </a:extLst>
          </p:cNvPr>
          <p:cNvSpPr txBox="1">
            <a:spLocks/>
          </p:cNvSpPr>
          <p:nvPr/>
        </p:nvSpPr>
        <p:spPr>
          <a:xfrm>
            <a:off x="6452616" y="1634314"/>
            <a:ext cx="3020568" cy="872163"/>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List out the formal description (5-tuple) for this machine</a:t>
            </a:r>
            <a:endParaRPr lang="en-US" sz="1800" b="1" u="sng" dirty="0">
              <a:solidFill>
                <a:schemeClr val="bg1"/>
              </a:solidFill>
            </a:endParaRPr>
          </a:p>
        </p:txBody>
      </p:sp>
      <p:cxnSp>
        <p:nvCxnSpPr>
          <p:cNvPr id="37" name="Straight Arrow Connector 36">
            <a:extLst>
              <a:ext uri="{FF2B5EF4-FFF2-40B4-BE49-F238E27FC236}">
                <a16:creationId xmlns:a16="http://schemas.microsoft.com/office/drawing/2014/main" id="{E04CBDD8-102F-124F-ACEB-79ECB0D251E5}"/>
              </a:ext>
            </a:extLst>
          </p:cNvPr>
          <p:cNvCxnSpPr>
            <a:cxnSpLocks/>
            <a:endCxn id="4" idx="2"/>
          </p:cNvCxnSpPr>
          <p:nvPr/>
        </p:nvCxnSpPr>
        <p:spPr>
          <a:xfrm>
            <a:off x="2755102" y="4534694"/>
            <a:ext cx="593126" cy="301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E4BAF6C2-619F-8A44-9EB5-6645807DE5E5}"/>
              </a:ext>
            </a:extLst>
          </p:cNvPr>
          <p:cNvCxnSpPr>
            <a:cxnSpLocks/>
            <a:stCxn id="4" idx="7"/>
            <a:endCxn id="4" idx="0"/>
          </p:cNvCxnSpPr>
          <p:nvPr/>
        </p:nvCxnSpPr>
        <p:spPr>
          <a:xfrm rot="16200000" flipV="1">
            <a:off x="3855966" y="4029971"/>
            <a:ext cx="123198" cy="297426"/>
          </a:xfrm>
          <a:prstGeom prst="bentConnector3">
            <a:avLst>
              <a:gd name="adj1"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6F956C4C-6883-0344-827A-6061E9EC792E}"/>
              </a:ext>
            </a:extLst>
          </p:cNvPr>
          <p:cNvSpPr txBox="1">
            <a:spLocks/>
          </p:cNvSpPr>
          <p:nvPr/>
        </p:nvSpPr>
        <p:spPr>
          <a:xfrm>
            <a:off x="3764967" y="3531355"/>
            <a:ext cx="3195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38" name="Straight Arrow Connector 37">
            <a:extLst>
              <a:ext uri="{FF2B5EF4-FFF2-40B4-BE49-F238E27FC236}">
                <a16:creationId xmlns:a16="http://schemas.microsoft.com/office/drawing/2014/main" id="{9DECB02D-9D91-6D4F-B7D0-95C3039E5F5B}"/>
              </a:ext>
            </a:extLst>
          </p:cNvPr>
          <p:cNvCxnSpPr>
            <a:cxnSpLocks/>
            <a:stCxn id="4" idx="6"/>
            <a:endCxn id="8" idx="2"/>
          </p:cNvCxnSpPr>
          <p:nvPr/>
        </p:nvCxnSpPr>
        <p:spPr>
          <a:xfrm flipV="1">
            <a:off x="4189476" y="4534694"/>
            <a:ext cx="1153668" cy="301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Content Placeholder 2">
            <a:extLst>
              <a:ext uri="{FF2B5EF4-FFF2-40B4-BE49-F238E27FC236}">
                <a16:creationId xmlns:a16="http://schemas.microsoft.com/office/drawing/2014/main" id="{C7B94362-A4D0-FF45-84FE-1EEF7F4180F6}"/>
              </a:ext>
            </a:extLst>
          </p:cNvPr>
          <p:cNvSpPr txBox="1">
            <a:spLocks/>
          </p:cNvSpPr>
          <p:nvPr/>
        </p:nvSpPr>
        <p:spPr>
          <a:xfrm>
            <a:off x="4587460" y="4111038"/>
            <a:ext cx="3195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40" name="Straight Arrow Connector 39">
            <a:extLst>
              <a:ext uri="{FF2B5EF4-FFF2-40B4-BE49-F238E27FC236}">
                <a16:creationId xmlns:a16="http://schemas.microsoft.com/office/drawing/2014/main" id="{9C4383B7-A3EA-C840-8671-299BC2A67DF7}"/>
              </a:ext>
            </a:extLst>
          </p:cNvPr>
          <p:cNvCxnSpPr>
            <a:cxnSpLocks/>
            <a:stCxn id="8" idx="7"/>
            <a:endCxn id="6" idx="1"/>
          </p:cNvCxnSpPr>
          <p:nvPr/>
        </p:nvCxnSpPr>
        <p:spPr>
          <a:xfrm>
            <a:off x="6221194" y="4170994"/>
            <a:ext cx="1672880" cy="5711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01DE8CB-A7E6-1240-AE12-3119A308F110}"/>
              </a:ext>
            </a:extLst>
          </p:cNvPr>
          <p:cNvCxnSpPr>
            <a:cxnSpLocks/>
            <a:stCxn id="6" idx="3"/>
            <a:endCxn id="8" idx="5"/>
          </p:cNvCxnSpPr>
          <p:nvPr/>
        </p:nvCxnSpPr>
        <p:spPr>
          <a:xfrm flipH="1">
            <a:off x="6221194" y="4822960"/>
            <a:ext cx="1672880" cy="7543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1D28A5DF-0C33-5B42-A3FA-EBB2CD3DA009}"/>
              </a:ext>
            </a:extLst>
          </p:cNvPr>
          <p:cNvSpPr txBox="1">
            <a:spLocks/>
          </p:cNvSpPr>
          <p:nvPr/>
        </p:nvSpPr>
        <p:spPr>
          <a:xfrm>
            <a:off x="7150638" y="3780421"/>
            <a:ext cx="29225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44" name="Content Placeholder 2">
            <a:extLst>
              <a:ext uri="{FF2B5EF4-FFF2-40B4-BE49-F238E27FC236}">
                <a16:creationId xmlns:a16="http://schemas.microsoft.com/office/drawing/2014/main" id="{E8678380-2BE7-4042-9AC1-281AB02D7AF8}"/>
              </a:ext>
            </a:extLst>
          </p:cNvPr>
          <p:cNvSpPr txBox="1">
            <a:spLocks/>
          </p:cNvSpPr>
          <p:nvPr/>
        </p:nvSpPr>
        <p:spPr>
          <a:xfrm>
            <a:off x="6939945" y="4499356"/>
            <a:ext cx="502952"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0,1</a:t>
            </a:r>
          </a:p>
        </p:txBody>
      </p:sp>
    </p:spTree>
    <p:extLst>
      <p:ext uri="{BB962C8B-B14F-4D97-AF65-F5344CB8AC3E}">
        <p14:creationId xmlns:p14="http://schemas.microsoft.com/office/powerpoint/2010/main" val="3791916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Practice Problem 2</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2151598" y="1976189"/>
            <a:ext cx="8016530" cy="3501067"/>
          </a:xfrm>
          <a:solidFill>
            <a:schemeClr val="tx1">
              <a:lumMod val="95000"/>
            </a:schemeClr>
          </a:solidFill>
        </p:spPr>
        <p:txBody>
          <a:bodyPr>
            <a:normAutofit/>
          </a:bodyPr>
          <a:lstStyle/>
          <a:p>
            <a:pPr marL="0" indent="0">
              <a:buNone/>
            </a:pPr>
            <a:r>
              <a:rPr lang="en-US" sz="1800" i="1" dirty="0">
                <a:solidFill>
                  <a:schemeClr val="bg1"/>
                </a:solidFill>
              </a:rPr>
              <a:t>Design a DFA that accepts any binary string that contains “001” as a substring anywhere (possibly multiple times) in the string. The DFA should reject if the string does not contain a contiguous 001 anywhere in the string.</a:t>
            </a:r>
          </a:p>
          <a:p>
            <a:pPr marL="0" indent="0">
              <a:buNone/>
            </a:pPr>
            <a:endParaRPr lang="en-US" sz="1800" i="1" dirty="0">
              <a:solidFill>
                <a:schemeClr val="bg1"/>
              </a:solidFill>
            </a:endParaRPr>
          </a:p>
          <a:p>
            <a:pPr marL="0" indent="0">
              <a:buNone/>
            </a:pPr>
            <a:r>
              <a:rPr lang="en-US" sz="1800" i="1" dirty="0">
                <a:solidFill>
                  <a:schemeClr val="bg1"/>
                </a:solidFill>
              </a:rPr>
              <a:t>Examples:</a:t>
            </a:r>
            <a:br>
              <a:rPr lang="en-US" sz="1800" i="1" dirty="0">
                <a:solidFill>
                  <a:schemeClr val="bg1"/>
                </a:solidFill>
              </a:rPr>
            </a:br>
            <a:r>
              <a:rPr lang="en-US" sz="1800" i="1" dirty="0">
                <a:solidFill>
                  <a:schemeClr val="bg1"/>
                </a:solidFill>
              </a:rPr>
              <a:t>011110101011111	REJECT</a:t>
            </a:r>
            <a:br>
              <a:rPr lang="en-US" sz="1800" i="1" dirty="0">
                <a:solidFill>
                  <a:schemeClr val="bg1"/>
                </a:solidFill>
              </a:rPr>
            </a:br>
            <a:r>
              <a:rPr lang="en-US" sz="1800" i="1" dirty="0">
                <a:solidFill>
                  <a:schemeClr val="bg1"/>
                </a:solidFill>
              </a:rPr>
              <a:t>11111</a:t>
            </a:r>
            <a:r>
              <a:rPr lang="en-US" sz="1800" b="1" i="1" u="sng" dirty="0">
                <a:solidFill>
                  <a:schemeClr val="bg1"/>
                </a:solidFill>
              </a:rPr>
              <a:t>001</a:t>
            </a:r>
            <a:r>
              <a:rPr lang="en-US" sz="1800" i="1" dirty="0">
                <a:solidFill>
                  <a:schemeClr val="bg1"/>
                </a:solidFill>
              </a:rPr>
              <a:t>0101011	ACCEPT</a:t>
            </a:r>
          </a:p>
        </p:txBody>
      </p:sp>
    </p:spTree>
    <p:extLst>
      <p:ext uri="{BB962C8B-B14F-4D97-AF65-F5344CB8AC3E}">
        <p14:creationId xmlns:p14="http://schemas.microsoft.com/office/powerpoint/2010/main" val="2174903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Formal Definition of Computation with DFA</a:t>
            </a:r>
          </a:p>
        </p:txBody>
      </p:sp>
    </p:spTree>
    <p:extLst>
      <p:ext uri="{BB962C8B-B14F-4D97-AF65-F5344CB8AC3E}">
        <p14:creationId xmlns:p14="http://schemas.microsoft.com/office/powerpoint/2010/main" val="657290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Formal Definition of computation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2086147" y="2872301"/>
                <a:ext cx="8016530" cy="1883664"/>
              </a:xfrm>
              <a:solidFill>
                <a:schemeClr val="tx1">
                  <a:lumMod val="95000"/>
                </a:schemeClr>
              </a:solidFill>
            </p:spPr>
            <p:txBody>
              <a:bodyPr>
                <a:normAutofit/>
              </a:bodyPr>
              <a:lstStyle/>
              <a:p>
                <a:pPr marL="0" indent="0">
                  <a:buNone/>
                </a:pPr>
                <a:r>
                  <a:rPr lang="en-US" sz="1800" i="1" dirty="0">
                    <a:solidFill>
                      <a:schemeClr val="bg1"/>
                    </a:solidFill>
                  </a:rPr>
                  <a:t>M accepts the string w if a sequence of states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𝑟</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𝑟</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𝑟</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𝑟</m:t>
                        </m:r>
                      </m:e>
                      <m:sub>
                        <m:r>
                          <a:rPr lang="en-US" sz="1800" b="0" i="1" smtClean="0">
                            <a:solidFill>
                              <a:schemeClr val="bg1"/>
                            </a:solidFill>
                            <a:latin typeface="Cambria Math" panose="02040503050406030204" pitchFamily="18" charset="0"/>
                          </a:rPr>
                          <m:t>𝑛</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i="1" dirty="0">
                    <a:solidFill>
                      <a:schemeClr val="bg1"/>
                    </a:solidFill>
                  </a:rPr>
                  <a:t> exists such that:</a:t>
                </a:r>
              </a:p>
              <a:p>
                <a:pPr marL="0" indent="0">
                  <a:buNone/>
                </a:pPr>
                <a:r>
                  <a:rPr lang="en-US" sz="1800" i="1" dirty="0">
                    <a:solidFill>
                      <a:schemeClr val="bg1"/>
                    </a:solidFill>
                  </a:rPr>
                  <a:t>1.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𝑟</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oMath>
                </a14:m>
                <a:br>
                  <a:rPr lang="en-US" sz="1800" i="1" dirty="0">
                    <a:solidFill>
                      <a:schemeClr val="bg1"/>
                    </a:solidFill>
                  </a:rPr>
                </a:br>
                <a:r>
                  <a:rPr lang="en-US" sz="1800" i="1" dirty="0">
                    <a:solidFill>
                      <a:schemeClr val="bg1"/>
                    </a:solidFill>
                  </a:rPr>
                  <a:t>2. </a:t>
                </a:r>
                <a14:m>
                  <m:oMath xmlns:m="http://schemas.openxmlformats.org/officeDocument/2006/math">
                    <m:r>
                      <a:rPr lang="en-US" sz="1800" b="0" i="1" smtClean="0">
                        <a:solidFill>
                          <a:schemeClr val="bg1"/>
                        </a:solidFill>
                        <a:latin typeface="Cambria Math" panose="02040503050406030204" pitchFamily="18" charset="0"/>
                      </a:rPr>
                      <m:t>𝛿</m:t>
                    </m:r>
                    <m:d>
                      <m:dPr>
                        <m:ctrlPr>
                          <a:rPr lang="en-US" sz="1800" b="0" i="1" smtClean="0">
                            <a:solidFill>
                              <a:schemeClr val="bg1"/>
                            </a:solidFill>
                            <a:latin typeface="Cambria Math" panose="02040503050406030204" pitchFamily="18" charset="0"/>
                          </a:rPr>
                        </m:ctrlPr>
                      </m:dPr>
                      <m:e>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𝑟</m:t>
                            </m:r>
                          </m:e>
                          <m:sub>
                            <m:r>
                              <a:rPr lang="en-US" sz="1800" b="0" i="1" smtClean="0">
                                <a:solidFill>
                                  <a:schemeClr val="bg1"/>
                                </a:solidFill>
                                <a:latin typeface="Cambria Math" panose="02040503050406030204" pitchFamily="18" charset="0"/>
                              </a:rPr>
                              <m:t>𝑖</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𝑤</m:t>
                            </m:r>
                          </m:e>
                          <m:sub>
                            <m:r>
                              <a:rPr lang="en-US" sz="1800" b="0" i="1" smtClean="0">
                                <a:solidFill>
                                  <a:schemeClr val="bg1"/>
                                </a:solidFill>
                                <a:latin typeface="Cambria Math" panose="02040503050406030204" pitchFamily="18" charset="0"/>
                              </a:rPr>
                              <m:t>𝑖</m:t>
                            </m:r>
                            <m:r>
                              <a:rPr lang="en-US" sz="1800" b="0" i="1" smtClean="0">
                                <a:solidFill>
                                  <a:schemeClr val="bg1"/>
                                </a:solidFill>
                                <a:latin typeface="Cambria Math" panose="02040503050406030204" pitchFamily="18" charset="0"/>
                              </a:rPr>
                              <m:t>+1</m:t>
                            </m:r>
                          </m:sub>
                        </m:sSub>
                      </m:e>
                    </m:d>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𝑟</m:t>
                        </m:r>
                      </m:e>
                      <m:sub>
                        <m:r>
                          <a:rPr lang="en-US" sz="1800" b="0" i="1" smtClean="0">
                            <a:solidFill>
                              <a:schemeClr val="bg1"/>
                            </a:solidFill>
                            <a:latin typeface="Cambria Math" panose="02040503050406030204" pitchFamily="18" charset="0"/>
                          </a:rPr>
                          <m:t>𝑖</m:t>
                        </m:r>
                        <m:r>
                          <a:rPr lang="en-US" sz="1800" b="0" i="1" smtClean="0">
                            <a:solidFill>
                              <a:schemeClr val="bg1"/>
                            </a:solidFill>
                            <a:latin typeface="Cambria Math" panose="02040503050406030204" pitchFamily="18" charset="0"/>
                          </a:rPr>
                          <m:t>+1</m:t>
                        </m:r>
                      </m:sub>
                    </m:sSub>
                  </m:oMath>
                </a14:m>
                <a:r>
                  <a:rPr lang="en-US" sz="1800" i="1" dirty="0">
                    <a:solidFill>
                      <a:schemeClr val="bg1"/>
                    </a:solidFill>
                  </a:rPr>
                  <a:t> for </a:t>
                </a:r>
                <a14:m>
                  <m:oMath xmlns:m="http://schemas.openxmlformats.org/officeDocument/2006/math">
                    <m:r>
                      <a:rPr lang="en-US" sz="1800" b="0" i="1" smtClean="0">
                        <a:solidFill>
                          <a:schemeClr val="bg1"/>
                        </a:solidFill>
                        <a:latin typeface="Cambria Math" panose="02040503050406030204" pitchFamily="18" charset="0"/>
                      </a:rPr>
                      <m:t>𝑖</m:t>
                    </m:r>
                    <m:r>
                      <a:rPr lang="en-US" sz="1800" b="0" i="1" smtClean="0">
                        <a:solidFill>
                          <a:schemeClr val="bg1"/>
                        </a:solidFill>
                        <a:latin typeface="Cambria Math" panose="02040503050406030204" pitchFamily="18" charset="0"/>
                      </a:rPr>
                      <m:t>=0,…,</m:t>
                    </m:r>
                    <m:r>
                      <a:rPr lang="en-US" sz="1800" b="0" i="1" smtClean="0">
                        <a:solidFill>
                          <a:schemeClr val="bg1"/>
                        </a:solidFill>
                        <a:latin typeface="Cambria Math" panose="02040503050406030204" pitchFamily="18" charset="0"/>
                      </a:rPr>
                      <m:t>𝑛</m:t>
                    </m:r>
                    <m:r>
                      <a:rPr lang="en-US" sz="1800" b="0" i="1" smtClean="0">
                        <a:solidFill>
                          <a:schemeClr val="bg1"/>
                        </a:solidFill>
                        <a:latin typeface="Cambria Math" panose="02040503050406030204" pitchFamily="18" charset="0"/>
                      </a:rPr>
                      <m:t>−1</m:t>
                    </m:r>
                  </m:oMath>
                </a14:m>
                <a:br>
                  <a:rPr lang="en-US" sz="1800" i="1" dirty="0">
                    <a:solidFill>
                      <a:schemeClr val="bg1"/>
                    </a:solidFill>
                  </a:rPr>
                </a:br>
                <a:r>
                  <a:rPr lang="en-US" sz="1800" i="1" dirty="0">
                    <a:solidFill>
                      <a:schemeClr val="bg1"/>
                    </a:solidFill>
                  </a:rPr>
                  <a:t>3.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𝑟</m:t>
                        </m:r>
                      </m:e>
                      <m:sub>
                        <m:r>
                          <a:rPr lang="en-US" sz="1800" b="0" i="1" smtClean="0">
                            <a:solidFill>
                              <a:schemeClr val="bg1"/>
                            </a:solidFill>
                            <a:latin typeface="Cambria Math" panose="02040503050406030204" pitchFamily="18" charset="0"/>
                          </a:rPr>
                          <m:t>𝑛</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𝐹</m:t>
                    </m:r>
                  </m:oMath>
                </a14:m>
                <a:endParaRPr lang="en-US" sz="1800" i="1" dirty="0">
                  <a:solidFill>
                    <a:schemeClr val="bg1"/>
                  </a:solidFill>
                </a:endParaRPr>
              </a:p>
            </p:txBody>
          </p:sp>
        </mc:Choice>
        <mc:Fallback>
          <p:sp>
            <p:nvSpPr>
              <p:cNvPr id="3" name="Content Placeholder 2">
                <a:extLst>
                  <a:ext uri="{FF2B5EF4-FFF2-40B4-BE49-F238E27FC236}">
                    <a16:creationId xmlns:a16="http://schemas.microsoft.com/office/drawing/2014/main" id="{3AF1510D-4DE5-0944-9883-C7378A65B719}"/>
                  </a:ext>
                </a:extLst>
              </p:cNvPr>
              <p:cNvSpPr>
                <a:spLocks noGrp="1" noRot="1" noChangeAspect="1" noMove="1" noResize="1" noEditPoints="1" noAdjustHandles="1" noChangeArrowheads="1" noChangeShapeType="1" noTextEdit="1"/>
              </p:cNvSpPr>
              <p:nvPr>
                <p:ph idx="1"/>
              </p:nvPr>
            </p:nvSpPr>
            <p:spPr>
              <a:xfrm>
                <a:off x="2086147" y="2872301"/>
                <a:ext cx="8016530" cy="1883664"/>
              </a:xfrm>
              <a:blipFill>
                <a:blip r:embed="rId2"/>
                <a:stretch>
                  <a:fillRect l="-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B0765A4B-5441-7640-B1AC-0E649906A444}"/>
                  </a:ext>
                </a:extLst>
              </p:cNvPr>
              <p:cNvSpPr txBox="1">
                <a:spLocks/>
              </p:cNvSpPr>
              <p:nvPr/>
            </p:nvSpPr>
            <p:spPr>
              <a:xfrm>
                <a:off x="3105703" y="1805501"/>
                <a:ext cx="5977418" cy="678619"/>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Formal definition of computation on a DFA </a:t>
                </a:r>
                <a14:m>
                  <m:oMath xmlns:m="http://schemas.openxmlformats.org/officeDocument/2006/math">
                    <m:r>
                      <a:rPr lang="en-US" sz="1800" b="0" i="1" smtClean="0">
                        <a:solidFill>
                          <a:schemeClr val="tx1"/>
                        </a:solidFill>
                        <a:latin typeface="Cambria Math" panose="02040503050406030204" pitchFamily="18" charset="0"/>
                      </a:rPr>
                      <m:t>𝑀</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𝑄</m:t>
                    </m:r>
                    <m:r>
                      <a:rPr lang="en-US" sz="1800" b="0" i="1" smtClean="0">
                        <a:solidFill>
                          <a:schemeClr val="tx1"/>
                        </a:solidFill>
                        <a:latin typeface="Cambria Math" panose="02040503050406030204" pitchFamily="18" charset="0"/>
                      </a:rPr>
                      <m:t>, </m:t>
                    </m:r>
                    <m:r>
                      <m:rPr>
                        <m:sty m:val="p"/>
                      </m:rPr>
                      <a:rPr lang="en-US" sz="1800" b="0" i="0" smtClean="0">
                        <a:solidFill>
                          <a:schemeClr val="tx1"/>
                        </a:solidFill>
                        <a:latin typeface="Cambria Math" panose="02040503050406030204" pitchFamily="18" charset="0"/>
                      </a:rPr>
                      <m:t>Σ</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𝛿</m:t>
                    </m:r>
                    <m:r>
                      <a:rPr lang="en-US" sz="1800" b="0" i="1" smtClean="0">
                        <a:solidFill>
                          <a:schemeClr val="tx1"/>
                        </a:solidFill>
                        <a:latin typeface="Cambria Math" panose="02040503050406030204" pitchFamily="18" charset="0"/>
                      </a:rPr>
                      <m:t>, </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𝑞</m:t>
                        </m:r>
                      </m:e>
                      <m:sub>
                        <m:r>
                          <a:rPr lang="en-US" sz="1800" b="0" i="1" smtClean="0">
                            <a:solidFill>
                              <a:schemeClr val="tx1"/>
                            </a:solidFill>
                            <a:latin typeface="Cambria Math" panose="02040503050406030204" pitchFamily="18" charset="0"/>
                          </a:rPr>
                          <m:t>0</m:t>
                        </m:r>
                      </m:sub>
                    </m:sSub>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𝐹</m:t>
                    </m:r>
                    <m:r>
                      <a:rPr lang="en-US" sz="1800" b="0" i="1" smtClean="0">
                        <a:solidFill>
                          <a:schemeClr val="tx1"/>
                        </a:solidFill>
                        <a:latin typeface="Cambria Math" panose="02040503050406030204" pitchFamily="18" charset="0"/>
                      </a:rPr>
                      <m:t>)</m:t>
                    </m:r>
                  </m:oMath>
                </a14:m>
                <a:r>
                  <a:rPr lang="en-US" sz="1800" i="1" dirty="0">
                    <a:solidFill>
                      <a:schemeClr val="tx1"/>
                    </a:solidFill>
                  </a:rPr>
                  <a:t> on input string </a:t>
                </a:r>
                <a14:m>
                  <m:oMath xmlns:m="http://schemas.openxmlformats.org/officeDocument/2006/math">
                    <m:r>
                      <a:rPr lang="en-US" sz="1800" b="0" i="1" smtClean="0">
                        <a:solidFill>
                          <a:schemeClr val="tx1"/>
                        </a:solidFill>
                        <a:latin typeface="Cambria Math" panose="02040503050406030204" pitchFamily="18" charset="0"/>
                      </a:rPr>
                      <m:t>𝑤</m:t>
                    </m:r>
                    <m:r>
                      <a:rPr lang="en-US" sz="1800" b="0" i="1" smtClean="0">
                        <a:solidFill>
                          <a:schemeClr val="tx1"/>
                        </a:solidFill>
                        <a:latin typeface="Cambria Math" panose="02040503050406030204" pitchFamily="18" charset="0"/>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𝑤</m:t>
                        </m:r>
                      </m:e>
                      <m:sub>
                        <m:r>
                          <a:rPr lang="en-US" sz="1800" b="0" i="1" smtClean="0">
                            <a:solidFill>
                              <a:schemeClr val="tx1"/>
                            </a:solidFill>
                            <a:latin typeface="Cambria Math" panose="02040503050406030204" pitchFamily="18" charset="0"/>
                          </a:rPr>
                          <m:t>1</m:t>
                        </m:r>
                      </m:sub>
                    </m:sSub>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𝑤</m:t>
                        </m:r>
                      </m:e>
                      <m:sub>
                        <m:r>
                          <a:rPr lang="en-US" sz="1800" b="0" i="1" smtClean="0">
                            <a:solidFill>
                              <a:schemeClr val="tx1"/>
                            </a:solidFill>
                            <a:latin typeface="Cambria Math" panose="02040503050406030204" pitchFamily="18" charset="0"/>
                          </a:rPr>
                          <m:t>2</m:t>
                        </m:r>
                      </m:sub>
                    </m:sSub>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𝑤</m:t>
                        </m:r>
                      </m:e>
                      <m:sub>
                        <m:r>
                          <a:rPr lang="en-US" sz="1800" b="0" i="1" smtClean="0">
                            <a:solidFill>
                              <a:schemeClr val="tx1"/>
                            </a:solidFill>
                            <a:latin typeface="Cambria Math" panose="02040503050406030204" pitchFamily="18" charset="0"/>
                          </a:rPr>
                          <m:t>3</m:t>
                        </m:r>
                      </m:sub>
                    </m:sSub>
                    <m:r>
                      <a:rPr lang="en-US" sz="1800" b="0" i="1" smtClean="0">
                        <a:solidFill>
                          <a:schemeClr val="tx1"/>
                        </a:solidFill>
                        <a:latin typeface="Cambria Math" panose="02040503050406030204" pitchFamily="18" charset="0"/>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𝑤</m:t>
                        </m:r>
                      </m:e>
                      <m:sub>
                        <m:r>
                          <a:rPr lang="en-US" sz="1800" b="0" i="1" smtClean="0">
                            <a:solidFill>
                              <a:schemeClr val="tx1"/>
                            </a:solidFill>
                            <a:latin typeface="Cambria Math" panose="02040503050406030204" pitchFamily="18" charset="0"/>
                          </a:rPr>
                          <m:t>𝑛</m:t>
                        </m:r>
                      </m:sub>
                    </m:sSub>
                  </m:oMath>
                </a14:m>
                <a:r>
                  <a:rPr lang="en-US" sz="1800" i="1" dirty="0">
                    <a:solidFill>
                      <a:schemeClr val="tx1"/>
                    </a:solidFill>
                  </a:rPr>
                  <a:t> and each </a:t>
                </a:r>
                <a14:m>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𝑤</m:t>
                        </m:r>
                      </m:e>
                      <m:sub>
                        <m:r>
                          <a:rPr lang="en-US" sz="1800" b="0" i="1" smtClean="0">
                            <a:solidFill>
                              <a:schemeClr val="tx1"/>
                            </a:solidFill>
                            <a:latin typeface="Cambria Math" panose="02040503050406030204" pitchFamily="18" charset="0"/>
                          </a:rPr>
                          <m:t>𝑖</m:t>
                        </m:r>
                      </m:sub>
                    </m:sSub>
                    <m:r>
                      <a:rPr lang="en-US" sz="1800" b="0" i="1" smtClean="0">
                        <a:solidFill>
                          <a:schemeClr val="tx1"/>
                        </a:solidFill>
                        <a:latin typeface="Cambria Math" panose="02040503050406030204" pitchFamily="18" charset="0"/>
                      </a:rPr>
                      <m:t>∈</m:t>
                    </m:r>
                    <m:r>
                      <m:rPr>
                        <m:sty m:val="p"/>
                      </m:rPr>
                      <a:rPr lang="en-US" sz="1800" b="0" i="0" smtClean="0">
                        <a:solidFill>
                          <a:schemeClr val="tx1"/>
                        </a:solidFill>
                        <a:latin typeface="Cambria Math" panose="02040503050406030204" pitchFamily="18" charset="0"/>
                      </a:rPr>
                      <m:t>Σ</m:t>
                    </m:r>
                  </m:oMath>
                </a14:m>
                <a:endParaRPr lang="en-US" sz="1800" i="1" dirty="0">
                  <a:solidFill>
                    <a:schemeClr val="tx1"/>
                  </a:solidFill>
                </a:endParaRPr>
              </a:p>
            </p:txBody>
          </p:sp>
        </mc:Choice>
        <mc:Fallback>
          <p:sp>
            <p:nvSpPr>
              <p:cNvPr id="4" name="Content Placeholder 2">
                <a:extLst>
                  <a:ext uri="{FF2B5EF4-FFF2-40B4-BE49-F238E27FC236}">
                    <a16:creationId xmlns:a16="http://schemas.microsoft.com/office/drawing/2014/main" id="{B0765A4B-5441-7640-B1AC-0E649906A444}"/>
                  </a:ext>
                </a:extLst>
              </p:cNvPr>
              <p:cNvSpPr txBox="1">
                <a:spLocks noRot="1" noChangeAspect="1" noMove="1" noResize="1" noEditPoints="1" noAdjustHandles="1" noChangeArrowheads="1" noChangeShapeType="1" noTextEdit="1"/>
              </p:cNvSpPr>
              <p:nvPr/>
            </p:nvSpPr>
            <p:spPr>
              <a:xfrm>
                <a:off x="3105703" y="1805501"/>
                <a:ext cx="5977418" cy="678619"/>
              </a:xfrm>
              <a:prstGeom prst="rect">
                <a:avLst/>
              </a:prstGeom>
              <a:blipFill>
                <a:blip r:embed="rId3"/>
                <a:stretch>
                  <a:fillRect b="-5455"/>
                </a:stretch>
              </a:blipFill>
            </p:spPr>
            <p:txBody>
              <a:bodyPr/>
              <a:lstStyle/>
              <a:p>
                <a:r>
                  <a:rPr lang="en-US">
                    <a:noFill/>
                  </a:rPr>
                  <a:t> </a:t>
                </a:r>
              </a:p>
            </p:txBody>
          </p:sp>
        </mc:Fallback>
      </mc:AlternateContent>
    </p:spTree>
    <p:extLst>
      <p:ext uri="{BB962C8B-B14F-4D97-AF65-F5344CB8AC3E}">
        <p14:creationId xmlns:p14="http://schemas.microsoft.com/office/powerpoint/2010/main" val="3989879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Non-Deterministic Finite State Automata (NFA)</a:t>
            </a:r>
          </a:p>
        </p:txBody>
      </p:sp>
    </p:spTree>
    <p:extLst>
      <p:ext uri="{BB962C8B-B14F-4D97-AF65-F5344CB8AC3E}">
        <p14:creationId xmlns:p14="http://schemas.microsoft.com/office/powerpoint/2010/main" val="3113222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First model of computation! VERY brief discussion of circuit model.</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Chomsky Hierarchy overview and our first model of computation we will see in detail…the finite automata!!</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What class of functions (languages) can finite automata compute? Can we find things that it cannot compute (yes…we can).</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Motivating Question</a:t>
            </a:r>
          </a:p>
        </p:txBody>
      </p:sp>
      <p:sp>
        <p:nvSpPr>
          <p:cNvPr id="4" name="Content Placeholder 2">
            <a:extLst>
              <a:ext uri="{FF2B5EF4-FFF2-40B4-BE49-F238E27FC236}">
                <a16:creationId xmlns:a16="http://schemas.microsoft.com/office/drawing/2014/main" id="{B0765A4B-5441-7640-B1AC-0E649906A444}"/>
              </a:ext>
            </a:extLst>
          </p:cNvPr>
          <p:cNvSpPr txBox="1">
            <a:spLocks/>
          </p:cNvSpPr>
          <p:nvPr/>
        </p:nvSpPr>
        <p:spPr>
          <a:xfrm>
            <a:off x="2505456" y="2240280"/>
            <a:ext cx="7004304" cy="131673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Does adding a new feature / functionality to our machine / computational model increase the number of functions (or languages) it can recognize?</a:t>
            </a:r>
          </a:p>
        </p:txBody>
      </p:sp>
    </p:spTree>
    <p:extLst>
      <p:ext uri="{BB962C8B-B14F-4D97-AF65-F5344CB8AC3E}">
        <p14:creationId xmlns:p14="http://schemas.microsoft.com/office/powerpoint/2010/main" val="4055347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6590311" cy="689074"/>
          </a:xfrm>
        </p:spPr>
        <p:txBody>
          <a:bodyPr/>
          <a:lstStyle/>
          <a:p>
            <a:pPr algn="ctr"/>
            <a:r>
              <a:rPr lang="en-US" dirty="0"/>
              <a:t>Example: 2-DFA</a:t>
            </a:r>
          </a:p>
        </p:txBody>
      </p:sp>
      <p:sp>
        <p:nvSpPr>
          <p:cNvPr id="4" name="Content Placeholder 2">
            <a:extLst>
              <a:ext uri="{FF2B5EF4-FFF2-40B4-BE49-F238E27FC236}">
                <a16:creationId xmlns:a16="http://schemas.microsoft.com/office/drawing/2014/main" id="{B0765A4B-5441-7640-B1AC-0E649906A444}"/>
              </a:ext>
            </a:extLst>
          </p:cNvPr>
          <p:cNvSpPr txBox="1">
            <a:spLocks/>
          </p:cNvSpPr>
          <p:nvPr/>
        </p:nvSpPr>
        <p:spPr>
          <a:xfrm>
            <a:off x="1087331" y="1799571"/>
            <a:ext cx="4696678" cy="351775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solidFill>
                  <a:schemeClr val="bg1"/>
                </a:solidFill>
              </a:rPr>
              <a:t>Imagine a DFA with the following extra feature:</a:t>
            </a:r>
          </a:p>
          <a:p>
            <a:pPr marL="0" indent="0" algn="ctr">
              <a:buFont typeface="Arial" panose="020B0604020202020204" pitchFamily="34" charset="0"/>
              <a:buNone/>
            </a:pPr>
            <a:endParaRPr lang="en-US" sz="1600" dirty="0">
              <a:solidFill>
                <a:schemeClr val="bg1"/>
              </a:solidFill>
            </a:endParaRPr>
          </a:p>
          <a:p>
            <a:pPr marL="0" indent="0" algn="ctr">
              <a:buFont typeface="Arial" panose="020B0604020202020204" pitchFamily="34" charset="0"/>
              <a:buNone/>
            </a:pPr>
            <a:r>
              <a:rPr lang="en-US" sz="1600" i="1" dirty="0">
                <a:solidFill>
                  <a:schemeClr val="bg1"/>
                </a:solidFill>
              </a:rPr>
              <a:t>“The machine works exactly as a DFA we have already described, except it can be in up to two states at once.”</a:t>
            </a:r>
          </a:p>
          <a:p>
            <a:pPr marL="0" indent="0" algn="ctr">
              <a:buFont typeface="Arial" panose="020B0604020202020204" pitchFamily="34" charset="0"/>
              <a:buNone/>
            </a:pPr>
            <a:endParaRPr lang="en-US" sz="1600" dirty="0">
              <a:solidFill>
                <a:schemeClr val="bg1"/>
              </a:solidFill>
            </a:endParaRPr>
          </a:p>
          <a:p>
            <a:pPr marL="0" indent="0">
              <a:buFont typeface="Arial" panose="020B0604020202020204" pitchFamily="34" charset="0"/>
              <a:buNone/>
            </a:pPr>
            <a:r>
              <a:rPr lang="en-US" sz="1600" i="1" u="sng" dirty="0">
                <a:solidFill>
                  <a:schemeClr val="bg1"/>
                </a:solidFill>
              </a:rPr>
              <a:t>Notes</a:t>
            </a:r>
            <a:r>
              <a:rPr lang="en-US" sz="1600" dirty="0">
                <a:solidFill>
                  <a:schemeClr val="bg1"/>
                </a:solidFill>
              </a:rPr>
              <a:t>:</a:t>
            </a:r>
            <a:br>
              <a:rPr lang="en-US" sz="1600" dirty="0">
                <a:solidFill>
                  <a:schemeClr val="bg1"/>
                </a:solidFill>
              </a:rPr>
            </a:br>
            <a:r>
              <a:rPr lang="en-US" sz="1600" dirty="0">
                <a:solidFill>
                  <a:schemeClr val="bg1"/>
                </a:solidFill>
              </a:rPr>
              <a:t>2 start states</a:t>
            </a:r>
            <a:br>
              <a:rPr lang="en-US" sz="1600" dirty="0">
                <a:solidFill>
                  <a:schemeClr val="bg1"/>
                </a:solidFill>
              </a:rPr>
            </a:br>
            <a:r>
              <a:rPr lang="en-US" sz="1600" dirty="0">
                <a:solidFill>
                  <a:schemeClr val="bg1"/>
                </a:solidFill>
              </a:rPr>
              <a:t>Each state transitions after reading each symbol</a:t>
            </a:r>
            <a:br>
              <a:rPr lang="en-US" sz="1600" dirty="0">
                <a:solidFill>
                  <a:schemeClr val="bg1"/>
                </a:solidFill>
              </a:rPr>
            </a:br>
            <a:r>
              <a:rPr lang="en-US" sz="1600" dirty="0">
                <a:solidFill>
                  <a:schemeClr val="bg1"/>
                </a:solidFill>
              </a:rPr>
              <a:t>Machine accepts in either state is in final state at end</a:t>
            </a:r>
          </a:p>
        </p:txBody>
      </p:sp>
      <p:sp>
        <p:nvSpPr>
          <p:cNvPr id="5" name="Oval 4">
            <a:extLst>
              <a:ext uri="{FF2B5EF4-FFF2-40B4-BE49-F238E27FC236}">
                <a16:creationId xmlns:a16="http://schemas.microsoft.com/office/drawing/2014/main" id="{470C5B26-47DD-794A-AF0B-E5AE73A3053C}"/>
              </a:ext>
            </a:extLst>
          </p:cNvPr>
          <p:cNvSpPr/>
          <p:nvPr/>
        </p:nvSpPr>
        <p:spPr>
          <a:xfrm>
            <a:off x="6796750" y="2031523"/>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grpSp>
        <p:nvGrpSpPr>
          <p:cNvPr id="6" name="Group 5">
            <a:extLst>
              <a:ext uri="{FF2B5EF4-FFF2-40B4-BE49-F238E27FC236}">
                <a16:creationId xmlns:a16="http://schemas.microsoft.com/office/drawing/2014/main" id="{EFCC1196-6F85-4448-81C3-AD1E170B9790}"/>
              </a:ext>
            </a:extLst>
          </p:cNvPr>
          <p:cNvGrpSpPr/>
          <p:nvPr/>
        </p:nvGrpSpPr>
        <p:grpSpPr>
          <a:xfrm>
            <a:off x="6703024" y="3457256"/>
            <a:ext cx="1028700" cy="1028700"/>
            <a:chOff x="9944100" y="1493551"/>
            <a:chExt cx="1028700" cy="1028700"/>
          </a:xfrm>
        </p:grpSpPr>
        <p:sp>
          <p:nvSpPr>
            <p:cNvPr id="7" name="Oval 6">
              <a:extLst>
                <a:ext uri="{FF2B5EF4-FFF2-40B4-BE49-F238E27FC236}">
                  <a16:creationId xmlns:a16="http://schemas.microsoft.com/office/drawing/2014/main" id="{581B7181-3365-684F-A9FE-20379B1C7D24}"/>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76B0636B-CD03-AE47-BAE9-74DA7482AE90}"/>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grpSp>
      <p:cxnSp>
        <p:nvCxnSpPr>
          <p:cNvPr id="9" name="Straight Arrow Connector 8">
            <a:extLst>
              <a:ext uri="{FF2B5EF4-FFF2-40B4-BE49-F238E27FC236}">
                <a16:creationId xmlns:a16="http://schemas.microsoft.com/office/drawing/2014/main" id="{14F43E6C-CF01-BC42-B70B-C0C684FCF057}"/>
              </a:ext>
            </a:extLst>
          </p:cNvPr>
          <p:cNvCxnSpPr>
            <a:cxnSpLocks/>
            <a:endCxn id="5" idx="0"/>
          </p:cNvCxnSpPr>
          <p:nvPr/>
        </p:nvCxnSpPr>
        <p:spPr>
          <a:xfrm>
            <a:off x="7217374" y="1542197"/>
            <a:ext cx="0" cy="489326"/>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BC802997-6E3A-2A44-B4F9-6721A64C6ABB}"/>
              </a:ext>
            </a:extLst>
          </p:cNvPr>
          <p:cNvCxnSpPr>
            <a:cxnSpLocks/>
            <a:stCxn id="5" idx="7"/>
            <a:endCxn id="5" idx="6"/>
          </p:cNvCxnSpPr>
          <p:nvPr/>
        </p:nvCxnSpPr>
        <p:spPr>
          <a:xfrm rot="16200000" flipH="1">
            <a:off x="7427686" y="2241835"/>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0DF0377-7AB3-F342-ADA3-EA1C07AAFAF8}"/>
              </a:ext>
            </a:extLst>
          </p:cNvPr>
          <p:cNvSpPr txBox="1">
            <a:spLocks/>
          </p:cNvSpPr>
          <p:nvPr/>
        </p:nvSpPr>
        <p:spPr>
          <a:xfrm>
            <a:off x="7852020" y="1895340"/>
            <a:ext cx="3195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3" name="Oval 12">
            <a:extLst>
              <a:ext uri="{FF2B5EF4-FFF2-40B4-BE49-F238E27FC236}">
                <a16:creationId xmlns:a16="http://schemas.microsoft.com/office/drawing/2014/main" id="{BF39423D-8D1A-1346-A77C-5DD30F2634AF}"/>
              </a:ext>
            </a:extLst>
          </p:cNvPr>
          <p:cNvSpPr/>
          <p:nvPr/>
        </p:nvSpPr>
        <p:spPr>
          <a:xfrm>
            <a:off x="6795988" y="507044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cxnSp>
        <p:nvCxnSpPr>
          <p:cNvPr id="22" name="Elbow Connector 21">
            <a:extLst>
              <a:ext uri="{FF2B5EF4-FFF2-40B4-BE49-F238E27FC236}">
                <a16:creationId xmlns:a16="http://schemas.microsoft.com/office/drawing/2014/main" id="{4323FCE5-EE45-FE4B-9048-C868F2DB9A64}"/>
              </a:ext>
            </a:extLst>
          </p:cNvPr>
          <p:cNvCxnSpPr>
            <a:cxnSpLocks/>
            <a:stCxn id="7" idx="7"/>
            <a:endCxn id="7" idx="6"/>
          </p:cNvCxnSpPr>
          <p:nvPr/>
        </p:nvCxnSpPr>
        <p:spPr>
          <a:xfrm rot="16200000" flipH="1">
            <a:off x="7474549" y="3714431"/>
            <a:ext cx="363700" cy="150650"/>
          </a:xfrm>
          <a:prstGeom prst="bentConnector4">
            <a:avLst>
              <a:gd name="adj1" fmla="val -104276"/>
              <a:gd name="adj2" fmla="val 25174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1AA3A2EE-3BDB-9D47-ADB1-A93BCDDB5994}"/>
              </a:ext>
            </a:extLst>
          </p:cNvPr>
          <p:cNvSpPr txBox="1">
            <a:spLocks/>
          </p:cNvSpPr>
          <p:nvPr/>
        </p:nvSpPr>
        <p:spPr>
          <a:xfrm>
            <a:off x="7920379" y="3367982"/>
            <a:ext cx="3195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26" name="Straight Arrow Connector 25">
            <a:extLst>
              <a:ext uri="{FF2B5EF4-FFF2-40B4-BE49-F238E27FC236}">
                <a16:creationId xmlns:a16="http://schemas.microsoft.com/office/drawing/2014/main" id="{89F2D476-9B5C-C04F-99CE-60BB8DF83598}"/>
              </a:ext>
            </a:extLst>
          </p:cNvPr>
          <p:cNvCxnSpPr>
            <a:cxnSpLocks/>
            <a:stCxn id="5" idx="4"/>
            <a:endCxn id="7" idx="0"/>
          </p:cNvCxnSpPr>
          <p:nvPr/>
        </p:nvCxnSpPr>
        <p:spPr>
          <a:xfrm>
            <a:off x="7217374" y="2872771"/>
            <a:ext cx="0"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147B371B-FD4C-464E-8E61-71E4EBCC24D0}"/>
              </a:ext>
            </a:extLst>
          </p:cNvPr>
          <p:cNvSpPr txBox="1">
            <a:spLocks/>
          </p:cNvSpPr>
          <p:nvPr/>
        </p:nvSpPr>
        <p:spPr>
          <a:xfrm>
            <a:off x="6938771" y="2937116"/>
            <a:ext cx="3195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30" name="Straight Arrow Connector 29">
            <a:extLst>
              <a:ext uri="{FF2B5EF4-FFF2-40B4-BE49-F238E27FC236}">
                <a16:creationId xmlns:a16="http://schemas.microsoft.com/office/drawing/2014/main" id="{93EB1965-A37C-5241-92D3-B27FAAA6A941}"/>
              </a:ext>
            </a:extLst>
          </p:cNvPr>
          <p:cNvCxnSpPr>
            <a:cxnSpLocks/>
            <a:stCxn id="7" idx="4"/>
            <a:endCxn id="13" idx="0"/>
          </p:cNvCxnSpPr>
          <p:nvPr/>
        </p:nvCxnSpPr>
        <p:spPr>
          <a:xfrm flipH="1">
            <a:off x="7216612" y="4485956"/>
            <a:ext cx="762"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Content Placeholder 2">
            <a:extLst>
              <a:ext uri="{FF2B5EF4-FFF2-40B4-BE49-F238E27FC236}">
                <a16:creationId xmlns:a16="http://schemas.microsoft.com/office/drawing/2014/main" id="{693FE902-2762-5344-B295-A2CB70518F21}"/>
              </a:ext>
            </a:extLst>
          </p:cNvPr>
          <p:cNvSpPr txBox="1">
            <a:spLocks/>
          </p:cNvSpPr>
          <p:nvPr/>
        </p:nvSpPr>
        <p:spPr>
          <a:xfrm>
            <a:off x="6965372" y="4554020"/>
            <a:ext cx="3195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35" name="Elbow Connector 34">
            <a:extLst>
              <a:ext uri="{FF2B5EF4-FFF2-40B4-BE49-F238E27FC236}">
                <a16:creationId xmlns:a16="http://schemas.microsoft.com/office/drawing/2014/main" id="{513D2D4B-116D-3F4B-907D-4E407D3D794F}"/>
              </a:ext>
            </a:extLst>
          </p:cNvPr>
          <p:cNvCxnSpPr>
            <a:cxnSpLocks/>
            <a:stCxn id="13" idx="7"/>
            <a:endCxn id="13" idx="6"/>
          </p:cNvCxnSpPr>
          <p:nvPr/>
        </p:nvCxnSpPr>
        <p:spPr>
          <a:xfrm rot="16200000" flipH="1">
            <a:off x="7426924" y="5280753"/>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538A2E89-ADF2-D847-B991-7C3FC79BC9B6}"/>
              </a:ext>
            </a:extLst>
          </p:cNvPr>
          <p:cNvSpPr txBox="1">
            <a:spLocks/>
          </p:cNvSpPr>
          <p:nvPr/>
        </p:nvSpPr>
        <p:spPr>
          <a:xfrm>
            <a:off x="7859959" y="4930402"/>
            <a:ext cx="556368" cy="47984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sp>
        <p:nvSpPr>
          <p:cNvPr id="40" name="Oval 39">
            <a:extLst>
              <a:ext uri="{FF2B5EF4-FFF2-40B4-BE49-F238E27FC236}">
                <a16:creationId xmlns:a16="http://schemas.microsoft.com/office/drawing/2014/main" id="{1CD36EC5-B0E1-B740-B493-DC22986EE8A1}"/>
              </a:ext>
            </a:extLst>
          </p:cNvPr>
          <p:cNvSpPr/>
          <p:nvPr/>
        </p:nvSpPr>
        <p:spPr>
          <a:xfrm>
            <a:off x="8960830" y="2013235"/>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grpSp>
        <p:nvGrpSpPr>
          <p:cNvPr id="41" name="Group 40">
            <a:extLst>
              <a:ext uri="{FF2B5EF4-FFF2-40B4-BE49-F238E27FC236}">
                <a16:creationId xmlns:a16="http://schemas.microsoft.com/office/drawing/2014/main" id="{67A65F85-BED4-3345-8234-7A2642EE4758}"/>
              </a:ext>
            </a:extLst>
          </p:cNvPr>
          <p:cNvGrpSpPr/>
          <p:nvPr/>
        </p:nvGrpSpPr>
        <p:grpSpPr>
          <a:xfrm>
            <a:off x="8867104" y="3438968"/>
            <a:ext cx="1028700" cy="1028700"/>
            <a:chOff x="9944100" y="1493551"/>
            <a:chExt cx="1028700" cy="1028700"/>
          </a:xfrm>
        </p:grpSpPr>
        <p:sp>
          <p:nvSpPr>
            <p:cNvPr id="42" name="Oval 41">
              <a:extLst>
                <a:ext uri="{FF2B5EF4-FFF2-40B4-BE49-F238E27FC236}">
                  <a16:creationId xmlns:a16="http://schemas.microsoft.com/office/drawing/2014/main" id="{39A357E5-2B4A-B045-A777-F1F77854E18C}"/>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Oval 42">
              <a:extLst>
                <a:ext uri="{FF2B5EF4-FFF2-40B4-BE49-F238E27FC236}">
                  <a16:creationId xmlns:a16="http://schemas.microsoft.com/office/drawing/2014/main" id="{F0C5A156-A397-9C47-BA67-B31CDDA7A036}"/>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S5</a:t>
              </a:r>
            </a:p>
          </p:txBody>
        </p:sp>
      </p:grpSp>
      <p:cxnSp>
        <p:nvCxnSpPr>
          <p:cNvPr id="44" name="Straight Arrow Connector 43">
            <a:extLst>
              <a:ext uri="{FF2B5EF4-FFF2-40B4-BE49-F238E27FC236}">
                <a16:creationId xmlns:a16="http://schemas.microsoft.com/office/drawing/2014/main" id="{C2CD4499-2DD0-684F-9B9F-8F63C6566C6A}"/>
              </a:ext>
            </a:extLst>
          </p:cNvPr>
          <p:cNvCxnSpPr>
            <a:cxnSpLocks/>
            <a:endCxn id="40" idx="0"/>
          </p:cNvCxnSpPr>
          <p:nvPr/>
        </p:nvCxnSpPr>
        <p:spPr>
          <a:xfrm>
            <a:off x="9381454" y="1523909"/>
            <a:ext cx="0" cy="489326"/>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2C9E384-D061-304E-B475-16F8862DA728}"/>
              </a:ext>
            </a:extLst>
          </p:cNvPr>
          <p:cNvCxnSpPr>
            <a:cxnSpLocks/>
            <a:stCxn id="40" idx="7"/>
            <a:endCxn id="40" idx="6"/>
          </p:cNvCxnSpPr>
          <p:nvPr/>
        </p:nvCxnSpPr>
        <p:spPr>
          <a:xfrm rot="16200000" flipH="1">
            <a:off x="9591766" y="2223547"/>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Content Placeholder 2">
            <a:extLst>
              <a:ext uri="{FF2B5EF4-FFF2-40B4-BE49-F238E27FC236}">
                <a16:creationId xmlns:a16="http://schemas.microsoft.com/office/drawing/2014/main" id="{A948627C-9597-544A-A78D-F08F3BF05B94}"/>
              </a:ext>
            </a:extLst>
          </p:cNvPr>
          <p:cNvSpPr txBox="1">
            <a:spLocks/>
          </p:cNvSpPr>
          <p:nvPr/>
        </p:nvSpPr>
        <p:spPr>
          <a:xfrm>
            <a:off x="10016100" y="1877052"/>
            <a:ext cx="3195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47" name="Oval 46">
            <a:extLst>
              <a:ext uri="{FF2B5EF4-FFF2-40B4-BE49-F238E27FC236}">
                <a16:creationId xmlns:a16="http://schemas.microsoft.com/office/drawing/2014/main" id="{CEADA5DE-5FD1-D14C-9280-B02E63664071}"/>
              </a:ext>
            </a:extLst>
          </p:cNvPr>
          <p:cNvSpPr/>
          <p:nvPr/>
        </p:nvSpPr>
        <p:spPr>
          <a:xfrm>
            <a:off x="8960068" y="5052153"/>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S6</a:t>
            </a:r>
          </a:p>
        </p:txBody>
      </p:sp>
      <p:cxnSp>
        <p:nvCxnSpPr>
          <p:cNvPr id="48" name="Elbow Connector 47">
            <a:extLst>
              <a:ext uri="{FF2B5EF4-FFF2-40B4-BE49-F238E27FC236}">
                <a16:creationId xmlns:a16="http://schemas.microsoft.com/office/drawing/2014/main" id="{FB31CE6F-34D5-5A4B-9ED2-EFBAB2147095}"/>
              </a:ext>
            </a:extLst>
          </p:cNvPr>
          <p:cNvCxnSpPr>
            <a:cxnSpLocks/>
            <a:stCxn id="42" idx="7"/>
            <a:endCxn id="42" idx="6"/>
          </p:cNvCxnSpPr>
          <p:nvPr/>
        </p:nvCxnSpPr>
        <p:spPr>
          <a:xfrm rot="16200000" flipH="1">
            <a:off x="9638629" y="3696143"/>
            <a:ext cx="363700" cy="150650"/>
          </a:xfrm>
          <a:prstGeom prst="bentConnector4">
            <a:avLst>
              <a:gd name="adj1" fmla="val -104276"/>
              <a:gd name="adj2" fmla="val 25174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Content Placeholder 2">
            <a:extLst>
              <a:ext uri="{FF2B5EF4-FFF2-40B4-BE49-F238E27FC236}">
                <a16:creationId xmlns:a16="http://schemas.microsoft.com/office/drawing/2014/main" id="{BF3FF7E3-50CB-6E45-8FD6-809F727957FF}"/>
              </a:ext>
            </a:extLst>
          </p:cNvPr>
          <p:cNvSpPr txBox="1">
            <a:spLocks/>
          </p:cNvSpPr>
          <p:nvPr/>
        </p:nvSpPr>
        <p:spPr>
          <a:xfrm>
            <a:off x="10084459" y="3349694"/>
            <a:ext cx="3195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50" name="Straight Arrow Connector 49">
            <a:extLst>
              <a:ext uri="{FF2B5EF4-FFF2-40B4-BE49-F238E27FC236}">
                <a16:creationId xmlns:a16="http://schemas.microsoft.com/office/drawing/2014/main" id="{2E5C1809-9BAE-9948-9C77-F6D2224EFE61}"/>
              </a:ext>
            </a:extLst>
          </p:cNvPr>
          <p:cNvCxnSpPr>
            <a:cxnSpLocks/>
            <a:stCxn id="40" idx="4"/>
            <a:endCxn id="42" idx="0"/>
          </p:cNvCxnSpPr>
          <p:nvPr/>
        </p:nvCxnSpPr>
        <p:spPr>
          <a:xfrm>
            <a:off x="9381454" y="2854483"/>
            <a:ext cx="0"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113DB140-63AD-1D41-BDE8-8566F18EEA5F}"/>
              </a:ext>
            </a:extLst>
          </p:cNvPr>
          <p:cNvSpPr txBox="1">
            <a:spLocks/>
          </p:cNvSpPr>
          <p:nvPr/>
        </p:nvSpPr>
        <p:spPr>
          <a:xfrm>
            <a:off x="9102851" y="2918828"/>
            <a:ext cx="3195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52" name="Straight Arrow Connector 51">
            <a:extLst>
              <a:ext uri="{FF2B5EF4-FFF2-40B4-BE49-F238E27FC236}">
                <a16:creationId xmlns:a16="http://schemas.microsoft.com/office/drawing/2014/main" id="{0043B5BA-FA3E-E148-B766-B1D47D0ACDBA}"/>
              </a:ext>
            </a:extLst>
          </p:cNvPr>
          <p:cNvCxnSpPr>
            <a:cxnSpLocks/>
            <a:stCxn id="42" idx="4"/>
            <a:endCxn id="47" idx="0"/>
          </p:cNvCxnSpPr>
          <p:nvPr/>
        </p:nvCxnSpPr>
        <p:spPr>
          <a:xfrm flipH="1">
            <a:off x="9380692" y="4467668"/>
            <a:ext cx="762"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Content Placeholder 2">
            <a:extLst>
              <a:ext uri="{FF2B5EF4-FFF2-40B4-BE49-F238E27FC236}">
                <a16:creationId xmlns:a16="http://schemas.microsoft.com/office/drawing/2014/main" id="{24F27898-14CF-F848-A157-F2225F7DD1FF}"/>
              </a:ext>
            </a:extLst>
          </p:cNvPr>
          <p:cNvSpPr txBox="1">
            <a:spLocks/>
          </p:cNvSpPr>
          <p:nvPr/>
        </p:nvSpPr>
        <p:spPr>
          <a:xfrm>
            <a:off x="9129452" y="4535732"/>
            <a:ext cx="3195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54" name="Elbow Connector 53">
            <a:extLst>
              <a:ext uri="{FF2B5EF4-FFF2-40B4-BE49-F238E27FC236}">
                <a16:creationId xmlns:a16="http://schemas.microsoft.com/office/drawing/2014/main" id="{1C9B4C32-1171-5240-B80D-8B08889F7FD4}"/>
              </a:ext>
            </a:extLst>
          </p:cNvPr>
          <p:cNvCxnSpPr>
            <a:cxnSpLocks/>
            <a:stCxn id="47" idx="7"/>
            <a:endCxn id="47" idx="6"/>
          </p:cNvCxnSpPr>
          <p:nvPr/>
        </p:nvCxnSpPr>
        <p:spPr>
          <a:xfrm rot="16200000" flipH="1">
            <a:off x="9591004" y="5262465"/>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2">
            <a:extLst>
              <a:ext uri="{FF2B5EF4-FFF2-40B4-BE49-F238E27FC236}">
                <a16:creationId xmlns:a16="http://schemas.microsoft.com/office/drawing/2014/main" id="{9CC5F60D-D71C-D746-9084-D5C8DC9CDF38}"/>
              </a:ext>
            </a:extLst>
          </p:cNvPr>
          <p:cNvSpPr txBox="1">
            <a:spLocks/>
          </p:cNvSpPr>
          <p:nvPr/>
        </p:nvSpPr>
        <p:spPr>
          <a:xfrm>
            <a:off x="10024039" y="4912114"/>
            <a:ext cx="556368" cy="47984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sp>
        <p:nvSpPr>
          <p:cNvPr id="56" name="Content Placeholder 2">
            <a:extLst>
              <a:ext uri="{FF2B5EF4-FFF2-40B4-BE49-F238E27FC236}">
                <a16:creationId xmlns:a16="http://schemas.microsoft.com/office/drawing/2014/main" id="{7003DB14-5BD1-CE40-83C9-F6286EBFE3F7}"/>
              </a:ext>
            </a:extLst>
          </p:cNvPr>
          <p:cNvSpPr txBox="1">
            <a:spLocks/>
          </p:cNvSpPr>
          <p:nvPr/>
        </p:nvSpPr>
        <p:spPr>
          <a:xfrm>
            <a:off x="8648416" y="374464"/>
            <a:ext cx="2771060" cy="76483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What does this machine do on input: 000100</a:t>
            </a:r>
          </a:p>
        </p:txBody>
      </p:sp>
      <p:cxnSp>
        <p:nvCxnSpPr>
          <p:cNvPr id="58" name="Straight Connector 57">
            <a:extLst>
              <a:ext uri="{FF2B5EF4-FFF2-40B4-BE49-F238E27FC236}">
                <a16:creationId xmlns:a16="http://schemas.microsoft.com/office/drawing/2014/main" id="{28CC0FAA-5086-174D-98BA-2ABE9C7D3634}"/>
              </a:ext>
            </a:extLst>
          </p:cNvPr>
          <p:cNvCxnSpPr/>
          <p:nvPr/>
        </p:nvCxnSpPr>
        <p:spPr>
          <a:xfrm flipV="1">
            <a:off x="8749756" y="839741"/>
            <a:ext cx="488983" cy="52910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59" name="Content Placeholder 2">
            <a:extLst>
              <a:ext uri="{FF2B5EF4-FFF2-40B4-BE49-F238E27FC236}">
                <a16:creationId xmlns:a16="http://schemas.microsoft.com/office/drawing/2014/main" id="{46F6A426-DD6D-B647-9123-B96D57D8CD92}"/>
              </a:ext>
            </a:extLst>
          </p:cNvPr>
          <p:cNvSpPr txBox="1">
            <a:spLocks/>
          </p:cNvSpPr>
          <p:nvPr/>
        </p:nvSpPr>
        <p:spPr>
          <a:xfrm>
            <a:off x="5897880" y="6307367"/>
            <a:ext cx="5740284" cy="47588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In general, what language does this machine recognize?</a:t>
            </a:r>
          </a:p>
        </p:txBody>
      </p:sp>
      <p:cxnSp>
        <p:nvCxnSpPr>
          <p:cNvPr id="60" name="Straight Connector 59">
            <a:extLst>
              <a:ext uri="{FF2B5EF4-FFF2-40B4-BE49-F238E27FC236}">
                <a16:creationId xmlns:a16="http://schemas.microsoft.com/office/drawing/2014/main" id="{E0FA7CFF-40D3-6B4F-A1B1-69E019913AC2}"/>
              </a:ext>
            </a:extLst>
          </p:cNvPr>
          <p:cNvCxnSpPr>
            <a:cxnSpLocks/>
          </p:cNvCxnSpPr>
          <p:nvPr/>
        </p:nvCxnSpPr>
        <p:spPr>
          <a:xfrm flipH="1" flipV="1">
            <a:off x="8298652" y="5873941"/>
            <a:ext cx="342428" cy="5268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308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2-DFA vs. DFA?</a:t>
            </a:r>
          </a:p>
        </p:txBody>
      </p:sp>
      <p:sp>
        <p:nvSpPr>
          <p:cNvPr id="4" name="Content Placeholder 2">
            <a:extLst>
              <a:ext uri="{FF2B5EF4-FFF2-40B4-BE49-F238E27FC236}">
                <a16:creationId xmlns:a16="http://schemas.microsoft.com/office/drawing/2014/main" id="{B0765A4B-5441-7640-B1AC-0E649906A444}"/>
              </a:ext>
            </a:extLst>
          </p:cNvPr>
          <p:cNvSpPr txBox="1">
            <a:spLocks/>
          </p:cNvSpPr>
          <p:nvPr/>
        </p:nvSpPr>
        <p:spPr>
          <a:xfrm>
            <a:off x="1141413" y="1170432"/>
            <a:ext cx="10306875" cy="45720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Which of the following do you think is true?</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2203704"/>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 2-DFA is equivalent in computational power as a traditional DFA</a:t>
            </a:r>
          </a:p>
        </p:txBody>
      </p:sp>
      <p:sp>
        <p:nvSpPr>
          <p:cNvPr id="6" name="Content Placeholder 2">
            <a:extLst>
              <a:ext uri="{FF2B5EF4-FFF2-40B4-BE49-F238E27FC236}">
                <a16:creationId xmlns:a16="http://schemas.microsoft.com/office/drawing/2014/main" id="{D79D8C2C-C5B3-464B-8765-750EB8060D50}"/>
              </a:ext>
            </a:extLst>
          </p:cNvPr>
          <p:cNvSpPr txBox="1">
            <a:spLocks/>
          </p:cNvSpPr>
          <p:nvPr/>
        </p:nvSpPr>
        <p:spPr>
          <a:xfrm>
            <a:off x="1141411" y="4038600"/>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2: A 2-DFA has more computational power than a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2788920"/>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In other words: For any language L, there exists a DFA that accepts it </a:t>
            </a:r>
            <a:r>
              <a:rPr lang="en-US" sz="1800" i="1" dirty="0" err="1">
                <a:solidFill>
                  <a:schemeClr val="tx1"/>
                </a:solidFill>
              </a:rPr>
              <a:t>iff</a:t>
            </a:r>
            <a:r>
              <a:rPr lang="en-US" sz="1800" i="1" dirty="0">
                <a:solidFill>
                  <a:schemeClr val="tx1"/>
                </a:solidFill>
              </a:rPr>
              <a:t> there exists a 2-DFA that accepts it (note the if and only if here)</a:t>
            </a:r>
          </a:p>
        </p:txBody>
      </p:sp>
      <p:sp>
        <p:nvSpPr>
          <p:cNvPr id="8" name="Content Placeholder 2">
            <a:extLst>
              <a:ext uri="{FF2B5EF4-FFF2-40B4-BE49-F238E27FC236}">
                <a16:creationId xmlns:a16="http://schemas.microsoft.com/office/drawing/2014/main" id="{0A50FF00-D854-3B44-BDC1-F9E80B7D83D9}"/>
              </a:ext>
            </a:extLst>
          </p:cNvPr>
          <p:cNvSpPr txBox="1">
            <a:spLocks/>
          </p:cNvSpPr>
          <p:nvPr/>
        </p:nvSpPr>
        <p:spPr>
          <a:xfrm>
            <a:off x="1141410" y="4608576"/>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In other words: There exists at least one language L that can be recognized by a 2-DFA but </a:t>
            </a:r>
            <a:r>
              <a:rPr lang="en-US" sz="1800" i="1" dirty="0"/>
              <a:t>cannot be accepted by any</a:t>
            </a:r>
            <a:r>
              <a:rPr lang="en-US" sz="1800" i="1" dirty="0">
                <a:solidFill>
                  <a:schemeClr val="tx1"/>
                </a:solidFill>
              </a:rPr>
              <a:t> DFA</a:t>
            </a:r>
          </a:p>
        </p:txBody>
      </p:sp>
    </p:spTree>
    <p:extLst>
      <p:ext uri="{BB962C8B-B14F-4D97-AF65-F5344CB8AC3E}">
        <p14:creationId xmlns:p14="http://schemas.microsoft.com/office/powerpoint/2010/main" val="2728182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2-DFA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1271016"/>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 2-DFA is equivalent in computational power as a traditional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1856232"/>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In other words: For any language L, there exists a DFA that accepts it </a:t>
            </a:r>
            <a:r>
              <a:rPr lang="en-US" sz="1800" i="1" dirty="0" err="1">
                <a:solidFill>
                  <a:schemeClr val="tx1"/>
                </a:solidFill>
              </a:rPr>
              <a:t>iff</a:t>
            </a:r>
            <a:r>
              <a:rPr lang="en-US" sz="1800" i="1" dirty="0">
                <a:solidFill>
                  <a:schemeClr val="tx1"/>
                </a:solidFill>
              </a:rPr>
              <a:t> there exists a 2-DFA that accepts it (note the if and only if here)</a:t>
            </a:r>
          </a:p>
        </p:txBody>
      </p:sp>
      <p:sp>
        <p:nvSpPr>
          <p:cNvPr id="9" name="Content Placeholder 2">
            <a:extLst>
              <a:ext uri="{FF2B5EF4-FFF2-40B4-BE49-F238E27FC236}">
                <a16:creationId xmlns:a16="http://schemas.microsoft.com/office/drawing/2014/main" id="{61ED0EDA-549C-1440-8189-AA7CEEC86783}"/>
              </a:ext>
            </a:extLst>
          </p:cNvPr>
          <p:cNvSpPr txBox="1">
            <a:spLocks/>
          </p:cNvSpPr>
          <p:nvPr/>
        </p:nvSpPr>
        <p:spPr>
          <a:xfrm>
            <a:off x="644587" y="3691128"/>
            <a:ext cx="1842581" cy="116433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Suppose we think this one is true (spoiler: it is!)</a:t>
            </a:r>
          </a:p>
        </p:txBody>
      </p:sp>
      <p:cxnSp>
        <p:nvCxnSpPr>
          <p:cNvPr id="10" name="Straight Connector 9">
            <a:extLst>
              <a:ext uri="{FF2B5EF4-FFF2-40B4-BE49-F238E27FC236}">
                <a16:creationId xmlns:a16="http://schemas.microsoft.com/office/drawing/2014/main" id="{AA328741-3FC0-9B48-9791-4FC7D0FB4B69}"/>
              </a:ext>
            </a:extLst>
          </p:cNvPr>
          <p:cNvCxnSpPr>
            <a:cxnSpLocks/>
          </p:cNvCxnSpPr>
          <p:nvPr/>
        </p:nvCxnSpPr>
        <p:spPr>
          <a:xfrm flipV="1">
            <a:off x="1663156" y="2578608"/>
            <a:ext cx="824012" cy="111494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C9FEA75-7B08-3D4E-A1D5-27E8F0982A79}"/>
              </a:ext>
            </a:extLst>
          </p:cNvPr>
          <p:cNvSpPr txBox="1">
            <a:spLocks/>
          </p:cNvSpPr>
          <p:nvPr/>
        </p:nvSpPr>
        <p:spPr>
          <a:xfrm>
            <a:off x="3858768" y="3145536"/>
            <a:ext cx="7589517" cy="181051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solidFill>
              </a:rPr>
              <a:t>How do we prove this?</a:t>
            </a:r>
          </a:p>
          <a:p>
            <a:pPr marL="0" indent="0">
              <a:buFont typeface="Arial" panose="020B0604020202020204" pitchFamily="34" charset="0"/>
              <a:buNone/>
            </a:pPr>
            <a:r>
              <a:rPr lang="en-US" sz="1800" i="1" dirty="0"/>
              <a:t>Prove both directions of the claim:</a:t>
            </a:r>
          </a:p>
          <a:p>
            <a:pPr marL="0" indent="0">
              <a:buFont typeface="Arial" panose="020B0604020202020204" pitchFamily="34" charset="0"/>
              <a:buNone/>
            </a:pPr>
            <a:r>
              <a:rPr lang="en-US" sz="1800" i="1" dirty="0">
                <a:solidFill>
                  <a:schemeClr val="tx1"/>
                </a:solidFill>
              </a:rPr>
              <a:t>1. If a DFA exists that accepts L, then a 2-DFA exists that accepts L (easy one)</a:t>
            </a:r>
            <a:br>
              <a:rPr lang="en-US" sz="1800" i="1" dirty="0">
                <a:solidFill>
                  <a:schemeClr val="tx1"/>
                </a:solidFill>
              </a:rPr>
            </a:br>
            <a:r>
              <a:rPr lang="en-US" sz="1800" i="1" dirty="0">
                <a:solidFill>
                  <a:schemeClr val="tx1"/>
                </a:solidFill>
              </a:rPr>
              <a:t>2. If a 2-DFA exists that accepts L, then a DFA exists that accepts L (a little harder)</a:t>
            </a:r>
          </a:p>
        </p:txBody>
      </p:sp>
      <p:cxnSp>
        <p:nvCxnSpPr>
          <p:cNvPr id="12" name="Straight Connector 11">
            <a:extLst>
              <a:ext uri="{FF2B5EF4-FFF2-40B4-BE49-F238E27FC236}">
                <a16:creationId xmlns:a16="http://schemas.microsoft.com/office/drawing/2014/main" id="{276EF461-5F39-2643-BA78-D432FA89FF79}"/>
              </a:ext>
            </a:extLst>
          </p:cNvPr>
          <p:cNvCxnSpPr>
            <a:cxnSpLocks/>
          </p:cNvCxnSpPr>
          <p:nvPr/>
        </p:nvCxnSpPr>
        <p:spPr>
          <a:xfrm flipH="1" flipV="1">
            <a:off x="5081016" y="5218176"/>
            <a:ext cx="350520" cy="57912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359779C-CD75-CC4F-9563-11A50B44F535}"/>
              </a:ext>
            </a:extLst>
          </p:cNvPr>
          <p:cNvSpPr txBox="1">
            <a:spLocks/>
          </p:cNvSpPr>
          <p:nvPr/>
        </p:nvSpPr>
        <p:spPr>
          <a:xfrm>
            <a:off x="4180267" y="5757672"/>
            <a:ext cx="7104888" cy="81991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Basic idea: If one type of machine accepts a language L, can you simulate that machine with the other type?</a:t>
            </a:r>
          </a:p>
        </p:txBody>
      </p:sp>
    </p:spTree>
    <p:extLst>
      <p:ext uri="{BB962C8B-B14F-4D97-AF65-F5344CB8AC3E}">
        <p14:creationId xmlns:p14="http://schemas.microsoft.com/office/powerpoint/2010/main" val="2478665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2-DFA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932688"/>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 2-DFA is equivalent in computational power as a traditional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1453896"/>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Consider direction 1 first:</a:t>
            </a:r>
            <a:br>
              <a:rPr lang="en-US" sz="1800" i="1" dirty="0"/>
            </a:br>
            <a:r>
              <a:rPr lang="en-US" sz="1800" i="1" dirty="0"/>
              <a:t>If a DFA exists that recognizes some language L, then a 2-DFA exists too!</a:t>
            </a:r>
            <a:endParaRPr lang="en-US" sz="1800" i="1" dirty="0">
              <a:solidFill>
                <a:schemeClr val="tx1"/>
              </a:solidFill>
            </a:endParaRPr>
          </a:p>
        </p:txBody>
      </p:sp>
      <p:cxnSp>
        <p:nvCxnSpPr>
          <p:cNvPr id="12" name="Straight Connector 11">
            <a:extLst>
              <a:ext uri="{FF2B5EF4-FFF2-40B4-BE49-F238E27FC236}">
                <a16:creationId xmlns:a16="http://schemas.microsoft.com/office/drawing/2014/main" id="{276EF461-5F39-2643-BA78-D432FA89FF79}"/>
              </a:ext>
            </a:extLst>
          </p:cNvPr>
          <p:cNvCxnSpPr>
            <a:cxnSpLocks/>
          </p:cNvCxnSpPr>
          <p:nvPr/>
        </p:nvCxnSpPr>
        <p:spPr>
          <a:xfrm flipH="1" flipV="1">
            <a:off x="9444325" y="4005513"/>
            <a:ext cx="188577" cy="755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359779C-CD75-CC4F-9563-11A50B44F535}"/>
              </a:ext>
            </a:extLst>
          </p:cNvPr>
          <p:cNvSpPr txBox="1">
            <a:spLocks/>
          </p:cNvSpPr>
          <p:nvPr/>
        </p:nvSpPr>
        <p:spPr>
          <a:xfrm>
            <a:off x="3733110" y="4072727"/>
            <a:ext cx="2366837" cy="1518272"/>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Given a DFA that accepts an arbitrary language L (left), describe the process for turning this into an equivalent 2-DFA (right)</a:t>
            </a:r>
          </a:p>
        </p:txBody>
      </p:sp>
      <p:sp>
        <p:nvSpPr>
          <p:cNvPr id="13" name="Oval 12">
            <a:extLst>
              <a:ext uri="{FF2B5EF4-FFF2-40B4-BE49-F238E27FC236}">
                <a16:creationId xmlns:a16="http://schemas.microsoft.com/office/drawing/2014/main" id="{F137A7CC-718E-394A-8DEE-3A6F800741CA}"/>
              </a:ext>
            </a:extLst>
          </p:cNvPr>
          <p:cNvSpPr/>
          <p:nvPr/>
        </p:nvSpPr>
        <p:spPr>
          <a:xfrm>
            <a:off x="1822414" y="3022188"/>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grpSp>
        <p:nvGrpSpPr>
          <p:cNvPr id="15" name="Group 14">
            <a:extLst>
              <a:ext uri="{FF2B5EF4-FFF2-40B4-BE49-F238E27FC236}">
                <a16:creationId xmlns:a16="http://schemas.microsoft.com/office/drawing/2014/main" id="{67A86226-4864-8142-86D8-BD9B4A0A181A}"/>
              </a:ext>
            </a:extLst>
          </p:cNvPr>
          <p:cNvGrpSpPr/>
          <p:nvPr/>
        </p:nvGrpSpPr>
        <p:grpSpPr>
          <a:xfrm>
            <a:off x="1728688" y="4171155"/>
            <a:ext cx="891573" cy="891573"/>
            <a:chOff x="9944100" y="1493551"/>
            <a:chExt cx="1028700" cy="1028700"/>
          </a:xfrm>
        </p:grpSpPr>
        <p:sp>
          <p:nvSpPr>
            <p:cNvPr id="16" name="Oval 15">
              <a:extLst>
                <a:ext uri="{FF2B5EF4-FFF2-40B4-BE49-F238E27FC236}">
                  <a16:creationId xmlns:a16="http://schemas.microsoft.com/office/drawing/2014/main" id="{51E239AD-BD65-FE44-9B11-2E1E6C65E034}"/>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Oval 16">
              <a:extLst>
                <a:ext uri="{FF2B5EF4-FFF2-40B4-BE49-F238E27FC236}">
                  <a16:creationId xmlns:a16="http://schemas.microsoft.com/office/drawing/2014/main" id="{4EF034A8-FFFC-584D-AAB1-B8B50E73C1C6}"/>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grpSp>
      <p:cxnSp>
        <p:nvCxnSpPr>
          <p:cNvPr id="18" name="Straight Arrow Connector 17">
            <a:extLst>
              <a:ext uri="{FF2B5EF4-FFF2-40B4-BE49-F238E27FC236}">
                <a16:creationId xmlns:a16="http://schemas.microsoft.com/office/drawing/2014/main" id="{78995FB6-903C-1C4E-AF5A-F97CA92F2551}"/>
              </a:ext>
            </a:extLst>
          </p:cNvPr>
          <p:cNvCxnSpPr>
            <a:cxnSpLocks/>
            <a:endCxn id="13" idx="0"/>
          </p:cNvCxnSpPr>
          <p:nvPr/>
        </p:nvCxnSpPr>
        <p:spPr>
          <a:xfrm>
            <a:off x="2186968" y="2646144"/>
            <a:ext cx="0" cy="37604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EACF9D1E-189E-2343-8E10-F66CEE15EA85}"/>
              </a:ext>
            </a:extLst>
          </p:cNvPr>
          <p:cNvCxnSpPr>
            <a:cxnSpLocks/>
            <a:stCxn id="13" idx="7"/>
            <a:endCxn id="13" idx="6"/>
          </p:cNvCxnSpPr>
          <p:nvPr/>
        </p:nvCxnSpPr>
        <p:spPr>
          <a:xfrm rot="16200000" flipH="1">
            <a:off x="2369244" y="3204465"/>
            <a:ext cx="257779" cy="106775"/>
          </a:xfrm>
          <a:prstGeom prst="bentConnector4">
            <a:avLst>
              <a:gd name="adj1" fmla="val -130102"/>
              <a:gd name="adj2" fmla="val 3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1B439A88-D7DD-7147-9F6A-BF72A55478A9}"/>
              </a:ext>
            </a:extLst>
          </p:cNvPr>
          <p:cNvSpPr txBox="1">
            <a:spLocks/>
          </p:cNvSpPr>
          <p:nvPr/>
        </p:nvSpPr>
        <p:spPr>
          <a:xfrm>
            <a:off x="2767957" y="2883549"/>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21" name="Oval 20">
            <a:extLst>
              <a:ext uri="{FF2B5EF4-FFF2-40B4-BE49-F238E27FC236}">
                <a16:creationId xmlns:a16="http://schemas.microsoft.com/office/drawing/2014/main" id="{6AA25510-347B-8047-8966-10534990779D}"/>
              </a:ext>
            </a:extLst>
          </p:cNvPr>
          <p:cNvSpPr/>
          <p:nvPr/>
        </p:nvSpPr>
        <p:spPr>
          <a:xfrm>
            <a:off x="1821652" y="5613050"/>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cxnSp>
        <p:nvCxnSpPr>
          <p:cNvPr id="22" name="Elbow Connector 21">
            <a:extLst>
              <a:ext uri="{FF2B5EF4-FFF2-40B4-BE49-F238E27FC236}">
                <a16:creationId xmlns:a16="http://schemas.microsoft.com/office/drawing/2014/main" id="{5F732C6D-5B70-4A41-81CD-437BB58A60FD}"/>
              </a:ext>
            </a:extLst>
          </p:cNvPr>
          <p:cNvCxnSpPr>
            <a:cxnSpLocks/>
            <a:stCxn id="16" idx="7"/>
            <a:endCxn id="16" idx="6"/>
          </p:cNvCxnSpPr>
          <p:nvPr/>
        </p:nvCxnSpPr>
        <p:spPr>
          <a:xfrm rot="16200000" flipH="1">
            <a:off x="2397367" y="4394048"/>
            <a:ext cx="315219" cy="130568"/>
          </a:xfrm>
          <a:prstGeom prst="bentConnector4">
            <a:avLst>
              <a:gd name="adj1" fmla="val -113942"/>
              <a:gd name="adj2" fmla="val 27508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4C2DA001-D82D-684A-99A5-ECF0577ABA16}"/>
              </a:ext>
            </a:extLst>
          </p:cNvPr>
          <p:cNvSpPr txBox="1">
            <a:spLocks/>
          </p:cNvSpPr>
          <p:nvPr/>
        </p:nvSpPr>
        <p:spPr>
          <a:xfrm>
            <a:off x="2845460" y="4072727"/>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24" name="Straight Arrow Connector 23">
            <a:extLst>
              <a:ext uri="{FF2B5EF4-FFF2-40B4-BE49-F238E27FC236}">
                <a16:creationId xmlns:a16="http://schemas.microsoft.com/office/drawing/2014/main" id="{74FA9BAA-968E-C048-8012-0D5C18C1CC4B}"/>
              </a:ext>
            </a:extLst>
          </p:cNvPr>
          <p:cNvCxnSpPr>
            <a:cxnSpLocks/>
            <a:stCxn id="13" idx="4"/>
            <a:endCxn id="16" idx="0"/>
          </p:cNvCxnSpPr>
          <p:nvPr/>
        </p:nvCxnSpPr>
        <p:spPr>
          <a:xfrm flipH="1">
            <a:off x="2174475" y="3751296"/>
            <a:ext cx="12493" cy="41985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BAD6E8A7-538C-2946-B38A-0E1E470900DB}"/>
              </a:ext>
            </a:extLst>
          </p:cNvPr>
          <p:cNvSpPr txBox="1">
            <a:spLocks/>
          </p:cNvSpPr>
          <p:nvPr/>
        </p:nvSpPr>
        <p:spPr>
          <a:xfrm>
            <a:off x="1918716" y="3742445"/>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26" name="Straight Arrow Connector 25">
            <a:extLst>
              <a:ext uri="{FF2B5EF4-FFF2-40B4-BE49-F238E27FC236}">
                <a16:creationId xmlns:a16="http://schemas.microsoft.com/office/drawing/2014/main" id="{AC04D4DA-61AA-0B40-A758-0502DA3A0D6B}"/>
              </a:ext>
            </a:extLst>
          </p:cNvPr>
          <p:cNvCxnSpPr>
            <a:cxnSpLocks/>
            <a:stCxn id="16" idx="4"/>
            <a:endCxn id="21" idx="0"/>
          </p:cNvCxnSpPr>
          <p:nvPr/>
        </p:nvCxnSpPr>
        <p:spPr>
          <a:xfrm>
            <a:off x="2174475" y="5062728"/>
            <a:ext cx="11731" cy="55032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B10123C3-3F75-2D44-B5A3-21A25614BA80}"/>
              </a:ext>
            </a:extLst>
          </p:cNvPr>
          <p:cNvSpPr txBox="1">
            <a:spLocks/>
          </p:cNvSpPr>
          <p:nvPr/>
        </p:nvSpPr>
        <p:spPr>
          <a:xfrm>
            <a:off x="1917885" y="5103317"/>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28" name="Elbow Connector 27">
            <a:extLst>
              <a:ext uri="{FF2B5EF4-FFF2-40B4-BE49-F238E27FC236}">
                <a16:creationId xmlns:a16="http://schemas.microsoft.com/office/drawing/2014/main" id="{E391AB2C-910D-8C46-ACEC-408CB9D2C863}"/>
              </a:ext>
            </a:extLst>
          </p:cNvPr>
          <p:cNvCxnSpPr>
            <a:cxnSpLocks/>
            <a:stCxn id="21" idx="7"/>
            <a:endCxn id="21" idx="6"/>
          </p:cNvCxnSpPr>
          <p:nvPr/>
        </p:nvCxnSpPr>
        <p:spPr>
          <a:xfrm rot="16200000" flipH="1">
            <a:off x="2368482" y="5795327"/>
            <a:ext cx="257779" cy="106775"/>
          </a:xfrm>
          <a:prstGeom prst="bentConnector4">
            <a:avLst>
              <a:gd name="adj1" fmla="val -130102"/>
              <a:gd name="adj2" fmla="val 3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588FF4BA-7336-2143-B76D-3CF79F790DB9}"/>
              </a:ext>
            </a:extLst>
          </p:cNvPr>
          <p:cNvSpPr/>
          <p:nvPr/>
        </p:nvSpPr>
        <p:spPr>
          <a:xfrm>
            <a:off x="6665686" y="3022188"/>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grpSp>
        <p:nvGrpSpPr>
          <p:cNvPr id="30" name="Group 29">
            <a:extLst>
              <a:ext uri="{FF2B5EF4-FFF2-40B4-BE49-F238E27FC236}">
                <a16:creationId xmlns:a16="http://schemas.microsoft.com/office/drawing/2014/main" id="{F5C0758E-824F-8346-A809-E399D4E67A0F}"/>
              </a:ext>
            </a:extLst>
          </p:cNvPr>
          <p:cNvGrpSpPr/>
          <p:nvPr/>
        </p:nvGrpSpPr>
        <p:grpSpPr>
          <a:xfrm>
            <a:off x="6571960" y="4171155"/>
            <a:ext cx="891573" cy="891573"/>
            <a:chOff x="9944100" y="1493551"/>
            <a:chExt cx="1028700" cy="1028700"/>
          </a:xfrm>
        </p:grpSpPr>
        <p:sp>
          <p:nvSpPr>
            <p:cNvPr id="31" name="Oval 30">
              <a:extLst>
                <a:ext uri="{FF2B5EF4-FFF2-40B4-BE49-F238E27FC236}">
                  <a16:creationId xmlns:a16="http://schemas.microsoft.com/office/drawing/2014/main" id="{B39D0C3D-DA20-AF47-A684-431C675F9CC6}"/>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Oval 31">
              <a:extLst>
                <a:ext uri="{FF2B5EF4-FFF2-40B4-BE49-F238E27FC236}">
                  <a16:creationId xmlns:a16="http://schemas.microsoft.com/office/drawing/2014/main" id="{08DFE0C0-1361-C446-8197-192DFC63C018}"/>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grpSp>
      <p:cxnSp>
        <p:nvCxnSpPr>
          <p:cNvPr id="33" name="Straight Arrow Connector 32">
            <a:extLst>
              <a:ext uri="{FF2B5EF4-FFF2-40B4-BE49-F238E27FC236}">
                <a16:creationId xmlns:a16="http://schemas.microsoft.com/office/drawing/2014/main" id="{9F364202-DC89-134E-96BF-52E06AF0DB88}"/>
              </a:ext>
            </a:extLst>
          </p:cNvPr>
          <p:cNvCxnSpPr>
            <a:cxnSpLocks/>
            <a:endCxn id="29" idx="0"/>
          </p:cNvCxnSpPr>
          <p:nvPr/>
        </p:nvCxnSpPr>
        <p:spPr>
          <a:xfrm>
            <a:off x="7030240" y="2646144"/>
            <a:ext cx="0" cy="37604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575DDA4E-9D14-924A-8FB8-B174C53DD216}"/>
              </a:ext>
            </a:extLst>
          </p:cNvPr>
          <p:cNvCxnSpPr>
            <a:cxnSpLocks/>
            <a:stCxn id="29" idx="7"/>
            <a:endCxn id="29" idx="6"/>
          </p:cNvCxnSpPr>
          <p:nvPr/>
        </p:nvCxnSpPr>
        <p:spPr>
          <a:xfrm rot="16200000" flipH="1">
            <a:off x="7212516" y="3204465"/>
            <a:ext cx="257779" cy="106775"/>
          </a:xfrm>
          <a:prstGeom prst="bentConnector4">
            <a:avLst>
              <a:gd name="adj1" fmla="val -130102"/>
              <a:gd name="adj2" fmla="val 3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EC5095DC-5B36-FE48-92DA-BA26210794F1}"/>
              </a:ext>
            </a:extLst>
          </p:cNvPr>
          <p:cNvSpPr txBox="1">
            <a:spLocks/>
          </p:cNvSpPr>
          <p:nvPr/>
        </p:nvSpPr>
        <p:spPr>
          <a:xfrm>
            <a:off x="7611229" y="2883549"/>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36" name="Oval 35">
            <a:extLst>
              <a:ext uri="{FF2B5EF4-FFF2-40B4-BE49-F238E27FC236}">
                <a16:creationId xmlns:a16="http://schemas.microsoft.com/office/drawing/2014/main" id="{91713258-09BD-3B4A-9EF5-1C4A471EE85A}"/>
              </a:ext>
            </a:extLst>
          </p:cNvPr>
          <p:cNvSpPr/>
          <p:nvPr/>
        </p:nvSpPr>
        <p:spPr>
          <a:xfrm>
            <a:off x="6664924" y="5613050"/>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cxnSp>
        <p:nvCxnSpPr>
          <p:cNvPr id="37" name="Elbow Connector 36">
            <a:extLst>
              <a:ext uri="{FF2B5EF4-FFF2-40B4-BE49-F238E27FC236}">
                <a16:creationId xmlns:a16="http://schemas.microsoft.com/office/drawing/2014/main" id="{7075BE66-9E60-334D-9A2F-D7FEE7787FE6}"/>
              </a:ext>
            </a:extLst>
          </p:cNvPr>
          <p:cNvCxnSpPr>
            <a:cxnSpLocks/>
            <a:stCxn id="31" idx="7"/>
            <a:endCxn id="31" idx="6"/>
          </p:cNvCxnSpPr>
          <p:nvPr/>
        </p:nvCxnSpPr>
        <p:spPr>
          <a:xfrm rot="16200000" flipH="1">
            <a:off x="7240639" y="4394048"/>
            <a:ext cx="315219" cy="130568"/>
          </a:xfrm>
          <a:prstGeom prst="bentConnector4">
            <a:avLst>
              <a:gd name="adj1" fmla="val -113942"/>
              <a:gd name="adj2" fmla="val 27508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7A4FDC23-7D60-E14E-8F80-028B64B66B11}"/>
              </a:ext>
            </a:extLst>
          </p:cNvPr>
          <p:cNvSpPr txBox="1">
            <a:spLocks/>
          </p:cNvSpPr>
          <p:nvPr/>
        </p:nvSpPr>
        <p:spPr>
          <a:xfrm>
            <a:off x="7688732" y="4072727"/>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39" name="Straight Arrow Connector 38">
            <a:extLst>
              <a:ext uri="{FF2B5EF4-FFF2-40B4-BE49-F238E27FC236}">
                <a16:creationId xmlns:a16="http://schemas.microsoft.com/office/drawing/2014/main" id="{44443CE0-C61E-8742-90B6-E41721BF6FFA}"/>
              </a:ext>
            </a:extLst>
          </p:cNvPr>
          <p:cNvCxnSpPr>
            <a:cxnSpLocks/>
            <a:stCxn id="29" idx="4"/>
            <a:endCxn id="31" idx="0"/>
          </p:cNvCxnSpPr>
          <p:nvPr/>
        </p:nvCxnSpPr>
        <p:spPr>
          <a:xfrm flipH="1">
            <a:off x="7017747" y="3751296"/>
            <a:ext cx="12493" cy="41985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02D25203-13F1-7E40-BDF7-7526460A3CF6}"/>
              </a:ext>
            </a:extLst>
          </p:cNvPr>
          <p:cNvSpPr txBox="1">
            <a:spLocks/>
          </p:cNvSpPr>
          <p:nvPr/>
        </p:nvSpPr>
        <p:spPr>
          <a:xfrm>
            <a:off x="6771132" y="3733301"/>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41" name="Straight Arrow Connector 40">
            <a:extLst>
              <a:ext uri="{FF2B5EF4-FFF2-40B4-BE49-F238E27FC236}">
                <a16:creationId xmlns:a16="http://schemas.microsoft.com/office/drawing/2014/main" id="{8B57ACF0-E6FE-1B41-AD44-8CD3FDCF21FA}"/>
              </a:ext>
            </a:extLst>
          </p:cNvPr>
          <p:cNvCxnSpPr>
            <a:cxnSpLocks/>
            <a:stCxn id="31" idx="4"/>
            <a:endCxn id="36" idx="0"/>
          </p:cNvCxnSpPr>
          <p:nvPr/>
        </p:nvCxnSpPr>
        <p:spPr>
          <a:xfrm>
            <a:off x="7017747" y="5062728"/>
            <a:ext cx="11731" cy="55032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081A7F65-D415-E746-939E-C606C3E90342}"/>
              </a:ext>
            </a:extLst>
          </p:cNvPr>
          <p:cNvSpPr txBox="1">
            <a:spLocks/>
          </p:cNvSpPr>
          <p:nvPr/>
        </p:nvSpPr>
        <p:spPr>
          <a:xfrm>
            <a:off x="6779445" y="5094173"/>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43" name="Elbow Connector 42">
            <a:extLst>
              <a:ext uri="{FF2B5EF4-FFF2-40B4-BE49-F238E27FC236}">
                <a16:creationId xmlns:a16="http://schemas.microsoft.com/office/drawing/2014/main" id="{0B5332E7-6CA7-3E4B-BA96-9E18B9AF0276}"/>
              </a:ext>
            </a:extLst>
          </p:cNvPr>
          <p:cNvCxnSpPr>
            <a:cxnSpLocks/>
            <a:stCxn id="36" idx="7"/>
            <a:endCxn id="36" idx="6"/>
          </p:cNvCxnSpPr>
          <p:nvPr/>
        </p:nvCxnSpPr>
        <p:spPr>
          <a:xfrm rot="16200000" flipH="1">
            <a:off x="7211754" y="5795327"/>
            <a:ext cx="257779" cy="106775"/>
          </a:xfrm>
          <a:prstGeom prst="bentConnector4">
            <a:avLst>
              <a:gd name="adj1" fmla="val -130102"/>
              <a:gd name="adj2" fmla="val 3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98CC387C-776B-E341-AAEF-8ACEB5545268}"/>
              </a:ext>
            </a:extLst>
          </p:cNvPr>
          <p:cNvSpPr/>
          <p:nvPr/>
        </p:nvSpPr>
        <p:spPr>
          <a:xfrm>
            <a:off x="8674318" y="2911019"/>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cxnSp>
        <p:nvCxnSpPr>
          <p:cNvPr id="45" name="Straight Arrow Connector 44">
            <a:extLst>
              <a:ext uri="{FF2B5EF4-FFF2-40B4-BE49-F238E27FC236}">
                <a16:creationId xmlns:a16="http://schemas.microsoft.com/office/drawing/2014/main" id="{FD0AA009-EEB2-8F45-8C4A-6BF7594D55AD}"/>
              </a:ext>
            </a:extLst>
          </p:cNvPr>
          <p:cNvCxnSpPr>
            <a:cxnSpLocks/>
            <a:endCxn id="44" idx="0"/>
          </p:cNvCxnSpPr>
          <p:nvPr/>
        </p:nvCxnSpPr>
        <p:spPr>
          <a:xfrm>
            <a:off x="9038872" y="2646144"/>
            <a:ext cx="0" cy="26487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0417EADE-66AB-F14F-BE69-E453D9A30233}"/>
              </a:ext>
            </a:extLst>
          </p:cNvPr>
          <p:cNvCxnSpPr>
            <a:cxnSpLocks/>
            <a:stCxn id="44" idx="7"/>
            <a:endCxn id="44" idx="6"/>
          </p:cNvCxnSpPr>
          <p:nvPr/>
        </p:nvCxnSpPr>
        <p:spPr>
          <a:xfrm rot="16200000" flipH="1">
            <a:off x="9221148" y="3093296"/>
            <a:ext cx="257779" cy="106775"/>
          </a:xfrm>
          <a:prstGeom prst="bentConnector4">
            <a:avLst>
              <a:gd name="adj1" fmla="val -130102"/>
              <a:gd name="adj2" fmla="val 3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Content Placeholder 2">
            <a:extLst>
              <a:ext uri="{FF2B5EF4-FFF2-40B4-BE49-F238E27FC236}">
                <a16:creationId xmlns:a16="http://schemas.microsoft.com/office/drawing/2014/main" id="{C6606191-B0FF-6742-85B2-6C2989C4C408}"/>
              </a:ext>
            </a:extLst>
          </p:cNvPr>
          <p:cNvSpPr txBox="1">
            <a:spLocks/>
          </p:cNvSpPr>
          <p:nvPr/>
        </p:nvSpPr>
        <p:spPr>
          <a:xfrm>
            <a:off x="9619860" y="2732960"/>
            <a:ext cx="63970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sp>
        <p:nvSpPr>
          <p:cNvPr id="51" name="Content Placeholder 2">
            <a:extLst>
              <a:ext uri="{FF2B5EF4-FFF2-40B4-BE49-F238E27FC236}">
                <a16:creationId xmlns:a16="http://schemas.microsoft.com/office/drawing/2014/main" id="{17D8CB18-E67D-5E48-A397-F2ED49D43E1A}"/>
              </a:ext>
            </a:extLst>
          </p:cNvPr>
          <p:cNvSpPr txBox="1">
            <a:spLocks/>
          </p:cNvSpPr>
          <p:nvPr/>
        </p:nvSpPr>
        <p:spPr>
          <a:xfrm>
            <a:off x="8756295" y="4853914"/>
            <a:ext cx="2070202" cy="1518272"/>
          </a:xfrm>
          <a:prstGeom prst="rect">
            <a:avLst/>
          </a:prstGeom>
          <a:no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Add a dummy state that the 2-DFA will also be in at all. times, doesn’t affect the language L that gets recognized</a:t>
            </a:r>
          </a:p>
        </p:txBody>
      </p:sp>
      <p:sp>
        <p:nvSpPr>
          <p:cNvPr id="52" name="Right Arrow 51">
            <a:extLst>
              <a:ext uri="{FF2B5EF4-FFF2-40B4-BE49-F238E27FC236}">
                <a16:creationId xmlns:a16="http://schemas.microsoft.com/office/drawing/2014/main" id="{7B6E91A0-4C42-C24F-A8A8-CED54E3F4018}"/>
              </a:ext>
            </a:extLst>
          </p:cNvPr>
          <p:cNvSpPr/>
          <p:nvPr/>
        </p:nvSpPr>
        <p:spPr>
          <a:xfrm>
            <a:off x="3791977" y="3505614"/>
            <a:ext cx="2072229" cy="453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2">
            <a:extLst>
              <a:ext uri="{FF2B5EF4-FFF2-40B4-BE49-F238E27FC236}">
                <a16:creationId xmlns:a16="http://schemas.microsoft.com/office/drawing/2014/main" id="{4FDAB43E-3397-D743-9AED-3286CAFF596D}"/>
              </a:ext>
            </a:extLst>
          </p:cNvPr>
          <p:cNvSpPr txBox="1">
            <a:spLocks/>
          </p:cNvSpPr>
          <p:nvPr/>
        </p:nvSpPr>
        <p:spPr>
          <a:xfrm>
            <a:off x="7613945" y="5464334"/>
            <a:ext cx="63970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sp>
        <p:nvSpPr>
          <p:cNvPr id="54" name="Content Placeholder 2">
            <a:extLst>
              <a:ext uri="{FF2B5EF4-FFF2-40B4-BE49-F238E27FC236}">
                <a16:creationId xmlns:a16="http://schemas.microsoft.com/office/drawing/2014/main" id="{801AAEAB-2790-4848-995A-99F87E483A42}"/>
              </a:ext>
            </a:extLst>
          </p:cNvPr>
          <p:cNvSpPr txBox="1">
            <a:spLocks/>
          </p:cNvSpPr>
          <p:nvPr/>
        </p:nvSpPr>
        <p:spPr>
          <a:xfrm>
            <a:off x="2762869" y="5464334"/>
            <a:ext cx="63970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spTree>
    <p:extLst>
      <p:ext uri="{BB962C8B-B14F-4D97-AF65-F5344CB8AC3E}">
        <p14:creationId xmlns:p14="http://schemas.microsoft.com/office/powerpoint/2010/main" val="893407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2-DFA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932688"/>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 2-DFA is equivalent in computational power as a traditional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1453896"/>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Consider direction 1 first:</a:t>
            </a:r>
            <a:br>
              <a:rPr lang="en-US" sz="1800" i="1" dirty="0"/>
            </a:br>
            <a:r>
              <a:rPr lang="en-US" sz="1800" i="1" dirty="0"/>
              <a:t>If a DFA exists that recognizes some language L, then a 2-DFA exists too!</a:t>
            </a:r>
            <a:endParaRPr lang="en-US" sz="1800" i="1" dirty="0">
              <a:solidFill>
                <a:schemeClr val="tx1"/>
              </a:solidFill>
            </a:endParaRPr>
          </a:p>
        </p:txBody>
      </p:sp>
      <p:sp>
        <p:nvSpPr>
          <p:cNvPr id="14" name="Content Placeholder 2">
            <a:extLst>
              <a:ext uri="{FF2B5EF4-FFF2-40B4-BE49-F238E27FC236}">
                <a16:creationId xmlns:a16="http://schemas.microsoft.com/office/drawing/2014/main" id="{7359779C-CD75-CC4F-9563-11A50B44F535}"/>
              </a:ext>
            </a:extLst>
          </p:cNvPr>
          <p:cNvSpPr txBox="1">
            <a:spLocks/>
          </p:cNvSpPr>
          <p:nvPr/>
        </p:nvSpPr>
        <p:spPr>
          <a:xfrm>
            <a:off x="5004127" y="3304631"/>
            <a:ext cx="2237922" cy="8193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Here is the formal version of this process</a:t>
            </a:r>
          </a:p>
        </p:txBody>
      </p:sp>
      <mc:AlternateContent xmlns:mc="http://schemas.openxmlformats.org/markup-compatibility/2006">
        <mc:Choice xmlns:a14="http://schemas.microsoft.com/office/drawing/2010/main" Requires="a14">
          <p:sp>
            <p:nvSpPr>
              <p:cNvPr id="51" name="Content Placeholder 2">
                <a:extLst>
                  <a:ext uri="{FF2B5EF4-FFF2-40B4-BE49-F238E27FC236}">
                    <a16:creationId xmlns:a16="http://schemas.microsoft.com/office/drawing/2014/main" id="{17D8CB18-E67D-5E48-A397-F2ED49D43E1A}"/>
                  </a:ext>
                </a:extLst>
              </p:cNvPr>
              <p:cNvSpPr txBox="1">
                <a:spLocks/>
              </p:cNvSpPr>
              <p:nvPr/>
            </p:nvSpPr>
            <p:spPr>
              <a:xfrm>
                <a:off x="1715414" y="2600358"/>
                <a:ext cx="3085186" cy="171734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Consider an arbitrary DFA D that recognizes an arbitrary language L:</a:t>
                </a:r>
              </a:p>
              <a:p>
                <a:pPr marL="0" indent="0">
                  <a:buFont typeface="Arial" panose="020B0604020202020204" pitchFamily="34" charset="0"/>
                  <a:buNone/>
                </a:pPr>
                <a:endParaRPr lang="en-US" sz="1600" i="1" dirty="0">
                  <a:solidFill>
                    <a:schemeClr val="tx1"/>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𝐷</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𝑄</m:t>
                      </m:r>
                      <m:r>
                        <a:rPr lang="en-US" sz="1600" b="0" i="1"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Σ</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𝛿</m:t>
                      </m:r>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𝐹</m:t>
                      </m:r>
                      <m:r>
                        <a:rPr lang="en-US" sz="1600" b="0" i="1" smtClean="0">
                          <a:solidFill>
                            <a:schemeClr val="tx1"/>
                          </a:solidFill>
                          <a:latin typeface="Cambria Math" panose="02040503050406030204" pitchFamily="18" charset="0"/>
                        </a:rPr>
                        <m:t>)</m:t>
                      </m:r>
                    </m:oMath>
                  </m:oMathPara>
                </a14:m>
                <a:endParaRPr lang="en-US" sz="1600" i="1" dirty="0">
                  <a:solidFill>
                    <a:schemeClr val="tx1"/>
                  </a:solidFill>
                </a:endParaRPr>
              </a:p>
            </p:txBody>
          </p:sp>
        </mc:Choice>
        <mc:Fallback>
          <p:sp>
            <p:nvSpPr>
              <p:cNvPr id="51" name="Content Placeholder 2">
                <a:extLst>
                  <a:ext uri="{FF2B5EF4-FFF2-40B4-BE49-F238E27FC236}">
                    <a16:creationId xmlns:a16="http://schemas.microsoft.com/office/drawing/2014/main" id="{17D8CB18-E67D-5E48-A397-F2ED49D43E1A}"/>
                  </a:ext>
                </a:extLst>
              </p:cNvPr>
              <p:cNvSpPr txBox="1">
                <a:spLocks noRot="1" noChangeAspect="1" noMove="1" noResize="1" noEditPoints="1" noAdjustHandles="1" noChangeArrowheads="1" noChangeShapeType="1" noTextEdit="1"/>
              </p:cNvSpPr>
              <p:nvPr/>
            </p:nvSpPr>
            <p:spPr>
              <a:xfrm>
                <a:off x="1715414" y="2600358"/>
                <a:ext cx="3085186" cy="1717344"/>
              </a:xfrm>
              <a:prstGeom prst="rect">
                <a:avLst/>
              </a:prstGeom>
              <a:blipFill>
                <a:blip r:embed="rId2"/>
                <a:stretch>
                  <a:fillRect l="-816"/>
                </a:stretch>
              </a:blipFill>
              <a:ln>
                <a:solidFill>
                  <a:schemeClr val="tx1">
                    <a:lumMod val="95000"/>
                  </a:schemeClr>
                </a:solidFill>
              </a:ln>
            </p:spPr>
            <p:txBody>
              <a:bodyPr/>
              <a:lstStyle/>
              <a:p>
                <a:r>
                  <a:rPr lang="en-US">
                    <a:noFill/>
                  </a:rPr>
                  <a:t> </a:t>
                </a:r>
              </a:p>
            </p:txBody>
          </p:sp>
        </mc:Fallback>
      </mc:AlternateContent>
      <p:sp>
        <p:nvSpPr>
          <p:cNvPr id="52" name="Right Arrow 51">
            <a:extLst>
              <a:ext uri="{FF2B5EF4-FFF2-40B4-BE49-F238E27FC236}">
                <a16:creationId xmlns:a16="http://schemas.microsoft.com/office/drawing/2014/main" id="{7B6E91A0-4C42-C24F-A8A8-CED54E3F4018}"/>
              </a:ext>
            </a:extLst>
          </p:cNvPr>
          <p:cNvSpPr/>
          <p:nvPr/>
        </p:nvSpPr>
        <p:spPr>
          <a:xfrm>
            <a:off x="5081281" y="2783238"/>
            <a:ext cx="2072229" cy="453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7" name="Content Placeholder 2">
                <a:extLst>
                  <a:ext uri="{FF2B5EF4-FFF2-40B4-BE49-F238E27FC236}">
                    <a16:creationId xmlns:a16="http://schemas.microsoft.com/office/drawing/2014/main" id="{4889B367-0B0E-074E-9D4A-3500D8F2528D}"/>
                  </a:ext>
                </a:extLst>
              </p:cNvPr>
              <p:cNvSpPr txBox="1">
                <a:spLocks/>
              </p:cNvSpPr>
              <p:nvPr/>
            </p:nvSpPr>
            <p:spPr>
              <a:xfrm>
                <a:off x="7522730" y="2559302"/>
                <a:ext cx="3085186" cy="230997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Construct a 2-DFA D’ as such:</a:t>
                </a:r>
              </a:p>
              <a:p>
                <a:pPr marL="0" indent="0">
                  <a:buFont typeface="Arial" panose="020B0604020202020204" pitchFamily="34" charset="0"/>
                  <a:buNone/>
                </a:pPr>
                <a:endParaRPr lang="en-US" sz="16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𝐷</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𝑄</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r>
                        <m:rPr>
                          <m:sty m:val="p"/>
                        </m:rPr>
                        <a:rPr lang="en-US" sz="1600" b="0" i="0" smtClean="0">
                          <a:solidFill>
                            <a:schemeClr val="tx1"/>
                          </a:solidFill>
                          <a:latin typeface="Cambria Math" panose="02040503050406030204" pitchFamily="18" charset="0"/>
                        </a:rPr>
                        <m:t>Σ</m:t>
                      </m:r>
                      <m:r>
                        <a:rPr lang="en-US" sz="1600" b="0" i="1" smtClean="0">
                          <a:solidFill>
                            <a:schemeClr val="tx1"/>
                          </a:solidFill>
                          <a:latin typeface="Cambria Math" panose="02040503050406030204" pitchFamily="18" charset="0"/>
                        </a:rPr>
                        <m:t>, </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𝛿</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d>
                        <m:dPr>
                          <m:begChr m:val="{"/>
                          <m:endChr m:val="}"/>
                          <m:ctrlPr>
                            <a:rPr lang="en-US" sz="1600" b="0" i="1" smtClean="0">
                              <a:solidFill>
                                <a:schemeClr val="tx1"/>
                              </a:solidFill>
                              <a:latin typeface="Cambria Math" panose="02040503050406030204" pitchFamily="18" charset="0"/>
                            </a:rPr>
                          </m:ctrlPr>
                        </m:dPr>
                        <m:e>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𝑛</m:t>
                              </m:r>
                            </m:sub>
                          </m:sSub>
                        </m:e>
                      </m:d>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𝐹</m:t>
                      </m:r>
                      <m:r>
                        <a:rPr lang="en-US" sz="1600" b="0" i="1" smtClean="0">
                          <a:solidFill>
                            <a:schemeClr val="tx1"/>
                          </a:solidFill>
                          <a:latin typeface="Cambria Math" panose="02040503050406030204" pitchFamily="18" charset="0"/>
                        </a:rPr>
                        <m:t>)</m:t>
                      </m:r>
                    </m:oMath>
                  </m:oMathPara>
                </a14:m>
                <a:endParaRPr lang="en-US" sz="1600" i="1" dirty="0">
                  <a:solidFill>
                    <a:schemeClr val="tx1"/>
                  </a:solidFill>
                </a:endParaRPr>
              </a:p>
              <a:p>
                <a:pPr marL="0" indent="0">
                  <a:buFont typeface="Arial" panose="020B0604020202020204" pitchFamily="34" charset="0"/>
                  <a:buNone/>
                </a:pPr>
                <a:r>
                  <a:rPr lang="en-US" sz="1600" i="1" dirty="0"/>
                  <a:t>Such that:</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𝑄</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𝑄</m:t>
                      </m:r>
                      <m:r>
                        <a:rPr lang="en-US" sz="1600" b="0" i="1" smtClean="0">
                          <a:solidFill>
                            <a:schemeClr val="tx1"/>
                          </a:solidFill>
                          <a:latin typeface="Cambria Math" panose="02040503050406030204" pitchFamily="18" charset="0"/>
                        </a:rPr>
                        <m:t>∪</m:t>
                      </m:r>
                      <m:d>
                        <m:dPr>
                          <m:begChr m:val="{"/>
                          <m:endChr m:val="}"/>
                          <m:ctrlPr>
                            <a:rPr lang="en-US" sz="1600" b="0" i="1" smtClean="0">
                              <a:solidFill>
                                <a:schemeClr val="tx1"/>
                              </a:solidFill>
                              <a:latin typeface="Cambria Math" panose="02040503050406030204" pitchFamily="18" charset="0"/>
                            </a:rPr>
                          </m:ctrlPr>
                        </m:dPr>
                        <m:e>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𝑛</m:t>
                              </m:r>
                            </m:sub>
                          </m:sSub>
                        </m:e>
                      </m:d>
                    </m:oMath>
                    <m:oMath xmlns:m="http://schemas.openxmlformats.org/officeDocument/2006/math">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𝛿</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𝛿</m:t>
                      </m:r>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𝑛</m:t>
                          </m:r>
                        </m:sub>
                      </m:sSub>
                      <m:r>
                        <a:rPr lang="en-US" sz="1600" b="0" i="1"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x</m:t>
                      </m:r>
                      <m:r>
                        <a:rPr lang="en-US" sz="1600" b="0" i="0"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Σ</m:t>
                      </m:r>
                      <m:r>
                        <a:rPr lang="en-US" sz="1600" b="0" i="0"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𝑛</m:t>
                          </m:r>
                        </m:sub>
                      </m:sSub>
                      <m:r>
                        <a:rPr lang="en-US" sz="1600" b="0" i="1" smtClean="0">
                          <a:solidFill>
                            <a:schemeClr val="tx1"/>
                          </a:solidFill>
                          <a:latin typeface="Cambria Math" panose="02040503050406030204" pitchFamily="18" charset="0"/>
                        </a:rPr>
                        <m:t>}</m:t>
                      </m:r>
                    </m:oMath>
                  </m:oMathPara>
                </a14:m>
                <a:endParaRPr lang="en-US" sz="1600" i="1" dirty="0">
                  <a:solidFill>
                    <a:schemeClr val="tx1"/>
                  </a:solidFill>
                </a:endParaRPr>
              </a:p>
            </p:txBody>
          </p:sp>
        </mc:Choice>
        <mc:Fallback>
          <p:sp>
            <p:nvSpPr>
              <p:cNvPr id="47" name="Content Placeholder 2">
                <a:extLst>
                  <a:ext uri="{FF2B5EF4-FFF2-40B4-BE49-F238E27FC236}">
                    <a16:creationId xmlns:a16="http://schemas.microsoft.com/office/drawing/2014/main" id="{4889B367-0B0E-074E-9D4A-3500D8F2528D}"/>
                  </a:ext>
                </a:extLst>
              </p:cNvPr>
              <p:cNvSpPr txBox="1">
                <a:spLocks noRot="1" noChangeAspect="1" noMove="1" noResize="1" noEditPoints="1" noAdjustHandles="1" noChangeArrowheads="1" noChangeShapeType="1" noTextEdit="1"/>
              </p:cNvSpPr>
              <p:nvPr/>
            </p:nvSpPr>
            <p:spPr>
              <a:xfrm>
                <a:off x="7522730" y="2559302"/>
                <a:ext cx="3085186" cy="2309970"/>
              </a:xfrm>
              <a:prstGeom prst="rect">
                <a:avLst/>
              </a:prstGeom>
              <a:blipFill>
                <a:blip r:embed="rId3"/>
                <a:stretch>
                  <a:fillRect l="-816"/>
                </a:stretch>
              </a:blipFill>
              <a:ln>
                <a:solidFill>
                  <a:schemeClr val="tx1">
                    <a:lumMod val="95000"/>
                  </a:schemeClr>
                </a:solidFill>
              </a:ln>
            </p:spPr>
            <p:txBody>
              <a:bodyPr/>
              <a:lstStyle/>
              <a:p>
                <a:r>
                  <a:rPr lang="en-US">
                    <a:noFill/>
                  </a:rPr>
                  <a:t> </a:t>
                </a:r>
              </a:p>
            </p:txBody>
          </p:sp>
        </mc:Fallback>
      </mc:AlternateContent>
      <p:sp>
        <p:nvSpPr>
          <p:cNvPr id="48" name="Content Placeholder 2">
            <a:extLst>
              <a:ext uri="{FF2B5EF4-FFF2-40B4-BE49-F238E27FC236}">
                <a16:creationId xmlns:a16="http://schemas.microsoft.com/office/drawing/2014/main" id="{9BD1C45E-786E-054F-81BE-4BB8704FBBB1}"/>
              </a:ext>
            </a:extLst>
          </p:cNvPr>
          <p:cNvSpPr txBox="1">
            <a:spLocks/>
          </p:cNvSpPr>
          <p:nvPr/>
        </p:nvSpPr>
        <p:spPr>
          <a:xfrm>
            <a:off x="1367942" y="5807039"/>
            <a:ext cx="9568282" cy="98695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Prove this works: Because D’ fulfills all the requirements of a 2-DFA, </a:t>
            </a:r>
            <a:r>
              <a:rPr lang="en-US" sz="1600" i="1" dirty="0"/>
              <a:t>and </a:t>
            </a:r>
            <a:r>
              <a:rPr lang="en-US" sz="1600" i="1" dirty="0">
                <a:solidFill>
                  <a:schemeClr val="tx1"/>
                </a:solidFill>
              </a:rPr>
              <a:t>executes the exact same way D does (except for being in the dummy second state at all times). Thus, any string that D accepts will also be accepted by D’</a:t>
            </a:r>
          </a:p>
        </p:txBody>
      </p:sp>
      <p:cxnSp>
        <p:nvCxnSpPr>
          <p:cNvPr id="50" name="Straight Connector 49">
            <a:extLst>
              <a:ext uri="{FF2B5EF4-FFF2-40B4-BE49-F238E27FC236}">
                <a16:creationId xmlns:a16="http://schemas.microsoft.com/office/drawing/2014/main" id="{927D3C5F-AB51-AB4E-8DB9-88B4C5031940}"/>
              </a:ext>
            </a:extLst>
          </p:cNvPr>
          <p:cNvCxnSpPr>
            <a:cxnSpLocks/>
          </p:cNvCxnSpPr>
          <p:nvPr/>
        </p:nvCxnSpPr>
        <p:spPr>
          <a:xfrm flipV="1">
            <a:off x="7818120" y="5111497"/>
            <a:ext cx="310896" cy="6955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538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2-DFA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932688"/>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 2-DFA is equivalent in computational power as a traditional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1453896"/>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Consider direction 2 next:</a:t>
            </a:r>
            <a:br>
              <a:rPr lang="en-US" sz="1800" i="1" dirty="0"/>
            </a:br>
            <a:r>
              <a:rPr lang="en-US" sz="1800" i="1" dirty="0"/>
              <a:t>If a 2-DFA exists that recognizes some language L, then a DFA exists too!</a:t>
            </a:r>
            <a:endParaRPr lang="en-US" sz="1800" i="1" dirty="0">
              <a:solidFill>
                <a:schemeClr val="tx1"/>
              </a:solidFill>
            </a:endParaRPr>
          </a:p>
        </p:txBody>
      </p:sp>
      <p:sp>
        <p:nvSpPr>
          <p:cNvPr id="14" name="Content Placeholder 2">
            <a:extLst>
              <a:ext uri="{FF2B5EF4-FFF2-40B4-BE49-F238E27FC236}">
                <a16:creationId xmlns:a16="http://schemas.microsoft.com/office/drawing/2014/main" id="{7359779C-CD75-CC4F-9563-11A50B44F535}"/>
              </a:ext>
            </a:extLst>
          </p:cNvPr>
          <p:cNvSpPr txBox="1">
            <a:spLocks/>
          </p:cNvSpPr>
          <p:nvPr/>
        </p:nvSpPr>
        <p:spPr>
          <a:xfrm>
            <a:off x="4546926" y="3926423"/>
            <a:ext cx="2366837" cy="1518272"/>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Given a 2-DFA that accepts an arbitrary language L (left), describe the process for turning this into an equivalent DFA (right)</a:t>
            </a:r>
          </a:p>
        </p:txBody>
      </p:sp>
      <p:sp>
        <p:nvSpPr>
          <p:cNvPr id="52" name="Right Arrow 51">
            <a:extLst>
              <a:ext uri="{FF2B5EF4-FFF2-40B4-BE49-F238E27FC236}">
                <a16:creationId xmlns:a16="http://schemas.microsoft.com/office/drawing/2014/main" id="{7B6E91A0-4C42-C24F-A8A8-CED54E3F4018}"/>
              </a:ext>
            </a:extLst>
          </p:cNvPr>
          <p:cNvSpPr/>
          <p:nvPr/>
        </p:nvSpPr>
        <p:spPr>
          <a:xfrm>
            <a:off x="4605793" y="3359310"/>
            <a:ext cx="2072229" cy="453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01DF65BC-3C45-9F4A-97C1-CE3F5682F58D}"/>
              </a:ext>
            </a:extLst>
          </p:cNvPr>
          <p:cNvGrpSpPr/>
          <p:nvPr/>
        </p:nvGrpSpPr>
        <p:grpSpPr>
          <a:xfrm>
            <a:off x="1161761" y="2523743"/>
            <a:ext cx="3187779" cy="3607401"/>
            <a:chOff x="6703024" y="1523909"/>
            <a:chExt cx="3877383" cy="4387780"/>
          </a:xfrm>
        </p:grpSpPr>
        <p:sp>
          <p:nvSpPr>
            <p:cNvPr id="47" name="Oval 46">
              <a:extLst>
                <a:ext uri="{FF2B5EF4-FFF2-40B4-BE49-F238E27FC236}">
                  <a16:creationId xmlns:a16="http://schemas.microsoft.com/office/drawing/2014/main" id="{CA120868-C02F-9F45-B1A5-B1286125DFB4}"/>
                </a:ext>
              </a:extLst>
            </p:cNvPr>
            <p:cNvSpPr/>
            <p:nvPr/>
          </p:nvSpPr>
          <p:spPr>
            <a:xfrm>
              <a:off x="6796750" y="2031523"/>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grpSp>
          <p:nvGrpSpPr>
            <p:cNvPr id="48" name="Group 47">
              <a:extLst>
                <a:ext uri="{FF2B5EF4-FFF2-40B4-BE49-F238E27FC236}">
                  <a16:creationId xmlns:a16="http://schemas.microsoft.com/office/drawing/2014/main" id="{17830DD7-29B1-3E4C-831B-D315A74360EA}"/>
                </a:ext>
              </a:extLst>
            </p:cNvPr>
            <p:cNvGrpSpPr/>
            <p:nvPr/>
          </p:nvGrpSpPr>
          <p:grpSpPr>
            <a:xfrm>
              <a:off x="6703024" y="3457256"/>
              <a:ext cx="1028700" cy="1028700"/>
              <a:chOff x="9944100" y="1493551"/>
              <a:chExt cx="1028700" cy="1028700"/>
            </a:xfrm>
          </p:grpSpPr>
          <p:sp>
            <p:nvSpPr>
              <p:cNvPr id="50" name="Oval 49">
                <a:extLst>
                  <a:ext uri="{FF2B5EF4-FFF2-40B4-BE49-F238E27FC236}">
                    <a16:creationId xmlns:a16="http://schemas.microsoft.com/office/drawing/2014/main" id="{9CAD1404-9CC9-0545-9D4A-E87DF7052083}"/>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Oval 54">
                <a:extLst>
                  <a:ext uri="{FF2B5EF4-FFF2-40B4-BE49-F238E27FC236}">
                    <a16:creationId xmlns:a16="http://schemas.microsoft.com/office/drawing/2014/main" id="{FDBABB9A-FC16-5A4C-9C4E-6658378367BE}"/>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grpSp>
        <p:cxnSp>
          <p:nvCxnSpPr>
            <p:cNvPr id="56" name="Straight Arrow Connector 55">
              <a:extLst>
                <a:ext uri="{FF2B5EF4-FFF2-40B4-BE49-F238E27FC236}">
                  <a16:creationId xmlns:a16="http://schemas.microsoft.com/office/drawing/2014/main" id="{FAD005CE-90AC-2146-95F8-78431D3C3907}"/>
                </a:ext>
              </a:extLst>
            </p:cNvPr>
            <p:cNvCxnSpPr>
              <a:cxnSpLocks/>
              <a:endCxn id="47" idx="0"/>
            </p:cNvCxnSpPr>
            <p:nvPr/>
          </p:nvCxnSpPr>
          <p:spPr>
            <a:xfrm>
              <a:off x="7217374" y="1542197"/>
              <a:ext cx="0" cy="489326"/>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FF2B5EF4-FFF2-40B4-BE49-F238E27FC236}">
                  <a16:creationId xmlns:a16="http://schemas.microsoft.com/office/drawing/2014/main" id="{FFDD1B95-7EF2-F443-9D6A-54F7CC44C6A1}"/>
                </a:ext>
              </a:extLst>
            </p:cNvPr>
            <p:cNvCxnSpPr>
              <a:cxnSpLocks/>
              <a:stCxn id="47" idx="7"/>
              <a:endCxn id="47" idx="6"/>
            </p:cNvCxnSpPr>
            <p:nvPr/>
          </p:nvCxnSpPr>
          <p:spPr>
            <a:xfrm rot="16200000" flipH="1">
              <a:off x="7427686" y="2241835"/>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DC3FE445-E24E-AE44-94BB-EBA1B91C8C9D}"/>
                </a:ext>
              </a:extLst>
            </p:cNvPr>
            <p:cNvSpPr txBox="1">
              <a:spLocks/>
            </p:cNvSpPr>
            <p:nvPr/>
          </p:nvSpPr>
          <p:spPr>
            <a:xfrm>
              <a:off x="7852020" y="1895340"/>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59" name="Oval 58">
              <a:extLst>
                <a:ext uri="{FF2B5EF4-FFF2-40B4-BE49-F238E27FC236}">
                  <a16:creationId xmlns:a16="http://schemas.microsoft.com/office/drawing/2014/main" id="{0D42D95F-13EA-174A-9682-47294698FB47}"/>
                </a:ext>
              </a:extLst>
            </p:cNvPr>
            <p:cNvSpPr/>
            <p:nvPr/>
          </p:nvSpPr>
          <p:spPr>
            <a:xfrm>
              <a:off x="6795988" y="507044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cxnSp>
          <p:nvCxnSpPr>
            <p:cNvPr id="60" name="Elbow Connector 59">
              <a:extLst>
                <a:ext uri="{FF2B5EF4-FFF2-40B4-BE49-F238E27FC236}">
                  <a16:creationId xmlns:a16="http://schemas.microsoft.com/office/drawing/2014/main" id="{A55E120E-06A9-5A46-BDE8-EF23155813CB}"/>
                </a:ext>
              </a:extLst>
            </p:cNvPr>
            <p:cNvCxnSpPr>
              <a:cxnSpLocks/>
              <a:stCxn id="50" idx="7"/>
              <a:endCxn id="50" idx="6"/>
            </p:cNvCxnSpPr>
            <p:nvPr/>
          </p:nvCxnSpPr>
          <p:spPr>
            <a:xfrm rot="16200000" flipH="1">
              <a:off x="7474549" y="3714431"/>
              <a:ext cx="363700" cy="150650"/>
            </a:xfrm>
            <a:prstGeom prst="bentConnector4">
              <a:avLst>
                <a:gd name="adj1" fmla="val -104276"/>
                <a:gd name="adj2" fmla="val 25174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Content Placeholder 2">
              <a:extLst>
                <a:ext uri="{FF2B5EF4-FFF2-40B4-BE49-F238E27FC236}">
                  <a16:creationId xmlns:a16="http://schemas.microsoft.com/office/drawing/2014/main" id="{09A61397-AA7E-5748-8767-A73709BF3F9C}"/>
                </a:ext>
              </a:extLst>
            </p:cNvPr>
            <p:cNvSpPr txBox="1">
              <a:spLocks/>
            </p:cNvSpPr>
            <p:nvPr/>
          </p:nvSpPr>
          <p:spPr>
            <a:xfrm>
              <a:off x="7920379" y="3367982"/>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62" name="Straight Arrow Connector 61">
              <a:extLst>
                <a:ext uri="{FF2B5EF4-FFF2-40B4-BE49-F238E27FC236}">
                  <a16:creationId xmlns:a16="http://schemas.microsoft.com/office/drawing/2014/main" id="{7A3AACD9-3D50-B54E-BAEA-C51E942DF3E6}"/>
                </a:ext>
              </a:extLst>
            </p:cNvPr>
            <p:cNvCxnSpPr>
              <a:cxnSpLocks/>
              <a:stCxn id="47" idx="4"/>
              <a:endCxn id="50" idx="0"/>
            </p:cNvCxnSpPr>
            <p:nvPr/>
          </p:nvCxnSpPr>
          <p:spPr>
            <a:xfrm>
              <a:off x="7217374" y="2872771"/>
              <a:ext cx="0"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Content Placeholder 2">
              <a:extLst>
                <a:ext uri="{FF2B5EF4-FFF2-40B4-BE49-F238E27FC236}">
                  <a16:creationId xmlns:a16="http://schemas.microsoft.com/office/drawing/2014/main" id="{0AE3CFDA-C7FE-F746-8DC8-495086F3C9B2}"/>
                </a:ext>
              </a:extLst>
            </p:cNvPr>
            <p:cNvSpPr txBox="1">
              <a:spLocks/>
            </p:cNvSpPr>
            <p:nvPr/>
          </p:nvSpPr>
          <p:spPr>
            <a:xfrm>
              <a:off x="6938771" y="2937116"/>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64" name="Straight Arrow Connector 63">
              <a:extLst>
                <a:ext uri="{FF2B5EF4-FFF2-40B4-BE49-F238E27FC236}">
                  <a16:creationId xmlns:a16="http://schemas.microsoft.com/office/drawing/2014/main" id="{6A6BB80F-DC3D-0841-B4A7-824DAFD82922}"/>
                </a:ext>
              </a:extLst>
            </p:cNvPr>
            <p:cNvCxnSpPr>
              <a:cxnSpLocks/>
              <a:stCxn id="50" idx="4"/>
              <a:endCxn id="59" idx="0"/>
            </p:cNvCxnSpPr>
            <p:nvPr/>
          </p:nvCxnSpPr>
          <p:spPr>
            <a:xfrm flipH="1">
              <a:off x="7216612" y="4485956"/>
              <a:ext cx="762"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Content Placeholder 2">
              <a:extLst>
                <a:ext uri="{FF2B5EF4-FFF2-40B4-BE49-F238E27FC236}">
                  <a16:creationId xmlns:a16="http://schemas.microsoft.com/office/drawing/2014/main" id="{8E0B7FFC-2AA2-5642-AC04-4F1FDDB5CAEB}"/>
                </a:ext>
              </a:extLst>
            </p:cNvPr>
            <p:cNvSpPr txBox="1">
              <a:spLocks/>
            </p:cNvSpPr>
            <p:nvPr/>
          </p:nvSpPr>
          <p:spPr>
            <a:xfrm>
              <a:off x="6965372" y="4554020"/>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66" name="Elbow Connector 65">
              <a:extLst>
                <a:ext uri="{FF2B5EF4-FFF2-40B4-BE49-F238E27FC236}">
                  <a16:creationId xmlns:a16="http://schemas.microsoft.com/office/drawing/2014/main" id="{380EE32C-7ACF-B746-BF90-28AD2D45F28B}"/>
                </a:ext>
              </a:extLst>
            </p:cNvPr>
            <p:cNvCxnSpPr>
              <a:cxnSpLocks/>
              <a:stCxn id="59" idx="7"/>
              <a:endCxn id="59" idx="6"/>
            </p:cNvCxnSpPr>
            <p:nvPr/>
          </p:nvCxnSpPr>
          <p:spPr>
            <a:xfrm rot="16200000" flipH="1">
              <a:off x="7426924" y="5280753"/>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Content Placeholder 2">
              <a:extLst>
                <a:ext uri="{FF2B5EF4-FFF2-40B4-BE49-F238E27FC236}">
                  <a16:creationId xmlns:a16="http://schemas.microsoft.com/office/drawing/2014/main" id="{4CBC4A9D-7F77-9C43-9E7D-A0C00282F8AD}"/>
                </a:ext>
              </a:extLst>
            </p:cNvPr>
            <p:cNvSpPr txBox="1">
              <a:spLocks/>
            </p:cNvSpPr>
            <p:nvPr/>
          </p:nvSpPr>
          <p:spPr>
            <a:xfrm>
              <a:off x="7859959" y="4930402"/>
              <a:ext cx="556368" cy="47984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sp>
          <p:nvSpPr>
            <p:cNvPr id="68" name="Oval 67">
              <a:extLst>
                <a:ext uri="{FF2B5EF4-FFF2-40B4-BE49-F238E27FC236}">
                  <a16:creationId xmlns:a16="http://schemas.microsoft.com/office/drawing/2014/main" id="{3BB1CAF3-B4C6-6F4B-94C8-9C35D6B0F263}"/>
                </a:ext>
              </a:extLst>
            </p:cNvPr>
            <p:cNvSpPr/>
            <p:nvPr/>
          </p:nvSpPr>
          <p:spPr>
            <a:xfrm>
              <a:off x="8960830" y="2013235"/>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grpSp>
          <p:nvGrpSpPr>
            <p:cNvPr id="69" name="Group 68">
              <a:extLst>
                <a:ext uri="{FF2B5EF4-FFF2-40B4-BE49-F238E27FC236}">
                  <a16:creationId xmlns:a16="http://schemas.microsoft.com/office/drawing/2014/main" id="{B1D9AA3B-366E-AE46-91A7-1A0C701BC3F8}"/>
                </a:ext>
              </a:extLst>
            </p:cNvPr>
            <p:cNvGrpSpPr/>
            <p:nvPr/>
          </p:nvGrpSpPr>
          <p:grpSpPr>
            <a:xfrm>
              <a:off x="8867104" y="3438968"/>
              <a:ext cx="1028700" cy="1028700"/>
              <a:chOff x="9944100" y="1493551"/>
              <a:chExt cx="1028700" cy="1028700"/>
            </a:xfrm>
          </p:grpSpPr>
          <p:sp>
            <p:nvSpPr>
              <p:cNvPr id="70" name="Oval 69">
                <a:extLst>
                  <a:ext uri="{FF2B5EF4-FFF2-40B4-BE49-F238E27FC236}">
                    <a16:creationId xmlns:a16="http://schemas.microsoft.com/office/drawing/2014/main" id="{411FC8A6-9934-9E42-AC8F-776DBA2094CD}"/>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Oval 70">
                <a:extLst>
                  <a:ext uri="{FF2B5EF4-FFF2-40B4-BE49-F238E27FC236}">
                    <a16:creationId xmlns:a16="http://schemas.microsoft.com/office/drawing/2014/main" id="{0784DC48-E64B-7D4B-B306-049D780F8789}"/>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S5</a:t>
                </a:r>
              </a:p>
            </p:txBody>
          </p:sp>
        </p:grpSp>
        <p:cxnSp>
          <p:nvCxnSpPr>
            <p:cNvPr id="72" name="Straight Arrow Connector 71">
              <a:extLst>
                <a:ext uri="{FF2B5EF4-FFF2-40B4-BE49-F238E27FC236}">
                  <a16:creationId xmlns:a16="http://schemas.microsoft.com/office/drawing/2014/main" id="{D604AEDE-3AD2-5644-A831-3332FD2F33FE}"/>
                </a:ext>
              </a:extLst>
            </p:cNvPr>
            <p:cNvCxnSpPr>
              <a:cxnSpLocks/>
              <a:endCxn id="68" idx="0"/>
            </p:cNvCxnSpPr>
            <p:nvPr/>
          </p:nvCxnSpPr>
          <p:spPr>
            <a:xfrm>
              <a:off x="9381454" y="1523909"/>
              <a:ext cx="0" cy="489326"/>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10F0DAE5-B3B0-FE43-8BE7-90D63FE93439}"/>
                </a:ext>
              </a:extLst>
            </p:cNvPr>
            <p:cNvCxnSpPr>
              <a:cxnSpLocks/>
              <a:stCxn id="68" idx="7"/>
              <a:endCxn id="68" idx="6"/>
            </p:cNvCxnSpPr>
            <p:nvPr/>
          </p:nvCxnSpPr>
          <p:spPr>
            <a:xfrm rot="16200000" flipH="1">
              <a:off x="9591766" y="2223547"/>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a:extLst>
                <a:ext uri="{FF2B5EF4-FFF2-40B4-BE49-F238E27FC236}">
                  <a16:creationId xmlns:a16="http://schemas.microsoft.com/office/drawing/2014/main" id="{6C195521-8235-E343-BF1B-9800F4A4AED1}"/>
                </a:ext>
              </a:extLst>
            </p:cNvPr>
            <p:cNvSpPr txBox="1">
              <a:spLocks/>
            </p:cNvSpPr>
            <p:nvPr/>
          </p:nvSpPr>
          <p:spPr>
            <a:xfrm>
              <a:off x="10016100" y="1877052"/>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75" name="Oval 74">
              <a:extLst>
                <a:ext uri="{FF2B5EF4-FFF2-40B4-BE49-F238E27FC236}">
                  <a16:creationId xmlns:a16="http://schemas.microsoft.com/office/drawing/2014/main" id="{F3B6090F-B94E-4142-B287-BEDD97D356C0}"/>
                </a:ext>
              </a:extLst>
            </p:cNvPr>
            <p:cNvSpPr/>
            <p:nvPr/>
          </p:nvSpPr>
          <p:spPr>
            <a:xfrm>
              <a:off x="8960068" y="5052153"/>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S6</a:t>
              </a:r>
            </a:p>
          </p:txBody>
        </p:sp>
        <p:cxnSp>
          <p:nvCxnSpPr>
            <p:cNvPr id="76" name="Elbow Connector 75">
              <a:extLst>
                <a:ext uri="{FF2B5EF4-FFF2-40B4-BE49-F238E27FC236}">
                  <a16:creationId xmlns:a16="http://schemas.microsoft.com/office/drawing/2014/main" id="{1E902B7C-1C8C-344A-AB82-8A4AF3A348CD}"/>
                </a:ext>
              </a:extLst>
            </p:cNvPr>
            <p:cNvCxnSpPr>
              <a:cxnSpLocks/>
              <a:stCxn id="70" idx="7"/>
              <a:endCxn id="70" idx="6"/>
            </p:cNvCxnSpPr>
            <p:nvPr/>
          </p:nvCxnSpPr>
          <p:spPr>
            <a:xfrm rot="16200000" flipH="1">
              <a:off x="9638629" y="3696143"/>
              <a:ext cx="363700" cy="150650"/>
            </a:xfrm>
            <a:prstGeom prst="bentConnector4">
              <a:avLst>
                <a:gd name="adj1" fmla="val -104276"/>
                <a:gd name="adj2" fmla="val 25174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Content Placeholder 2">
              <a:extLst>
                <a:ext uri="{FF2B5EF4-FFF2-40B4-BE49-F238E27FC236}">
                  <a16:creationId xmlns:a16="http://schemas.microsoft.com/office/drawing/2014/main" id="{29115D3C-FD57-524C-A506-394D9BE1E543}"/>
                </a:ext>
              </a:extLst>
            </p:cNvPr>
            <p:cNvSpPr txBox="1">
              <a:spLocks/>
            </p:cNvSpPr>
            <p:nvPr/>
          </p:nvSpPr>
          <p:spPr>
            <a:xfrm>
              <a:off x="10084459" y="3349694"/>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78" name="Straight Arrow Connector 77">
              <a:extLst>
                <a:ext uri="{FF2B5EF4-FFF2-40B4-BE49-F238E27FC236}">
                  <a16:creationId xmlns:a16="http://schemas.microsoft.com/office/drawing/2014/main" id="{70B421DB-5E2E-F848-A3D9-2A9ACE1EFAE3}"/>
                </a:ext>
              </a:extLst>
            </p:cNvPr>
            <p:cNvCxnSpPr>
              <a:cxnSpLocks/>
              <a:stCxn id="68" idx="4"/>
              <a:endCxn id="70" idx="0"/>
            </p:cNvCxnSpPr>
            <p:nvPr/>
          </p:nvCxnSpPr>
          <p:spPr>
            <a:xfrm>
              <a:off x="9381454" y="2854483"/>
              <a:ext cx="0"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Content Placeholder 2">
              <a:extLst>
                <a:ext uri="{FF2B5EF4-FFF2-40B4-BE49-F238E27FC236}">
                  <a16:creationId xmlns:a16="http://schemas.microsoft.com/office/drawing/2014/main" id="{756D9AE9-76EE-6440-A396-8D0885DFBD44}"/>
                </a:ext>
              </a:extLst>
            </p:cNvPr>
            <p:cNvSpPr txBox="1">
              <a:spLocks/>
            </p:cNvSpPr>
            <p:nvPr/>
          </p:nvSpPr>
          <p:spPr>
            <a:xfrm>
              <a:off x="9058363" y="2918828"/>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80" name="Straight Arrow Connector 79">
              <a:extLst>
                <a:ext uri="{FF2B5EF4-FFF2-40B4-BE49-F238E27FC236}">
                  <a16:creationId xmlns:a16="http://schemas.microsoft.com/office/drawing/2014/main" id="{11065D2B-4AD2-8F4E-82CC-DE39C0223622}"/>
                </a:ext>
              </a:extLst>
            </p:cNvPr>
            <p:cNvCxnSpPr>
              <a:cxnSpLocks/>
              <a:stCxn id="70" idx="4"/>
              <a:endCxn id="75" idx="0"/>
            </p:cNvCxnSpPr>
            <p:nvPr/>
          </p:nvCxnSpPr>
          <p:spPr>
            <a:xfrm flipH="1">
              <a:off x="9380692" y="4467668"/>
              <a:ext cx="762"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1CAFA3AD-59E7-FC40-B992-8E8609EBF9F2}"/>
                </a:ext>
              </a:extLst>
            </p:cNvPr>
            <p:cNvSpPr txBox="1">
              <a:spLocks/>
            </p:cNvSpPr>
            <p:nvPr/>
          </p:nvSpPr>
          <p:spPr>
            <a:xfrm>
              <a:off x="9084964" y="4535732"/>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82" name="Elbow Connector 81">
              <a:extLst>
                <a:ext uri="{FF2B5EF4-FFF2-40B4-BE49-F238E27FC236}">
                  <a16:creationId xmlns:a16="http://schemas.microsoft.com/office/drawing/2014/main" id="{89B8A8B5-C59E-7541-A402-50A3E629024F}"/>
                </a:ext>
              </a:extLst>
            </p:cNvPr>
            <p:cNvCxnSpPr>
              <a:cxnSpLocks/>
              <a:stCxn id="75" idx="7"/>
              <a:endCxn id="75" idx="6"/>
            </p:cNvCxnSpPr>
            <p:nvPr/>
          </p:nvCxnSpPr>
          <p:spPr>
            <a:xfrm rot="16200000" flipH="1">
              <a:off x="9591004" y="5262465"/>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3" name="Content Placeholder 2">
              <a:extLst>
                <a:ext uri="{FF2B5EF4-FFF2-40B4-BE49-F238E27FC236}">
                  <a16:creationId xmlns:a16="http://schemas.microsoft.com/office/drawing/2014/main" id="{43EFF73A-647C-2247-A5A4-A28BC627E99D}"/>
                </a:ext>
              </a:extLst>
            </p:cNvPr>
            <p:cNvSpPr txBox="1">
              <a:spLocks/>
            </p:cNvSpPr>
            <p:nvPr/>
          </p:nvSpPr>
          <p:spPr>
            <a:xfrm>
              <a:off x="10024039" y="4912114"/>
              <a:ext cx="556368" cy="47984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grpSp>
      <p:grpSp>
        <p:nvGrpSpPr>
          <p:cNvPr id="179" name="Group 178">
            <a:extLst>
              <a:ext uri="{FF2B5EF4-FFF2-40B4-BE49-F238E27FC236}">
                <a16:creationId xmlns:a16="http://schemas.microsoft.com/office/drawing/2014/main" id="{AE239B92-A29D-DC43-8F14-10F6BE9AC315}"/>
              </a:ext>
            </a:extLst>
          </p:cNvPr>
          <p:cNvGrpSpPr/>
          <p:nvPr/>
        </p:nvGrpSpPr>
        <p:grpSpPr>
          <a:xfrm>
            <a:off x="7266905" y="2589023"/>
            <a:ext cx="3888775" cy="4054973"/>
            <a:chOff x="7842977" y="2589023"/>
            <a:chExt cx="3888775" cy="4054973"/>
          </a:xfrm>
        </p:grpSpPr>
        <p:sp>
          <p:nvSpPr>
            <p:cNvPr id="84" name="Oval 83">
              <a:extLst>
                <a:ext uri="{FF2B5EF4-FFF2-40B4-BE49-F238E27FC236}">
                  <a16:creationId xmlns:a16="http://schemas.microsoft.com/office/drawing/2014/main" id="{D1669669-4A35-F44D-A25D-7F01930D0087}"/>
                </a:ext>
              </a:extLst>
            </p:cNvPr>
            <p:cNvSpPr/>
            <p:nvPr/>
          </p:nvSpPr>
          <p:spPr>
            <a:xfrm>
              <a:off x="7920034" y="293201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S1,S4</a:t>
              </a:r>
            </a:p>
          </p:txBody>
        </p:sp>
        <p:cxnSp>
          <p:nvCxnSpPr>
            <p:cNvPr id="85" name="Straight Arrow Connector 84">
              <a:extLst>
                <a:ext uri="{FF2B5EF4-FFF2-40B4-BE49-F238E27FC236}">
                  <a16:creationId xmlns:a16="http://schemas.microsoft.com/office/drawing/2014/main" id="{0F393E10-B3AF-2240-BBF8-36C140C09762}"/>
                </a:ext>
              </a:extLst>
            </p:cNvPr>
            <p:cNvCxnSpPr>
              <a:cxnSpLocks/>
              <a:endCxn id="84" idx="0"/>
            </p:cNvCxnSpPr>
            <p:nvPr/>
          </p:nvCxnSpPr>
          <p:spPr>
            <a:xfrm>
              <a:off x="8265849" y="2589023"/>
              <a:ext cx="0" cy="34299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460A186A-3A25-5F40-B3B3-3F578C17642C}"/>
                </a:ext>
              </a:extLst>
            </p:cNvPr>
            <p:cNvSpPr/>
            <p:nvPr/>
          </p:nvSpPr>
          <p:spPr>
            <a:xfrm>
              <a:off x="10196786" y="2924555"/>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S1,S6</a:t>
              </a:r>
            </a:p>
          </p:txBody>
        </p:sp>
        <p:grpSp>
          <p:nvGrpSpPr>
            <p:cNvPr id="8" name="Group 7">
              <a:extLst>
                <a:ext uri="{FF2B5EF4-FFF2-40B4-BE49-F238E27FC236}">
                  <a16:creationId xmlns:a16="http://schemas.microsoft.com/office/drawing/2014/main" id="{7A2B5426-8EC9-8C46-A14C-0F70C5F4291B}"/>
                </a:ext>
              </a:extLst>
            </p:cNvPr>
            <p:cNvGrpSpPr/>
            <p:nvPr/>
          </p:nvGrpSpPr>
          <p:grpSpPr>
            <a:xfrm>
              <a:off x="8994055" y="2849719"/>
              <a:ext cx="845743" cy="845743"/>
              <a:chOff x="7922418" y="5017971"/>
              <a:chExt cx="845743" cy="845743"/>
            </a:xfrm>
          </p:grpSpPr>
          <p:sp>
            <p:nvSpPr>
              <p:cNvPr id="87" name="Oval 86">
                <a:extLst>
                  <a:ext uri="{FF2B5EF4-FFF2-40B4-BE49-F238E27FC236}">
                    <a16:creationId xmlns:a16="http://schemas.microsoft.com/office/drawing/2014/main" id="{89E79278-2FB5-D140-B41D-2D0C70738404}"/>
                  </a:ext>
                </a:extLst>
              </p:cNvPr>
              <p:cNvSpPr/>
              <p:nvPr/>
            </p:nvSpPr>
            <p:spPr>
              <a:xfrm>
                <a:off x="7922418" y="5017971"/>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8" name="Oval 87">
                <a:extLst>
                  <a:ext uri="{FF2B5EF4-FFF2-40B4-BE49-F238E27FC236}">
                    <a16:creationId xmlns:a16="http://schemas.microsoft.com/office/drawing/2014/main" id="{14AA5D8E-A012-3847-BADB-3E2B2C0A6C54}"/>
                  </a:ext>
                </a:extLst>
              </p:cNvPr>
              <p:cNvSpPr/>
              <p:nvPr/>
            </p:nvSpPr>
            <p:spPr>
              <a:xfrm>
                <a:off x="7999474" y="509874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S1,S5</a:t>
                </a:r>
              </a:p>
            </p:txBody>
          </p:sp>
        </p:grpSp>
        <p:grpSp>
          <p:nvGrpSpPr>
            <p:cNvPr id="89" name="Group 88">
              <a:extLst>
                <a:ext uri="{FF2B5EF4-FFF2-40B4-BE49-F238E27FC236}">
                  <a16:creationId xmlns:a16="http://schemas.microsoft.com/office/drawing/2014/main" id="{ED75AE93-E8EC-A24B-A52B-F0A1E4784889}"/>
                </a:ext>
              </a:extLst>
            </p:cNvPr>
            <p:cNvGrpSpPr/>
            <p:nvPr/>
          </p:nvGrpSpPr>
          <p:grpSpPr>
            <a:xfrm>
              <a:off x="7842977" y="3976127"/>
              <a:ext cx="845743" cy="845743"/>
              <a:chOff x="7922418" y="5017971"/>
              <a:chExt cx="845743" cy="845743"/>
            </a:xfrm>
          </p:grpSpPr>
          <p:sp>
            <p:nvSpPr>
              <p:cNvPr id="90" name="Oval 89">
                <a:extLst>
                  <a:ext uri="{FF2B5EF4-FFF2-40B4-BE49-F238E27FC236}">
                    <a16:creationId xmlns:a16="http://schemas.microsoft.com/office/drawing/2014/main" id="{2FCB127C-9C23-4044-B727-40C3F5B85981}"/>
                  </a:ext>
                </a:extLst>
              </p:cNvPr>
              <p:cNvSpPr/>
              <p:nvPr/>
            </p:nvSpPr>
            <p:spPr>
              <a:xfrm>
                <a:off x="7922418" y="5017971"/>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Oval 90">
                <a:extLst>
                  <a:ext uri="{FF2B5EF4-FFF2-40B4-BE49-F238E27FC236}">
                    <a16:creationId xmlns:a16="http://schemas.microsoft.com/office/drawing/2014/main" id="{7E92F6D1-893F-D244-858A-3876CA9064BF}"/>
                  </a:ext>
                </a:extLst>
              </p:cNvPr>
              <p:cNvSpPr/>
              <p:nvPr/>
            </p:nvSpPr>
            <p:spPr>
              <a:xfrm>
                <a:off x="7999474" y="509874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S2,S4</a:t>
                </a:r>
              </a:p>
            </p:txBody>
          </p:sp>
        </p:grpSp>
        <p:grpSp>
          <p:nvGrpSpPr>
            <p:cNvPr id="93" name="Group 92">
              <a:extLst>
                <a:ext uri="{FF2B5EF4-FFF2-40B4-BE49-F238E27FC236}">
                  <a16:creationId xmlns:a16="http://schemas.microsoft.com/office/drawing/2014/main" id="{00C2FBA5-73F1-1F43-97AE-39780129C88A}"/>
                </a:ext>
              </a:extLst>
            </p:cNvPr>
            <p:cNvGrpSpPr/>
            <p:nvPr/>
          </p:nvGrpSpPr>
          <p:grpSpPr>
            <a:xfrm>
              <a:off x="8998542" y="3970887"/>
              <a:ext cx="845743" cy="845743"/>
              <a:chOff x="7922418" y="5017971"/>
              <a:chExt cx="845743" cy="845743"/>
            </a:xfrm>
          </p:grpSpPr>
          <p:sp>
            <p:nvSpPr>
              <p:cNvPr id="94" name="Oval 93">
                <a:extLst>
                  <a:ext uri="{FF2B5EF4-FFF2-40B4-BE49-F238E27FC236}">
                    <a16:creationId xmlns:a16="http://schemas.microsoft.com/office/drawing/2014/main" id="{264259A3-77E6-5845-AA93-C5C0E75715BA}"/>
                  </a:ext>
                </a:extLst>
              </p:cNvPr>
              <p:cNvSpPr/>
              <p:nvPr/>
            </p:nvSpPr>
            <p:spPr>
              <a:xfrm>
                <a:off x="7922418" y="5017971"/>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5" name="Oval 94">
                <a:extLst>
                  <a:ext uri="{FF2B5EF4-FFF2-40B4-BE49-F238E27FC236}">
                    <a16:creationId xmlns:a16="http://schemas.microsoft.com/office/drawing/2014/main" id="{BE3E6A24-B57A-4749-9580-7C0776008DAF}"/>
                  </a:ext>
                </a:extLst>
              </p:cNvPr>
              <p:cNvSpPr/>
              <p:nvPr/>
            </p:nvSpPr>
            <p:spPr>
              <a:xfrm>
                <a:off x="7999474" y="509874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S2,S5</a:t>
                </a:r>
              </a:p>
            </p:txBody>
          </p:sp>
        </p:grpSp>
        <p:grpSp>
          <p:nvGrpSpPr>
            <p:cNvPr id="96" name="Group 95">
              <a:extLst>
                <a:ext uri="{FF2B5EF4-FFF2-40B4-BE49-F238E27FC236}">
                  <a16:creationId xmlns:a16="http://schemas.microsoft.com/office/drawing/2014/main" id="{5FF2A5BE-E3BB-5A49-B8F2-3CFE3F8CE1F4}"/>
                </a:ext>
              </a:extLst>
            </p:cNvPr>
            <p:cNvGrpSpPr/>
            <p:nvPr/>
          </p:nvGrpSpPr>
          <p:grpSpPr>
            <a:xfrm>
              <a:off x="10119729" y="3966983"/>
              <a:ext cx="845743" cy="845743"/>
              <a:chOff x="7922418" y="5017971"/>
              <a:chExt cx="845743" cy="845743"/>
            </a:xfrm>
          </p:grpSpPr>
          <p:sp>
            <p:nvSpPr>
              <p:cNvPr id="97" name="Oval 96">
                <a:extLst>
                  <a:ext uri="{FF2B5EF4-FFF2-40B4-BE49-F238E27FC236}">
                    <a16:creationId xmlns:a16="http://schemas.microsoft.com/office/drawing/2014/main" id="{3AF1589F-B7F8-3B4E-828F-89A385B89C22}"/>
                  </a:ext>
                </a:extLst>
              </p:cNvPr>
              <p:cNvSpPr/>
              <p:nvPr/>
            </p:nvSpPr>
            <p:spPr>
              <a:xfrm>
                <a:off x="7922418" y="5017971"/>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8" name="Oval 97">
                <a:extLst>
                  <a:ext uri="{FF2B5EF4-FFF2-40B4-BE49-F238E27FC236}">
                    <a16:creationId xmlns:a16="http://schemas.microsoft.com/office/drawing/2014/main" id="{E728370B-5ADD-654E-8E9F-2BCFEE3E23C3}"/>
                  </a:ext>
                </a:extLst>
              </p:cNvPr>
              <p:cNvSpPr/>
              <p:nvPr/>
            </p:nvSpPr>
            <p:spPr>
              <a:xfrm>
                <a:off x="7999474" y="509874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S2,S6</a:t>
                </a:r>
              </a:p>
            </p:txBody>
          </p:sp>
        </p:grpSp>
        <p:sp>
          <p:nvSpPr>
            <p:cNvPr id="108" name="Oval 107">
              <a:extLst>
                <a:ext uri="{FF2B5EF4-FFF2-40B4-BE49-F238E27FC236}">
                  <a16:creationId xmlns:a16="http://schemas.microsoft.com/office/drawing/2014/main" id="{D8EBCF4E-A942-3145-816C-78ACC2B78EB7}"/>
                </a:ext>
              </a:extLst>
            </p:cNvPr>
            <p:cNvSpPr/>
            <p:nvPr/>
          </p:nvSpPr>
          <p:spPr>
            <a:xfrm>
              <a:off x="7921337" y="5302214"/>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S3,S4</a:t>
              </a:r>
            </a:p>
          </p:txBody>
        </p:sp>
        <p:sp>
          <p:nvSpPr>
            <p:cNvPr id="109" name="Oval 108">
              <a:extLst>
                <a:ext uri="{FF2B5EF4-FFF2-40B4-BE49-F238E27FC236}">
                  <a16:creationId xmlns:a16="http://schemas.microsoft.com/office/drawing/2014/main" id="{7B0585E0-869F-FA43-90BB-61E11DA2DEAD}"/>
                </a:ext>
              </a:extLst>
            </p:cNvPr>
            <p:cNvSpPr/>
            <p:nvPr/>
          </p:nvSpPr>
          <p:spPr>
            <a:xfrm>
              <a:off x="10196785" y="5308106"/>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S3,S6</a:t>
              </a:r>
            </a:p>
          </p:txBody>
        </p:sp>
        <p:grpSp>
          <p:nvGrpSpPr>
            <p:cNvPr id="110" name="Group 109">
              <a:extLst>
                <a:ext uri="{FF2B5EF4-FFF2-40B4-BE49-F238E27FC236}">
                  <a16:creationId xmlns:a16="http://schemas.microsoft.com/office/drawing/2014/main" id="{8A2A9FF5-F0C2-7049-88BF-46E955D21841}"/>
                </a:ext>
              </a:extLst>
            </p:cNvPr>
            <p:cNvGrpSpPr/>
            <p:nvPr/>
          </p:nvGrpSpPr>
          <p:grpSpPr>
            <a:xfrm>
              <a:off x="8994055" y="5230479"/>
              <a:ext cx="845743" cy="845743"/>
              <a:chOff x="7922418" y="5017971"/>
              <a:chExt cx="845743" cy="845743"/>
            </a:xfrm>
          </p:grpSpPr>
          <p:sp>
            <p:nvSpPr>
              <p:cNvPr id="111" name="Oval 110">
                <a:extLst>
                  <a:ext uri="{FF2B5EF4-FFF2-40B4-BE49-F238E27FC236}">
                    <a16:creationId xmlns:a16="http://schemas.microsoft.com/office/drawing/2014/main" id="{B5B36147-53FA-9D4C-B751-F5D65DAAE1D9}"/>
                  </a:ext>
                </a:extLst>
              </p:cNvPr>
              <p:cNvSpPr/>
              <p:nvPr/>
            </p:nvSpPr>
            <p:spPr>
              <a:xfrm>
                <a:off x="7922418" y="5017971"/>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2" name="Oval 111">
                <a:extLst>
                  <a:ext uri="{FF2B5EF4-FFF2-40B4-BE49-F238E27FC236}">
                    <a16:creationId xmlns:a16="http://schemas.microsoft.com/office/drawing/2014/main" id="{534FE630-DB73-AC47-BCCC-EA5268C0F896}"/>
                  </a:ext>
                </a:extLst>
              </p:cNvPr>
              <p:cNvSpPr/>
              <p:nvPr/>
            </p:nvSpPr>
            <p:spPr>
              <a:xfrm>
                <a:off x="7999474" y="509874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S3,S5</a:t>
                </a:r>
              </a:p>
            </p:txBody>
          </p:sp>
        </p:grpSp>
        <p:cxnSp>
          <p:nvCxnSpPr>
            <p:cNvPr id="113" name="Straight Arrow Connector 112">
              <a:extLst>
                <a:ext uri="{FF2B5EF4-FFF2-40B4-BE49-F238E27FC236}">
                  <a16:creationId xmlns:a16="http://schemas.microsoft.com/office/drawing/2014/main" id="{00AE43B4-7EB1-934D-BD0D-E9DF63A57524}"/>
                </a:ext>
              </a:extLst>
            </p:cNvPr>
            <p:cNvCxnSpPr>
              <a:cxnSpLocks/>
              <a:stCxn id="84" idx="6"/>
              <a:endCxn id="87" idx="2"/>
            </p:cNvCxnSpPr>
            <p:nvPr/>
          </p:nvCxnSpPr>
          <p:spPr>
            <a:xfrm flipV="1">
              <a:off x="8611664" y="3272591"/>
              <a:ext cx="382391" cy="524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D162ED2C-1B9E-5147-936C-F58E17B7DAA5}"/>
                </a:ext>
              </a:extLst>
            </p:cNvPr>
            <p:cNvCxnSpPr>
              <a:cxnSpLocks/>
              <a:stCxn id="87" idx="4"/>
              <a:endCxn id="94" idx="0"/>
            </p:cNvCxnSpPr>
            <p:nvPr/>
          </p:nvCxnSpPr>
          <p:spPr>
            <a:xfrm>
              <a:off x="9416927" y="3695462"/>
              <a:ext cx="4487" cy="27542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FF142E6F-0EEF-EE4C-8A54-C3918B6BAD04}"/>
                </a:ext>
              </a:extLst>
            </p:cNvPr>
            <p:cNvCxnSpPr>
              <a:cxnSpLocks/>
              <a:stCxn id="84" idx="4"/>
              <a:endCxn id="90" idx="0"/>
            </p:cNvCxnSpPr>
            <p:nvPr/>
          </p:nvCxnSpPr>
          <p:spPr>
            <a:xfrm>
              <a:off x="8265849" y="3623648"/>
              <a:ext cx="0" cy="35247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7" name="Content Placeholder 2">
              <a:extLst>
                <a:ext uri="{FF2B5EF4-FFF2-40B4-BE49-F238E27FC236}">
                  <a16:creationId xmlns:a16="http://schemas.microsoft.com/office/drawing/2014/main" id="{2913E8B9-F489-4E45-AAD6-53521F3FB9DE}"/>
                </a:ext>
              </a:extLst>
            </p:cNvPr>
            <p:cNvSpPr txBox="1">
              <a:spLocks/>
            </p:cNvSpPr>
            <p:nvPr/>
          </p:nvSpPr>
          <p:spPr>
            <a:xfrm>
              <a:off x="8638448" y="2901714"/>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18" name="Content Placeholder 2">
              <a:extLst>
                <a:ext uri="{FF2B5EF4-FFF2-40B4-BE49-F238E27FC236}">
                  <a16:creationId xmlns:a16="http://schemas.microsoft.com/office/drawing/2014/main" id="{264A102A-73D6-694A-8365-406FC04FE5AD}"/>
                </a:ext>
              </a:extLst>
            </p:cNvPr>
            <p:cNvSpPr txBox="1">
              <a:spLocks/>
            </p:cNvSpPr>
            <p:nvPr/>
          </p:nvSpPr>
          <p:spPr>
            <a:xfrm>
              <a:off x="8261559" y="3566600"/>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122" name="Straight Arrow Connector 121">
              <a:extLst>
                <a:ext uri="{FF2B5EF4-FFF2-40B4-BE49-F238E27FC236}">
                  <a16:creationId xmlns:a16="http://schemas.microsoft.com/office/drawing/2014/main" id="{783AFBCC-087F-1D4F-98B4-42B4B509DC57}"/>
                </a:ext>
              </a:extLst>
            </p:cNvPr>
            <p:cNvCxnSpPr>
              <a:cxnSpLocks/>
              <a:stCxn id="87" idx="6"/>
              <a:endCxn id="86" idx="2"/>
            </p:cNvCxnSpPr>
            <p:nvPr/>
          </p:nvCxnSpPr>
          <p:spPr>
            <a:xfrm flipV="1">
              <a:off x="9839798" y="3270370"/>
              <a:ext cx="356988" cy="2221"/>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5" name="Content Placeholder 2">
              <a:extLst>
                <a:ext uri="{FF2B5EF4-FFF2-40B4-BE49-F238E27FC236}">
                  <a16:creationId xmlns:a16="http://schemas.microsoft.com/office/drawing/2014/main" id="{47246AE8-BEBF-6C40-B40E-2F206D39387E}"/>
                </a:ext>
              </a:extLst>
            </p:cNvPr>
            <p:cNvSpPr txBox="1">
              <a:spLocks/>
            </p:cNvSpPr>
            <p:nvPr/>
          </p:nvSpPr>
          <p:spPr>
            <a:xfrm>
              <a:off x="9823649" y="2883373"/>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26" name="Content Placeholder 2">
              <a:extLst>
                <a:ext uri="{FF2B5EF4-FFF2-40B4-BE49-F238E27FC236}">
                  <a16:creationId xmlns:a16="http://schemas.microsoft.com/office/drawing/2014/main" id="{ADC17D44-C4F9-8E46-A4F4-4D086CB92CCB}"/>
                </a:ext>
              </a:extLst>
            </p:cNvPr>
            <p:cNvSpPr txBox="1">
              <a:spLocks/>
            </p:cNvSpPr>
            <p:nvPr/>
          </p:nvSpPr>
          <p:spPr>
            <a:xfrm>
              <a:off x="9148062" y="3628671"/>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127" name="Elbow Connector 126">
              <a:extLst>
                <a:ext uri="{FF2B5EF4-FFF2-40B4-BE49-F238E27FC236}">
                  <a16:creationId xmlns:a16="http://schemas.microsoft.com/office/drawing/2014/main" id="{AA1D5840-2B52-604C-B290-69347660A977}"/>
                </a:ext>
              </a:extLst>
            </p:cNvPr>
            <p:cNvCxnSpPr>
              <a:cxnSpLocks/>
              <a:stCxn id="86" idx="7"/>
              <a:endCxn id="86" idx="6"/>
            </p:cNvCxnSpPr>
            <p:nvPr/>
          </p:nvCxnSpPr>
          <p:spPr>
            <a:xfrm rot="16200000" flipH="1">
              <a:off x="10715508" y="3097463"/>
              <a:ext cx="244528" cy="101287"/>
            </a:xfrm>
            <a:prstGeom prst="bentConnector4">
              <a:avLst>
                <a:gd name="adj1" fmla="val -134908"/>
                <a:gd name="adj2" fmla="val 3256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Elbow Connector 129">
              <a:extLst>
                <a:ext uri="{FF2B5EF4-FFF2-40B4-BE49-F238E27FC236}">
                  <a16:creationId xmlns:a16="http://schemas.microsoft.com/office/drawing/2014/main" id="{3E8C9F65-8A33-A047-AD07-BAA4A5491968}"/>
                </a:ext>
              </a:extLst>
            </p:cNvPr>
            <p:cNvCxnSpPr>
              <a:cxnSpLocks/>
              <a:stCxn id="97" idx="7"/>
              <a:endCxn id="97" idx="6"/>
            </p:cNvCxnSpPr>
            <p:nvPr/>
          </p:nvCxnSpPr>
          <p:spPr>
            <a:xfrm rot="16200000" flipH="1">
              <a:off x="10754036" y="4178419"/>
              <a:ext cx="299016" cy="123856"/>
            </a:xfrm>
            <a:prstGeom prst="bentConnector4">
              <a:avLst>
                <a:gd name="adj1" fmla="val -117872"/>
                <a:gd name="adj2" fmla="val 284569"/>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Elbow Connector 132">
              <a:extLst>
                <a:ext uri="{FF2B5EF4-FFF2-40B4-BE49-F238E27FC236}">
                  <a16:creationId xmlns:a16="http://schemas.microsoft.com/office/drawing/2014/main" id="{A225CE3F-9F2E-4F4B-B128-3652CA18F33A}"/>
                </a:ext>
              </a:extLst>
            </p:cNvPr>
            <p:cNvCxnSpPr>
              <a:cxnSpLocks/>
              <a:stCxn id="109" idx="7"/>
              <a:endCxn id="109" idx="6"/>
            </p:cNvCxnSpPr>
            <p:nvPr/>
          </p:nvCxnSpPr>
          <p:spPr>
            <a:xfrm rot="16200000" flipH="1">
              <a:off x="10715507" y="5481014"/>
              <a:ext cx="244528" cy="101287"/>
            </a:xfrm>
            <a:prstGeom prst="bentConnector4">
              <a:avLst>
                <a:gd name="adj1" fmla="val -134908"/>
                <a:gd name="adj2" fmla="val 3256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43072ACC-C80D-1845-9789-1A0BFDD616CF}"/>
                </a:ext>
              </a:extLst>
            </p:cNvPr>
            <p:cNvCxnSpPr>
              <a:cxnSpLocks/>
              <a:stCxn id="86" idx="4"/>
              <a:endCxn id="97" idx="0"/>
            </p:cNvCxnSpPr>
            <p:nvPr/>
          </p:nvCxnSpPr>
          <p:spPr>
            <a:xfrm>
              <a:off x="10542601" y="3616185"/>
              <a:ext cx="0" cy="3507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8B1C197F-87A3-E643-AE0C-48D609963D76}"/>
                </a:ext>
              </a:extLst>
            </p:cNvPr>
            <p:cNvCxnSpPr>
              <a:cxnSpLocks/>
              <a:stCxn id="90" idx="4"/>
              <a:endCxn id="108" idx="0"/>
            </p:cNvCxnSpPr>
            <p:nvPr/>
          </p:nvCxnSpPr>
          <p:spPr>
            <a:xfrm>
              <a:off x="8265849" y="4821870"/>
              <a:ext cx="1303" cy="48034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007D5B28-58D5-E941-881B-CADDC5952D07}"/>
                </a:ext>
              </a:extLst>
            </p:cNvPr>
            <p:cNvCxnSpPr>
              <a:cxnSpLocks/>
              <a:stCxn id="94" idx="4"/>
              <a:endCxn id="111" idx="0"/>
            </p:cNvCxnSpPr>
            <p:nvPr/>
          </p:nvCxnSpPr>
          <p:spPr>
            <a:xfrm flipH="1">
              <a:off x="9416927" y="4816630"/>
              <a:ext cx="4487" cy="41384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A1D6E05B-929A-524A-9E9B-48EE0A427A75}"/>
                </a:ext>
              </a:extLst>
            </p:cNvPr>
            <p:cNvCxnSpPr>
              <a:cxnSpLocks/>
              <a:stCxn id="97" idx="4"/>
              <a:endCxn id="109" idx="0"/>
            </p:cNvCxnSpPr>
            <p:nvPr/>
          </p:nvCxnSpPr>
          <p:spPr>
            <a:xfrm flipH="1">
              <a:off x="10542600" y="4812726"/>
              <a:ext cx="1" cy="49538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EAD7730-A347-704A-8AE1-0399FF8DA266}"/>
                </a:ext>
              </a:extLst>
            </p:cNvPr>
            <p:cNvCxnSpPr>
              <a:cxnSpLocks/>
              <a:stCxn id="90" idx="6"/>
              <a:endCxn id="94" idx="2"/>
            </p:cNvCxnSpPr>
            <p:nvPr/>
          </p:nvCxnSpPr>
          <p:spPr>
            <a:xfrm flipV="1">
              <a:off x="8688720" y="4393759"/>
              <a:ext cx="309822" cy="524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ADB3CBE4-3E7C-CA40-8A03-30645A6DEEE3}"/>
                </a:ext>
              </a:extLst>
            </p:cNvPr>
            <p:cNvCxnSpPr>
              <a:cxnSpLocks/>
              <a:stCxn id="94" idx="6"/>
              <a:endCxn id="97" idx="2"/>
            </p:cNvCxnSpPr>
            <p:nvPr/>
          </p:nvCxnSpPr>
          <p:spPr>
            <a:xfrm flipV="1">
              <a:off x="9844285" y="4389855"/>
              <a:ext cx="275444" cy="390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ACB8157F-2CD6-7A42-B98E-29FC52194D47}"/>
                </a:ext>
              </a:extLst>
            </p:cNvPr>
            <p:cNvCxnSpPr>
              <a:cxnSpLocks/>
              <a:stCxn id="108" idx="6"/>
              <a:endCxn id="111" idx="2"/>
            </p:cNvCxnSpPr>
            <p:nvPr/>
          </p:nvCxnSpPr>
          <p:spPr>
            <a:xfrm>
              <a:off x="8612967" y="5648029"/>
              <a:ext cx="381088" cy="532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3F49036-8549-0542-9383-0FF80FC9F7CF}"/>
                </a:ext>
              </a:extLst>
            </p:cNvPr>
            <p:cNvCxnSpPr>
              <a:cxnSpLocks/>
              <a:stCxn id="111" idx="6"/>
              <a:endCxn id="109" idx="2"/>
            </p:cNvCxnSpPr>
            <p:nvPr/>
          </p:nvCxnSpPr>
          <p:spPr>
            <a:xfrm>
              <a:off x="9839798" y="5653351"/>
              <a:ext cx="356987" cy="57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0" name="Content Placeholder 2">
              <a:extLst>
                <a:ext uri="{FF2B5EF4-FFF2-40B4-BE49-F238E27FC236}">
                  <a16:creationId xmlns:a16="http://schemas.microsoft.com/office/drawing/2014/main" id="{F78E5F4C-94D1-874A-9BDE-3872F0670564}"/>
                </a:ext>
              </a:extLst>
            </p:cNvPr>
            <p:cNvSpPr txBox="1">
              <a:spLocks/>
            </p:cNvSpPr>
            <p:nvPr/>
          </p:nvSpPr>
          <p:spPr>
            <a:xfrm>
              <a:off x="11114025" y="2724887"/>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61" name="Content Placeholder 2">
              <a:extLst>
                <a:ext uri="{FF2B5EF4-FFF2-40B4-BE49-F238E27FC236}">
                  <a16:creationId xmlns:a16="http://schemas.microsoft.com/office/drawing/2014/main" id="{4C7668AC-3867-1944-8439-DAFEB1654A11}"/>
                </a:ext>
              </a:extLst>
            </p:cNvPr>
            <p:cNvSpPr txBox="1">
              <a:spLocks/>
            </p:cNvSpPr>
            <p:nvPr/>
          </p:nvSpPr>
          <p:spPr>
            <a:xfrm>
              <a:off x="11092904" y="5179671"/>
              <a:ext cx="638848"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sp>
          <p:nvSpPr>
            <p:cNvPr id="162" name="Content Placeholder 2">
              <a:extLst>
                <a:ext uri="{FF2B5EF4-FFF2-40B4-BE49-F238E27FC236}">
                  <a16:creationId xmlns:a16="http://schemas.microsoft.com/office/drawing/2014/main" id="{1FF6E54D-B10C-874A-965D-65AB55C2C004}"/>
                </a:ext>
              </a:extLst>
            </p:cNvPr>
            <p:cNvSpPr txBox="1">
              <a:spLocks/>
            </p:cNvSpPr>
            <p:nvPr/>
          </p:nvSpPr>
          <p:spPr>
            <a:xfrm>
              <a:off x="11187433" y="3857937"/>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63" name="Content Placeholder 2">
              <a:extLst>
                <a:ext uri="{FF2B5EF4-FFF2-40B4-BE49-F238E27FC236}">
                  <a16:creationId xmlns:a16="http://schemas.microsoft.com/office/drawing/2014/main" id="{910F5FEA-DB98-8145-8587-69CEDA2E4EE6}"/>
                </a:ext>
              </a:extLst>
            </p:cNvPr>
            <p:cNvSpPr txBox="1">
              <a:spLocks/>
            </p:cNvSpPr>
            <p:nvPr/>
          </p:nvSpPr>
          <p:spPr>
            <a:xfrm>
              <a:off x="10269249" y="3542849"/>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164" name="Content Placeholder 2">
              <a:extLst>
                <a:ext uri="{FF2B5EF4-FFF2-40B4-BE49-F238E27FC236}">
                  <a16:creationId xmlns:a16="http://schemas.microsoft.com/office/drawing/2014/main" id="{E3AC00DD-1678-C44A-9037-2F3651D330D0}"/>
                </a:ext>
              </a:extLst>
            </p:cNvPr>
            <p:cNvSpPr txBox="1">
              <a:spLocks/>
            </p:cNvSpPr>
            <p:nvPr/>
          </p:nvSpPr>
          <p:spPr>
            <a:xfrm>
              <a:off x="8261559" y="4788391"/>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165" name="Content Placeholder 2">
              <a:extLst>
                <a:ext uri="{FF2B5EF4-FFF2-40B4-BE49-F238E27FC236}">
                  <a16:creationId xmlns:a16="http://schemas.microsoft.com/office/drawing/2014/main" id="{2E847E00-0FFD-4847-ABE0-F65288E48E46}"/>
                </a:ext>
              </a:extLst>
            </p:cNvPr>
            <p:cNvSpPr txBox="1">
              <a:spLocks/>
            </p:cNvSpPr>
            <p:nvPr/>
          </p:nvSpPr>
          <p:spPr>
            <a:xfrm>
              <a:off x="9148062" y="4850462"/>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166" name="Content Placeholder 2">
              <a:extLst>
                <a:ext uri="{FF2B5EF4-FFF2-40B4-BE49-F238E27FC236}">
                  <a16:creationId xmlns:a16="http://schemas.microsoft.com/office/drawing/2014/main" id="{7DF6ADC2-0FE5-354F-9EF6-FA3F1D6B741B}"/>
                </a:ext>
              </a:extLst>
            </p:cNvPr>
            <p:cNvSpPr txBox="1">
              <a:spLocks/>
            </p:cNvSpPr>
            <p:nvPr/>
          </p:nvSpPr>
          <p:spPr>
            <a:xfrm>
              <a:off x="10269249" y="4764640"/>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167" name="Elbow Connector 166">
              <a:extLst>
                <a:ext uri="{FF2B5EF4-FFF2-40B4-BE49-F238E27FC236}">
                  <a16:creationId xmlns:a16="http://schemas.microsoft.com/office/drawing/2014/main" id="{B84A3E6A-6FCF-BF44-8F60-E207AA933DB6}"/>
                </a:ext>
              </a:extLst>
            </p:cNvPr>
            <p:cNvCxnSpPr>
              <a:cxnSpLocks/>
              <a:stCxn id="108" idx="5"/>
              <a:endCxn id="108" idx="4"/>
            </p:cNvCxnSpPr>
            <p:nvPr/>
          </p:nvCxnSpPr>
          <p:spPr>
            <a:xfrm rot="5400000">
              <a:off x="8338773" y="5820936"/>
              <a:ext cx="101287" cy="244528"/>
            </a:xfrm>
            <a:prstGeom prst="bentConnector3">
              <a:avLst>
                <a:gd name="adj1" fmla="val 3256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Elbow Connector 169">
              <a:extLst>
                <a:ext uri="{FF2B5EF4-FFF2-40B4-BE49-F238E27FC236}">
                  <a16:creationId xmlns:a16="http://schemas.microsoft.com/office/drawing/2014/main" id="{7101852F-3E57-AF4A-9C9B-EB2291291DA1}"/>
                </a:ext>
              </a:extLst>
            </p:cNvPr>
            <p:cNvCxnSpPr>
              <a:cxnSpLocks/>
              <a:stCxn id="111" idx="5"/>
              <a:endCxn id="111" idx="4"/>
            </p:cNvCxnSpPr>
            <p:nvPr/>
          </p:nvCxnSpPr>
          <p:spPr>
            <a:xfrm rot="5400000">
              <a:off x="9504507" y="5864787"/>
              <a:ext cx="123856" cy="299015"/>
            </a:xfrm>
            <a:prstGeom prst="bentConnector3">
              <a:avLst>
                <a:gd name="adj1" fmla="val 284569"/>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3" name="Content Placeholder 2">
              <a:extLst>
                <a:ext uri="{FF2B5EF4-FFF2-40B4-BE49-F238E27FC236}">
                  <a16:creationId xmlns:a16="http://schemas.microsoft.com/office/drawing/2014/main" id="{C22ABC61-15E9-C942-A3C1-DD935B99DBDF}"/>
                </a:ext>
              </a:extLst>
            </p:cNvPr>
            <p:cNvSpPr txBox="1">
              <a:spLocks/>
            </p:cNvSpPr>
            <p:nvPr/>
          </p:nvSpPr>
          <p:spPr>
            <a:xfrm>
              <a:off x="8240223" y="6120367"/>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174" name="Content Placeholder 2">
              <a:extLst>
                <a:ext uri="{FF2B5EF4-FFF2-40B4-BE49-F238E27FC236}">
                  <a16:creationId xmlns:a16="http://schemas.microsoft.com/office/drawing/2014/main" id="{8EEE3553-C108-304C-B43A-A6C05A8A8A04}"/>
                </a:ext>
              </a:extLst>
            </p:cNvPr>
            <p:cNvSpPr txBox="1">
              <a:spLocks/>
            </p:cNvSpPr>
            <p:nvPr/>
          </p:nvSpPr>
          <p:spPr>
            <a:xfrm>
              <a:off x="9410819" y="6249493"/>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175" name="Content Placeholder 2">
              <a:extLst>
                <a:ext uri="{FF2B5EF4-FFF2-40B4-BE49-F238E27FC236}">
                  <a16:creationId xmlns:a16="http://schemas.microsoft.com/office/drawing/2014/main" id="{34B267E6-E39A-BE45-808A-3821A813029C}"/>
                </a:ext>
              </a:extLst>
            </p:cNvPr>
            <p:cNvSpPr txBox="1">
              <a:spLocks/>
            </p:cNvSpPr>
            <p:nvPr/>
          </p:nvSpPr>
          <p:spPr>
            <a:xfrm>
              <a:off x="8638448" y="4022212"/>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76" name="Content Placeholder 2">
              <a:extLst>
                <a:ext uri="{FF2B5EF4-FFF2-40B4-BE49-F238E27FC236}">
                  <a16:creationId xmlns:a16="http://schemas.microsoft.com/office/drawing/2014/main" id="{8CCAF264-29DC-F74C-842F-2A341F2F5FF9}"/>
                </a:ext>
              </a:extLst>
            </p:cNvPr>
            <p:cNvSpPr txBox="1">
              <a:spLocks/>
            </p:cNvSpPr>
            <p:nvPr/>
          </p:nvSpPr>
          <p:spPr>
            <a:xfrm>
              <a:off x="9823649" y="4003871"/>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77" name="Content Placeholder 2">
              <a:extLst>
                <a:ext uri="{FF2B5EF4-FFF2-40B4-BE49-F238E27FC236}">
                  <a16:creationId xmlns:a16="http://schemas.microsoft.com/office/drawing/2014/main" id="{11C306F3-352D-044D-AEF0-311D4B4EF527}"/>
                </a:ext>
              </a:extLst>
            </p:cNvPr>
            <p:cNvSpPr txBox="1">
              <a:spLocks/>
            </p:cNvSpPr>
            <p:nvPr/>
          </p:nvSpPr>
          <p:spPr>
            <a:xfrm>
              <a:off x="8611233" y="5294012"/>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78" name="Content Placeholder 2">
              <a:extLst>
                <a:ext uri="{FF2B5EF4-FFF2-40B4-BE49-F238E27FC236}">
                  <a16:creationId xmlns:a16="http://schemas.microsoft.com/office/drawing/2014/main" id="{1C54D86B-6644-0644-9F15-0F1ECD8ECA4B}"/>
                </a:ext>
              </a:extLst>
            </p:cNvPr>
            <p:cNvSpPr txBox="1">
              <a:spLocks/>
            </p:cNvSpPr>
            <p:nvPr/>
          </p:nvSpPr>
          <p:spPr>
            <a:xfrm>
              <a:off x="9796434" y="5275671"/>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grpSp>
    </p:spTree>
    <p:extLst>
      <p:ext uri="{BB962C8B-B14F-4D97-AF65-F5344CB8AC3E}">
        <p14:creationId xmlns:p14="http://schemas.microsoft.com/office/powerpoint/2010/main" val="2481716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2-DFA vs. DFA?</a:t>
            </a:r>
          </a:p>
        </p:txBody>
      </p:sp>
      <p:sp>
        <p:nvSpPr>
          <p:cNvPr id="52" name="Right Arrow 51">
            <a:extLst>
              <a:ext uri="{FF2B5EF4-FFF2-40B4-BE49-F238E27FC236}">
                <a16:creationId xmlns:a16="http://schemas.microsoft.com/office/drawing/2014/main" id="{7B6E91A0-4C42-C24F-A8A8-CED54E3F4018}"/>
              </a:ext>
            </a:extLst>
          </p:cNvPr>
          <p:cNvSpPr/>
          <p:nvPr/>
        </p:nvSpPr>
        <p:spPr>
          <a:xfrm>
            <a:off x="4148593" y="2362614"/>
            <a:ext cx="816599" cy="453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01DF65BC-3C45-9F4A-97C1-CE3F5682F58D}"/>
              </a:ext>
            </a:extLst>
          </p:cNvPr>
          <p:cNvGrpSpPr/>
          <p:nvPr/>
        </p:nvGrpSpPr>
        <p:grpSpPr>
          <a:xfrm>
            <a:off x="704561" y="1527047"/>
            <a:ext cx="3187779" cy="3607401"/>
            <a:chOff x="6703024" y="1523909"/>
            <a:chExt cx="3877383" cy="4387780"/>
          </a:xfrm>
        </p:grpSpPr>
        <p:sp>
          <p:nvSpPr>
            <p:cNvPr id="47" name="Oval 46">
              <a:extLst>
                <a:ext uri="{FF2B5EF4-FFF2-40B4-BE49-F238E27FC236}">
                  <a16:creationId xmlns:a16="http://schemas.microsoft.com/office/drawing/2014/main" id="{CA120868-C02F-9F45-B1A5-B1286125DFB4}"/>
                </a:ext>
              </a:extLst>
            </p:cNvPr>
            <p:cNvSpPr/>
            <p:nvPr/>
          </p:nvSpPr>
          <p:spPr>
            <a:xfrm>
              <a:off x="6796750" y="2031523"/>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grpSp>
          <p:nvGrpSpPr>
            <p:cNvPr id="48" name="Group 47">
              <a:extLst>
                <a:ext uri="{FF2B5EF4-FFF2-40B4-BE49-F238E27FC236}">
                  <a16:creationId xmlns:a16="http://schemas.microsoft.com/office/drawing/2014/main" id="{17830DD7-29B1-3E4C-831B-D315A74360EA}"/>
                </a:ext>
              </a:extLst>
            </p:cNvPr>
            <p:cNvGrpSpPr/>
            <p:nvPr/>
          </p:nvGrpSpPr>
          <p:grpSpPr>
            <a:xfrm>
              <a:off x="6703024" y="3457256"/>
              <a:ext cx="1028700" cy="1028700"/>
              <a:chOff x="9944100" y="1493551"/>
              <a:chExt cx="1028700" cy="1028700"/>
            </a:xfrm>
          </p:grpSpPr>
          <p:sp>
            <p:nvSpPr>
              <p:cNvPr id="50" name="Oval 49">
                <a:extLst>
                  <a:ext uri="{FF2B5EF4-FFF2-40B4-BE49-F238E27FC236}">
                    <a16:creationId xmlns:a16="http://schemas.microsoft.com/office/drawing/2014/main" id="{9CAD1404-9CC9-0545-9D4A-E87DF7052083}"/>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Oval 54">
                <a:extLst>
                  <a:ext uri="{FF2B5EF4-FFF2-40B4-BE49-F238E27FC236}">
                    <a16:creationId xmlns:a16="http://schemas.microsoft.com/office/drawing/2014/main" id="{FDBABB9A-FC16-5A4C-9C4E-6658378367BE}"/>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grpSp>
        <p:cxnSp>
          <p:nvCxnSpPr>
            <p:cNvPr id="56" name="Straight Arrow Connector 55">
              <a:extLst>
                <a:ext uri="{FF2B5EF4-FFF2-40B4-BE49-F238E27FC236}">
                  <a16:creationId xmlns:a16="http://schemas.microsoft.com/office/drawing/2014/main" id="{FAD005CE-90AC-2146-95F8-78431D3C3907}"/>
                </a:ext>
              </a:extLst>
            </p:cNvPr>
            <p:cNvCxnSpPr>
              <a:cxnSpLocks/>
              <a:endCxn id="47" idx="0"/>
            </p:cNvCxnSpPr>
            <p:nvPr/>
          </p:nvCxnSpPr>
          <p:spPr>
            <a:xfrm>
              <a:off x="7217374" y="1542197"/>
              <a:ext cx="0" cy="489326"/>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FF2B5EF4-FFF2-40B4-BE49-F238E27FC236}">
                  <a16:creationId xmlns:a16="http://schemas.microsoft.com/office/drawing/2014/main" id="{FFDD1B95-7EF2-F443-9D6A-54F7CC44C6A1}"/>
                </a:ext>
              </a:extLst>
            </p:cNvPr>
            <p:cNvCxnSpPr>
              <a:cxnSpLocks/>
              <a:stCxn id="47" idx="7"/>
              <a:endCxn id="47" idx="6"/>
            </p:cNvCxnSpPr>
            <p:nvPr/>
          </p:nvCxnSpPr>
          <p:spPr>
            <a:xfrm rot="16200000" flipH="1">
              <a:off x="7427686" y="2241835"/>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DC3FE445-E24E-AE44-94BB-EBA1B91C8C9D}"/>
                </a:ext>
              </a:extLst>
            </p:cNvPr>
            <p:cNvSpPr txBox="1">
              <a:spLocks/>
            </p:cNvSpPr>
            <p:nvPr/>
          </p:nvSpPr>
          <p:spPr>
            <a:xfrm>
              <a:off x="7852020" y="1895340"/>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59" name="Oval 58">
              <a:extLst>
                <a:ext uri="{FF2B5EF4-FFF2-40B4-BE49-F238E27FC236}">
                  <a16:creationId xmlns:a16="http://schemas.microsoft.com/office/drawing/2014/main" id="{0D42D95F-13EA-174A-9682-47294698FB47}"/>
                </a:ext>
              </a:extLst>
            </p:cNvPr>
            <p:cNvSpPr/>
            <p:nvPr/>
          </p:nvSpPr>
          <p:spPr>
            <a:xfrm>
              <a:off x="6795988" y="507044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cxnSp>
          <p:nvCxnSpPr>
            <p:cNvPr id="60" name="Elbow Connector 59">
              <a:extLst>
                <a:ext uri="{FF2B5EF4-FFF2-40B4-BE49-F238E27FC236}">
                  <a16:creationId xmlns:a16="http://schemas.microsoft.com/office/drawing/2014/main" id="{A55E120E-06A9-5A46-BDE8-EF23155813CB}"/>
                </a:ext>
              </a:extLst>
            </p:cNvPr>
            <p:cNvCxnSpPr>
              <a:cxnSpLocks/>
              <a:stCxn id="50" idx="7"/>
              <a:endCxn id="50" idx="6"/>
            </p:cNvCxnSpPr>
            <p:nvPr/>
          </p:nvCxnSpPr>
          <p:spPr>
            <a:xfrm rot="16200000" flipH="1">
              <a:off x="7474549" y="3714431"/>
              <a:ext cx="363700" cy="150650"/>
            </a:xfrm>
            <a:prstGeom prst="bentConnector4">
              <a:avLst>
                <a:gd name="adj1" fmla="val -104276"/>
                <a:gd name="adj2" fmla="val 25174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Content Placeholder 2">
              <a:extLst>
                <a:ext uri="{FF2B5EF4-FFF2-40B4-BE49-F238E27FC236}">
                  <a16:creationId xmlns:a16="http://schemas.microsoft.com/office/drawing/2014/main" id="{09A61397-AA7E-5748-8767-A73709BF3F9C}"/>
                </a:ext>
              </a:extLst>
            </p:cNvPr>
            <p:cNvSpPr txBox="1">
              <a:spLocks/>
            </p:cNvSpPr>
            <p:nvPr/>
          </p:nvSpPr>
          <p:spPr>
            <a:xfrm>
              <a:off x="7920379" y="3367982"/>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62" name="Straight Arrow Connector 61">
              <a:extLst>
                <a:ext uri="{FF2B5EF4-FFF2-40B4-BE49-F238E27FC236}">
                  <a16:creationId xmlns:a16="http://schemas.microsoft.com/office/drawing/2014/main" id="{7A3AACD9-3D50-B54E-BAEA-C51E942DF3E6}"/>
                </a:ext>
              </a:extLst>
            </p:cNvPr>
            <p:cNvCxnSpPr>
              <a:cxnSpLocks/>
              <a:stCxn id="47" idx="4"/>
              <a:endCxn id="50" idx="0"/>
            </p:cNvCxnSpPr>
            <p:nvPr/>
          </p:nvCxnSpPr>
          <p:spPr>
            <a:xfrm>
              <a:off x="7217374" y="2872771"/>
              <a:ext cx="0"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Content Placeholder 2">
              <a:extLst>
                <a:ext uri="{FF2B5EF4-FFF2-40B4-BE49-F238E27FC236}">
                  <a16:creationId xmlns:a16="http://schemas.microsoft.com/office/drawing/2014/main" id="{0AE3CFDA-C7FE-F746-8DC8-495086F3C9B2}"/>
                </a:ext>
              </a:extLst>
            </p:cNvPr>
            <p:cNvSpPr txBox="1">
              <a:spLocks/>
            </p:cNvSpPr>
            <p:nvPr/>
          </p:nvSpPr>
          <p:spPr>
            <a:xfrm>
              <a:off x="6938771" y="2937116"/>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64" name="Straight Arrow Connector 63">
              <a:extLst>
                <a:ext uri="{FF2B5EF4-FFF2-40B4-BE49-F238E27FC236}">
                  <a16:creationId xmlns:a16="http://schemas.microsoft.com/office/drawing/2014/main" id="{6A6BB80F-DC3D-0841-B4A7-824DAFD82922}"/>
                </a:ext>
              </a:extLst>
            </p:cNvPr>
            <p:cNvCxnSpPr>
              <a:cxnSpLocks/>
              <a:stCxn id="50" idx="4"/>
              <a:endCxn id="59" idx="0"/>
            </p:cNvCxnSpPr>
            <p:nvPr/>
          </p:nvCxnSpPr>
          <p:spPr>
            <a:xfrm flipH="1">
              <a:off x="7216612" y="4485956"/>
              <a:ext cx="762"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Content Placeholder 2">
              <a:extLst>
                <a:ext uri="{FF2B5EF4-FFF2-40B4-BE49-F238E27FC236}">
                  <a16:creationId xmlns:a16="http://schemas.microsoft.com/office/drawing/2014/main" id="{8E0B7FFC-2AA2-5642-AC04-4F1FDDB5CAEB}"/>
                </a:ext>
              </a:extLst>
            </p:cNvPr>
            <p:cNvSpPr txBox="1">
              <a:spLocks/>
            </p:cNvSpPr>
            <p:nvPr/>
          </p:nvSpPr>
          <p:spPr>
            <a:xfrm>
              <a:off x="6965372" y="4554020"/>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66" name="Elbow Connector 65">
              <a:extLst>
                <a:ext uri="{FF2B5EF4-FFF2-40B4-BE49-F238E27FC236}">
                  <a16:creationId xmlns:a16="http://schemas.microsoft.com/office/drawing/2014/main" id="{380EE32C-7ACF-B746-BF90-28AD2D45F28B}"/>
                </a:ext>
              </a:extLst>
            </p:cNvPr>
            <p:cNvCxnSpPr>
              <a:cxnSpLocks/>
              <a:stCxn id="59" idx="7"/>
              <a:endCxn id="59" idx="6"/>
            </p:cNvCxnSpPr>
            <p:nvPr/>
          </p:nvCxnSpPr>
          <p:spPr>
            <a:xfrm rot="16200000" flipH="1">
              <a:off x="7426924" y="5280753"/>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Content Placeholder 2">
              <a:extLst>
                <a:ext uri="{FF2B5EF4-FFF2-40B4-BE49-F238E27FC236}">
                  <a16:creationId xmlns:a16="http://schemas.microsoft.com/office/drawing/2014/main" id="{4CBC4A9D-7F77-9C43-9E7D-A0C00282F8AD}"/>
                </a:ext>
              </a:extLst>
            </p:cNvPr>
            <p:cNvSpPr txBox="1">
              <a:spLocks/>
            </p:cNvSpPr>
            <p:nvPr/>
          </p:nvSpPr>
          <p:spPr>
            <a:xfrm>
              <a:off x="7859959" y="4930402"/>
              <a:ext cx="556368" cy="47984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sp>
          <p:nvSpPr>
            <p:cNvPr id="68" name="Oval 67">
              <a:extLst>
                <a:ext uri="{FF2B5EF4-FFF2-40B4-BE49-F238E27FC236}">
                  <a16:creationId xmlns:a16="http://schemas.microsoft.com/office/drawing/2014/main" id="{3BB1CAF3-B4C6-6F4B-94C8-9C35D6B0F263}"/>
                </a:ext>
              </a:extLst>
            </p:cNvPr>
            <p:cNvSpPr/>
            <p:nvPr/>
          </p:nvSpPr>
          <p:spPr>
            <a:xfrm>
              <a:off x="8960830" y="2013235"/>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grpSp>
          <p:nvGrpSpPr>
            <p:cNvPr id="69" name="Group 68">
              <a:extLst>
                <a:ext uri="{FF2B5EF4-FFF2-40B4-BE49-F238E27FC236}">
                  <a16:creationId xmlns:a16="http://schemas.microsoft.com/office/drawing/2014/main" id="{B1D9AA3B-366E-AE46-91A7-1A0C701BC3F8}"/>
                </a:ext>
              </a:extLst>
            </p:cNvPr>
            <p:cNvGrpSpPr/>
            <p:nvPr/>
          </p:nvGrpSpPr>
          <p:grpSpPr>
            <a:xfrm>
              <a:off x="8867104" y="3438968"/>
              <a:ext cx="1028700" cy="1028700"/>
              <a:chOff x="9944100" y="1493551"/>
              <a:chExt cx="1028700" cy="1028700"/>
            </a:xfrm>
          </p:grpSpPr>
          <p:sp>
            <p:nvSpPr>
              <p:cNvPr id="70" name="Oval 69">
                <a:extLst>
                  <a:ext uri="{FF2B5EF4-FFF2-40B4-BE49-F238E27FC236}">
                    <a16:creationId xmlns:a16="http://schemas.microsoft.com/office/drawing/2014/main" id="{411FC8A6-9934-9E42-AC8F-776DBA2094CD}"/>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Oval 70">
                <a:extLst>
                  <a:ext uri="{FF2B5EF4-FFF2-40B4-BE49-F238E27FC236}">
                    <a16:creationId xmlns:a16="http://schemas.microsoft.com/office/drawing/2014/main" id="{0784DC48-E64B-7D4B-B306-049D780F8789}"/>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S5</a:t>
                </a:r>
              </a:p>
            </p:txBody>
          </p:sp>
        </p:grpSp>
        <p:cxnSp>
          <p:nvCxnSpPr>
            <p:cNvPr id="72" name="Straight Arrow Connector 71">
              <a:extLst>
                <a:ext uri="{FF2B5EF4-FFF2-40B4-BE49-F238E27FC236}">
                  <a16:creationId xmlns:a16="http://schemas.microsoft.com/office/drawing/2014/main" id="{D604AEDE-3AD2-5644-A831-3332FD2F33FE}"/>
                </a:ext>
              </a:extLst>
            </p:cNvPr>
            <p:cNvCxnSpPr>
              <a:cxnSpLocks/>
              <a:endCxn id="68" idx="0"/>
            </p:cNvCxnSpPr>
            <p:nvPr/>
          </p:nvCxnSpPr>
          <p:spPr>
            <a:xfrm>
              <a:off x="9381454" y="1523909"/>
              <a:ext cx="0" cy="489326"/>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10F0DAE5-B3B0-FE43-8BE7-90D63FE93439}"/>
                </a:ext>
              </a:extLst>
            </p:cNvPr>
            <p:cNvCxnSpPr>
              <a:cxnSpLocks/>
              <a:stCxn id="68" idx="7"/>
              <a:endCxn id="68" idx="6"/>
            </p:cNvCxnSpPr>
            <p:nvPr/>
          </p:nvCxnSpPr>
          <p:spPr>
            <a:xfrm rot="16200000" flipH="1">
              <a:off x="9591766" y="2223547"/>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a:extLst>
                <a:ext uri="{FF2B5EF4-FFF2-40B4-BE49-F238E27FC236}">
                  <a16:creationId xmlns:a16="http://schemas.microsoft.com/office/drawing/2014/main" id="{6C195521-8235-E343-BF1B-9800F4A4AED1}"/>
                </a:ext>
              </a:extLst>
            </p:cNvPr>
            <p:cNvSpPr txBox="1">
              <a:spLocks/>
            </p:cNvSpPr>
            <p:nvPr/>
          </p:nvSpPr>
          <p:spPr>
            <a:xfrm>
              <a:off x="10016100" y="1877052"/>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75" name="Oval 74">
              <a:extLst>
                <a:ext uri="{FF2B5EF4-FFF2-40B4-BE49-F238E27FC236}">
                  <a16:creationId xmlns:a16="http://schemas.microsoft.com/office/drawing/2014/main" id="{F3B6090F-B94E-4142-B287-BEDD97D356C0}"/>
                </a:ext>
              </a:extLst>
            </p:cNvPr>
            <p:cNvSpPr/>
            <p:nvPr/>
          </p:nvSpPr>
          <p:spPr>
            <a:xfrm>
              <a:off x="8960068" y="5052153"/>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S6</a:t>
              </a:r>
            </a:p>
          </p:txBody>
        </p:sp>
        <p:cxnSp>
          <p:nvCxnSpPr>
            <p:cNvPr id="76" name="Elbow Connector 75">
              <a:extLst>
                <a:ext uri="{FF2B5EF4-FFF2-40B4-BE49-F238E27FC236}">
                  <a16:creationId xmlns:a16="http://schemas.microsoft.com/office/drawing/2014/main" id="{1E902B7C-1C8C-344A-AB82-8A4AF3A348CD}"/>
                </a:ext>
              </a:extLst>
            </p:cNvPr>
            <p:cNvCxnSpPr>
              <a:cxnSpLocks/>
              <a:stCxn id="70" idx="7"/>
              <a:endCxn id="70" idx="6"/>
            </p:cNvCxnSpPr>
            <p:nvPr/>
          </p:nvCxnSpPr>
          <p:spPr>
            <a:xfrm rot="16200000" flipH="1">
              <a:off x="9638629" y="3696143"/>
              <a:ext cx="363700" cy="150650"/>
            </a:xfrm>
            <a:prstGeom prst="bentConnector4">
              <a:avLst>
                <a:gd name="adj1" fmla="val -104276"/>
                <a:gd name="adj2" fmla="val 25174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Content Placeholder 2">
              <a:extLst>
                <a:ext uri="{FF2B5EF4-FFF2-40B4-BE49-F238E27FC236}">
                  <a16:creationId xmlns:a16="http://schemas.microsoft.com/office/drawing/2014/main" id="{29115D3C-FD57-524C-A506-394D9BE1E543}"/>
                </a:ext>
              </a:extLst>
            </p:cNvPr>
            <p:cNvSpPr txBox="1">
              <a:spLocks/>
            </p:cNvSpPr>
            <p:nvPr/>
          </p:nvSpPr>
          <p:spPr>
            <a:xfrm>
              <a:off x="10084459" y="3349694"/>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78" name="Straight Arrow Connector 77">
              <a:extLst>
                <a:ext uri="{FF2B5EF4-FFF2-40B4-BE49-F238E27FC236}">
                  <a16:creationId xmlns:a16="http://schemas.microsoft.com/office/drawing/2014/main" id="{70B421DB-5E2E-F848-A3D9-2A9ACE1EFAE3}"/>
                </a:ext>
              </a:extLst>
            </p:cNvPr>
            <p:cNvCxnSpPr>
              <a:cxnSpLocks/>
              <a:stCxn id="68" idx="4"/>
              <a:endCxn id="70" idx="0"/>
            </p:cNvCxnSpPr>
            <p:nvPr/>
          </p:nvCxnSpPr>
          <p:spPr>
            <a:xfrm>
              <a:off x="9381454" y="2854483"/>
              <a:ext cx="0"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Content Placeholder 2">
              <a:extLst>
                <a:ext uri="{FF2B5EF4-FFF2-40B4-BE49-F238E27FC236}">
                  <a16:creationId xmlns:a16="http://schemas.microsoft.com/office/drawing/2014/main" id="{756D9AE9-76EE-6440-A396-8D0885DFBD44}"/>
                </a:ext>
              </a:extLst>
            </p:cNvPr>
            <p:cNvSpPr txBox="1">
              <a:spLocks/>
            </p:cNvSpPr>
            <p:nvPr/>
          </p:nvSpPr>
          <p:spPr>
            <a:xfrm>
              <a:off x="9058363" y="2918828"/>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80" name="Straight Arrow Connector 79">
              <a:extLst>
                <a:ext uri="{FF2B5EF4-FFF2-40B4-BE49-F238E27FC236}">
                  <a16:creationId xmlns:a16="http://schemas.microsoft.com/office/drawing/2014/main" id="{11065D2B-4AD2-8F4E-82CC-DE39C0223622}"/>
                </a:ext>
              </a:extLst>
            </p:cNvPr>
            <p:cNvCxnSpPr>
              <a:cxnSpLocks/>
              <a:stCxn id="70" idx="4"/>
              <a:endCxn id="75" idx="0"/>
            </p:cNvCxnSpPr>
            <p:nvPr/>
          </p:nvCxnSpPr>
          <p:spPr>
            <a:xfrm flipH="1">
              <a:off x="9380692" y="4467668"/>
              <a:ext cx="762" cy="58448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1CAFA3AD-59E7-FC40-B992-8E8609EBF9F2}"/>
                </a:ext>
              </a:extLst>
            </p:cNvPr>
            <p:cNvSpPr txBox="1">
              <a:spLocks/>
            </p:cNvSpPr>
            <p:nvPr/>
          </p:nvSpPr>
          <p:spPr>
            <a:xfrm>
              <a:off x="9084964" y="4535732"/>
              <a:ext cx="319599" cy="4798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82" name="Elbow Connector 81">
              <a:extLst>
                <a:ext uri="{FF2B5EF4-FFF2-40B4-BE49-F238E27FC236}">
                  <a16:creationId xmlns:a16="http://schemas.microsoft.com/office/drawing/2014/main" id="{89B8A8B5-C59E-7541-A402-50A3E629024F}"/>
                </a:ext>
              </a:extLst>
            </p:cNvPr>
            <p:cNvCxnSpPr>
              <a:cxnSpLocks/>
              <a:stCxn id="75" idx="7"/>
              <a:endCxn id="75" idx="6"/>
            </p:cNvCxnSpPr>
            <p:nvPr/>
          </p:nvCxnSpPr>
          <p:spPr>
            <a:xfrm rot="16200000" flipH="1">
              <a:off x="9591004" y="5262465"/>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3" name="Content Placeholder 2">
              <a:extLst>
                <a:ext uri="{FF2B5EF4-FFF2-40B4-BE49-F238E27FC236}">
                  <a16:creationId xmlns:a16="http://schemas.microsoft.com/office/drawing/2014/main" id="{43EFF73A-647C-2247-A5A4-A28BC627E99D}"/>
                </a:ext>
              </a:extLst>
            </p:cNvPr>
            <p:cNvSpPr txBox="1">
              <a:spLocks/>
            </p:cNvSpPr>
            <p:nvPr/>
          </p:nvSpPr>
          <p:spPr>
            <a:xfrm>
              <a:off x="10024039" y="4912114"/>
              <a:ext cx="556368" cy="47984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grpSp>
      <p:grpSp>
        <p:nvGrpSpPr>
          <p:cNvPr id="179" name="Group 178">
            <a:extLst>
              <a:ext uri="{FF2B5EF4-FFF2-40B4-BE49-F238E27FC236}">
                <a16:creationId xmlns:a16="http://schemas.microsoft.com/office/drawing/2014/main" id="{AE239B92-A29D-DC43-8F14-10F6BE9AC315}"/>
              </a:ext>
            </a:extLst>
          </p:cNvPr>
          <p:cNvGrpSpPr/>
          <p:nvPr/>
        </p:nvGrpSpPr>
        <p:grpSpPr>
          <a:xfrm>
            <a:off x="5134308" y="1542082"/>
            <a:ext cx="3888775" cy="4054973"/>
            <a:chOff x="7842977" y="2589023"/>
            <a:chExt cx="3888775" cy="4054973"/>
          </a:xfrm>
        </p:grpSpPr>
        <p:sp>
          <p:nvSpPr>
            <p:cNvPr id="84" name="Oval 83">
              <a:extLst>
                <a:ext uri="{FF2B5EF4-FFF2-40B4-BE49-F238E27FC236}">
                  <a16:creationId xmlns:a16="http://schemas.microsoft.com/office/drawing/2014/main" id="{D1669669-4A35-F44D-A25D-7F01930D0087}"/>
                </a:ext>
              </a:extLst>
            </p:cNvPr>
            <p:cNvSpPr/>
            <p:nvPr/>
          </p:nvSpPr>
          <p:spPr>
            <a:xfrm>
              <a:off x="7920034" y="293201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S1,S4</a:t>
              </a:r>
            </a:p>
          </p:txBody>
        </p:sp>
        <p:cxnSp>
          <p:nvCxnSpPr>
            <p:cNvPr id="85" name="Straight Arrow Connector 84">
              <a:extLst>
                <a:ext uri="{FF2B5EF4-FFF2-40B4-BE49-F238E27FC236}">
                  <a16:creationId xmlns:a16="http://schemas.microsoft.com/office/drawing/2014/main" id="{0F393E10-B3AF-2240-BBF8-36C140C09762}"/>
                </a:ext>
              </a:extLst>
            </p:cNvPr>
            <p:cNvCxnSpPr>
              <a:cxnSpLocks/>
              <a:endCxn id="84" idx="0"/>
            </p:cNvCxnSpPr>
            <p:nvPr/>
          </p:nvCxnSpPr>
          <p:spPr>
            <a:xfrm>
              <a:off x="8265849" y="2589023"/>
              <a:ext cx="0" cy="34299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460A186A-3A25-5F40-B3B3-3F578C17642C}"/>
                </a:ext>
              </a:extLst>
            </p:cNvPr>
            <p:cNvSpPr/>
            <p:nvPr/>
          </p:nvSpPr>
          <p:spPr>
            <a:xfrm>
              <a:off x="10196786" y="2924555"/>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S1,S6</a:t>
              </a:r>
            </a:p>
          </p:txBody>
        </p:sp>
        <p:grpSp>
          <p:nvGrpSpPr>
            <p:cNvPr id="8" name="Group 7">
              <a:extLst>
                <a:ext uri="{FF2B5EF4-FFF2-40B4-BE49-F238E27FC236}">
                  <a16:creationId xmlns:a16="http://schemas.microsoft.com/office/drawing/2014/main" id="{7A2B5426-8EC9-8C46-A14C-0F70C5F4291B}"/>
                </a:ext>
              </a:extLst>
            </p:cNvPr>
            <p:cNvGrpSpPr/>
            <p:nvPr/>
          </p:nvGrpSpPr>
          <p:grpSpPr>
            <a:xfrm>
              <a:off x="8994055" y="2849719"/>
              <a:ext cx="845743" cy="845743"/>
              <a:chOff x="7922418" y="5017971"/>
              <a:chExt cx="845743" cy="845743"/>
            </a:xfrm>
          </p:grpSpPr>
          <p:sp>
            <p:nvSpPr>
              <p:cNvPr id="87" name="Oval 86">
                <a:extLst>
                  <a:ext uri="{FF2B5EF4-FFF2-40B4-BE49-F238E27FC236}">
                    <a16:creationId xmlns:a16="http://schemas.microsoft.com/office/drawing/2014/main" id="{89E79278-2FB5-D140-B41D-2D0C70738404}"/>
                  </a:ext>
                </a:extLst>
              </p:cNvPr>
              <p:cNvSpPr/>
              <p:nvPr/>
            </p:nvSpPr>
            <p:spPr>
              <a:xfrm>
                <a:off x="7922418" y="5017971"/>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8" name="Oval 87">
                <a:extLst>
                  <a:ext uri="{FF2B5EF4-FFF2-40B4-BE49-F238E27FC236}">
                    <a16:creationId xmlns:a16="http://schemas.microsoft.com/office/drawing/2014/main" id="{14AA5D8E-A012-3847-BADB-3E2B2C0A6C54}"/>
                  </a:ext>
                </a:extLst>
              </p:cNvPr>
              <p:cNvSpPr/>
              <p:nvPr/>
            </p:nvSpPr>
            <p:spPr>
              <a:xfrm>
                <a:off x="7999474" y="509874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S1,S5</a:t>
                </a:r>
              </a:p>
            </p:txBody>
          </p:sp>
        </p:grpSp>
        <p:grpSp>
          <p:nvGrpSpPr>
            <p:cNvPr id="89" name="Group 88">
              <a:extLst>
                <a:ext uri="{FF2B5EF4-FFF2-40B4-BE49-F238E27FC236}">
                  <a16:creationId xmlns:a16="http://schemas.microsoft.com/office/drawing/2014/main" id="{ED75AE93-E8EC-A24B-A52B-F0A1E4784889}"/>
                </a:ext>
              </a:extLst>
            </p:cNvPr>
            <p:cNvGrpSpPr/>
            <p:nvPr/>
          </p:nvGrpSpPr>
          <p:grpSpPr>
            <a:xfrm>
              <a:off x="7842977" y="3976127"/>
              <a:ext cx="845743" cy="845743"/>
              <a:chOff x="7922418" y="5017971"/>
              <a:chExt cx="845743" cy="845743"/>
            </a:xfrm>
          </p:grpSpPr>
          <p:sp>
            <p:nvSpPr>
              <p:cNvPr id="90" name="Oval 89">
                <a:extLst>
                  <a:ext uri="{FF2B5EF4-FFF2-40B4-BE49-F238E27FC236}">
                    <a16:creationId xmlns:a16="http://schemas.microsoft.com/office/drawing/2014/main" id="{2FCB127C-9C23-4044-B727-40C3F5B85981}"/>
                  </a:ext>
                </a:extLst>
              </p:cNvPr>
              <p:cNvSpPr/>
              <p:nvPr/>
            </p:nvSpPr>
            <p:spPr>
              <a:xfrm>
                <a:off x="7922418" y="5017971"/>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Oval 90">
                <a:extLst>
                  <a:ext uri="{FF2B5EF4-FFF2-40B4-BE49-F238E27FC236}">
                    <a16:creationId xmlns:a16="http://schemas.microsoft.com/office/drawing/2014/main" id="{7E92F6D1-893F-D244-858A-3876CA9064BF}"/>
                  </a:ext>
                </a:extLst>
              </p:cNvPr>
              <p:cNvSpPr/>
              <p:nvPr/>
            </p:nvSpPr>
            <p:spPr>
              <a:xfrm>
                <a:off x="7999474" y="509874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S2,S4</a:t>
                </a:r>
              </a:p>
            </p:txBody>
          </p:sp>
        </p:grpSp>
        <p:grpSp>
          <p:nvGrpSpPr>
            <p:cNvPr id="93" name="Group 92">
              <a:extLst>
                <a:ext uri="{FF2B5EF4-FFF2-40B4-BE49-F238E27FC236}">
                  <a16:creationId xmlns:a16="http://schemas.microsoft.com/office/drawing/2014/main" id="{00C2FBA5-73F1-1F43-97AE-39780129C88A}"/>
                </a:ext>
              </a:extLst>
            </p:cNvPr>
            <p:cNvGrpSpPr/>
            <p:nvPr/>
          </p:nvGrpSpPr>
          <p:grpSpPr>
            <a:xfrm>
              <a:off x="8998542" y="3970887"/>
              <a:ext cx="845743" cy="845743"/>
              <a:chOff x="7922418" y="5017971"/>
              <a:chExt cx="845743" cy="845743"/>
            </a:xfrm>
          </p:grpSpPr>
          <p:sp>
            <p:nvSpPr>
              <p:cNvPr id="94" name="Oval 93">
                <a:extLst>
                  <a:ext uri="{FF2B5EF4-FFF2-40B4-BE49-F238E27FC236}">
                    <a16:creationId xmlns:a16="http://schemas.microsoft.com/office/drawing/2014/main" id="{264259A3-77E6-5845-AA93-C5C0E75715BA}"/>
                  </a:ext>
                </a:extLst>
              </p:cNvPr>
              <p:cNvSpPr/>
              <p:nvPr/>
            </p:nvSpPr>
            <p:spPr>
              <a:xfrm>
                <a:off x="7922418" y="5017971"/>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5" name="Oval 94">
                <a:extLst>
                  <a:ext uri="{FF2B5EF4-FFF2-40B4-BE49-F238E27FC236}">
                    <a16:creationId xmlns:a16="http://schemas.microsoft.com/office/drawing/2014/main" id="{BE3E6A24-B57A-4749-9580-7C0776008DAF}"/>
                  </a:ext>
                </a:extLst>
              </p:cNvPr>
              <p:cNvSpPr/>
              <p:nvPr/>
            </p:nvSpPr>
            <p:spPr>
              <a:xfrm>
                <a:off x="7999474" y="509874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S2,S5</a:t>
                </a:r>
              </a:p>
            </p:txBody>
          </p:sp>
        </p:grpSp>
        <p:grpSp>
          <p:nvGrpSpPr>
            <p:cNvPr id="96" name="Group 95">
              <a:extLst>
                <a:ext uri="{FF2B5EF4-FFF2-40B4-BE49-F238E27FC236}">
                  <a16:creationId xmlns:a16="http://schemas.microsoft.com/office/drawing/2014/main" id="{5FF2A5BE-E3BB-5A49-B8F2-3CFE3F8CE1F4}"/>
                </a:ext>
              </a:extLst>
            </p:cNvPr>
            <p:cNvGrpSpPr/>
            <p:nvPr/>
          </p:nvGrpSpPr>
          <p:grpSpPr>
            <a:xfrm>
              <a:off x="10119729" y="3966983"/>
              <a:ext cx="845743" cy="845743"/>
              <a:chOff x="7922418" y="5017971"/>
              <a:chExt cx="845743" cy="845743"/>
            </a:xfrm>
          </p:grpSpPr>
          <p:sp>
            <p:nvSpPr>
              <p:cNvPr id="97" name="Oval 96">
                <a:extLst>
                  <a:ext uri="{FF2B5EF4-FFF2-40B4-BE49-F238E27FC236}">
                    <a16:creationId xmlns:a16="http://schemas.microsoft.com/office/drawing/2014/main" id="{3AF1589F-B7F8-3B4E-828F-89A385B89C22}"/>
                  </a:ext>
                </a:extLst>
              </p:cNvPr>
              <p:cNvSpPr/>
              <p:nvPr/>
            </p:nvSpPr>
            <p:spPr>
              <a:xfrm>
                <a:off x="7922418" y="5017971"/>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8" name="Oval 97">
                <a:extLst>
                  <a:ext uri="{FF2B5EF4-FFF2-40B4-BE49-F238E27FC236}">
                    <a16:creationId xmlns:a16="http://schemas.microsoft.com/office/drawing/2014/main" id="{E728370B-5ADD-654E-8E9F-2BCFEE3E23C3}"/>
                  </a:ext>
                </a:extLst>
              </p:cNvPr>
              <p:cNvSpPr/>
              <p:nvPr/>
            </p:nvSpPr>
            <p:spPr>
              <a:xfrm>
                <a:off x="7999474" y="509874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S2,S6</a:t>
                </a:r>
              </a:p>
            </p:txBody>
          </p:sp>
        </p:grpSp>
        <p:sp>
          <p:nvSpPr>
            <p:cNvPr id="108" name="Oval 107">
              <a:extLst>
                <a:ext uri="{FF2B5EF4-FFF2-40B4-BE49-F238E27FC236}">
                  <a16:creationId xmlns:a16="http://schemas.microsoft.com/office/drawing/2014/main" id="{D8EBCF4E-A942-3145-816C-78ACC2B78EB7}"/>
                </a:ext>
              </a:extLst>
            </p:cNvPr>
            <p:cNvSpPr/>
            <p:nvPr/>
          </p:nvSpPr>
          <p:spPr>
            <a:xfrm>
              <a:off x="7921337" y="5302214"/>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S3,S4</a:t>
              </a:r>
            </a:p>
          </p:txBody>
        </p:sp>
        <p:sp>
          <p:nvSpPr>
            <p:cNvPr id="109" name="Oval 108">
              <a:extLst>
                <a:ext uri="{FF2B5EF4-FFF2-40B4-BE49-F238E27FC236}">
                  <a16:creationId xmlns:a16="http://schemas.microsoft.com/office/drawing/2014/main" id="{7B0585E0-869F-FA43-90BB-61E11DA2DEAD}"/>
                </a:ext>
              </a:extLst>
            </p:cNvPr>
            <p:cNvSpPr/>
            <p:nvPr/>
          </p:nvSpPr>
          <p:spPr>
            <a:xfrm>
              <a:off x="10196785" y="5308106"/>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S3,S6</a:t>
              </a:r>
            </a:p>
          </p:txBody>
        </p:sp>
        <p:grpSp>
          <p:nvGrpSpPr>
            <p:cNvPr id="110" name="Group 109">
              <a:extLst>
                <a:ext uri="{FF2B5EF4-FFF2-40B4-BE49-F238E27FC236}">
                  <a16:creationId xmlns:a16="http://schemas.microsoft.com/office/drawing/2014/main" id="{8A2A9FF5-F0C2-7049-88BF-46E955D21841}"/>
                </a:ext>
              </a:extLst>
            </p:cNvPr>
            <p:cNvGrpSpPr/>
            <p:nvPr/>
          </p:nvGrpSpPr>
          <p:grpSpPr>
            <a:xfrm>
              <a:off x="8994055" y="5230479"/>
              <a:ext cx="845743" cy="845743"/>
              <a:chOff x="7922418" y="5017971"/>
              <a:chExt cx="845743" cy="845743"/>
            </a:xfrm>
          </p:grpSpPr>
          <p:sp>
            <p:nvSpPr>
              <p:cNvPr id="111" name="Oval 110">
                <a:extLst>
                  <a:ext uri="{FF2B5EF4-FFF2-40B4-BE49-F238E27FC236}">
                    <a16:creationId xmlns:a16="http://schemas.microsoft.com/office/drawing/2014/main" id="{B5B36147-53FA-9D4C-B751-F5D65DAAE1D9}"/>
                  </a:ext>
                </a:extLst>
              </p:cNvPr>
              <p:cNvSpPr/>
              <p:nvPr/>
            </p:nvSpPr>
            <p:spPr>
              <a:xfrm>
                <a:off x="7922418" y="5017971"/>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2" name="Oval 111">
                <a:extLst>
                  <a:ext uri="{FF2B5EF4-FFF2-40B4-BE49-F238E27FC236}">
                    <a16:creationId xmlns:a16="http://schemas.microsoft.com/office/drawing/2014/main" id="{534FE630-DB73-AC47-BCCC-EA5268C0F896}"/>
                  </a:ext>
                </a:extLst>
              </p:cNvPr>
              <p:cNvSpPr/>
              <p:nvPr/>
            </p:nvSpPr>
            <p:spPr>
              <a:xfrm>
                <a:off x="7999474" y="5098748"/>
                <a:ext cx="691630" cy="69163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S3,S5</a:t>
                </a:r>
              </a:p>
            </p:txBody>
          </p:sp>
        </p:grpSp>
        <p:cxnSp>
          <p:nvCxnSpPr>
            <p:cNvPr id="113" name="Straight Arrow Connector 112">
              <a:extLst>
                <a:ext uri="{FF2B5EF4-FFF2-40B4-BE49-F238E27FC236}">
                  <a16:creationId xmlns:a16="http://schemas.microsoft.com/office/drawing/2014/main" id="{00AE43B4-7EB1-934D-BD0D-E9DF63A57524}"/>
                </a:ext>
              </a:extLst>
            </p:cNvPr>
            <p:cNvCxnSpPr>
              <a:cxnSpLocks/>
              <a:stCxn id="84" idx="6"/>
              <a:endCxn id="87" idx="2"/>
            </p:cNvCxnSpPr>
            <p:nvPr/>
          </p:nvCxnSpPr>
          <p:spPr>
            <a:xfrm flipV="1">
              <a:off x="8611664" y="3272591"/>
              <a:ext cx="382391" cy="524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D162ED2C-1B9E-5147-936C-F58E17B7DAA5}"/>
                </a:ext>
              </a:extLst>
            </p:cNvPr>
            <p:cNvCxnSpPr>
              <a:cxnSpLocks/>
              <a:stCxn id="87" idx="4"/>
              <a:endCxn id="94" idx="0"/>
            </p:cNvCxnSpPr>
            <p:nvPr/>
          </p:nvCxnSpPr>
          <p:spPr>
            <a:xfrm>
              <a:off x="9416927" y="3695462"/>
              <a:ext cx="4487" cy="27542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FF142E6F-0EEF-EE4C-8A54-C3918B6BAD04}"/>
                </a:ext>
              </a:extLst>
            </p:cNvPr>
            <p:cNvCxnSpPr>
              <a:cxnSpLocks/>
              <a:stCxn id="84" idx="4"/>
              <a:endCxn id="90" idx="0"/>
            </p:cNvCxnSpPr>
            <p:nvPr/>
          </p:nvCxnSpPr>
          <p:spPr>
            <a:xfrm>
              <a:off x="8265849" y="3623648"/>
              <a:ext cx="0" cy="35247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7" name="Content Placeholder 2">
              <a:extLst>
                <a:ext uri="{FF2B5EF4-FFF2-40B4-BE49-F238E27FC236}">
                  <a16:creationId xmlns:a16="http://schemas.microsoft.com/office/drawing/2014/main" id="{2913E8B9-F489-4E45-AAD6-53521F3FB9DE}"/>
                </a:ext>
              </a:extLst>
            </p:cNvPr>
            <p:cNvSpPr txBox="1">
              <a:spLocks/>
            </p:cNvSpPr>
            <p:nvPr/>
          </p:nvSpPr>
          <p:spPr>
            <a:xfrm>
              <a:off x="8638448" y="2901714"/>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18" name="Content Placeholder 2">
              <a:extLst>
                <a:ext uri="{FF2B5EF4-FFF2-40B4-BE49-F238E27FC236}">
                  <a16:creationId xmlns:a16="http://schemas.microsoft.com/office/drawing/2014/main" id="{264A102A-73D6-694A-8365-406FC04FE5AD}"/>
                </a:ext>
              </a:extLst>
            </p:cNvPr>
            <p:cNvSpPr txBox="1">
              <a:spLocks/>
            </p:cNvSpPr>
            <p:nvPr/>
          </p:nvSpPr>
          <p:spPr>
            <a:xfrm>
              <a:off x="8261559" y="3566600"/>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122" name="Straight Arrow Connector 121">
              <a:extLst>
                <a:ext uri="{FF2B5EF4-FFF2-40B4-BE49-F238E27FC236}">
                  <a16:creationId xmlns:a16="http://schemas.microsoft.com/office/drawing/2014/main" id="{783AFBCC-087F-1D4F-98B4-42B4B509DC57}"/>
                </a:ext>
              </a:extLst>
            </p:cNvPr>
            <p:cNvCxnSpPr>
              <a:cxnSpLocks/>
              <a:stCxn id="87" idx="6"/>
              <a:endCxn id="86" idx="2"/>
            </p:cNvCxnSpPr>
            <p:nvPr/>
          </p:nvCxnSpPr>
          <p:spPr>
            <a:xfrm flipV="1">
              <a:off x="9839798" y="3270370"/>
              <a:ext cx="356988" cy="2221"/>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5" name="Content Placeholder 2">
              <a:extLst>
                <a:ext uri="{FF2B5EF4-FFF2-40B4-BE49-F238E27FC236}">
                  <a16:creationId xmlns:a16="http://schemas.microsoft.com/office/drawing/2014/main" id="{47246AE8-BEBF-6C40-B40E-2F206D39387E}"/>
                </a:ext>
              </a:extLst>
            </p:cNvPr>
            <p:cNvSpPr txBox="1">
              <a:spLocks/>
            </p:cNvSpPr>
            <p:nvPr/>
          </p:nvSpPr>
          <p:spPr>
            <a:xfrm>
              <a:off x="9823649" y="2883373"/>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26" name="Content Placeholder 2">
              <a:extLst>
                <a:ext uri="{FF2B5EF4-FFF2-40B4-BE49-F238E27FC236}">
                  <a16:creationId xmlns:a16="http://schemas.microsoft.com/office/drawing/2014/main" id="{ADC17D44-C4F9-8E46-A4F4-4D086CB92CCB}"/>
                </a:ext>
              </a:extLst>
            </p:cNvPr>
            <p:cNvSpPr txBox="1">
              <a:spLocks/>
            </p:cNvSpPr>
            <p:nvPr/>
          </p:nvSpPr>
          <p:spPr>
            <a:xfrm>
              <a:off x="9148062" y="3628671"/>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127" name="Elbow Connector 126">
              <a:extLst>
                <a:ext uri="{FF2B5EF4-FFF2-40B4-BE49-F238E27FC236}">
                  <a16:creationId xmlns:a16="http://schemas.microsoft.com/office/drawing/2014/main" id="{AA1D5840-2B52-604C-B290-69347660A977}"/>
                </a:ext>
              </a:extLst>
            </p:cNvPr>
            <p:cNvCxnSpPr>
              <a:cxnSpLocks/>
              <a:stCxn id="86" idx="7"/>
              <a:endCxn id="86" idx="6"/>
            </p:cNvCxnSpPr>
            <p:nvPr/>
          </p:nvCxnSpPr>
          <p:spPr>
            <a:xfrm rot="16200000" flipH="1">
              <a:off x="10715508" y="3097463"/>
              <a:ext cx="244528" cy="101287"/>
            </a:xfrm>
            <a:prstGeom prst="bentConnector4">
              <a:avLst>
                <a:gd name="adj1" fmla="val -134908"/>
                <a:gd name="adj2" fmla="val 3256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Elbow Connector 129">
              <a:extLst>
                <a:ext uri="{FF2B5EF4-FFF2-40B4-BE49-F238E27FC236}">
                  <a16:creationId xmlns:a16="http://schemas.microsoft.com/office/drawing/2014/main" id="{3E8C9F65-8A33-A047-AD07-BAA4A5491968}"/>
                </a:ext>
              </a:extLst>
            </p:cNvPr>
            <p:cNvCxnSpPr>
              <a:cxnSpLocks/>
              <a:stCxn id="97" idx="7"/>
              <a:endCxn id="97" idx="6"/>
            </p:cNvCxnSpPr>
            <p:nvPr/>
          </p:nvCxnSpPr>
          <p:spPr>
            <a:xfrm rot="16200000" flipH="1">
              <a:off x="10754036" y="4178419"/>
              <a:ext cx="299016" cy="123856"/>
            </a:xfrm>
            <a:prstGeom prst="bentConnector4">
              <a:avLst>
                <a:gd name="adj1" fmla="val -117872"/>
                <a:gd name="adj2" fmla="val 284569"/>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Elbow Connector 132">
              <a:extLst>
                <a:ext uri="{FF2B5EF4-FFF2-40B4-BE49-F238E27FC236}">
                  <a16:creationId xmlns:a16="http://schemas.microsoft.com/office/drawing/2014/main" id="{A225CE3F-9F2E-4F4B-B128-3652CA18F33A}"/>
                </a:ext>
              </a:extLst>
            </p:cNvPr>
            <p:cNvCxnSpPr>
              <a:cxnSpLocks/>
              <a:stCxn id="109" idx="7"/>
              <a:endCxn id="109" idx="6"/>
            </p:cNvCxnSpPr>
            <p:nvPr/>
          </p:nvCxnSpPr>
          <p:spPr>
            <a:xfrm rot="16200000" flipH="1">
              <a:off x="10715507" y="5481014"/>
              <a:ext cx="244528" cy="101287"/>
            </a:xfrm>
            <a:prstGeom prst="bentConnector4">
              <a:avLst>
                <a:gd name="adj1" fmla="val -134908"/>
                <a:gd name="adj2" fmla="val 3256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43072ACC-C80D-1845-9789-1A0BFDD616CF}"/>
                </a:ext>
              </a:extLst>
            </p:cNvPr>
            <p:cNvCxnSpPr>
              <a:cxnSpLocks/>
              <a:stCxn id="86" idx="4"/>
              <a:endCxn id="97" idx="0"/>
            </p:cNvCxnSpPr>
            <p:nvPr/>
          </p:nvCxnSpPr>
          <p:spPr>
            <a:xfrm>
              <a:off x="10542601" y="3616185"/>
              <a:ext cx="0" cy="3507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8B1C197F-87A3-E643-AE0C-48D609963D76}"/>
                </a:ext>
              </a:extLst>
            </p:cNvPr>
            <p:cNvCxnSpPr>
              <a:cxnSpLocks/>
              <a:stCxn id="90" idx="4"/>
              <a:endCxn id="108" idx="0"/>
            </p:cNvCxnSpPr>
            <p:nvPr/>
          </p:nvCxnSpPr>
          <p:spPr>
            <a:xfrm>
              <a:off x="8265849" y="4821870"/>
              <a:ext cx="1303" cy="48034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007D5B28-58D5-E941-881B-CADDC5952D07}"/>
                </a:ext>
              </a:extLst>
            </p:cNvPr>
            <p:cNvCxnSpPr>
              <a:cxnSpLocks/>
              <a:stCxn id="94" idx="4"/>
              <a:endCxn id="111" idx="0"/>
            </p:cNvCxnSpPr>
            <p:nvPr/>
          </p:nvCxnSpPr>
          <p:spPr>
            <a:xfrm flipH="1">
              <a:off x="9416927" y="4816630"/>
              <a:ext cx="4487" cy="41384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A1D6E05B-929A-524A-9E9B-48EE0A427A75}"/>
                </a:ext>
              </a:extLst>
            </p:cNvPr>
            <p:cNvCxnSpPr>
              <a:cxnSpLocks/>
              <a:stCxn id="97" idx="4"/>
              <a:endCxn id="109" idx="0"/>
            </p:cNvCxnSpPr>
            <p:nvPr/>
          </p:nvCxnSpPr>
          <p:spPr>
            <a:xfrm flipH="1">
              <a:off x="10542600" y="4812726"/>
              <a:ext cx="1" cy="49538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EAD7730-A347-704A-8AE1-0399FF8DA266}"/>
                </a:ext>
              </a:extLst>
            </p:cNvPr>
            <p:cNvCxnSpPr>
              <a:cxnSpLocks/>
              <a:stCxn id="90" idx="6"/>
              <a:endCxn id="94" idx="2"/>
            </p:cNvCxnSpPr>
            <p:nvPr/>
          </p:nvCxnSpPr>
          <p:spPr>
            <a:xfrm flipV="1">
              <a:off x="8688720" y="4393759"/>
              <a:ext cx="309822" cy="524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ADB3CBE4-3E7C-CA40-8A03-30645A6DEEE3}"/>
                </a:ext>
              </a:extLst>
            </p:cNvPr>
            <p:cNvCxnSpPr>
              <a:cxnSpLocks/>
              <a:stCxn id="94" idx="6"/>
              <a:endCxn id="97" idx="2"/>
            </p:cNvCxnSpPr>
            <p:nvPr/>
          </p:nvCxnSpPr>
          <p:spPr>
            <a:xfrm flipV="1">
              <a:off x="9844285" y="4389855"/>
              <a:ext cx="275444" cy="390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ACB8157F-2CD6-7A42-B98E-29FC52194D47}"/>
                </a:ext>
              </a:extLst>
            </p:cNvPr>
            <p:cNvCxnSpPr>
              <a:cxnSpLocks/>
              <a:stCxn id="108" idx="6"/>
              <a:endCxn id="111" idx="2"/>
            </p:cNvCxnSpPr>
            <p:nvPr/>
          </p:nvCxnSpPr>
          <p:spPr>
            <a:xfrm>
              <a:off x="8612967" y="5648029"/>
              <a:ext cx="381088" cy="532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3F49036-8549-0542-9383-0FF80FC9F7CF}"/>
                </a:ext>
              </a:extLst>
            </p:cNvPr>
            <p:cNvCxnSpPr>
              <a:cxnSpLocks/>
              <a:stCxn id="111" idx="6"/>
              <a:endCxn id="109" idx="2"/>
            </p:cNvCxnSpPr>
            <p:nvPr/>
          </p:nvCxnSpPr>
          <p:spPr>
            <a:xfrm>
              <a:off x="9839798" y="5653351"/>
              <a:ext cx="356987" cy="57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0" name="Content Placeholder 2">
              <a:extLst>
                <a:ext uri="{FF2B5EF4-FFF2-40B4-BE49-F238E27FC236}">
                  <a16:creationId xmlns:a16="http://schemas.microsoft.com/office/drawing/2014/main" id="{F78E5F4C-94D1-874A-9BDE-3872F0670564}"/>
                </a:ext>
              </a:extLst>
            </p:cNvPr>
            <p:cNvSpPr txBox="1">
              <a:spLocks/>
            </p:cNvSpPr>
            <p:nvPr/>
          </p:nvSpPr>
          <p:spPr>
            <a:xfrm>
              <a:off x="11114025" y="2724887"/>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61" name="Content Placeholder 2">
              <a:extLst>
                <a:ext uri="{FF2B5EF4-FFF2-40B4-BE49-F238E27FC236}">
                  <a16:creationId xmlns:a16="http://schemas.microsoft.com/office/drawing/2014/main" id="{4C7668AC-3867-1944-8439-DAFEB1654A11}"/>
                </a:ext>
              </a:extLst>
            </p:cNvPr>
            <p:cNvSpPr txBox="1">
              <a:spLocks/>
            </p:cNvSpPr>
            <p:nvPr/>
          </p:nvSpPr>
          <p:spPr>
            <a:xfrm>
              <a:off x="11092904" y="5179671"/>
              <a:ext cx="638848"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sp>
          <p:nvSpPr>
            <p:cNvPr id="162" name="Content Placeholder 2">
              <a:extLst>
                <a:ext uri="{FF2B5EF4-FFF2-40B4-BE49-F238E27FC236}">
                  <a16:creationId xmlns:a16="http://schemas.microsoft.com/office/drawing/2014/main" id="{1FF6E54D-B10C-874A-965D-65AB55C2C004}"/>
                </a:ext>
              </a:extLst>
            </p:cNvPr>
            <p:cNvSpPr txBox="1">
              <a:spLocks/>
            </p:cNvSpPr>
            <p:nvPr/>
          </p:nvSpPr>
          <p:spPr>
            <a:xfrm>
              <a:off x="11187433" y="3857937"/>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63" name="Content Placeholder 2">
              <a:extLst>
                <a:ext uri="{FF2B5EF4-FFF2-40B4-BE49-F238E27FC236}">
                  <a16:creationId xmlns:a16="http://schemas.microsoft.com/office/drawing/2014/main" id="{910F5FEA-DB98-8145-8587-69CEDA2E4EE6}"/>
                </a:ext>
              </a:extLst>
            </p:cNvPr>
            <p:cNvSpPr txBox="1">
              <a:spLocks/>
            </p:cNvSpPr>
            <p:nvPr/>
          </p:nvSpPr>
          <p:spPr>
            <a:xfrm>
              <a:off x="10269249" y="3542849"/>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164" name="Content Placeholder 2">
              <a:extLst>
                <a:ext uri="{FF2B5EF4-FFF2-40B4-BE49-F238E27FC236}">
                  <a16:creationId xmlns:a16="http://schemas.microsoft.com/office/drawing/2014/main" id="{E3AC00DD-1678-C44A-9037-2F3651D330D0}"/>
                </a:ext>
              </a:extLst>
            </p:cNvPr>
            <p:cNvSpPr txBox="1">
              <a:spLocks/>
            </p:cNvSpPr>
            <p:nvPr/>
          </p:nvSpPr>
          <p:spPr>
            <a:xfrm>
              <a:off x="8261559" y="4788391"/>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165" name="Content Placeholder 2">
              <a:extLst>
                <a:ext uri="{FF2B5EF4-FFF2-40B4-BE49-F238E27FC236}">
                  <a16:creationId xmlns:a16="http://schemas.microsoft.com/office/drawing/2014/main" id="{2E847E00-0FFD-4847-ABE0-F65288E48E46}"/>
                </a:ext>
              </a:extLst>
            </p:cNvPr>
            <p:cNvSpPr txBox="1">
              <a:spLocks/>
            </p:cNvSpPr>
            <p:nvPr/>
          </p:nvSpPr>
          <p:spPr>
            <a:xfrm>
              <a:off x="9148062" y="4850462"/>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166" name="Content Placeholder 2">
              <a:extLst>
                <a:ext uri="{FF2B5EF4-FFF2-40B4-BE49-F238E27FC236}">
                  <a16:creationId xmlns:a16="http://schemas.microsoft.com/office/drawing/2014/main" id="{7DF6ADC2-0FE5-354F-9EF6-FA3F1D6B741B}"/>
                </a:ext>
              </a:extLst>
            </p:cNvPr>
            <p:cNvSpPr txBox="1">
              <a:spLocks/>
            </p:cNvSpPr>
            <p:nvPr/>
          </p:nvSpPr>
          <p:spPr>
            <a:xfrm>
              <a:off x="10269249" y="4764640"/>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167" name="Elbow Connector 166">
              <a:extLst>
                <a:ext uri="{FF2B5EF4-FFF2-40B4-BE49-F238E27FC236}">
                  <a16:creationId xmlns:a16="http://schemas.microsoft.com/office/drawing/2014/main" id="{B84A3E6A-6FCF-BF44-8F60-E207AA933DB6}"/>
                </a:ext>
              </a:extLst>
            </p:cNvPr>
            <p:cNvCxnSpPr>
              <a:cxnSpLocks/>
              <a:stCxn id="108" idx="5"/>
              <a:endCxn id="108" idx="4"/>
            </p:cNvCxnSpPr>
            <p:nvPr/>
          </p:nvCxnSpPr>
          <p:spPr>
            <a:xfrm rot="5400000">
              <a:off x="8338773" y="5820936"/>
              <a:ext cx="101287" cy="244528"/>
            </a:xfrm>
            <a:prstGeom prst="bentConnector3">
              <a:avLst>
                <a:gd name="adj1" fmla="val 3256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Elbow Connector 169">
              <a:extLst>
                <a:ext uri="{FF2B5EF4-FFF2-40B4-BE49-F238E27FC236}">
                  <a16:creationId xmlns:a16="http://schemas.microsoft.com/office/drawing/2014/main" id="{7101852F-3E57-AF4A-9C9B-EB2291291DA1}"/>
                </a:ext>
              </a:extLst>
            </p:cNvPr>
            <p:cNvCxnSpPr>
              <a:cxnSpLocks/>
              <a:stCxn id="111" idx="5"/>
              <a:endCxn id="111" idx="4"/>
            </p:cNvCxnSpPr>
            <p:nvPr/>
          </p:nvCxnSpPr>
          <p:spPr>
            <a:xfrm rot="5400000">
              <a:off x="9504507" y="5864787"/>
              <a:ext cx="123856" cy="299015"/>
            </a:xfrm>
            <a:prstGeom prst="bentConnector3">
              <a:avLst>
                <a:gd name="adj1" fmla="val 284569"/>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3" name="Content Placeholder 2">
              <a:extLst>
                <a:ext uri="{FF2B5EF4-FFF2-40B4-BE49-F238E27FC236}">
                  <a16:creationId xmlns:a16="http://schemas.microsoft.com/office/drawing/2014/main" id="{C22ABC61-15E9-C942-A3C1-DD935B99DBDF}"/>
                </a:ext>
              </a:extLst>
            </p:cNvPr>
            <p:cNvSpPr txBox="1">
              <a:spLocks/>
            </p:cNvSpPr>
            <p:nvPr/>
          </p:nvSpPr>
          <p:spPr>
            <a:xfrm>
              <a:off x="8240223" y="6120367"/>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174" name="Content Placeholder 2">
              <a:extLst>
                <a:ext uri="{FF2B5EF4-FFF2-40B4-BE49-F238E27FC236}">
                  <a16:creationId xmlns:a16="http://schemas.microsoft.com/office/drawing/2014/main" id="{8EEE3553-C108-304C-B43A-A6C05A8A8A04}"/>
                </a:ext>
              </a:extLst>
            </p:cNvPr>
            <p:cNvSpPr txBox="1">
              <a:spLocks/>
            </p:cNvSpPr>
            <p:nvPr/>
          </p:nvSpPr>
          <p:spPr>
            <a:xfrm>
              <a:off x="9410819" y="6249493"/>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175" name="Content Placeholder 2">
              <a:extLst>
                <a:ext uri="{FF2B5EF4-FFF2-40B4-BE49-F238E27FC236}">
                  <a16:creationId xmlns:a16="http://schemas.microsoft.com/office/drawing/2014/main" id="{34B267E6-E39A-BE45-808A-3821A813029C}"/>
                </a:ext>
              </a:extLst>
            </p:cNvPr>
            <p:cNvSpPr txBox="1">
              <a:spLocks/>
            </p:cNvSpPr>
            <p:nvPr/>
          </p:nvSpPr>
          <p:spPr>
            <a:xfrm>
              <a:off x="8638448" y="4022212"/>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76" name="Content Placeholder 2">
              <a:extLst>
                <a:ext uri="{FF2B5EF4-FFF2-40B4-BE49-F238E27FC236}">
                  <a16:creationId xmlns:a16="http://schemas.microsoft.com/office/drawing/2014/main" id="{8CCAF264-29DC-F74C-842F-2A341F2F5FF9}"/>
                </a:ext>
              </a:extLst>
            </p:cNvPr>
            <p:cNvSpPr txBox="1">
              <a:spLocks/>
            </p:cNvSpPr>
            <p:nvPr/>
          </p:nvSpPr>
          <p:spPr>
            <a:xfrm>
              <a:off x="9823649" y="4003871"/>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77" name="Content Placeholder 2">
              <a:extLst>
                <a:ext uri="{FF2B5EF4-FFF2-40B4-BE49-F238E27FC236}">
                  <a16:creationId xmlns:a16="http://schemas.microsoft.com/office/drawing/2014/main" id="{11C306F3-352D-044D-AEF0-311D4B4EF527}"/>
                </a:ext>
              </a:extLst>
            </p:cNvPr>
            <p:cNvSpPr txBox="1">
              <a:spLocks/>
            </p:cNvSpPr>
            <p:nvPr/>
          </p:nvSpPr>
          <p:spPr>
            <a:xfrm>
              <a:off x="8611233" y="5294012"/>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178" name="Content Placeholder 2">
              <a:extLst>
                <a:ext uri="{FF2B5EF4-FFF2-40B4-BE49-F238E27FC236}">
                  <a16:creationId xmlns:a16="http://schemas.microsoft.com/office/drawing/2014/main" id="{1C54D86B-6644-0644-9F15-0F1ECD8ECA4B}"/>
                </a:ext>
              </a:extLst>
            </p:cNvPr>
            <p:cNvSpPr txBox="1">
              <a:spLocks/>
            </p:cNvSpPr>
            <p:nvPr/>
          </p:nvSpPr>
          <p:spPr>
            <a:xfrm>
              <a:off x="9796434" y="5275671"/>
              <a:ext cx="262757" cy="39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grpSp>
      <p:sp>
        <p:nvSpPr>
          <p:cNvPr id="99" name="Content Placeholder 2">
            <a:extLst>
              <a:ext uri="{FF2B5EF4-FFF2-40B4-BE49-F238E27FC236}">
                <a16:creationId xmlns:a16="http://schemas.microsoft.com/office/drawing/2014/main" id="{F917CC8C-7693-6745-BE3F-219DE062DAFE}"/>
              </a:ext>
            </a:extLst>
          </p:cNvPr>
          <p:cNvSpPr txBox="1">
            <a:spLocks/>
          </p:cNvSpPr>
          <p:nvPr/>
        </p:nvSpPr>
        <p:spPr>
          <a:xfrm>
            <a:off x="2035616" y="62855"/>
            <a:ext cx="1462392" cy="1072358"/>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One start state (combination of two start states in original DFA</a:t>
            </a:r>
          </a:p>
        </p:txBody>
      </p:sp>
      <p:cxnSp>
        <p:nvCxnSpPr>
          <p:cNvPr id="100" name="Straight Connector 99">
            <a:extLst>
              <a:ext uri="{FF2B5EF4-FFF2-40B4-BE49-F238E27FC236}">
                <a16:creationId xmlns:a16="http://schemas.microsoft.com/office/drawing/2014/main" id="{B1AD3719-3F17-944B-ACBF-B5AE7A541D23}"/>
              </a:ext>
            </a:extLst>
          </p:cNvPr>
          <p:cNvCxnSpPr>
            <a:cxnSpLocks/>
          </p:cNvCxnSpPr>
          <p:nvPr/>
        </p:nvCxnSpPr>
        <p:spPr>
          <a:xfrm>
            <a:off x="3428397" y="735121"/>
            <a:ext cx="1690069" cy="10822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1" name="Content Placeholder 2">
            <a:extLst>
              <a:ext uri="{FF2B5EF4-FFF2-40B4-BE49-F238E27FC236}">
                <a16:creationId xmlns:a16="http://schemas.microsoft.com/office/drawing/2014/main" id="{CD09D296-176B-4B4C-8797-59125ED8956B}"/>
              </a:ext>
            </a:extLst>
          </p:cNvPr>
          <p:cNvSpPr txBox="1">
            <a:spLocks/>
          </p:cNvSpPr>
          <p:nvPr/>
        </p:nvSpPr>
        <p:spPr>
          <a:xfrm>
            <a:off x="8951976" y="320454"/>
            <a:ext cx="1462392" cy="107235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Each state represents a combination of states the 2-DFA can be in</a:t>
            </a:r>
          </a:p>
        </p:txBody>
      </p:sp>
      <p:cxnSp>
        <p:nvCxnSpPr>
          <p:cNvPr id="102" name="Straight Connector 101">
            <a:extLst>
              <a:ext uri="{FF2B5EF4-FFF2-40B4-BE49-F238E27FC236}">
                <a16:creationId xmlns:a16="http://schemas.microsoft.com/office/drawing/2014/main" id="{7C958A6C-DF0D-D845-B5C6-59FB176904DB}"/>
              </a:ext>
            </a:extLst>
          </p:cNvPr>
          <p:cNvCxnSpPr>
            <a:cxnSpLocks/>
          </p:cNvCxnSpPr>
          <p:nvPr/>
        </p:nvCxnSpPr>
        <p:spPr>
          <a:xfrm flipH="1">
            <a:off x="7560580" y="734270"/>
            <a:ext cx="1245092" cy="6585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3" name="Content Placeholder 2">
            <a:extLst>
              <a:ext uri="{FF2B5EF4-FFF2-40B4-BE49-F238E27FC236}">
                <a16:creationId xmlns:a16="http://schemas.microsoft.com/office/drawing/2014/main" id="{F99FF31F-FDAA-0744-8E9B-2056339D0DD1}"/>
              </a:ext>
            </a:extLst>
          </p:cNvPr>
          <p:cNvSpPr txBox="1">
            <a:spLocks/>
          </p:cNvSpPr>
          <p:nvPr/>
        </p:nvSpPr>
        <p:spPr>
          <a:xfrm>
            <a:off x="10073163" y="1731497"/>
            <a:ext cx="1781784" cy="107235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State is final if ONE of the two was final in the original DFA</a:t>
            </a:r>
          </a:p>
        </p:txBody>
      </p:sp>
      <p:cxnSp>
        <p:nvCxnSpPr>
          <p:cNvPr id="104" name="Straight Connector 103">
            <a:extLst>
              <a:ext uri="{FF2B5EF4-FFF2-40B4-BE49-F238E27FC236}">
                <a16:creationId xmlns:a16="http://schemas.microsoft.com/office/drawing/2014/main" id="{99C5C2D9-827A-9C40-8338-61357EC58923}"/>
              </a:ext>
            </a:extLst>
          </p:cNvPr>
          <p:cNvCxnSpPr>
            <a:cxnSpLocks/>
          </p:cNvCxnSpPr>
          <p:nvPr/>
        </p:nvCxnSpPr>
        <p:spPr>
          <a:xfrm flipH="1">
            <a:off x="8461912" y="2174150"/>
            <a:ext cx="1523336" cy="154814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7" name="Content Placeholder 2">
            <a:extLst>
              <a:ext uri="{FF2B5EF4-FFF2-40B4-BE49-F238E27FC236}">
                <a16:creationId xmlns:a16="http://schemas.microsoft.com/office/drawing/2014/main" id="{9822ADA2-A62F-1448-B316-97B1A89D65E4}"/>
              </a:ext>
            </a:extLst>
          </p:cNvPr>
          <p:cNvSpPr txBox="1">
            <a:spLocks/>
          </p:cNvSpPr>
          <p:nvPr/>
        </p:nvSpPr>
        <p:spPr>
          <a:xfrm>
            <a:off x="10410216" y="3348294"/>
            <a:ext cx="1781784" cy="1072358"/>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Transitions show how one symbol leads to a new combination of 2 states in original DFA</a:t>
            </a:r>
          </a:p>
        </p:txBody>
      </p:sp>
      <p:cxnSp>
        <p:nvCxnSpPr>
          <p:cNvPr id="116" name="Straight Connector 115">
            <a:extLst>
              <a:ext uri="{FF2B5EF4-FFF2-40B4-BE49-F238E27FC236}">
                <a16:creationId xmlns:a16="http://schemas.microsoft.com/office/drawing/2014/main" id="{ED9EE7F2-8D4D-764B-BD05-C8E3362AB098}"/>
              </a:ext>
            </a:extLst>
          </p:cNvPr>
          <p:cNvCxnSpPr>
            <a:cxnSpLocks/>
          </p:cNvCxnSpPr>
          <p:nvPr/>
        </p:nvCxnSpPr>
        <p:spPr>
          <a:xfrm flipH="1">
            <a:off x="9097262" y="3873988"/>
            <a:ext cx="1162306" cy="33348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9" name="Content Placeholder 2">
            <a:extLst>
              <a:ext uri="{FF2B5EF4-FFF2-40B4-BE49-F238E27FC236}">
                <a16:creationId xmlns:a16="http://schemas.microsoft.com/office/drawing/2014/main" id="{2626DB71-A8B7-E94E-8850-EE63AD420930}"/>
              </a:ext>
            </a:extLst>
          </p:cNvPr>
          <p:cNvSpPr txBox="1">
            <a:spLocks/>
          </p:cNvSpPr>
          <p:nvPr/>
        </p:nvSpPr>
        <p:spPr>
          <a:xfrm>
            <a:off x="1280160" y="5729350"/>
            <a:ext cx="9948672" cy="961229"/>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Prove that i</a:t>
            </a:r>
            <a:r>
              <a:rPr lang="en-US" sz="1600" i="1" dirty="0"/>
              <a:t>t works: The new DFA will always accept if the original 2-DFA does because each state in the new 2-DFA represents exactly one pair of states of the original 2-DFA. Thus, with a traditional DFA, we can simulate exactly what the 2-DFA would have done and accept if and only if the original 2-DFA accepts.</a:t>
            </a:r>
            <a:endParaRPr lang="en-US" sz="1600" i="1" dirty="0">
              <a:solidFill>
                <a:schemeClr val="tx1"/>
              </a:solidFill>
            </a:endParaRPr>
          </a:p>
        </p:txBody>
      </p:sp>
    </p:spTree>
    <p:extLst>
      <p:ext uri="{BB962C8B-B14F-4D97-AF65-F5344CB8AC3E}">
        <p14:creationId xmlns:p14="http://schemas.microsoft.com/office/powerpoint/2010/main" val="3248847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2-DFA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932688"/>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 2-DFA is equivalent in computational power as a traditional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1453896"/>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Consider direction 2 next:</a:t>
            </a:r>
            <a:br>
              <a:rPr lang="en-US" sz="1800" i="1" dirty="0"/>
            </a:br>
            <a:r>
              <a:rPr lang="en-US" sz="1800" i="1" dirty="0"/>
              <a:t>Here is the formal version of the process</a:t>
            </a:r>
            <a:endParaRPr lang="en-US" sz="1800" i="1" dirty="0">
              <a:solidFill>
                <a:schemeClr val="tx1"/>
              </a:solidFill>
            </a:endParaRPr>
          </a:p>
        </p:txBody>
      </p:sp>
      <p:sp>
        <p:nvSpPr>
          <p:cNvPr id="52" name="Right Arrow 51">
            <a:extLst>
              <a:ext uri="{FF2B5EF4-FFF2-40B4-BE49-F238E27FC236}">
                <a16:creationId xmlns:a16="http://schemas.microsoft.com/office/drawing/2014/main" id="{7B6E91A0-4C42-C24F-A8A8-CED54E3F4018}"/>
              </a:ext>
            </a:extLst>
          </p:cNvPr>
          <p:cNvSpPr/>
          <p:nvPr/>
        </p:nvSpPr>
        <p:spPr>
          <a:xfrm>
            <a:off x="4285753" y="3423318"/>
            <a:ext cx="908039" cy="453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9" name="Content Placeholder 2">
                <a:extLst>
                  <a:ext uri="{FF2B5EF4-FFF2-40B4-BE49-F238E27FC236}">
                    <a16:creationId xmlns:a16="http://schemas.microsoft.com/office/drawing/2014/main" id="{D604B1F4-2AE6-8142-814F-A289190D9BD0}"/>
                  </a:ext>
                </a:extLst>
              </p:cNvPr>
              <p:cNvSpPr txBox="1">
                <a:spLocks/>
              </p:cNvSpPr>
              <p:nvPr/>
            </p:nvSpPr>
            <p:spPr>
              <a:xfrm>
                <a:off x="995829" y="2952494"/>
                <a:ext cx="3085186" cy="171734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Consider an arbitrary 2-DFA D that recognizes an arbitrary language L:</a:t>
                </a:r>
              </a:p>
              <a:p>
                <a:pPr marL="0" indent="0">
                  <a:buFont typeface="Arial" panose="020B0604020202020204" pitchFamily="34" charset="0"/>
                  <a:buNone/>
                </a:pPr>
                <a:endParaRPr lang="en-US" sz="1600" i="1" dirty="0">
                  <a:solidFill>
                    <a:schemeClr val="tx1"/>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𝐷</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𝑄</m:t>
                      </m:r>
                      <m:r>
                        <a:rPr lang="en-US" sz="1600" b="0" i="1"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Σ</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𝛿</m:t>
                      </m:r>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1</m:t>
                          </m:r>
                        </m:sub>
                      </m:sSub>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𝐹</m:t>
                      </m:r>
                      <m:r>
                        <a:rPr lang="en-US" sz="1600" b="0" i="1" smtClean="0">
                          <a:solidFill>
                            <a:schemeClr val="tx1"/>
                          </a:solidFill>
                          <a:latin typeface="Cambria Math" panose="02040503050406030204" pitchFamily="18" charset="0"/>
                        </a:rPr>
                        <m:t>)</m:t>
                      </m:r>
                    </m:oMath>
                  </m:oMathPara>
                </a14:m>
                <a:endParaRPr lang="en-US" sz="1600" i="1" dirty="0">
                  <a:solidFill>
                    <a:schemeClr val="tx1"/>
                  </a:solidFill>
                </a:endParaRPr>
              </a:p>
            </p:txBody>
          </p:sp>
        </mc:Choice>
        <mc:Fallback>
          <p:sp>
            <p:nvSpPr>
              <p:cNvPr id="99" name="Content Placeholder 2">
                <a:extLst>
                  <a:ext uri="{FF2B5EF4-FFF2-40B4-BE49-F238E27FC236}">
                    <a16:creationId xmlns:a16="http://schemas.microsoft.com/office/drawing/2014/main" id="{D604B1F4-2AE6-8142-814F-A289190D9BD0}"/>
                  </a:ext>
                </a:extLst>
              </p:cNvPr>
              <p:cNvSpPr txBox="1">
                <a:spLocks noRot="1" noChangeAspect="1" noMove="1" noResize="1" noEditPoints="1" noAdjustHandles="1" noChangeArrowheads="1" noChangeShapeType="1" noTextEdit="1"/>
              </p:cNvSpPr>
              <p:nvPr/>
            </p:nvSpPr>
            <p:spPr>
              <a:xfrm>
                <a:off x="995829" y="2952494"/>
                <a:ext cx="3085186" cy="1717344"/>
              </a:xfrm>
              <a:prstGeom prst="rect">
                <a:avLst/>
              </a:prstGeom>
              <a:blipFill>
                <a:blip r:embed="rId2"/>
                <a:stretch>
                  <a:fillRect l="-816"/>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0" name="Content Placeholder 2">
                <a:extLst>
                  <a:ext uri="{FF2B5EF4-FFF2-40B4-BE49-F238E27FC236}">
                    <a16:creationId xmlns:a16="http://schemas.microsoft.com/office/drawing/2014/main" id="{6897ABD7-C1A1-F548-BE8A-9895A5151163}"/>
                  </a:ext>
                </a:extLst>
              </p:cNvPr>
              <p:cNvSpPr txBox="1">
                <a:spLocks/>
              </p:cNvSpPr>
              <p:nvPr/>
            </p:nvSpPr>
            <p:spPr>
              <a:xfrm>
                <a:off x="5398530" y="2952494"/>
                <a:ext cx="5741533" cy="272593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Construct a DFA D’ as such:</a:t>
                </a:r>
              </a:p>
              <a:p>
                <a:pPr marL="0" indent="0">
                  <a:buFont typeface="Arial" panose="020B0604020202020204" pitchFamily="34" charset="0"/>
                  <a:buNone/>
                </a:pPr>
                <a:endParaRPr lang="en-US" sz="16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𝐷</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𝑄</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r>
                        <m:rPr>
                          <m:sty m:val="p"/>
                        </m:rPr>
                        <a:rPr lang="en-US" sz="1600" b="0" i="0" smtClean="0">
                          <a:solidFill>
                            <a:schemeClr val="tx1"/>
                          </a:solidFill>
                          <a:latin typeface="Cambria Math" panose="02040503050406030204" pitchFamily="18" charset="0"/>
                        </a:rPr>
                        <m:t>Σ</m:t>
                      </m:r>
                      <m:r>
                        <a:rPr lang="en-US" sz="1600" b="0" i="1" smtClean="0">
                          <a:solidFill>
                            <a:schemeClr val="tx1"/>
                          </a:solidFill>
                          <a:latin typeface="Cambria Math" panose="02040503050406030204" pitchFamily="18" charset="0"/>
                        </a:rPr>
                        <m:t>, </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𝛿</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0,1</m:t>
                          </m:r>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𝐹</m:t>
                      </m:r>
                      <m:r>
                        <a:rPr lang="en-US" sz="1600" b="0" i="1" smtClean="0">
                          <a:solidFill>
                            <a:schemeClr val="tx1"/>
                          </a:solidFill>
                          <a:latin typeface="Cambria Math" panose="02040503050406030204" pitchFamily="18" charset="0"/>
                        </a:rPr>
                        <m:t>′)</m:t>
                      </m:r>
                    </m:oMath>
                  </m:oMathPara>
                </a14:m>
                <a:endParaRPr lang="en-US" sz="1600" i="1" dirty="0">
                  <a:solidFill>
                    <a:schemeClr val="tx1"/>
                  </a:solidFill>
                </a:endParaRPr>
              </a:p>
              <a:p>
                <a:pPr marL="0" indent="0">
                  <a:buFont typeface="Arial" panose="020B0604020202020204" pitchFamily="34" charset="0"/>
                  <a:buNone/>
                </a:pPr>
                <a:r>
                  <a:rPr lang="en-US" sz="1600" i="1" dirty="0"/>
                  <a:t>Such that:</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𝑄</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d>
                        <m:dPr>
                          <m:begChr m:val="{"/>
                          <m:endChr m:val="|"/>
                          <m:ctrlPr>
                            <a:rPr lang="en-US" sz="1600" b="0" i="1" smtClean="0">
                              <a:solidFill>
                                <a:schemeClr val="tx1"/>
                              </a:solidFill>
                              <a:latin typeface="Cambria Math" panose="02040503050406030204" pitchFamily="18" charset="0"/>
                            </a:rPr>
                          </m:ctrlPr>
                        </m:dPr>
                        <m:e>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𝑖</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𝑗</m:t>
                              </m:r>
                            </m:sub>
                          </m:sSub>
                          <m:r>
                            <a:rPr lang="en-US" sz="1600" b="0" i="1" smtClean="0">
                              <a:solidFill>
                                <a:schemeClr val="tx1"/>
                              </a:solidFill>
                              <a:latin typeface="Cambria Math" panose="02040503050406030204" pitchFamily="18" charset="0"/>
                            </a:rPr>
                            <m:t> </m:t>
                          </m:r>
                        </m:e>
                      </m:d>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𝑖</m:t>
                          </m:r>
                        </m:sub>
                      </m:sSub>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𝑗</m:t>
                          </m:r>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𝑄</m:t>
                      </m:r>
                      <m:r>
                        <a:rPr lang="en-US" sz="1600" b="0" i="1" smtClean="0">
                          <a:solidFill>
                            <a:schemeClr val="tx1"/>
                          </a:solidFill>
                          <a:latin typeface="Cambria Math" panose="02040503050406030204" pitchFamily="18" charset="0"/>
                        </a:rPr>
                        <m:t>}</m:t>
                      </m:r>
                    </m:oMath>
                    <m:oMath xmlns:m="http://schemas.openxmlformats.org/officeDocument/2006/math">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𝛿</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d>
                        <m:dPr>
                          <m:begChr m:val="{"/>
                          <m:ctrlPr>
                            <a:rPr lang="en-US" sz="1600" b="0" i="1" smtClean="0">
                              <a:solidFill>
                                <a:schemeClr val="tx1"/>
                              </a:solidFill>
                              <a:latin typeface="Cambria Math" panose="02040503050406030204" pitchFamily="18" charset="0"/>
                            </a:rPr>
                          </m:ctrlPr>
                        </m:dPr>
                        <m:e>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𝑖</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𝑗</m:t>
                              </m:r>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𝜎</m:t>
                          </m:r>
                        </m:e>
                      </m:d>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𝑖</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𝑗</m:t>
                              </m:r>
                            </m:e>
                            <m:sup>
                              <m:r>
                                <a:rPr lang="en-US" sz="1600" b="0" i="1" smtClean="0">
                                  <a:solidFill>
                                    <a:schemeClr val="tx1"/>
                                  </a:solidFill>
                                  <a:latin typeface="Cambria Math" panose="02040503050406030204" pitchFamily="18" charset="0"/>
                                </a:rPr>
                                <m:t>′</m:t>
                              </m:r>
                            </m:sup>
                          </m:sSup>
                        </m:sub>
                      </m:sSub>
                      <m:d>
                        <m:dPr>
                          <m:begChr m:val="|"/>
                          <m:endChr m:val="}"/>
                          <m:ctrlPr>
                            <a:rPr lang="en-US" sz="1600" b="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𝜎</m:t>
                          </m:r>
                          <m:r>
                            <a:rPr lang="en-US" sz="1600" b="0" i="1" smtClean="0">
                              <a:solidFill>
                                <a:schemeClr val="tx1"/>
                              </a:solidFill>
                              <a:latin typeface="Cambria Math" panose="02040503050406030204" pitchFamily="18" charset="0"/>
                            </a:rPr>
                            <m:t>∈</m:t>
                          </m:r>
                          <m:r>
                            <m:rPr>
                              <m:sty m:val="p"/>
                            </m:rPr>
                            <a:rPr lang="en-US" sz="1600" b="0" i="0" smtClean="0">
                              <a:solidFill>
                                <a:schemeClr val="tx1"/>
                              </a:solidFill>
                              <a:latin typeface="Cambria Math" panose="02040503050406030204" pitchFamily="18" charset="0"/>
                            </a:rPr>
                            <m:t>Σ</m:t>
                          </m:r>
                          <m:r>
                            <a:rPr lang="en-US" sz="1600" b="0" i="1" smtClean="0">
                              <a:solidFill>
                                <a:schemeClr val="tx1"/>
                              </a:solidFill>
                              <a:latin typeface="Cambria Math" panose="02040503050406030204" pitchFamily="18" charset="0"/>
                            </a:rPr>
                            <m:t>,</m:t>
                          </m:r>
                          <m:d>
                            <m:dPr>
                              <m:ctrlPr>
                                <a:rPr lang="en-US" sz="1600" b="0" i="1" smtClean="0">
                                  <a:solidFill>
                                    <a:schemeClr val="tx1"/>
                                  </a:solidFill>
                                  <a:latin typeface="Cambria Math" panose="02040503050406030204" pitchFamily="18" charset="0"/>
                                </a:rPr>
                              </m:ctrlPr>
                            </m:dPr>
                            <m:e>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𝑖</m:t>
                                  </m:r>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𝜎</m:t>
                              </m:r>
                            </m:e>
                          </m:d>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𝑖</m:t>
                                  </m:r>
                                </m:e>
                                <m:sup>
                                  <m:r>
                                    <a:rPr lang="en-US" sz="1600" b="0" i="1" smtClean="0">
                                      <a:solidFill>
                                        <a:schemeClr val="tx1"/>
                                      </a:solidFill>
                                      <a:latin typeface="Cambria Math" panose="02040503050406030204" pitchFamily="18" charset="0"/>
                                    </a:rPr>
                                    <m:t>′</m:t>
                                  </m:r>
                                </m:sup>
                              </m:sSup>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𝛿</m:t>
                          </m:r>
                          <m:r>
                            <a:rPr lang="en-US" sz="1600" b="0" i="1" smtClean="0">
                              <a:solidFill>
                                <a:schemeClr val="tx1"/>
                              </a:solidFill>
                              <a:latin typeface="Cambria Math" panose="02040503050406030204" pitchFamily="18" charset="0"/>
                            </a:rPr>
                            <m:t>, </m:t>
                          </m:r>
                          <m:d>
                            <m:dPr>
                              <m:ctrlPr>
                                <a:rPr lang="en-US" sz="1600" b="0" i="1" smtClean="0">
                                  <a:solidFill>
                                    <a:schemeClr val="tx1"/>
                                  </a:solidFill>
                                  <a:latin typeface="Cambria Math" panose="02040503050406030204" pitchFamily="18" charset="0"/>
                                </a:rPr>
                              </m:ctrlPr>
                            </m:dPr>
                            <m:e>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𝑗</m:t>
                                  </m:r>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𝜎</m:t>
                              </m:r>
                            </m:e>
                          </m:d>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𝑗</m:t>
                                  </m:r>
                                </m:e>
                                <m:sup>
                                  <m:r>
                                    <a:rPr lang="en-US" sz="1600" b="0" i="1" smtClean="0">
                                      <a:solidFill>
                                        <a:schemeClr val="tx1"/>
                                      </a:solidFill>
                                      <a:latin typeface="Cambria Math" panose="02040503050406030204" pitchFamily="18" charset="0"/>
                                    </a:rPr>
                                    <m:t>′</m:t>
                                  </m:r>
                                </m:sup>
                              </m:sSup>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𝛿</m:t>
                          </m:r>
                        </m:e>
                      </m:d>
                    </m:oMath>
                    <m:oMath xmlns:m="http://schemas.openxmlformats.org/officeDocument/2006/math">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𝐹</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d>
                        <m:dPr>
                          <m:begChr m:val="{"/>
                          <m:endChr m:val="|"/>
                          <m:ctrlPr>
                            <a:rPr lang="en-US" sz="1600" b="0" i="1" smtClean="0">
                              <a:solidFill>
                                <a:schemeClr val="tx1"/>
                              </a:solidFill>
                              <a:latin typeface="Cambria Math" panose="02040503050406030204" pitchFamily="18" charset="0"/>
                            </a:rPr>
                          </m:ctrlPr>
                        </m:dPr>
                        <m:e>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𝑖</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𝑗</m:t>
                              </m:r>
                            </m:sub>
                          </m:sSub>
                          <m:r>
                            <a:rPr lang="en-US" sz="1600" b="0" i="1" smtClean="0">
                              <a:solidFill>
                                <a:schemeClr val="tx1"/>
                              </a:solidFill>
                              <a:latin typeface="Cambria Math" panose="02040503050406030204" pitchFamily="18" charset="0"/>
                            </a:rPr>
                            <m:t> </m:t>
                          </m:r>
                        </m:e>
                      </m:d>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𝑖</m:t>
                          </m:r>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𝐹</m:t>
                      </m:r>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𝑗</m:t>
                          </m:r>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𝐹</m:t>
                      </m:r>
                      <m:r>
                        <a:rPr lang="en-US" sz="1600" b="0" i="1" smtClean="0">
                          <a:solidFill>
                            <a:schemeClr val="tx1"/>
                          </a:solidFill>
                          <a:latin typeface="Cambria Math" panose="02040503050406030204" pitchFamily="18" charset="0"/>
                        </a:rPr>
                        <m:t>}</m:t>
                      </m:r>
                    </m:oMath>
                  </m:oMathPara>
                </a14:m>
                <a:endParaRPr lang="en-US" sz="1600" i="1" dirty="0">
                  <a:solidFill>
                    <a:schemeClr val="tx1"/>
                  </a:solidFill>
                </a:endParaRPr>
              </a:p>
            </p:txBody>
          </p:sp>
        </mc:Choice>
        <mc:Fallback>
          <p:sp>
            <p:nvSpPr>
              <p:cNvPr id="100" name="Content Placeholder 2">
                <a:extLst>
                  <a:ext uri="{FF2B5EF4-FFF2-40B4-BE49-F238E27FC236}">
                    <a16:creationId xmlns:a16="http://schemas.microsoft.com/office/drawing/2014/main" id="{6897ABD7-C1A1-F548-BE8A-9895A5151163}"/>
                  </a:ext>
                </a:extLst>
              </p:cNvPr>
              <p:cNvSpPr txBox="1">
                <a:spLocks noRot="1" noChangeAspect="1" noMove="1" noResize="1" noEditPoints="1" noAdjustHandles="1" noChangeArrowheads="1" noChangeShapeType="1" noTextEdit="1"/>
              </p:cNvSpPr>
              <p:nvPr/>
            </p:nvSpPr>
            <p:spPr>
              <a:xfrm>
                <a:off x="5398530" y="2952494"/>
                <a:ext cx="5741533" cy="2725930"/>
              </a:xfrm>
              <a:prstGeom prst="rect">
                <a:avLst/>
              </a:prstGeom>
              <a:blipFill>
                <a:blip r:embed="rId3"/>
                <a:stretch>
                  <a:fillRect l="-441"/>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420117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2-DFA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2459736"/>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 2-DFA is equivalent in computational power as a traditional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2980944"/>
            <a:ext cx="10306875" cy="6492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Thus, it is proven!!!!</a:t>
            </a:r>
            <a:endParaRPr lang="en-US" sz="1800" i="1" dirty="0">
              <a:solidFill>
                <a:schemeClr val="tx1"/>
              </a:solidFill>
            </a:endParaRPr>
          </a:p>
        </p:txBody>
      </p:sp>
    </p:spTree>
    <p:extLst>
      <p:ext uri="{BB962C8B-B14F-4D97-AF65-F5344CB8AC3E}">
        <p14:creationId xmlns:p14="http://schemas.microsoft.com/office/powerpoint/2010/main" val="124475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Review / Redefining Models of Computation</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Non-Determinism</a:t>
            </a:r>
          </a:p>
        </p:txBody>
      </p:sp>
      <p:sp>
        <p:nvSpPr>
          <p:cNvPr id="4" name="Content Placeholder 2">
            <a:extLst>
              <a:ext uri="{FF2B5EF4-FFF2-40B4-BE49-F238E27FC236}">
                <a16:creationId xmlns:a16="http://schemas.microsoft.com/office/drawing/2014/main" id="{B0765A4B-5441-7640-B1AC-0E649906A444}"/>
              </a:ext>
            </a:extLst>
          </p:cNvPr>
          <p:cNvSpPr txBox="1">
            <a:spLocks/>
          </p:cNvSpPr>
          <p:nvPr/>
        </p:nvSpPr>
        <p:spPr>
          <a:xfrm>
            <a:off x="2752344" y="1300970"/>
            <a:ext cx="6720840" cy="10241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Let us now look at a different, but similar functionality we can add to the DFA: </a:t>
            </a:r>
            <a:r>
              <a:rPr lang="en-US" sz="1800" b="1" i="1" u="sng" dirty="0">
                <a:solidFill>
                  <a:schemeClr val="tx1"/>
                </a:solidFill>
              </a:rPr>
              <a:t>Non-Determinism</a:t>
            </a:r>
          </a:p>
        </p:txBody>
      </p:sp>
      <p:sp>
        <p:nvSpPr>
          <p:cNvPr id="5" name="Content Placeholder 2">
            <a:extLst>
              <a:ext uri="{FF2B5EF4-FFF2-40B4-BE49-F238E27FC236}">
                <a16:creationId xmlns:a16="http://schemas.microsoft.com/office/drawing/2014/main" id="{6BE71DFA-8135-1043-9FC4-C2B4A094178A}"/>
              </a:ext>
            </a:extLst>
          </p:cNvPr>
          <p:cNvSpPr txBox="1">
            <a:spLocks/>
          </p:cNvSpPr>
          <p:nvPr/>
        </p:nvSpPr>
        <p:spPr>
          <a:xfrm>
            <a:off x="2752344" y="2865329"/>
            <a:ext cx="6720840" cy="128320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bg1"/>
                </a:solidFill>
              </a:rPr>
              <a:t>Non-Determinism</a:t>
            </a:r>
            <a:r>
              <a:rPr lang="en-US" sz="1800" i="1" dirty="0">
                <a:solidFill>
                  <a:schemeClr val="bg1"/>
                </a:solidFill>
              </a:rPr>
              <a:t>: Is a feature of computational models that allows them to exist in multiple states at one time. The machine can be in any number of it’s states simultaneously.</a:t>
            </a:r>
            <a:endParaRPr lang="en-US" sz="1800" b="1" i="1" u="sng" dirty="0">
              <a:solidFill>
                <a:schemeClr val="bg1"/>
              </a:solidFill>
            </a:endParaRPr>
          </a:p>
        </p:txBody>
      </p:sp>
      <p:sp>
        <p:nvSpPr>
          <p:cNvPr id="6" name="Content Placeholder 2">
            <a:extLst>
              <a:ext uri="{FF2B5EF4-FFF2-40B4-BE49-F238E27FC236}">
                <a16:creationId xmlns:a16="http://schemas.microsoft.com/office/drawing/2014/main" id="{3BC967A0-94A9-FD40-A7FC-2F93D6B24BE5}"/>
              </a:ext>
            </a:extLst>
          </p:cNvPr>
          <p:cNvSpPr txBox="1">
            <a:spLocks/>
          </p:cNvSpPr>
          <p:nvPr/>
        </p:nvSpPr>
        <p:spPr>
          <a:xfrm>
            <a:off x="2752344" y="4209497"/>
            <a:ext cx="6720840" cy="621792"/>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Note that this </a:t>
            </a:r>
            <a:r>
              <a:rPr lang="en-US" sz="1800" i="1" dirty="0"/>
              <a:t>will be an extension of the 2-DFA. Effectively, an n-DFA where the DFA has n states.</a:t>
            </a:r>
            <a:endParaRPr lang="en-US" sz="1800" b="1" i="1" u="sng" dirty="0">
              <a:solidFill>
                <a:schemeClr val="tx1"/>
              </a:solidFill>
            </a:endParaRPr>
          </a:p>
        </p:txBody>
      </p:sp>
    </p:spTree>
    <p:extLst>
      <p:ext uri="{BB962C8B-B14F-4D97-AF65-F5344CB8AC3E}">
        <p14:creationId xmlns:p14="http://schemas.microsoft.com/office/powerpoint/2010/main" val="1981048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Non-Determinism: Intuition</a:t>
            </a:r>
          </a:p>
        </p:txBody>
      </p:sp>
      <p:pic>
        <p:nvPicPr>
          <p:cNvPr id="6" name="Picture 5">
            <a:extLst>
              <a:ext uri="{FF2B5EF4-FFF2-40B4-BE49-F238E27FC236}">
                <a16:creationId xmlns:a16="http://schemas.microsoft.com/office/drawing/2014/main" id="{12F0C4BC-AF8C-9042-840B-7B319E6D14AA}"/>
              </a:ext>
            </a:extLst>
          </p:cNvPr>
          <p:cNvPicPr>
            <a:picLocks noChangeAspect="1"/>
          </p:cNvPicPr>
          <p:nvPr/>
        </p:nvPicPr>
        <p:blipFill>
          <a:blip r:embed="rId2"/>
          <a:stretch>
            <a:fillRect/>
          </a:stretch>
        </p:blipFill>
        <p:spPr>
          <a:xfrm>
            <a:off x="476028" y="1395248"/>
            <a:ext cx="5996352" cy="4793322"/>
          </a:xfrm>
          <a:prstGeom prst="rect">
            <a:avLst/>
          </a:prstGeom>
        </p:spPr>
      </p:pic>
      <p:pic>
        <p:nvPicPr>
          <p:cNvPr id="8" name="Picture 7">
            <a:extLst>
              <a:ext uri="{FF2B5EF4-FFF2-40B4-BE49-F238E27FC236}">
                <a16:creationId xmlns:a16="http://schemas.microsoft.com/office/drawing/2014/main" id="{93FEA427-4812-784E-8288-45D8A164B122}"/>
              </a:ext>
            </a:extLst>
          </p:cNvPr>
          <p:cNvPicPr>
            <a:picLocks noChangeAspect="1"/>
          </p:cNvPicPr>
          <p:nvPr/>
        </p:nvPicPr>
        <p:blipFill>
          <a:blip r:embed="rId3"/>
          <a:stretch>
            <a:fillRect/>
          </a:stretch>
        </p:blipFill>
        <p:spPr>
          <a:xfrm>
            <a:off x="6764096" y="1395248"/>
            <a:ext cx="4879430" cy="4793322"/>
          </a:xfrm>
          <a:prstGeom prst="rect">
            <a:avLst/>
          </a:prstGeom>
        </p:spPr>
      </p:pic>
    </p:spTree>
    <p:extLst>
      <p:ext uri="{BB962C8B-B14F-4D97-AF65-F5344CB8AC3E}">
        <p14:creationId xmlns:p14="http://schemas.microsoft.com/office/powerpoint/2010/main" val="1810389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Non-Determinism Definition And Example</a:t>
            </a:r>
          </a:p>
        </p:txBody>
      </p:sp>
      <p:sp>
        <p:nvSpPr>
          <p:cNvPr id="4" name="Content Placeholder 2">
            <a:extLst>
              <a:ext uri="{FF2B5EF4-FFF2-40B4-BE49-F238E27FC236}">
                <a16:creationId xmlns:a16="http://schemas.microsoft.com/office/drawing/2014/main" id="{B0765A4B-5441-7640-B1AC-0E649906A444}"/>
              </a:ext>
            </a:extLst>
          </p:cNvPr>
          <p:cNvSpPr txBox="1">
            <a:spLocks/>
          </p:cNvSpPr>
          <p:nvPr/>
        </p:nvSpPr>
        <p:spPr>
          <a:xfrm>
            <a:off x="6314288" y="1160339"/>
            <a:ext cx="4378400" cy="122025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solidFill>
              </a:rPr>
              <a:t>A Non-Deterministic Finite Automaton (NFA) is a DFA than can be in multiple states at once. </a:t>
            </a:r>
            <a:r>
              <a:rPr lang="en-US" sz="1800" b="1" i="1" u="sng" dirty="0">
                <a:solidFill>
                  <a:schemeClr val="tx1"/>
                </a:solidFill>
              </a:rPr>
              <a:t>Formally</a:t>
            </a:r>
            <a:r>
              <a:rPr lang="en-US" sz="1800" i="1" dirty="0">
                <a:solidFill>
                  <a:schemeClr val="tx1"/>
                </a:solidFill>
              </a:rPr>
              <a:t>:</a:t>
            </a: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0968B8C0-4A68-1D47-BE9A-F84CAC858137}"/>
                  </a:ext>
                </a:extLst>
              </p:cNvPr>
              <p:cNvSpPr txBox="1">
                <a:spLocks/>
              </p:cNvSpPr>
              <p:nvPr/>
            </p:nvSpPr>
            <p:spPr>
              <a:xfrm>
                <a:off x="6314288" y="2384793"/>
                <a:ext cx="5170892" cy="264440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A non-deterministic finite automaton is a 5-tuple </a:t>
                </a:r>
                <a14:m>
                  <m:oMath xmlns:m="http://schemas.openxmlformats.org/officeDocument/2006/math">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𝐹</m:t>
                    </m:r>
                    <m:r>
                      <a:rPr lang="en-US" sz="1800" b="0" i="1" smtClean="0">
                        <a:solidFill>
                          <a:schemeClr val="bg1"/>
                        </a:solidFill>
                        <a:latin typeface="Cambria Math" panose="02040503050406030204" pitchFamily="18" charset="0"/>
                      </a:rPr>
                      <m:t>)</m:t>
                    </m:r>
                  </m:oMath>
                </a14:m>
                <a:r>
                  <a:rPr lang="en-US" sz="1800" i="1" dirty="0">
                    <a:solidFill>
                      <a:schemeClr val="bg1"/>
                    </a:solidFill>
                  </a:rPr>
                  <a:t> where:</a:t>
                </a:r>
              </a:p>
              <a:p>
                <a:pPr marL="0" indent="0">
                  <a:buFont typeface="Arial" panose="020B0604020202020204" pitchFamily="34" charset="0"/>
                  <a:buNone/>
                </a:pPr>
                <a:r>
                  <a:rPr lang="en-US" sz="1800" i="1" dirty="0">
                    <a:solidFill>
                      <a:schemeClr val="bg1"/>
                    </a:solidFill>
                  </a:rPr>
                  <a:t>1. </a:t>
                </a: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i="1" dirty="0">
                    <a:solidFill>
                      <a:schemeClr val="bg1"/>
                    </a:solidFill>
                  </a:rPr>
                  <a:t> is a finite set of states</a:t>
                </a:r>
                <a:br>
                  <a:rPr lang="en-US" sz="1800" i="1" dirty="0">
                    <a:solidFill>
                      <a:schemeClr val="bg1"/>
                    </a:solidFill>
                  </a:rPr>
                </a:br>
                <a:r>
                  <a:rPr lang="en-US" sz="1800" i="1" dirty="0">
                    <a:solidFill>
                      <a:schemeClr val="bg1"/>
                    </a:solidFill>
                  </a:rPr>
                  <a:t>2. </a:t>
                </a: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i="1" dirty="0">
                    <a:solidFill>
                      <a:schemeClr val="bg1"/>
                    </a:solidFill>
                  </a:rPr>
                  <a:t> is a finite alphabet</a:t>
                </a:r>
                <a:br>
                  <a:rPr lang="en-US" sz="1800" i="1" dirty="0">
                    <a:solidFill>
                      <a:schemeClr val="bg1"/>
                    </a:solidFill>
                  </a:rPr>
                </a:br>
                <a:r>
                  <a:rPr lang="en-US" sz="1800" i="1" dirty="0">
                    <a:solidFill>
                      <a:schemeClr val="bg1"/>
                    </a:solidFill>
                  </a:rPr>
                  <a:t>3. </a:t>
                </a:r>
                <a14:m>
                  <m:oMath xmlns:m="http://schemas.openxmlformats.org/officeDocument/2006/math">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 </m:t>
                    </m:r>
                    <m:sSub>
                      <m:sSubPr>
                        <m:ctrlPr>
                          <a:rPr lang="en-US" sz="1800" b="0" i="1" smtClean="0">
                            <a:solidFill>
                              <a:schemeClr val="bg1"/>
                            </a:solidFill>
                            <a:latin typeface="Cambria Math" panose="02040503050406030204" pitchFamily="18" charset="0"/>
                          </a:rPr>
                        </m:ctrlPr>
                      </m:sSubPr>
                      <m:e>
                        <m:r>
                          <m:rPr>
                            <m:sty m:val="p"/>
                          </m:rPr>
                          <a:rPr lang="en-US" sz="1800" b="0" i="0" smtClean="0">
                            <a:solidFill>
                              <a:schemeClr val="bg1"/>
                            </a:solidFill>
                            <a:latin typeface="Cambria Math" panose="02040503050406030204" pitchFamily="18" charset="0"/>
                          </a:rPr>
                          <m:t>Σ</m:t>
                        </m:r>
                      </m:e>
                      <m:sub>
                        <m:r>
                          <a:rPr lang="en-US" sz="1800" b="0" i="1" smtClean="0">
                            <a:solidFill>
                              <a:schemeClr val="bg1"/>
                            </a:solidFill>
                            <a:latin typeface="Cambria Math" panose="02040503050406030204" pitchFamily="18" charset="0"/>
                          </a:rPr>
                          <m:t>𝜖</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oMath>
                </a14:m>
                <a:r>
                  <a:rPr lang="en-US" sz="1800" i="1" dirty="0">
                    <a:solidFill>
                      <a:schemeClr val="bg1"/>
                    </a:solidFill>
                  </a:rPr>
                  <a:t> is the transition function</a:t>
                </a:r>
                <a:br>
                  <a:rPr lang="en-US" sz="1800" i="1" dirty="0">
                    <a:solidFill>
                      <a:schemeClr val="bg1"/>
                    </a:solidFill>
                  </a:rPr>
                </a:br>
                <a:r>
                  <a:rPr lang="en-US" sz="1800" i="1" dirty="0">
                    <a:solidFill>
                      <a:schemeClr val="bg1"/>
                    </a:solidFill>
                  </a:rPr>
                  <a:t>4.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i="1" dirty="0">
                    <a:solidFill>
                      <a:schemeClr val="bg1"/>
                    </a:solidFill>
                  </a:rPr>
                  <a:t> is the start state</a:t>
                </a:r>
                <a:br>
                  <a:rPr lang="en-US" sz="1800" i="1" dirty="0">
                    <a:solidFill>
                      <a:schemeClr val="bg1"/>
                    </a:solidFill>
                  </a:rPr>
                </a:br>
                <a:r>
                  <a:rPr lang="en-US" sz="1800" i="1" dirty="0">
                    <a:solidFill>
                      <a:schemeClr val="bg1"/>
                    </a:solidFill>
                  </a:rPr>
                  <a:t>5. </a:t>
                </a:r>
                <a14:m>
                  <m:oMath xmlns:m="http://schemas.openxmlformats.org/officeDocument/2006/math">
                    <m:r>
                      <a:rPr lang="en-US" sz="1800" b="0" i="1" smtClean="0">
                        <a:solidFill>
                          <a:schemeClr val="bg1"/>
                        </a:solidFill>
                        <a:latin typeface="Cambria Math" panose="02040503050406030204" pitchFamily="18" charset="0"/>
                      </a:rPr>
                      <m:t>𝐹</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i="1" dirty="0">
                    <a:solidFill>
                      <a:schemeClr val="bg1"/>
                    </a:solidFill>
                  </a:rPr>
                  <a:t> is the set of accept states</a:t>
                </a:r>
              </a:p>
              <a:p>
                <a:pPr marL="0" indent="0">
                  <a:buFont typeface="Arial" panose="020B0604020202020204" pitchFamily="34" charset="0"/>
                  <a:buNone/>
                </a:pPr>
                <a:endParaRPr lang="en-US" sz="1800" i="1" dirty="0">
                  <a:solidFill>
                    <a:schemeClr val="bg1"/>
                  </a:solidFill>
                </a:endParaRPr>
              </a:p>
              <a:p>
                <a:pPr marL="0" indent="0">
                  <a:buFont typeface="Arial" panose="020B0604020202020204" pitchFamily="34" charset="0"/>
                  <a:buNone/>
                </a:pPr>
                <a:endParaRPr lang="en-US" sz="1800" i="1" dirty="0">
                  <a:solidFill>
                    <a:schemeClr val="bg1"/>
                  </a:solidFill>
                </a:endParaRPr>
              </a:p>
              <a:p>
                <a:pPr marL="0" indent="0">
                  <a:buFont typeface="Arial" panose="020B0604020202020204" pitchFamily="34" charset="0"/>
                  <a:buNone/>
                </a:pPr>
                <a:endParaRPr lang="en-US" sz="1800" i="1" dirty="0">
                  <a:solidFill>
                    <a:schemeClr val="bg1"/>
                  </a:solidFill>
                </a:endParaRPr>
              </a:p>
            </p:txBody>
          </p:sp>
        </mc:Choice>
        <mc:Fallback>
          <p:sp>
            <p:nvSpPr>
              <p:cNvPr id="5" name="Content Placeholder 2">
                <a:extLst>
                  <a:ext uri="{FF2B5EF4-FFF2-40B4-BE49-F238E27FC236}">
                    <a16:creationId xmlns:a16="http://schemas.microsoft.com/office/drawing/2014/main" id="{0968B8C0-4A68-1D47-BE9A-F84CAC858137}"/>
                  </a:ext>
                </a:extLst>
              </p:cNvPr>
              <p:cNvSpPr txBox="1">
                <a:spLocks noRot="1" noChangeAspect="1" noMove="1" noResize="1" noEditPoints="1" noAdjustHandles="1" noChangeArrowheads="1" noChangeShapeType="1" noTextEdit="1"/>
              </p:cNvSpPr>
              <p:nvPr/>
            </p:nvSpPr>
            <p:spPr>
              <a:xfrm>
                <a:off x="6314288" y="2384793"/>
                <a:ext cx="5170892" cy="2644406"/>
              </a:xfrm>
              <a:prstGeom prst="rect">
                <a:avLst/>
              </a:prstGeom>
              <a:blipFill>
                <a:blip r:embed="rId2"/>
                <a:stretch>
                  <a:fillRect l="-980"/>
                </a:stretch>
              </a:blipFill>
            </p:spPr>
            <p:txBody>
              <a:bodyPr/>
              <a:lstStyle/>
              <a:p>
                <a:r>
                  <a:rPr lang="en-US">
                    <a:noFill/>
                  </a:rPr>
                  <a:t> </a:t>
                </a:r>
              </a:p>
            </p:txBody>
          </p:sp>
        </mc:Fallback>
      </mc:AlternateContent>
      <p:grpSp>
        <p:nvGrpSpPr>
          <p:cNvPr id="47" name="Group 46">
            <a:extLst>
              <a:ext uri="{FF2B5EF4-FFF2-40B4-BE49-F238E27FC236}">
                <a16:creationId xmlns:a16="http://schemas.microsoft.com/office/drawing/2014/main" id="{12AD848B-0C33-8C4B-8ADB-24D2EBD5AF55}"/>
              </a:ext>
            </a:extLst>
          </p:cNvPr>
          <p:cNvGrpSpPr/>
          <p:nvPr/>
        </p:nvGrpSpPr>
        <p:grpSpPr>
          <a:xfrm>
            <a:off x="609439" y="2508625"/>
            <a:ext cx="5071070" cy="1434998"/>
            <a:chOff x="609439" y="1783405"/>
            <a:chExt cx="5071070" cy="1434998"/>
          </a:xfrm>
        </p:grpSpPr>
        <p:sp>
          <p:nvSpPr>
            <p:cNvPr id="6" name="Oval 5">
              <a:extLst>
                <a:ext uri="{FF2B5EF4-FFF2-40B4-BE49-F238E27FC236}">
                  <a16:creationId xmlns:a16="http://schemas.microsoft.com/office/drawing/2014/main" id="{51F19565-4FCD-6648-A999-ED45B1323E6A}"/>
                </a:ext>
              </a:extLst>
            </p:cNvPr>
            <p:cNvSpPr/>
            <p:nvPr/>
          </p:nvSpPr>
          <p:spPr>
            <a:xfrm>
              <a:off x="844956" y="2430978"/>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cxnSp>
          <p:nvCxnSpPr>
            <p:cNvPr id="7" name="Straight Arrow Connector 6">
              <a:extLst>
                <a:ext uri="{FF2B5EF4-FFF2-40B4-BE49-F238E27FC236}">
                  <a16:creationId xmlns:a16="http://schemas.microsoft.com/office/drawing/2014/main" id="{4785F243-03DC-7A4C-93BB-764DA7648264}"/>
                </a:ext>
              </a:extLst>
            </p:cNvPr>
            <p:cNvCxnSpPr>
              <a:cxnSpLocks/>
              <a:endCxn id="6" idx="1"/>
            </p:cNvCxnSpPr>
            <p:nvPr/>
          </p:nvCxnSpPr>
          <p:spPr>
            <a:xfrm>
              <a:off x="609439" y="2207169"/>
              <a:ext cx="342292" cy="33058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3826F4BE-2D32-4146-809C-A72E85DCD4AF}"/>
                </a:ext>
              </a:extLst>
            </p:cNvPr>
            <p:cNvCxnSpPr>
              <a:cxnSpLocks/>
              <a:stCxn id="6" idx="0"/>
              <a:endCxn id="6" idx="7"/>
            </p:cNvCxnSpPr>
            <p:nvPr/>
          </p:nvCxnSpPr>
          <p:spPr>
            <a:xfrm rot="16200000" flipH="1">
              <a:off x="1285011" y="2355476"/>
              <a:ext cx="106775" cy="257779"/>
            </a:xfrm>
            <a:prstGeom prst="bentConnector3">
              <a:avLst>
                <a:gd name="adj1" fmla="val -2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512E0473-7F2F-0E42-BA5C-CB0E694E15A8}"/>
                </a:ext>
              </a:extLst>
            </p:cNvPr>
            <p:cNvSpPr txBox="1">
              <a:spLocks/>
            </p:cNvSpPr>
            <p:nvPr/>
          </p:nvSpPr>
          <p:spPr>
            <a:xfrm>
              <a:off x="1099774" y="1849455"/>
              <a:ext cx="524174"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0,1</a:t>
              </a:r>
            </a:p>
          </p:txBody>
        </p:sp>
        <p:grpSp>
          <p:nvGrpSpPr>
            <p:cNvPr id="3" name="Group 2">
              <a:extLst>
                <a:ext uri="{FF2B5EF4-FFF2-40B4-BE49-F238E27FC236}">
                  <a16:creationId xmlns:a16="http://schemas.microsoft.com/office/drawing/2014/main" id="{6CA2E549-92D4-BD4F-B4A2-829A0A257D1A}"/>
                </a:ext>
              </a:extLst>
            </p:cNvPr>
            <p:cNvGrpSpPr/>
            <p:nvPr/>
          </p:nvGrpSpPr>
          <p:grpSpPr>
            <a:xfrm>
              <a:off x="4834766" y="2372660"/>
              <a:ext cx="845743" cy="845743"/>
              <a:chOff x="1360840" y="4291074"/>
              <a:chExt cx="845743" cy="845743"/>
            </a:xfrm>
          </p:grpSpPr>
          <p:sp>
            <p:nvSpPr>
              <p:cNvPr id="10" name="Oval 9">
                <a:extLst>
                  <a:ext uri="{FF2B5EF4-FFF2-40B4-BE49-F238E27FC236}">
                    <a16:creationId xmlns:a16="http://schemas.microsoft.com/office/drawing/2014/main" id="{CB7ED3A4-2EB5-F64C-8082-694426D5EA90}"/>
                  </a:ext>
                </a:extLst>
              </p:cNvPr>
              <p:cNvSpPr/>
              <p:nvPr/>
            </p:nvSpPr>
            <p:spPr>
              <a:xfrm>
                <a:off x="1360840" y="4291074"/>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a:extLst>
                  <a:ext uri="{FF2B5EF4-FFF2-40B4-BE49-F238E27FC236}">
                    <a16:creationId xmlns:a16="http://schemas.microsoft.com/office/drawing/2014/main" id="{03E2CE55-5937-1B4C-9C94-68B1C5E56EA1}"/>
                  </a:ext>
                </a:extLst>
              </p:cNvPr>
              <p:cNvSpPr/>
              <p:nvPr/>
            </p:nvSpPr>
            <p:spPr>
              <a:xfrm>
                <a:off x="1419157" y="4349391"/>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grpSp>
        <p:sp>
          <p:nvSpPr>
            <p:cNvPr id="12" name="Oval 11">
              <a:extLst>
                <a:ext uri="{FF2B5EF4-FFF2-40B4-BE49-F238E27FC236}">
                  <a16:creationId xmlns:a16="http://schemas.microsoft.com/office/drawing/2014/main" id="{B61716DB-922F-BA4B-960F-B0F7098F6F57}"/>
                </a:ext>
              </a:extLst>
            </p:cNvPr>
            <p:cNvSpPr/>
            <p:nvPr/>
          </p:nvSpPr>
          <p:spPr>
            <a:xfrm>
              <a:off x="2155312" y="2430977"/>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sp>
          <p:nvSpPr>
            <p:cNvPr id="13" name="Oval 12">
              <a:extLst>
                <a:ext uri="{FF2B5EF4-FFF2-40B4-BE49-F238E27FC236}">
                  <a16:creationId xmlns:a16="http://schemas.microsoft.com/office/drawing/2014/main" id="{37CC873A-1AD5-5C45-BC68-CECFC97EF605}"/>
                </a:ext>
              </a:extLst>
            </p:cNvPr>
            <p:cNvSpPr/>
            <p:nvPr/>
          </p:nvSpPr>
          <p:spPr>
            <a:xfrm>
              <a:off x="3502922" y="2430977"/>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cxnSp>
          <p:nvCxnSpPr>
            <p:cNvPr id="19" name="Straight Arrow Connector 18">
              <a:extLst>
                <a:ext uri="{FF2B5EF4-FFF2-40B4-BE49-F238E27FC236}">
                  <a16:creationId xmlns:a16="http://schemas.microsoft.com/office/drawing/2014/main" id="{FBA509E2-F0A5-7348-B327-BE9A228CBE09}"/>
                </a:ext>
              </a:extLst>
            </p:cNvPr>
            <p:cNvCxnSpPr>
              <a:cxnSpLocks/>
              <a:stCxn id="6" idx="6"/>
              <a:endCxn id="12" idx="2"/>
            </p:cNvCxnSpPr>
            <p:nvPr/>
          </p:nvCxnSpPr>
          <p:spPr>
            <a:xfrm flipV="1">
              <a:off x="1574064" y="2795531"/>
              <a:ext cx="581248" cy="1"/>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2EFCA1B-7DEF-B14A-806C-F5CF9B44B796}"/>
                </a:ext>
              </a:extLst>
            </p:cNvPr>
            <p:cNvCxnSpPr>
              <a:cxnSpLocks/>
              <a:stCxn id="12" idx="6"/>
              <a:endCxn id="13" idx="2"/>
            </p:cNvCxnSpPr>
            <p:nvPr/>
          </p:nvCxnSpPr>
          <p:spPr>
            <a:xfrm>
              <a:off x="2884420" y="2795531"/>
              <a:ext cx="618502" cy="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0068FC2-DC56-DC42-9BBE-40DAF5BAF784}"/>
                </a:ext>
              </a:extLst>
            </p:cNvPr>
            <p:cNvCxnSpPr>
              <a:cxnSpLocks/>
              <a:stCxn id="13" idx="6"/>
              <a:endCxn id="10" idx="2"/>
            </p:cNvCxnSpPr>
            <p:nvPr/>
          </p:nvCxnSpPr>
          <p:spPr>
            <a:xfrm>
              <a:off x="4232030" y="2795531"/>
              <a:ext cx="602736" cy="1"/>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1747E2DA-98E6-2541-A1E3-0D331886FCA1}"/>
                </a:ext>
              </a:extLst>
            </p:cNvPr>
            <p:cNvSpPr txBox="1">
              <a:spLocks/>
            </p:cNvSpPr>
            <p:nvPr/>
          </p:nvSpPr>
          <p:spPr>
            <a:xfrm>
              <a:off x="1710660" y="2430977"/>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mc:AlternateContent xmlns:mc="http://schemas.openxmlformats.org/markup-compatibility/2006">
          <mc:Choice xmlns:a14="http://schemas.microsoft.com/office/drawing/2010/main" Requires="a14">
            <p:sp>
              <p:nvSpPr>
                <p:cNvPr id="29" name="Content Placeholder 2">
                  <a:extLst>
                    <a:ext uri="{FF2B5EF4-FFF2-40B4-BE49-F238E27FC236}">
                      <a16:creationId xmlns:a16="http://schemas.microsoft.com/office/drawing/2014/main" id="{55D6BA18-C370-B744-8CFD-62E93E2BEBC8}"/>
                    </a:ext>
                  </a:extLst>
                </p:cNvPr>
                <p:cNvSpPr txBox="1">
                  <a:spLocks/>
                </p:cNvSpPr>
                <p:nvPr/>
              </p:nvSpPr>
              <p:spPr>
                <a:xfrm>
                  <a:off x="2949465" y="2451291"/>
                  <a:ext cx="482510" cy="41588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a:t>
                  </a:r>
                  <a14:m>
                    <m:oMath xmlns:m="http://schemas.openxmlformats.org/officeDocument/2006/math">
                      <m:r>
                        <a:rPr lang="en-US" sz="1800" b="0" i="1" smtClean="0">
                          <a:latin typeface="Cambria Math" panose="02040503050406030204" pitchFamily="18" charset="0"/>
                        </a:rPr>
                        <m:t>𝜖</m:t>
                      </m:r>
                    </m:oMath>
                  </a14:m>
                  <a:endParaRPr lang="en-US" sz="1800" i="1" dirty="0"/>
                </a:p>
              </p:txBody>
            </p:sp>
          </mc:Choice>
          <mc:Fallback>
            <p:sp>
              <p:nvSpPr>
                <p:cNvPr id="29" name="Content Placeholder 2">
                  <a:extLst>
                    <a:ext uri="{FF2B5EF4-FFF2-40B4-BE49-F238E27FC236}">
                      <a16:creationId xmlns:a16="http://schemas.microsoft.com/office/drawing/2014/main" id="{55D6BA18-C370-B744-8CFD-62E93E2BEBC8}"/>
                    </a:ext>
                  </a:extLst>
                </p:cNvPr>
                <p:cNvSpPr txBox="1">
                  <a:spLocks noRot="1" noChangeAspect="1" noMove="1" noResize="1" noEditPoints="1" noAdjustHandles="1" noChangeArrowheads="1" noChangeShapeType="1" noTextEdit="1"/>
                </p:cNvSpPr>
                <p:nvPr/>
              </p:nvSpPr>
              <p:spPr>
                <a:xfrm>
                  <a:off x="2949465" y="2451291"/>
                  <a:ext cx="482510" cy="415881"/>
                </a:xfrm>
                <a:prstGeom prst="rect">
                  <a:avLst/>
                </a:prstGeom>
                <a:blipFill>
                  <a:blip r:embed="rId3"/>
                  <a:stretch>
                    <a:fillRect l="-2564"/>
                  </a:stretch>
                </a:blipFill>
              </p:spPr>
              <p:txBody>
                <a:bodyPr/>
                <a:lstStyle/>
                <a:p>
                  <a:r>
                    <a:rPr lang="en-US">
                      <a:noFill/>
                    </a:rPr>
                    <a:t> </a:t>
                  </a:r>
                </a:p>
              </p:txBody>
            </p:sp>
          </mc:Fallback>
        </mc:AlternateContent>
        <p:sp>
          <p:nvSpPr>
            <p:cNvPr id="30" name="Content Placeholder 2">
              <a:extLst>
                <a:ext uri="{FF2B5EF4-FFF2-40B4-BE49-F238E27FC236}">
                  <a16:creationId xmlns:a16="http://schemas.microsoft.com/office/drawing/2014/main" id="{7904C3EF-43B2-DC45-A39D-AAC9AF93A815}"/>
                </a:ext>
              </a:extLst>
            </p:cNvPr>
            <p:cNvSpPr txBox="1">
              <a:spLocks/>
            </p:cNvSpPr>
            <p:nvPr/>
          </p:nvSpPr>
          <p:spPr>
            <a:xfrm>
              <a:off x="4345202" y="2401285"/>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31" name="Elbow Connector 30">
              <a:extLst>
                <a:ext uri="{FF2B5EF4-FFF2-40B4-BE49-F238E27FC236}">
                  <a16:creationId xmlns:a16="http://schemas.microsoft.com/office/drawing/2014/main" id="{7C0C1FD7-AA19-814C-A0CA-BC902C2BA2B6}"/>
                </a:ext>
              </a:extLst>
            </p:cNvPr>
            <p:cNvCxnSpPr>
              <a:cxnSpLocks/>
              <a:stCxn id="10" idx="0"/>
              <a:endCxn id="10" idx="7"/>
            </p:cNvCxnSpPr>
            <p:nvPr/>
          </p:nvCxnSpPr>
          <p:spPr>
            <a:xfrm rot="16200000" flipH="1">
              <a:off x="5345217" y="2285081"/>
              <a:ext cx="123856" cy="299015"/>
            </a:xfrm>
            <a:prstGeom prst="bentConnector3">
              <a:avLst>
                <a:gd name="adj1" fmla="val -184569"/>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F04BED6B-3F34-AA43-BCFA-CC44602E057D}"/>
                </a:ext>
              </a:extLst>
            </p:cNvPr>
            <p:cNvSpPr txBox="1">
              <a:spLocks/>
            </p:cNvSpPr>
            <p:nvPr/>
          </p:nvSpPr>
          <p:spPr>
            <a:xfrm>
              <a:off x="5155280" y="1783405"/>
              <a:ext cx="524174"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0,1</a:t>
              </a:r>
            </a:p>
          </p:txBody>
        </p:sp>
      </p:grpSp>
      <mc:AlternateContent xmlns:mc="http://schemas.openxmlformats.org/markup-compatibility/2006">
        <mc:Choice xmlns:a14="http://schemas.microsoft.com/office/drawing/2010/main" Requires="a14">
          <p:sp>
            <p:nvSpPr>
              <p:cNvPr id="40" name="Content Placeholder 2">
                <a:extLst>
                  <a:ext uri="{FF2B5EF4-FFF2-40B4-BE49-F238E27FC236}">
                    <a16:creationId xmlns:a16="http://schemas.microsoft.com/office/drawing/2014/main" id="{064CB6A0-A635-5649-AD89-9CA1A033A1B0}"/>
                  </a:ext>
                </a:extLst>
              </p:cNvPr>
              <p:cNvSpPr txBox="1">
                <a:spLocks/>
              </p:cNvSpPr>
              <p:nvPr/>
            </p:nvSpPr>
            <p:spPr>
              <a:xfrm>
                <a:off x="4818246" y="5983013"/>
                <a:ext cx="2550646" cy="65042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m:rPr>
                        <m:sty m:val="p"/>
                      </m:rPr>
                      <a:rPr lang="en-US" sz="1500" b="0" i="0" smtClean="0">
                        <a:solidFill>
                          <a:schemeClr val="tx1"/>
                        </a:solidFill>
                        <a:latin typeface="Cambria Math" panose="02040503050406030204" pitchFamily="18" charset="0"/>
                      </a:rPr>
                      <m:t>Σ</m:t>
                    </m:r>
                    <m:r>
                      <a:rPr lang="en-US" sz="1500" b="0" i="1" smtClean="0">
                        <a:solidFill>
                          <a:schemeClr val="tx1"/>
                        </a:solidFill>
                        <a:latin typeface="Cambria Math" panose="02040503050406030204" pitchFamily="18" charset="0"/>
                      </a:rPr>
                      <m:t>_</m:t>
                    </m:r>
                    <m:r>
                      <a:rPr lang="en-US" sz="1500" b="0" i="1" smtClean="0">
                        <a:solidFill>
                          <a:schemeClr val="tx1"/>
                        </a:solidFill>
                        <a:latin typeface="Cambria Math" panose="02040503050406030204" pitchFamily="18" charset="0"/>
                      </a:rPr>
                      <m:t>𝜖</m:t>
                    </m:r>
                  </m:oMath>
                </a14:m>
                <a:r>
                  <a:rPr lang="en-US" sz="1500" i="1" dirty="0">
                    <a:solidFill>
                      <a:schemeClr val="tx1"/>
                    </a:solidFill>
                  </a:rPr>
                  <a:t> is the alphabet plus epsilon (i.e., </a:t>
                </a:r>
                <a14:m>
                  <m:oMath xmlns:m="http://schemas.openxmlformats.org/officeDocument/2006/math">
                    <m:sSub>
                      <m:sSubPr>
                        <m:ctrlPr>
                          <a:rPr lang="en-US" sz="1500" b="0" i="1" smtClean="0">
                            <a:solidFill>
                              <a:schemeClr val="tx1"/>
                            </a:solidFill>
                            <a:latin typeface="Cambria Math" panose="02040503050406030204" pitchFamily="18" charset="0"/>
                          </a:rPr>
                        </m:ctrlPr>
                      </m:sSubPr>
                      <m:e>
                        <m:r>
                          <m:rPr>
                            <m:sty m:val="p"/>
                          </m:rPr>
                          <a:rPr lang="en-US" sz="1500" b="0" i="0" smtClean="0">
                            <a:solidFill>
                              <a:schemeClr val="tx1"/>
                            </a:solidFill>
                            <a:latin typeface="Cambria Math" panose="02040503050406030204" pitchFamily="18" charset="0"/>
                          </a:rPr>
                          <m:t>Σ</m:t>
                        </m:r>
                      </m:e>
                      <m:sub>
                        <m:r>
                          <a:rPr lang="en-US" sz="1500" b="0" i="1" smtClean="0">
                            <a:solidFill>
                              <a:schemeClr val="tx1"/>
                            </a:solidFill>
                            <a:latin typeface="Cambria Math" panose="02040503050406030204" pitchFamily="18" charset="0"/>
                          </a:rPr>
                          <m:t>𝜖</m:t>
                        </m:r>
                      </m:sub>
                    </m:sSub>
                    <m:r>
                      <a:rPr lang="en-US" sz="1500" b="0" i="1" smtClean="0">
                        <a:solidFill>
                          <a:schemeClr val="tx1"/>
                        </a:solidFill>
                        <a:latin typeface="Cambria Math" panose="02040503050406030204" pitchFamily="18" charset="0"/>
                      </a:rPr>
                      <m:t>=</m:t>
                    </m:r>
                    <m:r>
                      <m:rPr>
                        <m:sty m:val="p"/>
                      </m:rPr>
                      <a:rPr lang="en-US" sz="1500" b="0" i="0" smtClean="0">
                        <a:solidFill>
                          <a:schemeClr val="tx1"/>
                        </a:solidFill>
                        <a:latin typeface="Cambria Math" panose="02040503050406030204" pitchFamily="18" charset="0"/>
                      </a:rPr>
                      <m:t>Σ</m:t>
                    </m:r>
                    <m:r>
                      <a:rPr lang="en-US" sz="1500" b="0" i="1" smtClean="0">
                        <a:solidFill>
                          <a:schemeClr val="tx1"/>
                        </a:solidFill>
                        <a:latin typeface="Cambria Math" panose="02040503050406030204" pitchFamily="18" charset="0"/>
                      </a:rPr>
                      <m:t>∪{</m:t>
                    </m:r>
                    <m:r>
                      <a:rPr lang="en-US" sz="1500" b="0" i="1" smtClean="0">
                        <a:solidFill>
                          <a:schemeClr val="tx1"/>
                        </a:solidFill>
                        <a:latin typeface="Cambria Math" panose="02040503050406030204" pitchFamily="18" charset="0"/>
                      </a:rPr>
                      <m:t>𝜖</m:t>
                    </m:r>
                    <m:r>
                      <a:rPr lang="en-US" sz="1500" b="0" i="1" smtClean="0">
                        <a:solidFill>
                          <a:schemeClr val="tx1"/>
                        </a:solidFill>
                        <a:latin typeface="Cambria Math" panose="02040503050406030204" pitchFamily="18" charset="0"/>
                      </a:rPr>
                      <m:t>}</m:t>
                    </m:r>
                  </m:oMath>
                </a14:m>
                <a:r>
                  <a:rPr lang="en-US" sz="1500" i="1" dirty="0">
                    <a:solidFill>
                      <a:schemeClr val="tx1"/>
                    </a:solidFill>
                  </a:rPr>
                  <a:t>)</a:t>
                </a:r>
              </a:p>
            </p:txBody>
          </p:sp>
        </mc:Choice>
        <mc:Fallback>
          <p:sp>
            <p:nvSpPr>
              <p:cNvPr id="40" name="Content Placeholder 2">
                <a:extLst>
                  <a:ext uri="{FF2B5EF4-FFF2-40B4-BE49-F238E27FC236}">
                    <a16:creationId xmlns:a16="http://schemas.microsoft.com/office/drawing/2014/main" id="{064CB6A0-A635-5649-AD89-9CA1A033A1B0}"/>
                  </a:ext>
                </a:extLst>
              </p:cNvPr>
              <p:cNvSpPr txBox="1">
                <a:spLocks noRot="1" noChangeAspect="1" noMove="1" noResize="1" noEditPoints="1" noAdjustHandles="1" noChangeArrowheads="1" noChangeShapeType="1" noTextEdit="1"/>
              </p:cNvSpPr>
              <p:nvPr/>
            </p:nvSpPr>
            <p:spPr>
              <a:xfrm>
                <a:off x="4818246" y="5983013"/>
                <a:ext cx="2550646" cy="650426"/>
              </a:xfrm>
              <a:prstGeom prst="rect">
                <a:avLst/>
              </a:prstGeom>
              <a:blipFill>
                <a:blip r:embed="rId4"/>
                <a:stretch>
                  <a:fillRect l="-495" b="-7692"/>
                </a:stretch>
              </a:blipFill>
            </p:spPr>
            <p:txBody>
              <a:bodyPr/>
              <a:lstStyle/>
              <a:p>
                <a:r>
                  <a:rPr lang="en-US">
                    <a:noFill/>
                  </a:rPr>
                  <a:t> </a:t>
                </a:r>
              </a:p>
            </p:txBody>
          </p:sp>
        </mc:Fallback>
      </mc:AlternateContent>
      <p:cxnSp>
        <p:nvCxnSpPr>
          <p:cNvPr id="41" name="Straight Connector 40">
            <a:extLst>
              <a:ext uri="{FF2B5EF4-FFF2-40B4-BE49-F238E27FC236}">
                <a16:creationId xmlns:a16="http://schemas.microsoft.com/office/drawing/2014/main" id="{C292F361-7C77-974C-BFF9-628CE052B6BB}"/>
              </a:ext>
            </a:extLst>
          </p:cNvPr>
          <p:cNvCxnSpPr>
            <a:cxnSpLocks/>
          </p:cNvCxnSpPr>
          <p:nvPr/>
        </p:nvCxnSpPr>
        <p:spPr>
          <a:xfrm flipH="1">
            <a:off x="5285595" y="4248807"/>
            <a:ext cx="926019" cy="173420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Content Placeholder 2">
                <a:extLst>
                  <a:ext uri="{FF2B5EF4-FFF2-40B4-BE49-F238E27FC236}">
                    <a16:creationId xmlns:a16="http://schemas.microsoft.com/office/drawing/2014/main" id="{B524D06B-9521-1D45-8669-75F1DD452DBC}"/>
                  </a:ext>
                </a:extLst>
              </p:cNvPr>
              <p:cNvSpPr txBox="1">
                <a:spLocks/>
              </p:cNvSpPr>
              <p:nvPr/>
            </p:nvSpPr>
            <p:spPr>
              <a:xfrm>
                <a:off x="8899734" y="5983013"/>
                <a:ext cx="2214664" cy="49829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a:rPr lang="en-US" sz="1500" b="0" i="1" smtClean="0">
                        <a:solidFill>
                          <a:schemeClr val="tx1"/>
                        </a:solidFill>
                        <a:latin typeface="Cambria Math" panose="02040503050406030204" pitchFamily="18" charset="0"/>
                      </a:rPr>
                      <m:t>𝑃</m:t>
                    </m:r>
                    <m:r>
                      <a:rPr lang="en-US" sz="1500" b="0" i="1" smtClean="0">
                        <a:solidFill>
                          <a:schemeClr val="tx1"/>
                        </a:solidFill>
                        <a:latin typeface="Cambria Math" panose="02040503050406030204" pitchFamily="18" charset="0"/>
                      </a:rPr>
                      <m:t>(</m:t>
                    </m:r>
                    <m:r>
                      <a:rPr lang="en-US" sz="1500" b="0" i="1" smtClean="0">
                        <a:solidFill>
                          <a:schemeClr val="tx1"/>
                        </a:solidFill>
                        <a:latin typeface="Cambria Math" panose="02040503050406030204" pitchFamily="18" charset="0"/>
                      </a:rPr>
                      <m:t>𝑄</m:t>
                    </m:r>
                    <m:r>
                      <a:rPr lang="en-US" sz="1500" b="0" i="1" smtClean="0">
                        <a:solidFill>
                          <a:schemeClr val="tx1"/>
                        </a:solidFill>
                        <a:latin typeface="Cambria Math" panose="02040503050406030204" pitchFamily="18" charset="0"/>
                      </a:rPr>
                      <m:t>)</m:t>
                    </m:r>
                  </m:oMath>
                </a14:m>
                <a:r>
                  <a:rPr lang="en-US" sz="1500" i="1" dirty="0">
                    <a:solidFill>
                      <a:schemeClr val="tx1"/>
                    </a:solidFill>
                  </a:rPr>
                  <a:t> is the power set of Q</a:t>
                </a:r>
              </a:p>
            </p:txBody>
          </p:sp>
        </mc:Choice>
        <mc:Fallback>
          <p:sp>
            <p:nvSpPr>
              <p:cNvPr id="43" name="Content Placeholder 2">
                <a:extLst>
                  <a:ext uri="{FF2B5EF4-FFF2-40B4-BE49-F238E27FC236}">
                    <a16:creationId xmlns:a16="http://schemas.microsoft.com/office/drawing/2014/main" id="{B524D06B-9521-1D45-8669-75F1DD452DBC}"/>
                  </a:ext>
                </a:extLst>
              </p:cNvPr>
              <p:cNvSpPr txBox="1">
                <a:spLocks noRot="1" noChangeAspect="1" noMove="1" noResize="1" noEditPoints="1" noAdjustHandles="1" noChangeArrowheads="1" noChangeShapeType="1" noTextEdit="1"/>
              </p:cNvSpPr>
              <p:nvPr/>
            </p:nvSpPr>
            <p:spPr>
              <a:xfrm>
                <a:off x="8899734" y="5983013"/>
                <a:ext cx="2214664" cy="498291"/>
              </a:xfrm>
              <a:prstGeom prst="rect">
                <a:avLst/>
              </a:prstGeom>
              <a:blipFill>
                <a:blip r:embed="rId5"/>
                <a:stretch>
                  <a:fillRect r="-571"/>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CBE35665-B438-9E4E-8021-1764C8DAB3B3}"/>
              </a:ext>
            </a:extLst>
          </p:cNvPr>
          <p:cNvCxnSpPr>
            <a:cxnSpLocks/>
          </p:cNvCxnSpPr>
          <p:nvPr/>
        </p:nvCxnSpPr>
        <p:spPr>
          <a:xfrm>
            <a:off x="9096703" y="5115910"/>
            <a:ext cx="367064" cy="86710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438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Non-Determinism Definition And Example</a:t>
            </a:r>
          </a:p>
        </p:txBody>
      </p:sp>
      <p:sp>
        <p:nvSpPr>
          <p:cNvPr id="4" name="Content Placeholder 2">
            <a:extLst>
              <a:ext uri="{FF2B5EF4-FFF2-40B4-BE49-F238E27FC236}">
                <a16:creationId xmlns:a16="http://schemas.microsoft.com/office/drawing/2014/main" id="{B0765A4B-5441-7640-B1AC-0E649906A444}"/>
              </a:ext>
            </a:extLst>
          </p:cNvPr>
          <p:cNvSpPr txBox="1">
            <a:spLocks/>
          </p:cNvSpPr>
          <p:nvPr/>
        </p:nvSpPr>
        <p:spPr>
          <a:xfrm>
            <a:off x="6314288" y="1160339"/>
            <a:ext cx="4378400" cy="122025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solidFill>
              </a:rPr>
              <a:t>A Non-Deterministic Finite Automaton (NFA) is a DFA than can be in multiple states at once. </a:t>
            </a:r>
            <a:r>
              <a:rPr lang="en-US" sz="1800" b="1" i="1" u="sng" dirty="0">
                <a:solidFill>
                  <a:schemeClr val="tx1"/>
                </a:solidFill>
              </a:rPr>
              <a:t>Formally</a:t>
            </a:r>
            <a:r>
              <a:rPr lang="en-US" sz="1800" i="1" dirty="0">
                <a:solidFill>
                  <a:schemeClr val="tx1"/>
                </a:solidFill>
              </a:rPr>
              <a:t>:</a:t>
            </a: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0968B8C0-4A68-1D47-BE9A-F84CAC858137}"/>
                  </a:ext>
                </a:extLst>
              </p:cNvPr>
              <p:cNvSpPr txBox="1">
                <a:spLocks/>
              </p:cNvSpPr>
              <p:nvPr/>
            </p:nvSpPr>
            <p:spPr>
              <a:xfrm>
                <a:off x="6314288" y="2384793"/>
                <a:ext cx="5170892" cy="264440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A non-deterministic finite automaton is a 5-tuple </a:t>
                </a:r>
                <a14:m>
                  <m:oMath xmlns:m="http://schemas.openxmlformats.org/officeDocument/2006/math">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𝐹</m:t>
                    </m:r>
                    <m:r>
                      <a:rPr lang="en-US" sz="1800" b="0" i="1" smtClean="0">
                        <a:solidFill>
                          <a:schemeClr val="bg1"/>
                        </a:solidFill>
                        <a:latin typeface="Cambria Math" panose="02040503050406030204" pitchFamily="18" charset="0"/>
                      </a:rPr>
                      <m:t>)</m:t>
                    </m:r>
                  </m:oMath>
                </a14:m>
                <a:r>
                  <a:rPr lang="en-US" sz="1800" i="1" dirty="0">
                    <a:solidFill>
                      <a:schemeClr val="bg1"/>
                    </a:solidFill>
                  </a:rPr>
                  <a:t> where:</a:t>
                </a:r>
              </a:p>
              <a:p>
                <a:pPr marL="0" indent="0">
                  <a:buFont typeface="Arial" panose="020B0604020202020204" pitchFamily="34" charset="0"/>
                  <a:buNone/>
                </a:pPr>
                <a:r>
                  <a:rPr lang="en-US" sz="1800" i="1" dirty="0">
                    <a:solidFill>
                      <a:schemeClr val="bg1"/>
                    </a:solidFill>
                  </a:rPr>
                  <a:t>1. </a:t>
                </a: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i="1" dirty="0">
                    <a:solidFill>
                      <a:schemeClr val="bg1"/>
                    </a:solidFill>
                  </a:rPr>
                  <a:t> is a finite set of states</a:t>
                </a:r>
                <a:br>
                  <a:rPr lang="en-US" sz="1800" i="1" dirty="0">
                    <a:solidFill>
                      <a:schemeClr val="bg1"/>
                    </a:solidFill>
                  </a:rPr>
                </a:br>
                <a:r>
                  <a:rPr lang="en-US" sz="1800" i="1" dirty="0">
                    <a:solidFill>
                      <a:schemeClr val="bg1"/>
                    </a:solidFill>
                  </a:rPr>
                  <a:t>2. </a:t>
                </a: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i="1" dirty="0">
                    <a:solidFill>
                      <a:schemeClr val="bg1"/>
                    </a:solidFill>
                  </a:rPr>
                  <a:t> is a finite alphabet</a:t>
                </a:r>
                <a:br>
                  <a:rPr lang="en-US" sz="1800" i="1" dirty="0">
                    <a:solidFill>
                      <a:schemeClr val="bg1"/>
                    </a:solidFill>
                  </a:rPr>
                </a:br>
                <a:r>
                  <a:rPr lang="en-US" sz="1800" i="1" dirty="0">
                    <a:solidFill>
                      <a:schemeClr val="bg1"/>
                    </a:solidFill>
                  </a:rPr>
                  <a:t>3. </a:t>
                </a:r>
                <a14:m>
                  <m:oMath xmlns:m="http://schemas.openxmlformats.org/officeDocument/2006/math">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 </m:t>
                    </m:r>
                    <m:sSub>
                      <m:sSubPr>
                        <m:ctrlPr>
                          <a:rPr lang="en-US" sz="1800" b="0" i="1" smtClean="0">
                            <a:solidFill>
                              <a:schemeClr val="bg1"/>
                            </a:solidFill>
                            <a:latin typeface="Cambria Math" panose="02040503050406030204" pitchFamily="18" charset="0"/>
                          </a:rPr>
                        </m:ctrlPr>
                      </m:sSubPr>
                      <m:e>
                        <m:r>
                          <m:rPr>
                            <m:sty m:val="p"/>
                          </m:rPr>
                          <a:rPr lang="en-US" sz="1800" b="0" i="0" smtClean="0">
                            <a:solidFill>
                              <a:schemeClr val="bg1"/>
                            </a:solidFill>
                            <a:latin typeface="Cambria Math" panose="02040503050406030204" pitchFamily="18" charset="0"/>
                          </a:rPr>
                          <m:t>Σ</m:t>
                        </m:r>
                      </m:e>
                      <m:sub>
                        <m:r>
                          <a:rPr lang="en-US" sz="1800" b="0" i="1" smtClean="0">
                            <a:solidFill>
                              <a:schemeClr val="bg1"/>
                            </a:solidFill>
                            <a:latin typeface="Cambria Math" panose="02040503050406030204" pitchFamily="18" charset="0"/>
                          </a:rPr>
                          <m:t>𝜖</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oMath>
                </a14:m>
                <a:r>
                  <a:rPr lang="en-US" sz="1800" i="1" dirty="0">
                    <a:solidFill>
                      <a:schemeClr val="bg1"/>
                    </a:solidFill>
                  </a:rPr>
                  <a:t> is the transition function</a:t>
                </a:r>
                <a:br>
                  <a:rPr lang="en-US" sz="1800" i="1" dirty="0">
                    <a:solidFill>
                      <a:schemeClr val="bg1"/>
                    </a:solidFill>
                  </a:rPr>
                </a:br>
                <a:r>
                  <a:rPr lang="en-US" sz="1800" i="1" dirty="0">
                    <a:solidFill>
                      <a:schemeClr val="bg1"/>
                    </a:solidFill>
                  </a:rPr>
                  <a:t>4.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i="1" dirty="0">
                    <a:solidFill>
                      <a:schemeClr val="bg1"/>
                    </a:solidFill>
                  </a:rPr>
                  <a:t> is the start state</a:t>
                </a:r>
                <a:br>
                  <a:rPr lang="en-US" sz="1800" i="1" dirty="0">
                    <a:solidFill>
                      <a:schemeClr val="bg1"/>
                    </a:solidFill>
                  </a:rPr>
                </a:br>
                <a:r>
                  <a:rPr lang="en-US" sz="1800" i="1" dirty="0">
                    <a:solidFill>
                      <a:schemeClr val="bg1"/>
                    </a:solidFill>
                  </a:rPr>
                  <a:t>5. </a:t>
                </a:r>
                <a14:m>
                  <m:oMath xmlns:m="http://schemas.openxmlformats.org/officeDocument/2006/math">
                    <m:r>
                      <a:rPr lang="en-US" sz="1800" b="0" i="1" smtClean="0">
                        <a:solidFill>
                          <a:schemeClr val="bg1"/>
                        </a:solidFill>
                        <a:latin typeface="Cambria Math" panose="02040503050406030204" pitchFamily="18" charset="0"/>
                      </a:rPr>
                      <m:t>𝐹</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i="1" dirty="0">
                    <a:solidFill>
                      <a:schemeClr val="bg1"/>
                    </a:solidFill>
                  </a:rPr>
                  <a:t> is the set of accept states</a:t>
                </a:r>
              </a:p>
              <a:p>
                <a:pPr marL="0" indent="0">
                  <a:buFont typeface="Arial" panose="020B0604020202020204" pitchFamily="34" charset="0"/>
                  <a:buNone/>
                </a:pPr>
                <a:endParaRPr lang="en-US" sz="1800" i="1" dirty="0">
                  <a:solidFill>
                    <a:schemeClr val="bg1"/>
                  </a:solidFill>
                </a:endParaRPr>
              </a:p>
              <a:p>
                <a:pPr marL="0" indent="0">
                  <a:buFont typeface="Arial" panose="020B0604020202020204" pitchFamily="34" charset="0"/>
                  <a:buNone/>
                </a:pPr>
                <a:endParaRPr lang="en-US" sz="1800" i="1" dirty="0">
                  <a:solidFill>
                    <a:schemeClr val="bg1"/>
                  </a:solidFill>
                </a:endParaRPr>
              </a:p>
              <a:p>
                <a:pPr marL="0" indent="0">
                  <a:buFont typeface="Arial" panose="020B0604020202020204" pitchFamily="34" charset="0"/>
                  <a:buNone/>
                </a:pPr>
                <a:endParaRPr lang="en-US" sz="1800" i="1" dirty="0">
                  <a:solidFill>
                    <a:schemeClr val="bg1"/>
                  </a:solidFill>
                </a:endParaRPr>
              </a:p>
            </p:txBody>
          </p:sp>
        </mc:Choice>
        <mc:Fallback>
          <p:sp>
            <p:nvSpPr>
              <p:cNvPr id="5" name="Content Placeholder 2">
                <a:extLst>
                  <a:ext uri="{FF2B5EF4-FFF2-40B4-BE49-F238E27FC236}">
                    <a16:creationId xmlns:a16="http://schemas.microsoft.com/office/drawing/2014/main" id="{0968B8C0-4A68-1D47-BE9A-F84CAC858137}"/>
                  </a:ext>
                </a:extLst>
              </p:cNvPr>
              <p:cNvSpPr txBox="1">
                <a:spLocks noRot="1" noChangeAspect="1" noMove="1" noResize="1" noEditPoints="1" noAdjustHandles="1" noChangeArrowheads="1" noChangeShapeType="1" noTextEdit="1"/>
              </p:cNvSpPr>
              <p:nvPr/>
            </p:nvSpPr>
            <p:spPr>
              <a:xfrm>
                <a:off x="6314288" y="2384793"/>
                <a:ext cx="5170892" cy="2644406"/>
              </a:xfrm>
              <a:prstGeom prst="rect">
                <a:avLst/>
              </a:prstGeom>
              <a:blipFill>
                <a:blip r:embed="rId2"/>
                <a:stretch>
                  <a:fillRect l="-980"/>
                </a:stretch>
              </a:blipFill>
            </p:spPr>
            <p:txBody>
              <a:bodyPr/>
              <a:lstStyle/>
              <a:p>
                <a:r>
                  <a:rPr lang="en-US">
                    <a:noFill/>
                  </a:rPr>
                  <a:t> </a:t>
                </a:r>
              </a:p>
            </p:txBody>
          </p:sp>
        </mc:Fallback>
      </mc:AlternateContent>
      <p:grpSp>
        <p:nvGrpSpPr>
          <p:cNvPr id="47" name="Group 46">
            <a:extLst>
              <a:ext uri="{FF2B5EF4-FFF2-40B4-BE49-F238E27FC236}">
                <a16:creationId xmlns:a16="http://schemas.microsoft.com/office/drawing/2014/main" id="{12AD848B-0C33-8C4B-8ADB-24D2EBD5AF55}"/>
              </a:ext>
            </a:extLst>
          </p:cNvPr>
          <p:cNvGrpSpPr/>
          <p:nvPr/>
        </p:nvGrpSpPr>
        <p:grpSpPr>
          <a:xfrm>
            <a:off x="609439" y="2508625"/>
            <a:ext cx="5071070" cy="1434998"/>
            <a:chOff x="609439" y="1783405"/>
            <a:chExt cx="5071070" cy="1434998"/>
          </a:xfrm>
        </p:grpSpPr>
        <p:sp>
          <p:nvSpPr>
            <p:cNvPr id="6" name="Oval 5">
              <a:extLst>
                <a:ext uri="{FF2B5EF4-FFF2-40B4-BE49-F238E27FC236}">
                  <a16:creationId xmlns:a16="http://schemas.microsoft.com/office/drawing/2014/main" id="{51F19565-4FCD-6648-A999-ED45B1323E6A}"/>
                </a:ext>
              </a:extLst>
            </p:cNvPr>
            <p:cNvSpPr/>
            <p:nvPr/>
          </p:nvSpPr>
          <p:spPr>
            <a:xfrm>
              <a:off x="844956" y="2430978"/>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cxnSp>
          <p:nvCxnSpPr>
            <p:cNvPr id="7" name="Straight Arrow Connector 6">
              <a:extLst>
                <a:ext uri="{FF2B5EF4-FFF2-40B4-BE49-F238E27FC236}">
                  <a16:creationId xmlns:a16="http://schemas.microsoft.com/office/drawing/2014/main" id="{4785F243-03DC-7A4C-93BB-764DA7648264}"/>
                </a:ext>
              </a:extLst>
            </p:cNvPr>
            <p:cNvCxnSpPr>
              <a:cxnSpLocks/>
              <a:endCxn id="6" idx="1"/>
            </p:cNvCxnSpPr>
            <p:nvPr/>
          </p:nvCxnSpPr>
          <p:spPr>
            <a:xfrm>
              <a:off x="609439" y="2207169"/>
              <a:ext cx="342292" cy="33058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3826F4BE-2D32-4146-809C-A72E85DCD4AF}"/>
                </a:ext>
              </a:extLst>
            </p:cNvPr>
            <p:cNvCxnSpPr>
              <a:cxnSpLocks/>
              <a:stCxn id="6" idx="0"/>
              <a:endCxn id="6" idx="7"/>
            </p:cNvCxnSpPr>
            <p:nvPr/>
          </p:nvCxnSpPr>
          <p:spPr>
            <a:xfrm rot="16200000" flipH="1">
              <a:off x="1285011" y="2355476"/>
              <a:ext cx="106775" cy="257779"/>
            </a:xfrm>
            <a:prstGeom prst="bentConnector3">
              <a:avLst>
                <a:gd name="adj1" fmla="val -2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512E0473-7F2F-0E42-BA5C-CB0E694E15A8}"/>
                </a:ext>
              </a:extLst>
            </p:cNvPr>
            <p:cNvSpPr txBox="1">
              <a:spLocks/>
            </p:cNvSpPr>
            <p:nvPr/>
          </p:nvSpPr>
          <p:spPr>
            <a:xfrm>
              <a:off x="1099774" y="1849455"/>
              <a:ext cx="524174"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0,1</a:t>
              </a:r>
            </a:p>
          </p:txBody>
        </p:sp>
        <p:grpSp>
          <p:nvGrpSpPr>
            <p:cNvPr id="3" name="Group 2">
              <a:extLst>
                <a:ext uri="{FF2B5EF4-FFF2-40B4-BE49-F238E27FC236}">
                  <a16:creationId xmlns:a16="http://schemas.microsoft.com/office/drawing/2014/main" id="{6CA2E549-92D4-BD4F-B4A2-829A0A257D1A}"/>
                </a:ext>
              </a:extLst>
            </p:cNvPr>
            <p:cNvGrpSpPr/>
            <p:nvPr/>
          </p:nvGrpSpPr>
          <p:grpSpPr>
            <a:xfrm>
              <a:off x="4834766" y="2372660"/>
              <a:ext cx="845743" cy="845743"/>
              <a:chOff x="1360840" y="4291074"/>
              <a:chExt cx="845743" cy="845743"/>
            </a:xfrm>
          </p:grpSpPr>
          <p:sp>
            <p:nvSpPr>
              <p:cNvPr id="10" name="Oval 9">
                <a:extLst>
                  <a:ext uri="{FF2B5EF4-FFF2-40B4-BE49-F238E27FC236}">
                    <a16:creationId xmlns:a16="http://schemas.microsoft.com/office/drawing/2014/main" id="{CB7ED3A4-2EB5-F64C-8082-694426D5EA90}"/>
                  </a:ext>
                </a:extLst>
              </p:cNvPr>
              <p:cNvSpPr/>
              <p:nvPr/>
            </p:nvSpPr>
            <p:spPr>
              <a:xfrm>
                <a:off x="1360840" y="4291074"/>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a:extLst>
                  <a:ext uri="{FF2B5EF4-FFF2-40B4-BE49-F238E27FC236}">
                    <a16:creationId xmlns:a16="http://schemas.microsoft.com/office/drawing/2014/main" id="{03E2CE55-5937-1B4C-9C94-68B1C5E56EA1}"/>
                  </a:ext>
                </a:extLst>
              </p:cNvPr>
              <p:cNvSpPr/>
              <p:nvPr/>
            </p:nvSpPr>
            <p:spPr>
              <a:xfrm>
                <a:off x="1419157" y="4349391"/>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grpSp>
        <p:sp>
          <p:nvSpPr>
            <p:cNvPr id="12" name="Oval 11">
              <a:extLst>
                <a:ext uri="{FF2B5EF4-FFF2-40B4-BE49-F238E27FC236}">
                  <a16:creationId xmlns:a16="http://schemas.microsoft.com/office/drawing/2014/main" id="{B61716DB-922F-BA4B-960F-B0F7098F6F57}"/>
                </a:ext>
              </a:extLst>
            </p:cNvPr>
            <p:cNvSpPr/>
            <p:nvPr/>
          </p:nvSpPr>
          <p:spPr>
            <a:xfrm>
              <a:off x="2155312" y="2430977"/>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sp>
          <p:nvSpPr>
            <p:cNvPr id="13" name="Oval 12">
              <a:extLst>
                <a:ext uri="{FF2B5EF4-FFF2-40B4-BE49-F238E27FC236}">
                  <a16:creationId xmlns:a16="http://schemas.microsoft.com/office/drawing/2014/main" id="{37CC873A-1AD5-5C45-BC68-CECFC97EF605}"/>
                </a:ext>
              </a:extLst>
            </p:cNvPr>
            <p:cNvSpPr/>
            <p:nvPr/>
          </p:nvSpPr>
          <p:spPr>
            <a:xfrm>
              <a:off x="3502922" y="2430977"/>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cxnSp>
          <p:nvCxnSpPr>
            <p:cNvPr id="19" name="Straight Arrow Connector 18">
              <a:extLst>
                <a:ext uri="{FF2B5EF4-FFF2-40B4-BE49-F238E27FC236}">
                  <a16:creationId xmlns:a16="http://schemas.microsoft.com/office/drawing/2014/main" id="{FBA509E2-F0A5-7348-B327-BE9A228CBE09}"/>
                </a:ext>
              </a:extLst>
            </p:cNvPr>
            <p:cNvCxnSpPr>
              <a:cxnSpLocks/>
              <a:stCxn id="6" idx="6"/>
              <a:endCxn id="12" idx="2"/>
            </p:cNvCxnSpPr>
            <p:nvPr/>
          </p:nvCxnSpPr>
          <p:spPr>
            <a:xfrm flipV="1">
              <a:off x="1574064" y="2795531"/>
              <a:ext cx="581248" cy="1"/>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2EFCA1B-7DEF-B14A-806C-F5CF9B44B796}"/>
                </a:ext>
              </a:extLst>
            </p:cNvPr>
            <p:cNvCxnSpPr>
              <a:cxnSpLocks/>
              <a:stCxn id="12" idx="6"/>
              <a:endCxn id="13" idx="2"/>
            </p:cNvCxnSpPr>
            <p:nvPr/>
          </p:nvCxnSpPr>
          <p:spPr>
            <a:xfrm>
              <a:off x="2884420" y="2795531"/>
              <a:ext cx="618502" cy="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0068FC2-DC56-DC42-9BBE-40DAF5BAF784}"/>
                </a:ext>
              </a:extLst>
            </p:cNvPr>
            <p:cNvCxnSpPr>
              <a:cxnSpLocks/>
              <a:stCxn id="13" idx="6"/>
              <a:endCxn id="10" idx="2"/>
            </p:cNvCxnSpPr>
            <p:nvPr/>
          </p:nvCxnSpPr>
          <p:spPr>
            <a:xfrm>
              <a:off x="4232030" y="2795531"/>
              <a:ext cx="602736" cy="1"/>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1747E2DA-98E6-2541-A1E3-0D331886FCA1}"/>
                </a:ext>
              </a:extLst>
            </p:cNvPr>
            <p:cNvSpPr txBox="1">
              <a:spLocks/>
            </p:cNvSpPr>
            <p:nvPr/>
          </p:nvSpPr>
          <p:spPr>
            <a:xfrm>
              <a:off x="1710660" y="2430977"/>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mc:AlternateContent xmlns:mc="http://schemas.openxmlformats.org/markup-compatibility/2006">
          <mc:Choice xmlns:a14="http://schemas.microsoft.com/office/drawing/2010/main" Requires="a14">
            <p:sp>
              <p:nvSpPr>
                <p:cNvPr id="29" name="Content Placeholder 2">
                  <a:extLst>
                    <a:ext uri="{FF2B5EF4-FFF2-40B4-BE49-F238E27FC236}">
                      <a16:creationId xmlns:a16="http://schemas.microsoft.com/office/drawing/2014/main" id="{55D6BA18-C370-B744-8CFD-62E93E2BEBC8}"/>
                    </a:ext>
                  </a:extLst>
                </p:cNvPr>
                <p:cNvSpPr txBox="1">
                  <a:spLocks/>
                </p:cNvSpPr>
                <p:nvPr/>
              </p:nvSpPr>
              <p:spPr>
                <a:xfrm>
                  <a:off x="2949465" y="2451291"/>
                  <a:ext cx="482510" cy="41588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a:t>
                  </a:r>
                  <a14:m>
                    <m:oMath xmlns:m="http://schemas.openxmlformats.org/officeDocument/2006/math">
                      <m:r>
                        <a:rPr lang="en-US" sz="1800" b="0" i="1" smtClean="0">
                          <a:latin typeface="Cambria Math" panose="02040503050406030204" pitchFamily="18" charset="0"/>
                        </a:rPr>
                        <m:t>𝜖</m:t>
                      </m:r>
                    </m:oMath>
                  </a14:m>
                  <a:endParaRPr lang="en-US" sz="1800" i="1" dirty="0"/>
                </a:p>
              </p:txBody>
            </p:sp>
          </mc:Choice>
          <mc:Fallback>
            <p:sp>
              <p:nvSpPr>
                <p:cNvPr id="29" name="Content Placeholder 2">
                  <a:extLst>
                    <a:ext uri="{FF2B5EF4-FFF2-40B4-BE49-F238E27FC236}">
                      <a16:creationId xmlns:a16="http://schemas.microsoft.com/office/drawing/2014/main" id="{55D6BA18-C370-B744-8CFD-62E93E2BEBC8}"/>
                    </a:ext>
                  </a:extLst>
                </p:cNvPr>
                <p:cNvSpPr txBox="1">
                  <a:spLocks noRot="1" noChangeAspect="1" noMove="1" noResize="1" noEditPoints="1" noAdjustHandles="1" noChangeArrowheads="1" noChangeShapeType="1" noTextEdit="1"/>
                </p:cNvSpPr>
                <p:nvPr/>
              </p:nvSpPr>
              <p:spPr>
                <a:xfrm>
                  <a:off x="2949465" y="2451291"/>
                  <a:ext cx="482510" cy="415881"/>
                </a:xfrm>
                <a:prstGeom prst="rect">
                  <a:avLst/>
                </a:prstGeom>
                <a:blipFill>
                  <a:blip r:embed="rId3"/>
                  <a:stretch>
                    <a:fillRect l="-2564"/>
                  </a:stretch>
                </a:blipFill>
              </p:spPr>
              <p:txBody>
                <a:bodyPr/>
                <a:lstStyle/>
                <a:p>
                  <a:r>
                    <a:rPr lang="en-US">
                      <a:noFill/>
                    </a:rPr>
                    <a:t> </a:t>
                  </a:r>
                </a:p>
              </p:txBody>
            </p:sp>
          </mc:Fallback>
        </mc:AlternateContent>
        <p:sp>
          <p:nvSpPr>
            <p:cNvPr id="30" name="Content Placeholder 2">
              <a:extLst>
                <a:ext uri="{FF2B5EF4-FFF2-40B4-BE49-F238E27FC236}">
                  <a16:creationId xmlns:a16="http://schemas.microsoft.com/office/drawing/2014/main" id="{7904C3EF-43B2-DC45-A39D-AAC9AF93A815}"/>
                </a:ext>
              </a:extLst>
            </p:cNvPr>
            <p:cNvSpPr txBox="1">
              <a:spLocks/>
            </p:cNvSpPr>
            <p:nvPr/>
          </p:nvSpPr>
          <p:spPr>
            <a:xfrm>
              <a:off x="4345202" y="2401285"/>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31" name="Elbow Connector 30">
              <a:extLst>
                <a:ext uri="{FF2B5EF4-FFF2-40B4-BE49-F238E27FC236}">
                  <a16:creationId xmlns:a16="http://schemas.microsoft.com/office/drawing/2014/main" id="{7C0C1FD7-AA19-814C-A0CA-BC902C2BA2B6}"/>
                </a:ext>
              </a:extLst>
            </p:cNvPr>
            <p:cNvCxnSpPr>
              <a:cxnSpLocks/>
              <a:stCxn id="10" idx="0"/>
              <a:endCxn id="10" idx="7"/>
            </p:cNvCxnSpPr>
            <p:nvPr/>
          </p:nvCxnSpPr>
          <p:spPr>
            <a:xfrm rot="16200000" flipH="1">
              <a:off x="5345217" y="2285081"/>
              <a:ext cx="123856" cy="299015"/>
            </a:xfrm>
            <a:prstGeom prst="bentConnector3">
              <a:avLst>
                <a:gd name="adj1" fmla="val -184569"/>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F04BED6B-3F34-AA43-BCFA-CC44602E057D}"/>
                </a:ext>
              </a:extLst>
            </p:cNvPr>
            <p:cNvSpPr txBox="1">
              <a:spLocks/>
            </p:cNvSpPr>
            <p:nvPr/>
          </p:nvSpPr>
          <p:spPr>
            <a:xfrm>
              <a:off x="5155280" y="1783405"/>
              <a:ext cx="524174"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0,1</a:t>
              </a:r>
            </a:p>
          </p:txBody>
        </p:sp>
      </p:grpSp>
      <mc:AlternateContent xmlns:mc="http://schemas.openxmlformats.org/markup-compatibility/2006">
        <mc:Choice xmlns:a14="http://schemas.microsoft.com/office/drawing/2010/main" Requires="a14">
          <p:sp>
            <p:nvSpPr>
              <p:cNvPr id="35" name="Content Placeholder 2">
                <a:extLst>
                  <a:ext uri="{FF2B5EF4-FFF2-40B4-BE49-F238E27FC236}">
                    <a16:creationId xmlns:a16="http://schemas.microsoft.com/office/drawing/2014/main" id="{72DC4025-AA2E-FB47-B456-DB1DCAE0B923}"/>
                  </a:ext>
                </a:extLst>
              </p:cNvPr>
              <p:cNvSpPr txBox="1">
                <a:spLocks/>
              </p:cNvSpPr>
              <p:nvPr/>
            </p:nvSpPr>
            <p:spPr>
              <a:xfrm>
                <a:off x="1174943" y="4781150"/>
                <a:ext cx="2821618" cy="1722123"/>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a:rPr lang="en-US" sz="1500" b="0" i="1" smtClean="0">
                        <a:solidFill>
                          <a:schemeClr val="tx1"/>
                        </a:solidFill>
                        <a:latin typeface="Cambria Math" panose="02040503050406030204" pitchFamily="18" charset="0"/>
                      </a:rPr>
                      <m:t>𝜖</m:t>
                    </m:r>
                  </m:oMath>
                </a14:m>
                <a:r>
                  <a:rPr lang="en-US" sz="1500" i="1" dirty="0">
                    <a:solidFill>
                      <a:schemeClr val="tx1"/>
                    </a:solidFill>
                  </a:rPr>
                  <a:t> is called an empty transition or an epsilon transition. Machine splits into multiple copies of itself (is in multiple states at once) and the copy transitions to the new state without reading input.</a:t>
                </a:r>
              </a:p>
            </p:txBody>
          </p:sp>
        </mc:Choice>
        <mc:Fallback>
          <p:sp>
            <p:nvSpPr>
              <p:cNvPr id="35" name="Content Placeholder 2">
                <a:extLst>
                  <a:ext uri="{FF2B5EF4-FFF2-40B4-BE49-F238E27FC236}">
                    <a16:creationId xmlns:a16="http://schemas.microsoft.com/office/drawing/2014/main" id="{72DC4025-AA2E-FB47-B456-DB1DCAE0B923}"/>
                  </a:ext>
                </a:extLst>
              </p:cNvPr>
              <p:cNvSpPr txBox="1">
                <a:spLocks noRot="1" noChangeAspect="1" noMove="1" noResize="1" noEditPoints="1" noAdjustHandles="1" noChangeArrowheads="1" noChangeShapeType="1" noTextEdit="1"/>
              </p:cNvSpPr>
              <p:nvPr/>
            </p:nvSpPr>
            <p:spPr>
              <a:xfrm>
                <a:off x="1174943" y="4781150"/>
                <a:ext cx="2821618" cy="1722123"/>
              </a:xfrm>
              <a:prstGeom prst="rect">
                <a:avLst/>
              </a:prstGeom>
              <a:blipFill>
                <a:blip r:embed="rId4"/>
                <a:stretch>
                  <a:fillRect l="-893" r="-1339" b="-2899"/>
                </a:stretch>
              </a:blipFill>
              <a:ln>
                <a:solidFill>
                  <a:schemeClr val="tx1">
                    <a:lumMod val="95000"/>
                  </a:schemeClr>
                </a:solidFill>
              </a:ln>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764833C0-E06B-9F4C-9900-A327DA7C21D7}"/>
              </a:ext>
            </a:extLst>
          </p:cNvPr>
          <p:cNvCxnSpPr>
            <a:cxnSpLocks/>
            <a:endCxn id="35" idx="0"/>
          </p:cNvCxnSpPr>
          <p:nvPr/>
        </p:nvCxnSpPr>
        <p:spPr>
          <a:xfrm flipH="1">
            <a:off x="2585752" y="4099034"/>
            <a:ext cx="298668" cy="68211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49" name="Content Placeholder 2">
            <a:extLst>
              <a:ext uri="{FF2B5EF4-FFF2-40B4-BE49-F238E27FC236}">
                <a16:creationId xmlns:a16="http://schemas.microsoft.com/office/drawing/2014/main" id="{852C02CF-F4D9-9C47-B716-DF8658FF6741}"/>
              </a:ext>
            </a:extLst>
          </p:cNvPr>
          <p:cNvSpPr txBox="1">
            <a:spLocks/>
          </p:cNvSpPr>
          <p:nvPr/>
        </p:nvSpPr>
        <p:spPr>
          <a:xfrm>
            <a:off x="2127978" y="1010561"/>
            <a:ext cx="3737165" cy="1073608"/>
          </a:xfrm>
          <a:prstGeom prst="rect">
            <a:avLst/>
          </a:prstGeom>
          <a:no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Note that S1 has two transitions for input character 1. This means if a 1 is read, two copies of the machine will split off. One transitions to S1 and the other transitions to S2</a:t>
            </a:r>
          </a:p>
        </p:txBody>
      </p:sp>
      <p:cxnSp>
        <p:nvCxnSpPr>
          <p:cNvPr id="50" name="Straight Connector 49">
            <a:extLst>
              <a:ext uri="{FF2B5EF4-FFF2-40B4-BE49-F238E27FC236}">
                <a16:creationId xmlns:a16="http://schemas.microsoft.com/office/drawing/2014/main" id="{E8E00AB6-E534-0044-ABBD-4AC9ACBED865}"/>
              </a:ext>
            </a:extLst>
          </p:cNvPr>
          <p:cNvCxnSpPr>
            <a:cxnSpLocks/>
          </p:cNvCxnSpPr>
          <p:nvPr/>
        </p:nvCxnSpPr>
        <p:spPr>
          <a:xfrm flipH="1">
            <a:off x="1864688" y="2084169"/>
            <a:ext cx="785588" cy="6323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240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Non-Determinism Definition And Example</a:t>
            </a:r>
          </a:p>
        </p:txBody>
      </p:sp>
      <p:grpSp>
        <p:nvGrpSpPr>
          <p:cNvPr id="14" name="Group 13">
            <a:extLst>
              <a:ext uri="{FF2B5EF4-FFF2-40B4-BE49-F238E27FC236}">
                <a16:creationId xmlns:a16="http://schemas.microsoft.com/office/drawing/2014/main" id="{E9E7CDD8-1444-094B-A20D-DAB3CCB1B424}"/>
              </a:ext>
            </a:extLst>
          </p:cNvPr>
          <p:cNvGrpSpPr/>
          <p:nvPr/>
        </p:nvGrpSpPr>
        <p:grpSpPr>
          <a:xfrm>
            <a:off x="3258046" y="1325792"/>
            <a:ext cx="5071070" cy="1434998"/>
            <a:chOff x="609439" y="1783405"/>
            <a:chExt cx="5071070" cy="1434998"/>
          </a:xfrm>
        </p:grpSpPr>
        <p:sp>
          <p:nvSpPr>
            <p:cNvPr id="6" name="Oval 5">
              <a:extLst>
                <a:ext uri="{FF2B5EF4-FFF2-40B4-BE49-F238E27FC236}">
                  <a16:creationId xmlns:a16="http://schemas.microsoft.com/office/drawing/2014/main" id="{51F19565-4FCD-6648-A999-ED45B1323E6A}"/>
                </a:ext>
              </a:extLst>
            </p:cNvPr>
            <p:cNvSpPr/>
            <p:nvPr/>
          </p:nvSpPr>
          <p:spPr>
            <a:xfrm>
              <a:off x="844956" y="2430978"/>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cxnSp>
          <p:nvCxnSpPr>
            <p:cNvPr id="7" name="Straight Arrow Connector 6">
              <a:extLst>
                <a:ext uri="{FF2B5EF4-FFF2-40B4-BE49-F238E27FC236}">
                  <a16:creationId xmlns:a16="http://schemas.microsoft.com/office/drawing/2014/main" id="{4785F243-03DC-7A4C-93BB-764DA7648264}"/>
                </a:ext>
              </a:extLst>
            </p:cNvPr>
            <p:cNvCxnSpPr>
              <a:cxnSpLocks/>
              <a:endCxn id="6" idx="1"/>
            </p:cNvCxnSpPr>
            <p:nvPr/>
          </p:nvCxnSpPr>
          <p:spPr>
            <a:xfrm>
              <a:off x="609439" y="2207169"/>
              <a:ext cx="342292" cy="33058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3826F4BE-2D32-4146-809C-A72E85DCD4AF}"/>
                </a:ext>
              </a:extLst>
            </p:cNvPr>
            <p:cNvCxnSpPr>
              <a:cxnSpLocks/>
              <a:stCxn id="6" idx="0"/>
              <a:endCxn id="6" idx="7"/>
            </p:cNvCxnSpPr>
            <p:nvPr/>
          </p:nvCxnSpPr>
          <p:spPr>
            <a:xfrm rot="16200000" flipH="1">
              <a:off x="1285011" y="2355476"/>
              <a:ext cx="106775" cy="257779"/>
            </a:xfrm>
            <a:prstGeom prst="bentConnector3">
              <a:avLst>
                <a:gd name="adj1" fmla="val -2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512E0473-7F2F-0E42-BA5C-CB0E694E15A8}"/>
                </a:ext>
              </a:extLst>
            </p:cNvPr>
            <p:cNvSpPr txBox="1">
              <a:spLocks/>
            </p:cNvSpPr>
            <p:nvPr/>
          </p:nvSpPr>
          <p:spPr>
            <a:xfrm>
              <a:off x="1099774" y="1849455"/>
              <a:ext cx="524174"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0,1</a:t>
              </a:r>
            </a:p>
          </p:txBody>
        </p:sp>
        <p:grpSp>
          <p:nvGrpSpPr>
            <p:cNvPr id="3" name="Group 2">
              <a:extLst>
                <a:ext uri="{FF2B5EF4-FFF2-40B4-BE49-F238E27FC236}">
                  <a16:creationId xmlns:a16="http://schemas.microsoft.com/office/drawing/2014/main" id="{6CA2E549-92D4-BD4F-B4A2-829A0A257D1A}"/>
                </a:ext>
              </a:extLst>
            </p:cNvPr>
            <p:cNvGrpSpPr/>
            <p:nvPr/>
          </p:nvGrpSpPr>
          <p:grpSpPr>
            <a:xfrm>
              <a:off x="4834766" y="2372660"/>
              <a:ext cx="845743" cy="845743"/>
              <a:chOff x="1360840" y="4291074"/>
              <a:chExt cx="845743" cy="845743"/>
            </a:xfrm>
          </p:grpSpPr>
          <p:sp>
            <p:nvSpPr>
              <p:cNvPr id="10" name="Oval 9">
                <a:extLst>
                  <a:ext uri="{FF2B5EF4-FFF2-40B4-BE49-F238E27FC236}">
                    <a16:creationId xmlns:a16="http://schemas.microsoft.com/office/drawing/2014/main" id="{CB7ED3A4-2EB5-F64C-8082-694426D5EA90}"/>
                  </a:ext>
                </a:extLst>
              </p:cNvPr>
              <p:cNvSpPr/>
              <p:nvPr/>
            </p:nvSpPr>
            <p:spPr>
              <a:xfrm>
                <a:off x="1360840" y="4291074"/>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a:extLst>
                  <a:ext uri="{FF2B5EF4-FFF2-40B4-BE49-F238E27FC236}">
                    <a16:creationId xmlns:a16="http://schemas.microsoft.com/office/drawing/2014/main" id="{03E2CE55-5937-1B4C-9C94-68B1C5E56EA1}"/>
                  </a:ext>
                </a:extLst>
              </p:cNvPr>
              <p:cNvSpPr/>
              <p:nvPr/>
            </p:nvSpPr>
            <p:spPr>
              <a:xfrm>
                <a:off x="1419157" y="4349391"/>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grpSp>
        <p:sp>
          <p:nvSpPr>
            <p:cNvPr id="12" name="Oval 11">
              <a:extLst>
                <a:ext uri="{FF2B5EF4-FFF2-40B4-BE49-F238E27FC236}">
                  <a16:creationId xmlns:a16="http://schemas.microsoft.com/office/drawing/2014/main" id="{B61716DB-922F-BA4B-960F-B0F7098F6F57}"/>
                </a:ext>
              </a:extLst>
            </p:cNvPr>
            <p:cNvSpPr/>
            <p:nvPr/>
          </p:nvSpPr>
          <p:spPr>
            <a:xfrm>
              <a:off x="2155312" y="2430977"/>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sp>
          <p:nvSpPr>
            <p:cNvPr id="13" name="Oval 12">
              <a:extLst>
                <a:ext uri="{FF2B5EF4-FFF2-40B4-BE49-F238E27FC236}">
                  <a16:creationId xmlns:a16="http://schemas.microsoft.com/office/drawing/2014/main" id="{37CC873A-1AD5-5C45-BC68-CECFC97EF605}"/>
                </a:ext>
              </a:extLst>
            </p:cNvPr>
            <p:cNvSpPr/>
            <p:nvPr/>
          </p:nvSpPr>
          <p:spPr>
            <a:xfrm>
              <a:off x="3502922" y="2430977"/>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cxnSp>
          <p:nvCxnSpPr>
            <p:cNvPr id="19" name="Straight Arrow Connector 18">
              <a:extLst>
                <a:ext uri="{FF2B5EF4-FFF2-40B4-BE49-F238E27FC236}">
                  <a16:creationId xmlns:a16="http://schemas.microsoft.com/office/drawing/2014/main" id="{FBA509E2-F0A5-7348-B327-BE9A228CBE09}"/>
                </a:ext>
              </a:extLst>
            </p:cNvPr>
            <p:cNvCxnSpPr>
              <a:cxnSpLocks/>
              <a:stCxn id="6" idx="6"/>
              <a:endCxn id="12" idx="2"/>
            </p:cNvCxnSpPr>
            <p:nvPr/>
          </p:nvCxnSpPr>
          <p:spPr>
            <a:xfrm flipV="1">
              <a:off x="1574064" y="2795531"/>
              <a:ext cx="581248" cy="1"/>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2EFCA1B-7DEF-B14A-806C-F5CF9B44B796}"/>
                </a:ext>
              </a:extLst>
            </p:cNvPr>
            <p:cNvCxnSpPr>
              <a:cxnSpLocks/>
              <a:stCxn id="12" idx="6"/>
              <a:endCxn id="13" idx="2"/>
            </p:cNvCxnSpPr>
            <p:nvPr/>
          </p:nvCxnSpPr>
          <p:spPr>
            <a:xfrm>
              <a:off x="2884420" y="2795531"/>
              <a:ext cx="618502" cy="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0068FC2-DC56-DC42-9BBE-40DAF5BAF784}"/>
                </a:ext>
              </a:extLst>
            </p:cNvPr>
            <p:cNvCxnSpPr>
              <a:cxnSpLocks/>
              <a:stCxn id="13" idx="6"/>
              <a:endCxn id="10" idx="2"/>
            </p:cNvCxnSpPr>
            <p:nvPr/>
          </p:nvCxnSpPr>
          <p:spPr>
            <a:xfrm>
              <a:off x="4232030" y="2795531"/>
              <a:ext cx="602736" cy="1"/>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1747E2DA-98E6-2541-A1E3-0D331886FCA1}"/>
                </a:ext>
              </a:extLst>
            </p:cNvPr>
            <p:cNvSpPr txBox="1">
              <a:spLocks/>
            </p:cNvSpPr>
            <p:nvPr/>
          </p:nvSpPr>
          <p:spPr>
            <a:xfrm>
              <a:off x="1710660" y="2430977"/>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mc:AlternateContent xmlns:mc="http://schemas.openxmlformats.org/markup-compatibility/2006">
          <mc:Choice xmlns:a14="http://schemas.microsoft.com/office/drawing/2010/main" Requires="a14">
            <p:sp>
              <p:nvSpPr>
                <p:cNvPr id="29" name="Content Placeholder 2">
                  <a:extLst>
                    <a:ext uri="{FF2B5EF4-FFF2-40B4-BE49-F238E27FC236}">
                      <a16:creationId xmlns:a16="http://schemas.microsoft.com/office/drawing/2014/main" id="{55D6BA18-C370-B744-8CFD-62E93E2BEBC8}"/>
                    </a:ext>
                  </a:extLst>
                </p:cNvPr>
                <p:cNvSpPr txBox="1">
                  <a:spLocks/>
                </p:cNvSpPr>
                <p:nvPr/>
              </p:nvSpPr>
              <p:spPr>
                <a:xfrm>
                  <a:off x="2949465" y="2451291"/>
                  <a:ext cx="482510" cy="41588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a:t>
                  </a:r>
                  <a14:m>
                    <m:oMath xmlns:m="http://schemas.openxmlformats.org/officeDocument/2006/math">
                      <m:r>
                        <a:rPr lang="en-US" sz="1800" b="0" i="1" smtClean="0">
                          <a:latin typeface="Cambria Math" panose="02040503050406030204" pitchFamily="18" charset="0"/>
                        </a:rPr>
                        <m:t>𝜖</m:t>
                      </m:r>
                    </m:oMath>
                  </a14:m>
                  <a:endParaRPr lang="en-US" sz="1800" i="1" dirty="0"/>
                </a:p>
              </p:txBody>
            </p:sp>
          </mc:Choice>
          <mc:Fallback>
            <p:sp>
              <p:nvSpPr>
                <p:cNvPr id="29" name="Content Placeholder 2">
                  <a:extLst>
                    <a:ext uri="{FF2B5EF4-FFF2-40B4-BE49-F238E27FC236}">
                      <a16:creationId xmlns:a16="http://schemas.microsoft.com/office/drawing/2014/main" id="{55D6BA18-C370-B744-8CFD-62E93E2BEBC8}"/>
                    </a:ext>
                  </a:extLst>
                </p:cNvPr>
                <p:cNvSpPr txBox="1">
                  <a:spLocks noRot="1" noChangeAspect="1" noMove="1" noResize="1" noEditPoints="1" noAdjustHandles="1" noChangeArrowheads="1" noChangeShapeType="1" noTextEdit="1"/>
                </p:cNvSpPr>
                <p:nvPr/>
              </p:nvSpPr>
              <p:spPr>
                <a:xfrm>
                  <a:off x="2949465" y="2451291"/>
                  <a:ext cx="482510" cy="415881"/>
                </a:xfrm>
                <a:prstGeom prst="rect">
                  <a:avLst/>
                </a:prstGeom>
                <a:blipFill>
                  <a:blip r:embed="rId2"/>
                  <a:stretch>
                    <a:fillRect l="-2564"/>
                  </a:stretch>
                </a:blipFill>
              </p:spPr>
              <p:txBody>
                <a:bodyPr/>
                <a:lstStyle/>
                <a:p>
                  <a:r>
                    <a:rPr lang="en-US">
                      <a:noFill/>
                    </a:rPr>
                    <a:t> </a:t>
                  </a:r>
                </a:p>
              </p:txBody>
            </p:sp>
          </mc:Fallback>
        </mc:AlternateContent>
        <p:sp>
          <p:nvSpPr>
            <p:cNvPr id="30" name="Content Placeholder 2">
              <a:extLst>
                <a:ext uri="{FF2B5EF4-FFF2-40B4-BE49-F238E27FC236}">
                  <a16:creationId xmlns:a16="http://schemas.microsoft.com/office/drawing/2014/main" id="{7904C3EF-43B2-DC45-A39D-AAC9AF93A815}"/>
                </a:ext>
              </a:extLst>
            </p:cNvPr>
            <p:cNvSpPr txBox="1">
              <a:spLocks/>
            </p:cNvSpPr>
            <p:nvPr/>
          </p:nvSpPr>
          <p:spPr>
            <a:xfrm>
              <a:off x="4345202" y="2401285"/>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31" name="Elbow Connector 30">
              <a:extLst>
                <a:ext uri="{FF2B5EF4-FFF2-40B4-BE49-F238E27FC236}">
                  <a16:creationId xmlns:a16="http://schemas.microsoft.com/office/drawing/2014/main" id="{7C0C1FD7-AA19-814C-A0CA-BC902C2BA2B6}"/>
                </a:ext>
              </a:extLst>
            </p:cNvPr>
            <p:cNvCxnSpPr>
              <a:cxnSpLocks/>
              <a:stCxn id="10" idx="0"/>
              <a:endCxn id="10" idx="7"/>
            </p:cNvCxnSpPr>
            <p:nvPr/>
          </p:nvCxnSpPr>
          <p:spPr>
            <a:xfrm rot="16200000" flipH="1">
              <a:off x="5345217" y="2285081"/>
              <a:ext cx="123856" cy="299015"/>
            </a:xfrm>
            <a:prstGeom prst="bentConnector3">
              <a:avLst>
                <a:gd name="adj1" fmla="val -184569"/>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F04BED6B-3F34-AA43-BCFA-CC44602E057D}"/>
                </a:ext>
              </a:extLst>
            </p:cNvPr>
            <p:cNvSpPr txBox="1">
              <a:spLocks/>
            </p:cNvSpPr>
            <p:nvPr/>
          </p:nvSpPr>
          <p:spPr>
            <a:xfrm>
              <a:off x="5155280" y="1783405"/>
              <a:ext cx="524174"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0,1</a:t>
              </a:r>
            </a:p>
          </p:txBody>
        </p:sp>
      </p:grpSp>
      <p:sp>
        <p:nvSpPr>
          <p:cNvPr id="35" name="Content Placeholder 2">
            <a:extLst>
              <a:ext uri="{FF2B5EF4-FFF2-40B4-BE49-F238E27FC236}">
                <a16:creationId xmlns:a16="http://schemas.microsoft.com/office/drawing/2014/main" id="{72DC4025-AA2E-FB47-B456-DB1DCAE0B923}"/>
              </a:ext>
            </a:extLst>
          </p:cNvPr>
          <p:cNvSpPr txBox="1">
            <a:spLocks/>
          </p:cNvSpPr>
          <p:nvPr/>
        </p:nvSpPr>
        <p:spPr>
          <a:xfrm>
            <a:off x="1813546" y="3519341"/>
            <a:ext cx="2821618" cy="25109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500" i="1" dirty="0">
                <a:solidFill>
                  <a:schemeClr val="tx1"/>
                </a:solidFill>
              </a:rPr>
              <a:t>Let’s run this machine on some sample input. </a:t>
            </a:r>
          </a:p>
          <a:p>
            <a:pPr marL="0" indent="0">
              <a:buFont typeface="Arial" panose="020B0604020202020204" pitchFamily="34" charset="0"/>
              <a:buNone/>
            </a:pPr>
            <a:r>
              <a:rPr lang="en-US" sz="1500" i="1" dirty="0"/>
              <a:t>Inputs to try:</a:t>
            </a:r>
            <a:br>
              <a:rPr lang="en-US" sz="1500" i="1" dirty="0"/>
            </a:br>
            <a:r>
              <a:rPr lang="en-US" sz="1500" i="1" dirty="0"/>
              <a:t>0000</a:t>
            </a:r>
            <a:br>
              <a:rPr lang="en-US" sz="1500" i="1" dirty="0"/>
            </a:br>
            <a:r>
              <a:rPr lang="en-US" sz="1500" i="1" dirty="0"/>
              <a:t>1101</a:t>
            </a:r>
            <a:br>
              <a:rPr lang="en-US" sz="1500" i="1" dirty="0"/>
            </a:br>
            <a:r>
              <a:rPr lang="en-US" sz="1500" i="1" dirty="0"/>
              <a:t>11 </a:t>
            </a:r>
            <a:br>
              <a:rPr lang="en-US" sz="1500" i="1" dirty="0"/>
            </a:br>
            <a:r>
              <a:rPr lang="en-US" sz="1500" i="1" dirty="0"/>
              <a:t>10</a:t>
            </a:r>
            <a:br>
              <a:rPr lang="en-US" sz="1500" i="1" dirty="0"/>
            </a:br>
            <a:r>
              <a:rPr lang="en-US" sz="1500" i="1" dirty="0"/>
              <a:t>10001</a:t>
            </a:r>
            <a:endParaRPr lang="en-US" sz="1500" i="1" dirty="0">
              <a:solidFill>
                <a:schemeClr val="tx1"/>
              </a:solidFill>
            </a:endParaRPr>
          </a:p>
        </p:txBody>
      </p:sp>
      <p:cxnSp>
        <p:nvCxnSpPr>
          <p:cNvPr id="36" name="Straight Connector 35">
            <a:extLst>
              <a:ext uri="{FF2B5EF4-FFF2-40B4-BE49-F238E27FC236}">
                <a16:creationId xmlns:a16="http://schemas.microsoft.com/office/drawing/2014/main" id="{764833C0-E06B-9F4C-9900-A327DA7C21D7}"/>
              </a:ext>
            </a:extLst>
          </p:cNvPr>
          <p:cNvCxnSpPr>
            <a:cxnSpLocks/>
          </p:cNvCxnSpPr>
          <p:nvPr/>
        </p:nvCxnSpPr>
        <p:spPr>
          <a:xfrm flipH="1">
            <a:off x="2900855" y="2897008"/>
            <a:ext cx="473158" cy="5711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B797E697-062A-2043-9DDC-442852A9A8DE}"/>
              </a:ext>
            </a:extLst>
          </p:cNvPr>
          <p:cNvSpPr txBox="1">
            <a:spLocks/>
          </p:cNvSpPr>
          <p:nvPr/>
        </p:nvSpPr>
        <p:spPr>
          <a:xfrm>
            <a:off x="7420813" y="4107702"/>
            <a:ext cx="2821618" cy="15624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500" i="1" dirty="0">
                <a:solidFill>
                  <a:schemeClr val="tx1"/>
                </a:solidFill>
              </a:rPr>
              <a:t>In general, what language does this machine recognize?</a:t>
            </a:r>
          </a:p>
          <a:p>
            <a:pPr marL="0" indent="0">
              <a:buFont typeface="Arial" panose="020B0604020202020204" pitchFamily="34" charset="0"/>
              <a:buNone/>
            </a:pPr>
            <a:r>
              <a:rPr lang="en-US" sz="1500" b="1" i="1" u="sng" dirty="0">
                <a:solidFill>
                  <a:schemeClr val="tx1"/>
                </a:solidFill>
              </a:rPr>
              <a:t>Answer</a:t>
            </a:r>
            <a:r>
              <a:rPr lang="en-US" sz="1500" i="1" dirty="0">
                <a:solidFill>
                  <a:schemeClr val="tx1"/>
                </a:solidFill>
              </a:rPr>
              <a:t>: Strings that</a:t>
            </a:r>
            <a:r>
              <a:rPr lang="en-US" sz="1500" i="1" dirty="0"/>
              <a:t> contain 11 or 101 somewhere in them.</a:t>
            </a:r>
            <a:endParaRPr lang="en-US" sz="1500" i="1" dirty="0">
              <a:solidFill>
                <a:schemeClr val="tx1"/>
              </a:solidFill>
            </a:endParaRPr>
          </a:p>
        </p:txBody>
      </p:sp>
    </p:spTree>
    <p:extLst>
      <p:ext uri="{BB962C8B-B14F-4D97-AF65-F5344CB8AC3E}">
        <p14:creationId xmlns:p14="http://schemas.microsoft.com/office/powerpoint/2010/main" val="404398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Non-Determinism Example</a:t>
            </a:r>
          </a:p>
        </p:txBody>
      </p:sp>
      <p:sp>
        <p:nvSpPr>
          <p:cNvPr id="35" name="Content Placeholder 2">
            <a:extLst>
              <a:ext uri="{FF2B5EF4-FFF2-40B4-BE49-F238E27FC236}">
                <a16:creationId xmlns:a16="http://schemas.microsoft.com/office/drawing/2014/main" id="{72DC4025-AA2E-FB47-B456-DB1DCAE0B923}"/>
              </a:ext>
            </a:extLst>
          </p:cNvPr>
          <p:cNvSpPr txBox="1">
            <a:spLocks/>
          </p:cNvSpPr>
          <p:nvPr/>
        </p:nvSpPr>
        <p:spPr>
          <a:xfrm>
            <a:off x="2010612" y="2282537"/>
            <a:ext cx="8520751" cy="532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500" i="1" dirty="0">
                <a:solidFill>
                  <a:schemeClr val="tx1"/>
                </a:solidFill>
              </a:rPr>
              <a:t>Practice: Develop an NFA that accepts the following language:</a:t>
            </a:r>
          </a:p>
        </p:txBody>
      </p:sp>
      <p:sp>
        <p:nvSpPr>
          <p:cNvPr id="33" name="Content Placeholder 2">
            <a:extLst>
              <a:ext uri="{FF2B5EF4-FFF2-40B4-BE49-F238E27FC236}">
                <a16:creationId xmlns:a16="http://schemas.microsoft.com/office/drawing/2014/main" id="{B797E697-062A-2043-9DDC-442852A9A8DE}"/>
              </a:ext>
            </a:extLst>
          </p:cNvPr>
          <p:cNvSpPr txBox="1">
            <a:spLocks/>
          </p:cNvSpPr>
          <p:nvPr/>
        </p:nvSpPr>
        <p:spPr>
          <a:xfrm>
            <a:off x="2010613" y="2814933"/>
            <a:ext cx="8520751" cy="842670"/>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solidFill>
                  <a:schemeClr val="bg1"/>
                </a:solidFill>
              </a:rPr>
              <a:t>Let A be the language consisting of all strings over {0,1} containing a 1 in the third position from the end (e.g., 000100 is in A but 0011 is not).</a:t>
            </a:r>
          </a:p>
        </p:txBody>
      </p:sp>
    </p:spTree>
    <p:extLst>
      <p:ext uri="{BB962C8B-B14F-4D97-AF65-F5344CB8AC3E}">
        <p14:creationId xmlns:p14="http://schemas.microsoft.com/office/powerpoint/2010/main" val="765750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Non-Determinism Example</a:t>
            </a:r>
          </a:p>
        </p:txBody>
      </p:sp>
      <p:sp>
        <p:nvSpPr>
          <p:cNvPr id="35" name="Content Placeholder 2">
            <a:extLst>
              <a:ext uri="{FF2B5EF4-FFF2-40B4-BE49-F238E27FC236}">
                <a16:creationId xmlns:a16="http://schemas.microsoft.com/office/drawing/2014/main" id="{72DC4025-AA2E-FB47-B456-DB1DCAE0B923}"/>
              </a:ext>
            </a:extLst>
          </p:cNvPr>
          <p:cNvSpPr txBox="1">
            <a:spLocks/>
          </p:cNvSpPr>
          <p:nvPr/>
        </p:nvSpPr>
        <p:spPr>
          <a:xfrm>
            <a:off x="2010612" y="1423312"/>
            <a:ext cx="8520751" cy="532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500" i="1" dirty="0">
                <a:solidFill>
                  <a:schemeClr val="tx1"/>
                </a:solidFill>
              </a:rPr>
              <a:t>Practice: Develop an NFA that accepts the following language:</a:t>
            </a:r>
          </a:p>
        </p:txBody>
      </p:sp>
      <p:sp>
        <p:nvSpPr>
          <p:cNvPr id="33" name="Content Placeholder 2">
            <a:extLst>
              <a:ext uri="{FF2B5EF4-FFF2-40B4-BE49-F238E27FC236}">
                <a16:creationId xmlns:a16="http://schemas.microsoft.com/office/drawing/2014/main" id="{B797E697-062A-2043-9DDC-442852A9A8DE}"/>
              </a:ext>
            </a:extLst>
          </p:cNvPr>
          <p:cNvSpPr txBox="1">
            <a:spLocks/>
          </p:cNvSpPr>
          <p:nvPr/>
        </p:nvSpPr>
        <p:spPr>
          <a:xfrm>
            <a:off x="2010613" y="1955708"/>
            <a:ext cx="8520751" cy="842670"/>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solidFill>
                  <a:schemeClr val="bg1"/>
                </a:solidFill>
              </a:rPr>
              <a:t>Let A be the language consisting of all strings over {0,1} containing a 1 in the third position from the end (e.g., 000100 is in A but 0011 is not).</a:t>
            </a:r>
          </a:p>
        </p:txBody>
      </p:sp>
      <p:sp>
        <p:nvSpPr>
          <p:cNvPr id="6" name="Oval 5">
            <a:extLst>
              <a:ext uri="{FF2B5EF4-FFF2-40B4-BE49-F238E27FC236}">
                <a16:creationId xmlns:a16="http://schemas.microsoft.com/office/drawing/2014/main" id="{B3D494BF-BA78-3D4F-B35D-745D7CA07D4D}"/>
              </a:ext>
            </a:extLst>
          </p:cNvPr>
          <p:cNvSpPr/>
          <p:nvPr/>
        </p:nvSpPr>
        <p:spPr>
          <a:xfrm>
            <a:off x="3674869" y="4235728"/>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cxnSp>
        <p:nvCxnSpPr>
          <p:cNvPr id="7" name="Straight Arrow Connector 6">
            <a:extLst>
              <a:ext uri="{FF2B5EF4-FFF2-40B4-BE49-F238E27FC236}">
                <a16:creationId xmlns:a16="http://schemas.microsoft.com/office/drawing/2014/main" id="{6DBC09E5-8A23-C748-B6AD-2D6D61F42240}"/>
              </a:ext>
            </a:extLst>
          </p:cNvPr>
          <p:cNvCxnSpPr>
            <a:cxnSpLocks/>
            <a:endCxn id="6" idx="2"/>
          </p:cNvCxnSpPr>
          <p:nvPr/>
        </p:nvCxnSpPr>
        <p:spPr>
          <a:xfrm>
            <a:off x="3160988" y="4600281"/>
            <a:ext cx="513881" cy="1"/>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BA100022-570C-584D-BF1A-161D91353860}"/>
              </a:ext>
            </a:extLst>
          </p:cNvPr>
          <p:cNvCxnSpPr>
            <a:cxnSpLocks/>
            <a:stCxn id="6" idx="0"/>
            <a:endCxn id="6" idx="7"/>
          </p:cNvCxnSpPr>
          <p:nvPr/>
        </p:nvCxnSpPr>
        <p:spPr>
          <a:xfrm rot="16200000" flipH="1">
            <a:off x="4114924" y="4160226"/>
            <a:ext cx="106775" cy="257779"/>
          </a:xfrm>
          <a:prstGeom prst="bentConnector3">
            <a:avLst>
              <a:gd name="adj1" fmla="val -2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7F903263-7CF2-CD4A-93B3-A9090FA39BF2}"/>
              </a:ext>
            </a:extLst>
          </p:cNvPr>
          <p:cNvSpPr txBox="1">
            <a:spLocks/>
          </p:cNvSpPr>
          <p:nvPr/>
        </p:nvSpPr>
        <p:spPr>
          <a:xfrm>
            <a:off x="3929687" y="3654205"/>
            <a:ext cx="524174"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0,1</a:t>
            </a:r>
          </a:p>
        </p:txBody>
      </p:sp>
      <p:grpSp>
        <p:nvGrpSpPr>
          <p:cNvPr id="10" name="Group 9">
            <a:extLst>
              <a:ext uri="{FF2B5EF4-FFF2-40B4-BE49-F238E27FC236}">
                <a16:creationId xmlns:a16="http://schemas.microsoft.com/office/drawing/2014/main" id="{BA7A152C-4D2E-D244-929A-022D36CFDCC1}"/>
              </a:ext>
            </a:extLst>
          </p:cNvPr>
          <p:cNvGrpSpPr/>
          <p:nvPr/>
        </p:nvGrpSpPr>
        <p:grpSpPr>
          <a:xfrm>
            <a:off x="7664679" y="4177410"/>
            <a:ext cx="845743" cy="845743"/>
            <a:chOff x="1360840" y="4291074"/>
            <a:chExt cx="845743" cy="845743"/>
          </a:xfrm>
        </p:grpSpPr>
        <p:sp>
          <p:nvSpPr>
            <p:cNvPr id="21" name="Oval 20">
              <a:extLst>
                <a:ext uri="{FF2B5EF4-FFF2-40B4-BE49-F238E27FC236}">
                  <a16:creationId xmlns:a16="http://schemas.microsoft.com/office/drawing/2014/main" id="{4759F9AB-24DC-724F-8E2F-E47DB355690B}"/>
                </a:ext>
              </a:extLst>
            </p:cNvPr>
            <p:cNvSpPr/>
            <p:nvPr/>
          </p:nvSpPr>
          <p:spPr>
            <a:xfrm>
              <a:off x="1360840" y="4291074"/>
              <a:ext cx="845743" cy="845743"/>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Oval 21">
              <a:extLst>
                <a:ext uri="{FF2B5EF4-FFF2-40B4-BE49-F238E27FC236}">
                  <a16:creationId xmlns:a16="http://schemas.microsoft.com/office/drawing/2014/main" id="{8B4678F2-C983-4947-83CE-DCD6A1995819}"/>
                </a:ext>
              </a:extLst>
            </p:cNvPr>
            <p:cNvSpPr/>
            <p:nvPr/>
          </p:nvSpPr>
          <p:spPr>
            <a:xfrm>
              <a:off x="1419157" y="4349391"/>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grpSp>
      <p:sp>
        <p:nvSpPr>
          <p:cNvPr id="11" name="Oval 10">
            <a:extLst>
              <a:ext uri="{FF2B5EF4-FFF2-40B4-BE49-F238E27FC236}">
                <a16:creationId xmlns:a16="http://schemas.microsoft.com/office/drawing/2014/main" id="{0AC02928-8CB5-0745-8A5F-B6DDD9EBB0F8}"/>
              </a:ext>
            </a:extLst>
          </p:cNvPr>
          <p:cNvSpPr/>
          <p:nvPr/>
        </p:nvSpPr>
        <p:spPr>
          <a:xfrm>
            <a:off x="4985225" y="4235727"/>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sp>
        <p:nvSpPr>
          <p:cNvPr id="12" name="Oval 11">
            <a:extLst>
              <a:ext uri="{FF2B5EF4-FFF2-40B4-BE49-F238E27FC236}">
                <a16:creationId xmlns:a16="http://schemas.microsoft.com/office/drawing/2014/main" id="{B57E6B33-9F9F-BE40-8DC8-C1B9CAC21707}"/>
              </a:ext>
            </a:extLst>
          </p:cNvPr>
          <p:cNvSpPr/>
          <p:nvPr/>
        </p:nvSpPr>
        <p:spPr>
          <a:xfrm>
            <a:off x="6332835" y="4235727"/>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cxnSp>
        <p:nvCxnSpPr>
          <p:cNvPr id="13" name="Straight Arrow Connector 12">
            <a:extLst>
              <a:ext uri="{FF2B5EF4-FFF2-40B4-BE49-F238E27FC236}">
                <a16:creationId xmlns:a16="http://schemas.microsoft.com/office/drawing/2014/main" id="{43ED0427-A7F2-0E4C-8A9F-9EDD37A75230}"/>
              </a:ext>
            </a:extLst>
          </p:cNvPr>
          <p:cNvCxnSpPr>
            <a:cxnSpLocks/>
            <a:stCxn id="6" idx="6"/>
            <a:endCxn id="11" idx="2"/>
          </p:cNvCxnSpPr>
          <p:nvPr/>
        </p:nvCxnSpPr>
        <p:spPr>
          <a:xfrm flipV="1">
            <a:off x="4403977" y="4600281"/>
            <a:ext cx="581248" cy="1"/>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F328E07-85A9-8D49-9740-E3E72BB68B2E}"/>
              </a:ext>
            </a:extLst>
          </p:cNvPr>
          <p:cNvCxnSpPr>
            <a:cxnSpLocks/>
            <a:stCxn id="11" idx="6"/>
            <a:endCxn id="12" idx="2"/>
          </p:cNvCxnSpPr>
          <p:nvPr/>
        </p:nvCxnSpPr>
        <p:spPr>
          <a:xfrm>
            <a:off x="5714333" y="4600281"/>
            <a:ext cx="618502" cy="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ADC02F9-AADC-CA44-8A6C-B627126496B6}"/>
              </a:ext>
            </a:extLst>
          </p:cNvPr>
          <p:cNvCxnSpPr>
            <a:cxnSpLocks/>
            <a:stCxn id="12" idx="6"/>
            <a:endCxn id="21" idx="2"/>
          </p:cNvCxnSpPr>
          <p:nvPr/>
        </p:nvCxnSpPr>
        <p:spPr>
          <a:xfrm>
            <a:off x="7061943" y="4600281"/>
            <a:ext cx="602736" cy="1"/>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8DC4234D-C303-4840-9ADF-CFDB5206E431}"/>
              </a:ext>
            </a:extLst>
          </p:cNvPr>
          <p:cNvSpPr txBox="1">
            <a:spLocks/>
          </p:cNvSpPr>
          <p:nvPr/>
        </p:nvSpPr>
        <p:spPr>
          <a:xfrm>
            <a:off x="4540573" y="4235727"/>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sp>
        <p:nvSpPr>
          <p:cNvPr id="17" name="Content Placeholder 2">
            <a:extLst>
              <a:ext uri="{FF2B5EF4-FFF2-40B4-BE49-F238E27FC236}">
                <a16:creationId xmlns:a16="http://schemas.microsoft.com/office/drawing/2014/main" id="{64999BFE-F54D-484A-99BC-7666D79A2FDD}"/>
              </a:ext>
            </a:extLst>
          </p:cNvPr>
          <p:cNvSpPr txBox="1">
            <a:spLocks/>
          </p:cNvSpPr>
          <p:nvPr/>
        </p:nvSpPr>
        <p:spPr>
          <a:xfrm>
            <a:off x="5779378" y="4216626"/>
            <a:ext cx="482510" cy="41588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0,1</a:t>
            </a:r>
          </a:p>
        </p:txBody>
      </p:sp>
      <p:sp>
        <p:nvSpPr>
          <p:cNvPr id="18" name="Content Placeholder 2">
            <a:extLst>
              <a:ext uri="{FF2B5EF4-FFF2-40B4-BE49-F238E27FC236}">
                <a16:creationId xmlns:a16="http://schemas.microsoft.com/office/drawing/2014/main" id="{64ACF15C-6108-7C4B-9226-5192388915D8}"/>
              </a:ext>
            </a:extLst>
          </p:cNvPr>
          <p:cNvSpPr txBox="1">
            <a:spLocks/>
          </p:cNvSpPr>
          <p:nvPr/>
        </p:nvSpPr>
        <p:spPr>
          <a:xfrm>
            <a:off x="7135699" y="4206035"/>
            <a:ext cx="547882"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0,1</a:t>
            </a:r>
          </a:p>
        </p:txBody>
      </p:sp>
    </p:spTree>
    <p:extLst>
      <p:ext uri="{BB962C8B-B14F-4D97-AF65-F5344CB8AC3E}">
        <p14:creationId xmlns:p14="http://schemas.microsoft.com/office/powerpoint/2010/main" val="4086402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Non-Determinism Example</a:t>
            </a:r>
          </a:p>
        </p:txBody>
      </p:sp>
      <p:sp>
        <p:nvSpPr>
          <p:cNvPr id="35" name="Content Placeholder 2">
            <a:extLst>
              <a:ext uri="{FF2B5EF4-FFF2-40B4-BE49-F238E27FC236}">
                <a16:creationId xmlns:a16="http://schemas.microsoft.com/office/drawing/2014/main" id="{72DC4025-AA2E-FB47-B456-DB1DCAE0B923}"/>
              </a:ext>
            </a:extLst>
          </p:cNvPr>
          <p:cNvSpPr txBox="1">
            <a:spLocks/>
          </p:cNvSpPr>
          <p:nvPr/>
        </p:nvSpPr>
        <p:spPr>
          <a:xfrm>
            <a:off x="2010612" y="1194709"/>
            <a:ext cx="8520751" cy="532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500" i="1" dirty="0">
                <a:solidFill>
                  <a:schemeClr val="tx1"/>
                </a:solidFill>
              </a:rPr>
              <a:t>Practice: Develop an NFA that accepts the following language:</a:t>
            </a:r>
          </a:p>
        </p:txBody>
      </p:sp>
      <p:sp>
        <p:nvSpPr>
          <p:cNvPr id="33" name="Content Placeholder 2">
            <a:extLst>
              <a:ext uri="{FF2B5EF4-FFF2-40B4-BE49-F238E27FC236}">
                <a16:creationId xmlns:a16="http://schemas.microsoft.com/office/drawing/2014/main" id="{B797E697-062A-2043-9DDC-442852A9A8DE}"/>
              </a:ext>
            </a:extLst>
          </p:cNvPr>
          <p:cNvSpPr txBox="1">
            <a:spLocks/>
          </p:cNvSpPr>
          <p:nvPr/>
        </p:nvSpPr>
        <p:spPr>
          <a:xfrm>
            <a:off x="2010613" y="1648275"/>
            <a:ext cx="8520751" cy="842670"/>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solidFill>
                  <a:schemeClr val="bg1"/>
                </a:solidFill>
              </a:rPr>
              <a:t>Let A be the language consisting of all strings over {0,1} containing a 1 in the third position from the end (e.g., 000100 is in A but 0011 is not).</a:t>
            </a:r>
          </a:p>
        </p:txBody>
      </p:sp>
      <p:pic>
        <p:nvPicPr>
          <p:cNvPr id="4" name="Picture 3">
            <a:extLst>
              <a:ext uri="{FF2B5EF4-FFF2-40B4-BE49-F238E27FC236}">
                <a16:creationId xmlns:a16="http://schemas.microsoft.com/office/drawing/2014/main" id="{685A9848-9C72-E042-88AB-370447437FC4}"/>
              </a:ext>
            </a:extLst>
          </p:cNvPr>
          <p:cNvPicPr>
            <a:picLocks noChangeAspect="1"/>
          </p:cNvPicPr>
          <p:nvPr/>
        </p:nvPicPr>
        <p:blipFill>
          <a:blip r:embed="rId2"/>
          <a:stretch>
            <a:fillRect/>
          </a:stretch>
        </p:blipFill>
        <p:spPr>
          <a:xfrm>
            <a:off x="1529254" y="3044659"/>
            <a:ext cx="6975147" cy="3462117"/>
          </a:xfrm>
          <a:prstGeom prst="rect">
            <a:avLst/>
          </a:prstGeom>
        </p:spPr>
      </p:pic>
      <p:sp>
        <p:nvSpPr>
          <p:cNvPr id="23" name="Content Placeholder 2">
            <a:extLst>
              <a:ext uri="{FF2B5EF4-FFF2-40B4-BE49-F238E27FC236}">
                <a16:creationId xmlns:a16="http://schemas.microsoft.com/office/drawing/2014/main" id="{47132501-E58A-6344-86B5-B2F4DFF3224A}"/>
              </a:ext>
            </a:extLst>
          </p:cNvPr>
          <p:cNvSpPr txBox="1">
            <a:spLocks/>
          </p:cNvSpPr>
          <p:nvPr/>
        </p:nvSpPr>
        <p:spPr>
          <a:xfrm>
            <a:off x="8615854" y="3728545"/>
            <a:ext cx="3271346" cy="79615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500" i="1" dirty="0">
                <a:solidFill>
                  <a:schemeClr val="tx1"/>
                </a:solidFill>
              </a:rPr>
              <a:t>FYI: Here is a DFA that accepts A. </a:t>
            </a:r>
            <a:r>
              <a:rPr lang="en-US" sz="1500" i="1" dirty="0"/>
              <a:t>Oftentimes, using an NFA is much simpler</a:t>
            </a:r>
            <a:endParaRPr lang="en-US" sz="1500" i="1" dirty="0">
              <a:solidFill>
                <a:schemeClr val="tx1"/>
              </a:solidFill>
            </a:endParaRPr>
          </a:p>
        </p:txBody>
      </p:sp>
    </p:spTree>
    <p:extLst>
      <p:ext uri="{BB962C8B-B14F-4D97-AF65-F5344CB8AC3E}">
        <p14:creationId xmlns:p14="http://schemas.microsoft.com/office/powerpoint/2010/main" val="257277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Non-Determinism Example</a:t>
            </a:r>
          </a:p>
        </p:txBody>
      </p:sp>
      <p:sp>
        <p:nvSpPr>
          <p:cNvPr id="35" name="Content Placeholder 2">
            <a:extLst>
              <a:ext uri="{FF2B5EF4-FFF2-40B4-BE49-F238E27FC236}">
                <a16:creationId xmlns:a16="http://schemas.microsoft.com/office/drawing/2014/main" id="{72DC4025-AA2E-FB47-B456-DB1DCAE0B923}"/>
              </a:ext>
            </a:extLst>
          </p:cNvPr>
          <p:cNvSpPr txBox="1">
            <a:spLocks/>
          </p:cNvSpPr>
          <p:nvPr/>
        </p:nvSpPr>
        <p:spPr>
          <a:xfrm>
            <a:off x="2010612" y="2282537"/>
            <a:ext cx="8520751" cy="532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500" i="1" dirty="0">
                <a:solidFill>
                  <a:schemeClr val="tx1"/>
                </a:solidFill>
              </a:rPr>
              <a:t>Practice: Develop an NFA that accepts the following language:</a:t>
            </a:r>
          </a:p>
        </p:txBody>
      </p:sp>
      <p:sp>
        <p:nvSpPr>
          <p:cNvPr id="33" name="Content Placeholder 2">
            <a:extLst>
              <a:ext uri="{FF2B5EF4-FFF2-40B4-BE49-F238E27FC236}">
                <a16:creationId xmlns:a16="http://schemas.microsoft.com/office/drawing/2014/main" id="{B797E697-062A-2043-9DDC-442852A9A8DE}"/>
              </a:ext>
            </a:extLst>
          </p:cNvPr>
          <p:cNvSpPr txBox="1">
            <a:spLocks/>
          </p:cNvSpPr>
          <p:nvPr/>
        </p:nvSpPr>
        <p:spPr>
          <a:xfrm>
            <a:off x="2010613" y="2814933"/>
            <a:ext cx="8520751" cy="69289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solidFill>
                  <a:schemeClr val="bg1"/>
                </a:solidFill>
              </a:rPr>
              <a:t>Let A be the language consisting of all strings over {0,1} ending in 101 or ending in 010</a:t>
            </a:r>
          </a:p>
        </p:txBody>
      </p:sp>
    </p:spTree>
    <p:extLst>
      <p:ext uri="{BB962C8B-B14F-4D97-AF65-F5344CB8AC3E}">
        <p14:creationId xmlns:p14="http://schemas.microsoft.com/office/powerpoint/2010/main" val="3940155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Equivalence of NFA and DFA?</a:t>
            </a:r>
          </a:p>
        </p:txBody>
      </p:sp>
      <p:sp>
        <p:nvSpPr>
          <p:cNvPr id="4" name="Content Placeholder 2">
            <a:extLst>
              <a:ext uri="{FF2B5EF4-FFF2-40B4-BE49-F238E27FC236}">
                <a16:creationId xmlns:a16="http://schemas.microsoft.com/office/drawing/2014/main" id="{B0765A4B-5441-7640-B1AC-0E649906A444}"/>
              </a:ext>
            </a:extLst>
          </p:cNvPr>
          <p:cNvSpPr txBox="1">
            <a:spLocks/>
          </p:cNvSpPr>
          <p:nvPr/>
        </p:nvSpPr>
        <p:spPr>
          <a:xfrm>
            <a:off x="1141413" y="1170432"/>
            <a:ext cx="10306875" cy="45720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Which of the following do you think is true?</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2203704"/>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An NFA is equivalent in computational power to a DFA</a:t>
            </a:r>
          </a:p>
        </p:txBody>
      </p:sp>
      <p:sp>
        <p:nvSpPr>
          <p:cNvPr id="6" name="Content Placeholder 2">
            <a:extLst>
              <a:ext uri="{FF2B5EF4-FFF2-40B4-BE49-F238E27FC236}">
                <a16:creationId xmlns:a16="http://schemas.microsoft.com/office/drawing/2014/main" id="{D79D8C2C-C5B3-464B-8765-750EB8060D50}"/>
              </a:ext>
            </a:extLst>
          </p:cNvPr>
          <p:cNvSpPr txBox="1">
            <a:spLocks/>
          </p:cNvSpPr>
          <p:nvPr/>
        </p:nvSpPr>
        <p:spPr>
          <a:xfrm>
            <a:off x="1141411" y="4038600"/>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2: An NFA has more computational power than a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2788920"/>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In other words: For any language L, there exists a DFA that accepts it </a:t>
            </a:r>
            <a:r>
              <a:rPr lang="en-US" sz="1800" i="1" dirty="0" err="1">
                <a:solidFill>
                  <a:schemeClr val="tx1"/>
                </a:solidFill>
              </a:rPr>
              <a:t>iff</a:t>
            </a:r>
            <a:r>
              <a:rPr lang="en-US" sz="1800" i="1" dirty="0">
                <a:solidFill>
                  <a:schemeClr val="tx1"/>
                </a:solidFill>
              </a:rPr>
              <a:t> there exists an NFA that accepts it (note the if and only if here)</a:t>
            </a:r>
          </a:p>
        </p:txBody>
      </p:sp>
      <p:sp>
        <p:nvSpPr>
          <p:cNvPr id="8" name="Content Placeholder 2">
            <a:extLst>
              <a:ext uri="{FF2B5EF4-FFF2-40B4-BE49-F238E27FC236}">
                <a16:creationId xmlns:a16="http://schemas.microsoft.com/office/drawing/2014/main" id="{0A50FF00-D854-3B44-BDC1-F9E80B7D83D9}"/>
              </a:ext>
            </a:extLst>
          </p:cNvPr>
          <p:cNvSpPr txBox="1">
            <a:spLocks/>
          </p:cNvSpPr>
          <p:nvPr/>
        </p:nvSpPr>
        <p:spPr>
          <a:xfrm>
            <a:off x="1141410" y="4608576"/>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In other words: There exists at least one language L that can be recognized by an NFA but </a:t>
            </a:r>
            <a:r>
              <a:rPr lang="en-US" sz="1800" i="1" dirty="0"/>
              <a:t>cannot be accepted by any</a:t>
            </a:r>
            <a:r>
              <a:rPr lang="en-US" sz="1800" i="1" dirty="0">
                <a:solidFill>
                  <a:schemeClr val="tx1"/>
                </a:solidFill>
              </a:rPr>
              <a:t> DFA</a:t>
            </a:r>
          </a:p>
        </p:txBody>
      </p:sp>
    </p:spTree>
    <p:extLst>
      <p:ext uri="{BB962C8B-B14F-4D97-AF65-F5344CB8AC3E}">
        <p14:creationId xmlns:p14="http://schemas.microsoft.com/office/powerpoint/2010/main" val="70144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2: Quick Aside: Circuit Model of Computation</a:t>
            </a:r>
          </a:p>
        </p:txBody>
      </p:sp>
    </p:spTree>
    <p:extLst>
      <p:ext uri="{BB962C8B-B14F-4D97-AF65-F5344CB8AC3E}">
        <p14:creationId xmlns:p14="http://schemas.microsoft.com/office/powerpoint/2010/main" val="4206022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1271016"/>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An NFA is equivalent in computational power to a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1856232"/>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In other words: For any language L, there exists a DFA that accepts it </a:t>
            </a:r>
            <a:r>
              <a:rPr lang="en-US" sz="1800" i="1" dirty="0" err="1">
                <a:solidFill>
                  <a:schemeClr val="tx1"/>
                </a:solidFill>
              </a:rPr>
              <a:t>iff</a:t>
            </a:r>
            <a:r>
              <a:rPr lang="en-US" sz="1800" i="1" dirty="0">
                <a:solidFill>
                  <a:schemeClr val="tx1"/>
                </a:solidFill>
              </a:rPr>
              <a:t> there exists an NFA that accepts it (note the if and only if here)</a:t>
            </a:r>
          </a:p>
        </p:txBody>
      </p:sp>
      <p:sp>
        <p:nvSpPr>
          <p:cNvPr id="9" name="Content Placeholder 2">
            <a:extLst>
              <a:ext uri="{FF2B5EF4-FFF2-40B4-BE49-F238E27FC236}">
                <a16:creationId xmlns:a16="http://schemas.microsoft.com/office/drawing/2014/main" id="{61ED0EDA-549C-1440-8189-AA7CEEC86783}"/>
              </a:ext>
            </a:extLst>
          </p:cNvPr>
          <p:cNvSpPr txBox="1">
            <a:spLocks/>
          </p:cNvSpPr>
          <p:nvPr/>
        </p:nvSpPr>
        <p:spPr>
          <a:xfrm>
            <a:off x="644587" y="3691128"/>
            <a:ext cx="1842581" cy="116433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solidFill>
              </a:rPr>
              <a:t>Suppose we think this one is true (spoiler: it is!)</a:t>
            </a:r>
          </a:p>
        </p:txBody>
      </p:sp>
      <p:cxnSp>
        <p:nvCxnSpPr>
          <p:cNvPr id="10" name="Straight Connector 9">
            <a:extLst>
              <a:ext uri="{FF2B5EF4-FFF2-40B4-BE49-F238E27FC236}">
                <a16:creationId xmlns:a16="http://schemas.microsoft.com/office/drawing/2014/main" id="{AA328741-3FC0-9B48-9791-4FC7D0FB4B69}"/>
              </a:ext>
            </a:extLst>
          </p:cNvPr>
          <p:cNvCxnSpPr>
            <a:cxnSpLocks/>
          </p:cNvCxnSpPr>
          <p:nvPr/>
        </p:nvCxnSpPr>
        <p:spPr>
          <a:xfrm flipV="1">
            <a:off x="1663156" y="2578608"/>
            <a:ext cx="824012" cy="111494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C9FEA75-7B08-3D4E-A1D5-27E8F0982A79}"/>
              </a:ext>
            </a:extLst>
          </p:cNvPr>
          <p:cNvSpPr txBox="1">
            <a:spLocks/>
          </p:cNvSpPr>
          <p:nvPr/>
        </p:nvSpPr>
        <p:spPr>
          <a:xfrm>
            <a:off x="3858768" y="3145536"/>
            <a:ext cx="7589517" cy="181051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solidFill>
              </a:rPr>
              <a:t>How do we prove this?</a:t>
            </a:r>
          </a:p>
          <a:p>
            <a:pPr marL="0" indent="0">
              <a:buFont typeface="Arial" panose="020B0604020202020204" pitchFamily="34" charset="0"/>
              <a:buNone/>
            </a:pPr>
            <a:r>
              <a:rPr lang="en-US" sz="1800" i="1" dirty="0"/>
              <a:t>Prove both directions of the claim:</a:t>
            </a:r>
          </a:p>
          <a:p>
            <a:pPr marL="0" indent="0">
              <a:buFont typeface="Arial" panose="020B0604020202020204" pitchFamily="34" charset="0"/>
              <a:buNone/>
            </a:pPr>
            <a:r>
              <a:rPr lang="en-US" sz="1800" i="1" dirty="0">
                <a:solidFill>
                  <a:schemeClr val="tx1"/>
                </a:solidFill>
              </a:rPr>
              <a:t>1. If a DFA exists that accepts L, then an NFA exists that accepts L (easy one)</a:t>
            </a:r>
            <a:br>
              <a:rPr lang="en-US" sz="1800" i="1" dirty="0">
                <a:solidFill>
                  <a:schemeClr val="tx1"/>
                </a:solidFill>
              </a:rPr>
            </a:br>
            <a:r>
              <a:rPr lang="en-US" sz="1800" i="1" dirty="0">
                <a:solidFill>
                  <a:schemeClr val="tx1"/>
                </a:solidFill>
              </a:rPr>
              <a:t>2. If an NFA exists that accepts L, then a DFA exists that accepts L (harder)</a:t>
            </a:r>
          </a:p>
        </p:txBody>
      </p:sp>
      <p:cxnSp>
        <p:nvCxnSpPr>
          <p:cNvPr id="12" name="Straight Connector 11">
            <a:extLst>
              <a:ext uri="{FF2B5EF4-FFF2-40B4-BE49-F238E27FC236}">
                <a16:creationId xmlns:a16="http://schemas.microsoft.com/office/drawing/2014/main" id="{276EF461-5F39-2643-BA78-D432FA89FF79}"/>
              </a:ext>
            </a:extLst>
          </p:cNvPr>
          <p:cNvCxnSpPr>
            <a:cxnSpLocks/>
          </p:cNvCxnSpPr>
          <p:nvPr/>
        </p:nvCxnSpPr>
        <p:spPr>
          <a:xfrm flipH="1" flipV="1">
            <a:off x="5081016" y="5218176"/>
            <a:ext cx="350520" cy="57912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359779C-CD75-CC4F-9563-11A50B44F535}"/>
              </a:ext>
            </a:extLst>
          </p:cNvPr>
          <p:cNvSpPr txBox="1">
            <a:spLocks/>
          </p:cNvSpPr>
          <p:nvPr/>
        </p:nvSpPr>
        <p:spPr>
          <a:xfrm>
            <a:off x="4180267" y="5757672"/>
            <a:ext cx="7104888" cy="81991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Basic idea: If one type of machine accepts a language L, can you simulate that machine with the other type? It is the same (similar) proof as the 2-DFA example!!!</a:t>
            </a:r>
          </a:p>
        </p:txBody>
      </p:sp>
    </p:spTree>
    <p:extLst>
      <p:ext uri="{BB962C8B-B14F-4D97-AF65-F5344CB8AC3E}">
        <p14:creationId xmlns:p14="http://schemas.microsoft.com/office/powerpoint/2010/main" val="876788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932688"/>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An NFA is equivalent in computational power to a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1453896"/>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Consider direction 1 first:</a:t>
            </a:r>
            <a:br>
              <a:rPr lang="en-US" sz="1800" i="1" dirty="0"/>
            </a:br>
            <a:r>
              <a:rPr lang="en-US" sz="1800" i="1" dirty="0"/>
              <a:t>If a DFA exists that recognizes some language L, then an NFA exists too!</a:t>
            </a:r>
            <a:endParaRPr lang="en-US" sz="1800" i="1" dirty="0">
              <a:solidFill>
                <a:schemeClr val="tx1"/>
              </a:solidFill>
            </a:endParaRPr>
          </a:p>
        </p:txBody>
      </p:sp>
      <p:cxnSp>
        <p:nvCxnSpPr>
          <p:cNvPr id="12" name="Straight Connector 11">
            <a:extLst>
              <a:ext uri="{FF2B5EF4-FFF2-40B4-BE49-F238E27FC236}">
                <a16:creationId xmlns:a16="http://schemas.microsoft.com/office/drawing/2014/main" id="{276EF461-5F39-2643-BA78-D432FA89FF79}"/>
              </a:ext>
            </a:extLst>
          </p:cNvPr>
          <p:cNvCxnSpPr>
            <a:cxnSpLocks/>
          </p:cNvCxnSpPr>
          <p:nvPr/>
        </p:nvCxnSpPr>
        <p:spPr>
          <a:xfrm flipH="1">
            <a:off x="8381334" y="3649717"/>
            <a:ext cx="1131548" cy="233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359779C-CD75-CC4F-9563-11A50B44F535}"/>
              </a:ext>
            </a:extLst>
          </p:cNvPr>
          <p:cNvSpPr txBox="1">
            <a:spLocks/>
          </p:cNvSpPr>
          <p:nvPr/>
        </p:nvSpPr>
        <p:spPr>
          <a:xfrm>
            <a:off x="3733110" y="4072727"/>
            <a:ext cx="2366837" cy="1518272"/>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Given a DFA that accepts an arbitrary language L (left), describe the process for turning this into an equivalent 2-DFA (right)</a:t>
            </a:r>
          </a:p>
        </p:txBody>
      </p:sp>
      <p:sp>
        <p:nvSpPr>
          <p:cNvPr id="13" name="Oval 12">
            <a:extLst>
              <a:ext uri="{FF2B5EF4-FFF2-40B4-BE49-F238E27FC236}">
                <a16:creationId xmlns:a16="http://schemas.microsoft.com/office/drawing/2014/main" id="{F137A7CC-718E-394A-8DEE-3A6F800741CA}"/>
              </a:ext>
            </a:extLst>
          </p:cNvPr>
          <p:cNvSpPr/>
          <p:nvPr/>
        </p:nvSpPr>
        <p:spPr>
          <a:xfrm>
            <a:off x="1822414" y="3022188"/>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grpSp>
        <p:nvGrpSpPr>
          <p:cNvPr id="15" name="Group 14">
            <a:extLst>
              <a:ext uri="{FF2B5EF4-FFF2-40B4-BE49-F238E27FC236}">
                <a16:creationId xmlns:a16="http://schemas.microsoft.com/office/drawing/2014/main" id="{67A86226-4864-8142-86D8-BD9B4A0A181A}"/>
              </a:ext>
            </a:extLst>
          </p:cNvPr>
          <p:cNvGrpSpPr/>
          <p:nvPr/>
        </p:nvGrpSpPr>
        <p:grpSpPr>
          <a:xfrm>
            <a:off x="1728688" y="4171155"/>
            <a:ext cx="891573" cy="891573"/>
            <a:chOff x="9944100" y="1493551"/>
            <a:chExt cx="1028700" cy="1028700"/>
          </a:xfrm>
        </p:grpSpPr>
        <p:sp>
          <p:nvSpPr>
            <p:cNvPr id="16" name="Oval 15">
              <a:extLst>
                <a:ext uri="{FF2B5EF4-FFF2-40B4-BE49-F238E27FC236}">
                  <a16:creationId xmlns:a16="http://schemas.microsoft.com/office/drawing/2014/main" id="{51E239AD-BD65-FE44-9B11-2E1E6C65E034}"/>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Oval 16">
              <a:extLst>
                <a:ext uri="{FF2B5EF4-FFF2-40B4-BE49-F238E27FC236}">
                  <a16:creationId xmlns:a16="http://schemas.microsoft.com/office/drawing/2014/main" id="{4EF034A8-FFFC-584D-AAB1-B8B50E73C1C6}"/>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grpSp>
      <p:cxnSp>
        <p:nvCxnSpPr>
          <p:cNvPr id="18" name="Straight Arrow Connector 17">
            <a:extLst>
              <a:ext uri="{FF2B5EF4-FFF2-40B4-BE49-F238E27FC236}">
                <a16:creationId xmlns:a16="http://schemas.microsoft.com/office/drawing/2014/main" id="{78995FB6-903C-1C4E-AF5A-F97CA92F2551}"/>
              </a:ext>
            </a:extLst>
          </p:cNvPr>
          <p:cNvCxnSpPr>
            <a:cxnSpLocks/>
            <a:endCxn id="13" idx="0"/>
          </p:cNvCxnSpPr>
          <p:nvPr/>
        </p:nvCxnSpPr>
        <p:spPr>
          <a:xfrm>
            <a:off x="2186968" y="2646144"/>
            <a:ext cx="0" cy="37604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EACF9D1E-189E-2343-8E10-F66CEE15EA85}"/>
              </a:ext>
            </a:extLst>
          </p:cNvPr>
          <p:cNvCxnSpPr>
            <a:cxnSpLocks/>
            <a:stCxn id="13" idx="7"/>
            <a:endCxn id="13" idx="6"/>
          </p:cNvCxnSpPr>
          <p:nvPr/>
        </p:nvCxnSpPr>
        <p:spPr>
          <a:xfrm rot="16200000" flipH="1">
            <a:off x="2369244" y="3204465"/>
            <a:ext cx="257779" cy="106775"/>
          </a:xfrm>
          <a:prstGeom prst="bentConnector4">
            <a:avLst>
              <a:gd name="adj1" fmla="val -130102"/>
              <a:gd name="adj2" fmla="val 3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1B439A88-D7DD-7147-9F6A-BF72A55478A9}"/>
              </a:ext>
            </a:extLst>
          </p:cNvPr>
          <p:cNvSpPr txBox="1">
            <a:spLocks/>
          </p:cNvSpPr>
          <p:nvPr/>
        </p:nvSpPr>
        <p:spPr>
          <a:xfrm>
            <a:off x="2767957" y="2883549"/>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21" name="Oval 20">
            <a:extLst>
              <a:ext uri="{FF2B5EF4-FFF2-40B4-BE49-F238E27FC236}">
                <a16:creationId xmlns:a16="http://schemas.microsoft.com/office/drawing/2014/main" id="{6AA25510-347B-8047-8966-10534990779D}"/>
              </a:ext>
            </a:extLst>
          </p:cNvPr>
          <p:cNvSpPr/>
          <p:nvPr/>
        </p:nvSpPr>
        <p:spPr>
          <a:xfrm>
            <a:off x="1821652" y="5613050"/>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cxnSp>
        <p:nvCxnSpPr>
          <p:cNvPr id="22" name="Elbow Connector 21">
            <a:extLst>
              <a:ext uri="{FF2B5EF4-FFF2-40B4-BE49-F238E27FC236}">
                <a16:creationId xmlns:a16="http://schemas.microsoft.com/office/drawing/2014/main" id="{5F732C6D-5B70-4A41-81CD-437BB58A60FD}"/>
              </a:ext>
            </a:extLst>
          </p:cNvPr>
          <p:cNvCxnSpPr>
            <a:cxnSpLocks/>
            <a:stCxn id="16" idx="7"/>
            <a:endCxn id="16" idx="6"/>
          </p:cNvCxnSpPr>
          <p:nvPr/>
        </p:nvCxnSpPr>
        <p:spPr>
          <a:xfrm rot="16200000" flipH="1">
            <a:off x="2397367" y="4394048"/>
            <a:ext cx="315219" cy="130568"/>
          </a:xfrm>
          <a:prstGeom prst="bentConnector4">
            <a:avLst>
              <a:gd name="adj1" fmla="val -113942"/>
              <a:gd name="adj2" fmla="val 27508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4C2DA001-D82D-684A-99A5-ECF0577ABA16}"/>
              </a:ext>
            </a:extLst>
          </p:cNvPr>
          <p:cNvSpPr txBox="1">
            <a:spLocks/>
          </p:cNvSpPr>
          <p:nvPr/>
        </p:nvSpPr>
        <p:spPr>
          <a:xfrm>
            <a:off x="2845460" y="4072727"/>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24" name="Straight Arrow Connector 23">
            <a:extLst>
              <a:ext uri="{FF2B5EF4-FFF2-40B4-BE49-F238E27FC236}">
                <a16:creationId xmlns:a16="http://schemas.microsoft.com/office/drawing/2014/main" id="{74FA9BAA-968E-C048-8012-0D5C18C1CC4B}"/>
              </a:ext>
            </a:extLst>
          </p:cNvPr>
          <p:cNvCxnSpPr>
            <a:cxnSpLocks/>
            <a:stCxn id="13" idx="4"/>
            <a:endCxn id="16" idx="0"/>
          </p:cNvCxnSpPr>
          <p:nvPr/>
        </p:nvCxnSpPr>
        <p:spPr>
          <a:xfrm flipH="1">
            <a:off x="2174475" y="3751296"/>
            <a:ext cx="12493" cy="41985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BAD6E8A7-538C-2946-B38A-0E1E470900DB}"/>
              </a:ext>
            </a:extLst>
          </p:cNvPr>
          <p:cNvSpPr txBox="1">
            <a:spLocks/>
          </p:cNvSpPr>
          <p:nvPr/>
        </p:nvSpPr>
        <p:spPr>
          <a:xfrm>
            <a:off x="1918716" y="3742445"/>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26" name="Straight Arrow Connector 25">
            <a:extLst>
              <a:ext uri="{FF2B5EF4-FFF2-40B4-BE49-F238E27FC236}">
                <a16:creationId xmlns:a16="http://schemas.microsoft.com/office/drawing/2014/main" id="{AC04D4DA-61AA-0B40-A758-0502DA3A0D6B}"/>
              </a:ext>
            </a:extLst>
          </p:cNvPr>
          <p:cNvCxnSpPr>
            <a:cxnSpLocks/>
            <a:stCxn id="16" idx="4"/>
            <a:endCxn id="21" idx="0"/>
          </p:cNvCxnSpPr>
          <p:nvPr/>
        </p:nvCxnSpPr>
        <p:spPr>
          <a:xfrm>
            <a:off x="2174475" y="5062728"/>
            <a:ext cx="11731" cy="55032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B10123C3-3F75-2D44-B5A3-21A25614BA80}"/>
              </a:ext>
            </a:extLst>
          </p:cNvPr>
          <p:cNvSpPr txBox="1">
            <a:spLocks/>
          </p:cNvSpPr>
          <p:nvPr/>
        </p:nvSpPr>
        <p:spPr>
          <a:xfrm>
            <a:off x="1917885" y="5103317"/>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28" name="Elbow Connector 27">
            <a:extLst>
              <a:ext uri="{FF2B5EF4-FFF2-40B4-BE49-F238E27FC236}">
                <a16:creationId xmlns:a16="http://schemas.microsoft.com/office/drawing/2014/main" id="{E391AB2C-910D-8C46-ACEC-408CB9D2C863}"/>
              </a:ext>
            </a:extLst>
          </p:cNvPr>
          <p:cNvCxnSpPr>
            <a:cxnSpLocks/>
            <a:stCxn id="21" idx="7"/>
            <a:endCxn id="21" idx="6"/>
          </p:cNvCxnSpPr>
          <p:nvPr/>
        </p:nvCxnSpPr>
        <p:spPr>
          <a:xfrm rot="16200000" flipH="1">
            <a:off x="2368482" y="5795327"/>
            <a:ext cx="257779" cy="106775"/>
          </a:xfrm>
          <a:prstGeom prst="bentConnector4">
            <a:avLst>
              <a:gd name="adj1" fmla="val -130102"/>
              <a:gd name="adj2" fmla="val 3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588FF4BA-7336-2143-B76D-3CF79F790DB9}"/>
              </a:ext>
            </a:extLst>
          </p:cNvPr>
          <p:cNvSpPr/>
          <p:nvPr/>
        </p:nvSpPr>
        <p:spPr>
          <a:xfrm>
            <a:off x="6665686" y="3022188"/>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grpSp>
        <p:nvGrpSpPr>
          <p:cNvPr id="30" name="Group 29">
            <a:extLst>
              <a:ext uri="{FF2B5EF4-FFF2-40B4-BE49-F238E27FC236}">
                <a16:creationId xmlns:a16="http://schemas.microsoft.com/office/drawing/2014/main" id="{F5C0758E-824F-8346-A809-E399D4E67A0F}"/>
              </a:ext>
            </a:extLst>
          </p:cNvPr>
          <p:cNvGrpSpPr/>
          <p:nvPr/>
        </p:nvGrpSpPr>
        <p:grpSpPr>
          <a:xfrm>
            <a:off x="6571960" y="4171155"/>
            <a:ext cx="891573" cy="891573"/>
            <a:chOff x="9944100" y="1493551"/>
            <a:chExt cx="1028700" cy="1028700"/>
          </a:xfrm>
        </p:grpSpPr>
        <p:sp>
          <p:nvSpPr>
            <p:cNvPr id="31" name="Oval 30">
              <a:extLst>
                <a:ext uri="{FF2B5EF4-FFF2-40B4-BE49-F238E27FC236}">
                  <a16:creationId xmlns:a16="http://schemas.microsoft.com/office/drawing/2014/main" id="{B39D0C3D-DA20-AF47-A684-431C675F9CC6}"/>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Oval 31">
              <a:extLst>
                <a:ext uri="{FF2B5EF4-FFF2-40B4-BE49-F238E27FC236}">
                  <a16:creationId xmlns:a16="http://schemas.microsoft.com/office/drawing/2014/main" id="{08DFE0C0-1361-C446-8197-192DFC63C018}"/>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grpSp>
      <p:cxnSp>
        <p:nvCxnSpPr>
          <p:cNvPr id="33" name="Straight Arrow Connector 32">
            <a:extLst>
              <a:ext uri="{FF2B5EF4-FFF2-40B4-BE49-F238E27FC236}">
                <a16:creationId xmlns:a16="http://schemas.microsoft.com/office/drawing/2014/main" id="{9F364202-DC89-134E-96BF-52E06AF0DB88}"/>
              </a:ext>
            </a:extLst>
          </p:cNvPr>
          <p:cNvCxnSpPr>
            <a:cxnSpLocks/>
            <a:endCxn id="29" idx="0"/>
          </p:cNvCxnSpPr>
          <p:nvPr/>
        </p:nvCxnSpPr>
        <p:spPr>
          <a:xfrm>
            <a:off x="7030240" y="2646144"/>
            <a:ext cx="0" cy="37604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575DDA4E-9D14-924A-8FB8-B174C53DD216}"/>
              </a:ext>
            </a:extLst>
          </p:cNvPr>
          <p:cNvCxnSpPr>
            <a:cxnSpLocks/>
            <a:stCxn id="29" idx="7"/>
            <a:endCxn id="29" idx="6"/>
          </p:cNvCxnSpPr>
          <p:nvPr/>
        </p:nvCxnSpPr>
        <p:spPr>
          <a:xfrm rot="16200000" flipH="1">
            <a:off x="7212516" y="3204465"/>
            <a:ext cx="257779" cy="106775"/>
          </a:xfrm>
          <a:prstGeom prst="bentConnector4">
            <a:avLst>
              <a:gd name="adj1" fmla="val -130102"/>
              <a:gd name="adj2" fmla="val 3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EC5095DC-5B36-FE48-92DA-BA26210794F1}"/>
              </a:ext>
            </a:extLst>
          </p:cNvPr>
          <p:cNvSpPr txBox="1">
            <a:spLocks/>
          </p:cNvSpPr>
          <p:nvPr/>
        </p:nvSpPr>
        <p:spPr>
          <a:xfrm>
            <a:off x="7611229" y="2883549"/>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sp>
        <p:nvSpPr>
          <p:cNvPr id="36" name="Oval 35">
            <a:extLst>
              <a:ext uri="{FF2B5EF4-FFF2-40B4-BE49-F238E27FC236}">
                <a16:creationId xmlns:a16="http://schemas.microsoft.com/office/drawing/2014/main" id="{91713258-09BD-3B4A-9EF5-1C4A471EE85A}"/>
              </a:ext>
            </a:extLst>
          </p:cNvPr>
          <p:cNvSpPr/>
          <p:nvPr/>
        </p:nvSpPr>
        <p:spPr>
          <a:xfrm>
            <a:off x="6664924" y="5613050"/>
            <a:ext cx="729108" cy="72910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cxnSp>
        <p:nvCxnSpPr>
          <p:cNvPr id="37" name="Elbow Connector 36">
            <a:extLst>
              <a:ext uri="{FF2B5EF4-FFF2-40B4-BE49-F238E27FC236}">
                <a16:creationId xmlns:a16="http://schemas.microsoft.com/office/drawing/2014/main" id="{7075BE66-9E60-334D-9A2F-D7FEE7787FE6}"/>
              </a:ext>
            </a:extLst>
          </p:cNvPr>
          <p:cNvCxnSpPr>
            <a:cxnSpLocks/>
            <a:stCxn id="31" idx="7"/>
            <a:endCxn id="31" idx="6"/>
          </p:cNvCxnSpPr>
          <p:nvPr/>
        </p:nvCxnSpPr>
        <p:spPr>
          <a:xfrm rot="16200000" flipH="1">
            <a:off x="7240639" y="4394048"/>
            <a:ext cx="315219" cy="130568"/>
          </a:xfrm>
          <a:prstGeom prst="bentConnector4">
            <a:avLst>
              <a:gd name="adj1" fmla="val -113942"/>
              <a:gd name="adj2" fmla="val 27508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7A4FDC23-7D60-E14E-8F80-028B64B66B11}"/>
              </a:ext>
            </a:extLst>
          </p:cNvPr>
          <p:cNvSpPr txBox="1">
            <a:spLocks/>
          </p:cNvSpPr>
          <p:nvPr/>
        </p:nvSpPr>
        <p:spPr>
          <a:xfrm>
            <a:off x="7688732" y="4072727"/>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a:t>
            </a:r>
          </a:p>
        </p:txBody>
      </p:sp>
      <p:cxnSp>
        <p:nvCxnSpPr>
          <p:cNvPr id="39" name="Straight Arrow Connector 38">
            <a:extLst>
              <a:ext uri="{FF2B5EF4-FFF2-40B4-BE49-F238E27FC236}">
                <a16:creationId xmlns:a16="http://schemas.microsoft.com/office/drawing/2014/main" id="{44443CE0-C61E-8742-90B6-E41721BF6FFA}"/>
              </a:ext>
            </a:extLst>
          </p:cNvPr>
          <p:cNvCxnSpPr>
            <a:cxnSpLocks/>
            <a:stCxn id="29" idx="4"/>
            <a:endCxn id="31" idx="0"/>
          </p:cNvCxnSpPr>
          <p:nvPr/>
        </p:nvCxnSpPr>
        <p:spPr>
          <a:xfrm flipH="1">
            <a:off x="7017747" y="3751296"/>
            <a:ext cx="12493" cy="41985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02D25203-13F1-7E40-BDF7-7526460A3CF6}"/>
              </a:ext>
            </a:extLst>
          </p:cNvPr>
          <p:cNvSpPr txBox="1">
            <a:spLocks/>
          </p:cNvSpPr>
          <p:nvPr/>
        </p:nvSpPr>
        <p:spPr>
          <a:xfrm>
            <a:off x="6771132" y="3733301"/>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41" name="Straight Arrow Connector 40">
            <a:extLst>
              <a:ext uri="{FF2B5EF4-FFF2-40B4-BE49-F238E27FC236}">
                <a16:creationId xmlns:a16="http://schemas.microsoft.com/office/drawing/2014/main" id="{8B57ACF0-E6FE-1B41-AD44-8CD3FDCF21FA}"/>
              </a:ext>
            </a:extLst>
          </p:cNvPr>
          <p:cNvCxnSpPr>
            <a:cxnSpLocks/>
            <a:stCxn id="31" idx="4"/>
            <a:endCxn id="36" idx="0"/>
          </p:cNvCxnSpPr>
          <p:nvPr/>
        </p:nvCxnSpPr>
        <p:spPr>
          <a:xfrm>
            <a:off x="7017747" y="5062728"/>
            <a:ext cx="11731" cy="55032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081A7F65-D415-E746-939E-C606C3E90342}"/>
              </a:ext>
            </a:extLst>
          </p:cNvPr>
          <p:cNvSpPr txBox="1">
            <a:spLocks/>
          </p:cNvSpPr>
          <p:nvPr/>
        </p:nvSpPr>
        <p:spPr>
          <a:xfrm>
            <a:off x="6779445" y="5094173"/>
            <a:ext cx="27699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1</a:t>
            </a:r>
          </a:p>
        </p:txBody>
      </p:sp>
      <p:cxnSp>
        <p:nvCxnSpPr>
          <p:cNvPr id="43" name="Elbow Connector 42">
            <a:extLst>
              <a:ext uri="{FF2B5EF4-FFF2-40B4-BE49-F238E27FC236}">
                <a16:creationId xmlns:a16="http://schemas.microsoft.com/office/drawing/2014/main" id="{0B5332E7-6CA7-3E4B-BA96-9E18B9AF0276}"/>
              </a:ext>
            </a:extLst>
          </p:cNvPr>
          <p:cNvCxnSpPr>
            <a:cxnSpLocks/>
            <a:stCxn id="36" idx="7"/>
            <a:endCxn id="36" idx="6"/>
          </p:cNvCxnSpPr>
          <p:nvPr/>
        </p:nvCxnSpPr>
        <p:spPr>
          <a:xfrm rot="16200000" flipH="1">
            <a:off x="7211754" y="5795327"/>
            <a:ext cx="257779" cy="106775"/>
          </a:xfrm>
          <a:prstGeom prst="bentConnector4">
            <a:avLst>
              <a:gd name="adj1" fmla="val -130102"/>
              <a:gd name="adj2" fmla="val 31409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17D8CB18-E67D-5E48-A397-F2ED49D43E1A}"/>
              </a:ext>
            </a:extLst>
          </p:cNvPr>
          <p:cNvSpPr txBox="1">
            <a:spLocks/>
          </p:cNvSpPr>
          <p:nvPr/>
        </p:nvSpPr>
        <p:spPr>
          <a:xfrm>
            <a:off x="9586858" y="3007226"/>
            <a:ext cx="2070202" cy="151827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Trivial, a DFA is a valid NFA by definition, so don’t actually need to change anything!!</a:t>
            </a:r>
          </a:p>
        </p:txBody>
      </p:sp>
      <p:sp>
        <p:nvSpPr>
          <p:cNvPr id="52" name="Right Arrow 51">
            <a:extLst>
              <a:ext uri="{FF2B5EF4-FFF2-40B4-BE49-F238E27FC236}">
                <a16:creationId xmlns:a16="http://schemas.microsoft.com/office/drawing/2014/main" id="{7B6E91A0-4C42-C24F-A8A8-CED54E3F4018}"/>
              </a:ext>
            </a:extLst>
          </p:cNvPr>
          <p:cNvSpPr/>
          <p:nvPr/>
        </p:nvSpPr>
        <p:spPr>
          <a:xfrm>
            <a:off x="3791977" y="3505614"/>
            <a:ext cx="2072229" cy="453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2">
            <a:extLst>
              <a:ext uri="{FF2B5EF4-FFF2-40B4-BE49-F238E27FC236}">
                <a16:creationId xmlns:a16="http://schemas.microsoft.com/office/drawing/2014/main" id="{4FDAB43E-3397-D743-9AED-3286CAFF596D}"/>
              </a:ext>
            </a:extLst>
          </p:cNvPr>
          <p:cNvSpPr txBox="1">
            <a:spLocks/>
          </p:cNvSpPr>
          <p:nvPr/>
        </p:nvSpPr>
        <p:spPr>
          <a:xfrm>
            <a:off x="7613945" y="5464334"/>
            <a:ext cx="63970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sp>
        <p:nvSpPr>
          <p:cNvPr id="54" name="Content Placeholder 2">
            <a:extLst>
              <a:ext uri="{FF2B5EF4-FFF2-40B4-BE49-F238E27FC236}">
                <a16:creationId xmlns:a16="http://schemas.microsoft.com/office/drawing/2014/main" id="{801AAEAB-2790-4848-995A-99F87E483A42}"/>
              </a:ext>
            </a:extLst>
          </p:cNvPr>
          <p:cNvSpPr txBox="1">
            <a:spLocks/>
          </p:cNvSpPr>
          <p:nvPr/>
        </p:nvSpPr>
        <p:spPr>
          <a:xfrm>
            <a:off x="2762869" y="5464334"/>
            <a:ext cx="639706" cy="4158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0, 1</a:t>
            </a:r>
          </a:p>
        </p:txBody>
      </p:sp>
    </p:spTree>
    <p:extLst>
      <p:ext uri="{BB962C8B-B14F-4D97-AF65-F5344CB8AC3E}">
        <p14:creationId xmlns:p14="http://schemas.microsoft.com/office/powerpoint/2010/main" val="2530024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932688"/>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An NFA is equivalent in computational power to a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1453896"/>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Consider direction 2 next:</a:t>
            </a:r>
            <a:br>
              <a:rPr lang="en-US" sz="1800" i="1" dirty="0"/>
            </a:br>
            <a:r>
              <a:rPr lang="en-US" sz="1800" i="1" dirty="0"/>
              <a:t>If an NFA exists that recognizes some language L, then a DFA exists that also accepts L!</a:t>
            </a:r>
            <a:endParaRPr lang="en-US" sz="1800" i="1" dirty="0">
              <a:solidFill>
                <a:schemeClr val="tx1"/>
              </a:solidFill>
            </a:endParaRPr>
          </a:p>
        </p:txBody>
      </p:sp>
      <p:sp>
        <p:nvSpPr>
          <p:cNvPr id="14" name="Content Placeholder 2">
            <a:extLst>
              <a:ext uri="{FF2B5EF4-FFF2-40B4-BE49-F238E27FC236}">
                <a16:creationId xmlns:a16="http://schemas.microsoft.com/office/drawing/2014/main" id="{7359779C-CD75-CC4F-9563-11A50B44F535}"/>
              </a:ext>
            </a:extLst>
          </p:cNvPr>
          <p:cNvSpPr txBox="1">
            <a:spLocks/>
          </p:cNvSpPr>
          <p:nvPr/>
        </p:nvSpPr>
        <p:spPr>
          <a:xfrm>
            <a:off x="3179119" y="3062886"/>
            <a:ext cx="2366837" cy="1518272"/>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Given an NFA that accepts an arbitrary language L (left), describe the process for turning this into an equivalent DFA (right)</a:t>
            </a:r>
          </a:p>
        </p:txBody>
      </p:sp>
      <p:sp>
        <p:nvSpPr>
          <p:cNvPr id="52" name="Right Arrow 51">
            <a:extLst>
              <a:ext uri="{FF2B5EF4-FFF2-40B4-BE49-F238E27FC236}">
                <a16:creationId xmlns:a16="http://schemas.microsoft.com/office/drawing/2014/main" id="{7B6E91A0-4C42-C24F-A8A8-CED54E3F4018}"/>
              </a:ext>
            </a:extLst>
          </p:cNvPr>
          <p:cNvSpPr/>
          <p:nvPr/>
        </p:nvSpPr>
        <p:spPr>
          <a:xfrm>
            <a:off x="3237986" y="2495773"/>
            <a:ext cx="2072229" cy="453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3E4BBA1-B183-C148-9C39-CAFE63D26296}"/>
              </a:ext>
            </a:extLst>
          </p:cNvPr>
          <p:cNvPicPr>
            <a:picLocks noChangeAspect="1"/>
          </p:cNvPicPr>
          <p:nvPr/>
        </p:nvPicPr>
        <p:blipFill>
          <a:blip r:embed="rId2"/>
          <a:stretch>
            <a:fillRect/>
          </a:stretch>
        </p:blipFill>
        <p:spPr>
          <a:xfrm>
            <a:off x="547141" y="2421255"/>
            <a:ext cx="2631978" cy="2159903"/>
          </a:xfrm>
          <a:prstGeom prst="rect">
            <a:avLst/>
          </a:prstGeom>
        </p:spPr>
      </p:pic>
      <p:pic>
        <p:nvPicPr>
          <p:cNvPr id="10" name="Picture 9">
            <a:extLst>
              <a:ext uri="{FF2B5EF4-FFF2-40B4-BE49-F238E27FC236}">
                <a16:creationId xmlns:a16="http://schemas.microsoft.com/office/drawing/2014/main" id="{6749E543-5467-6241-9B92-A128023664F6}"/>
              </a:ext>
            </a:extLst>
          </p:cNvPr>
          <p:cNvPicPr>
            <a:picLocks noChangeAspect="1"/>
          </p:cNvPicPr>
          <p:nvPr/>
        </p:nvPicPr>
        <p:blipFill>
          <a:blip r:embed="rId3"/>
          <a:stretch>
            <a:fillRect/>
          </a:stretch>
        </p:blipFill>
        <p:spPr>
          <a:xfrm>
            <a:off x="5443478" y="2331240"/>
            <a:ext cx="6613462" cy="2339932"/>
          </a:xfrm>
          <a:prstGeom prst="rect">
            <a:avLst/>
          </a:prstGeom>
        </p:spPr>
      </p:pic>
      <p:sp>
        <p:nvSpPr>
          <p:cNvPr id="99" name="Content Placeholder 2">
            <a:extLst>
              <a:ext uri="{FF2B5EF4-FFF2-40B4-BE49-F238E27FC236}">
                <a16:creationId xmlns:a16="http://schemas.microsoft.com/office/drawing/2014/main" id="{96E9CB4C-67BE-744B-99BA-DA693EBCA7EC}"/>
              </a:ext>
            </a:extLst>
          </p:cNvPr>
          <p:cNvSpPr txBox="1">
            <a:spLocks/>
          </p:cNvSpPr>
          <p:nvPr/>
        </p:nvSpPr>
        <p:spPr>
          <a:xfrm>
            <a:off x="2149105" y="5754413"/>
            <a:ext cx="2430778" cy="77679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States are every possible subset of states in the original NFA.</a:t>
            </a:r>
          </a:p>
        </p:txBody>
      </p:sp>
      <p:cxnSp>
        <p:nvCxnSpPr>
          <p:cNvPr id="100" name="Straight Connector 99">
            <a:extLst>
              <a:ext uri="{FF2B5EF4-FFF2-40B4-BE49-F238E27FC236}">
                <a16:creationId xmlns:a16="http://schemas.microsoft.com/office/drawing/2014/main" id="{4D666F2D-1884-1F47-A5D8-96D83C2E43AE}"/>
              </a:ext>
            </a:extLst>
          </p:cNvPr>
          <p:cNvCxnSpPr>
            <a:cxnSpLocks/>
          </p:cNvCxnSpPr>
          <p:nvPr/>
        </p:nvCxnSpPr>
        <p:spPr>
          <a:xfrm flipH="1">
            <a:off x="4414408" y="4899292"/>
            <a:ext cx="1615902" cy="7110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005D92C1-DCF7-E54F-AF78-F885ACC1F96A}"/>
              </a:ext>
            </a:extLst>
          </p:cNvPr>
          <p:cNvSpPr txBox="1">
            <a:spLocks/>
          </p:cNvSpPr>
          <p:nvPr/>
        </p:nvSpPr>
        <p:spPr>
          <a:xfrm>
            <a:off x="7724843" y="5754412"/>
            <a:ext cx="3468674" cy="87498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When character is read from input, we transition to a new subset of states the NFA was in</a:t>
            </a:r>
          </a:p>
        </p:txBody>
      </p:sp>
      <p:cxnSp>
        <p:nvCxnSpPr>
          <p:cNvPr id="103" name="Straight Connector 102">
            <a:extLst>
              <a:ext uri="{FF2B5EF4-FFF2-40B4-BE49-F238E27FC236}">
                <a16:creationId xmlns:a16="http://schemas.microsoft.com/office/drawing/2014/main" id="{1BBC0604-96DD-E748-8380-E16A81A42912}"/>
              </a:ext>
            </a:extLst>
          </p:cNvPr>
          <p:cNvCxnSpPr>
            <a:cxnSpLocks/>
          </p:cNvCxnSpPr>
          <p:nvPr/>
        </p:nvCxnSpPr>
        <p:spPr>
          <a:xfrm>
            <a:off x="8852338" y="4857289"/>
            <a:ext cx="606842" cy="76859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287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932688"/>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An NFA is equivalent in computational power to a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1453896"/>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Consider direction 2 next:</a:t>
            </a:r>
            <a:br>
              <a:rPr lang="en-US" sz="1800" i="1" dirty="0"/>
            </a:br>
            <a:r>
              <a:rPr lang="en-US" sz="1800" i="1" dirty="0"/>
              <a:t>If an NFA exists that recognizes some language L, then a DFA exists that also accepts L!</a:t>
            </a:r>
            <a:endParaRPr lang="en-US" sz="1800" i="1" dirty="0">
              <a:solidFill>
                <a:schemeClr val="tx1"/>
              </a:solidFill>
            </a:endParaRPr>
          </a:p>
        </p:txBody>
      </p:sp>
      <p:sp>
        <p:nvSpPr>
          <p:cNvPr id="14" name="Content Placeholder 2">
            <a:extLst>
              <a:ext uri="{FF2B5EF4-FFF2-40B4-BE49-F238E27FC236}">
                <a16:creationId xmlns:a16="http://schemas.microsoft.com/office/drawing/2014/main" id="{7359779C-CD75-CC4F-9563-11A50B44F535}"/>
              </a:ext>
            </a:extLst>
          </p:cNvPr>
          <p:cNvSpPr txBox="1">
            <a:spLocks/>
          </p:cNvSpPr>
          <p:nvPr/>
        </p:nvSpPr>
        <p:spPr>
          <a:xfrm>
            <a:off x="3179119" y="3307254"/>
            <a:ext cx="2366837" cy="1518272"/>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Given an NFA that accepts an arbitrary language L (left), describe the process for turning this into an equivalent DFA (right)</a:t>
            </a:r>
          </a:p>
        </p:txBody>
      </p:sp>
      <p:sp>
        <p:nvSpPr>
          <p:cNvPr id="52" name="Right Arrow 51">
            <a:extLst>
              <a:ext uri="{FF2B5EF4-FFF2-40B4-BE49-F238E27FC236}">
                <a16:creationId xmlns:a16="http://schemas.microsoft.com/office/drawing/2014/main" id="{7B6E91A0-4C42-C24F-A8A8-CED54E3F4018}"/>
              </a:ext>
            </a:extLst>
          </p:cNvPr>
          <p:cNvSpPr/>
          <p:nvPr/>
        </p:nvSpPr>
        <p:spPr>
          <a:xfrm>
            <a:off x="3237986" y="2740141"/>
            <a:ext cx="2072229" cy="453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3E4BBA1-B183-C148-9C39-CAFE63D26296}"/>
              </a:ext>
            </a:extLst>
          </p:cNvPr>
          <p:cNvPicPr>
            <a:picLocks noChangeAspect="1"/>
          </p:cNvPicPr>
          <p:nvPr/>
        </p:nvPicPr>
        <p:blipFill>
          <a:blip r:embed="rId2"/>
          <a:stretch>
            <a:fillRect/>
          </a:stretch>
        </p:blipFill>
        <p:spPr>
          <a:xfrm>
            <a:off x="547141" y="2665623"/>
            <a:ext cx="2631978" cy="2159903"/>
          </a:xfrm>
          <a:prstGeom prst="rect">
            <a:avLst/>
          </a:prstGeom>
        </p:spPr>
      </p:pic>
      <p:sp>
        <p:nvSpPr>
          <p:cNvPr id="102" name="Content Placeholder 2">
            <a:extLst>
              <a:ext uri="{FF2B5EF4-FFF2-40B4-BE49-F238E27FC236}">
                <a16:creationId xmlns:a16="http://schemas.microsoft.com/office/drawing/2014/main" id="{005D92C1-DCF7-E54F-AF78-F885ACC1F96A}"/>
              </a:ext>
            </a:extLst>
          </p:cNvPr>
          <p:cNvSpPr txBox="1">
            <a:spLocks/>
          </p:cNvSpPr>
          <p:nvPr/>
        </p:nvSpPr>
        <p:spPr>
          <a:xfrm>
            <a:off x="6251027" y="5975128"/>
            <a:ext cx="4942489" cy="677917"/>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Some state combinations from previous slide are impossible (have no incoming edges), so they can be removed. This is the simpler version</a:t>
            </a:r>
          </a:p>
        </p:txBody>
      </p:sp>
      <p:cxnSp>
        <p:nvCxnSpPr>
          <p:cNvPr id="103" name="Straight Connector 102">
            <a:extLst>
              <a:ext uri="{FF2B5EF4-FFF2-40B4-BE49-F238E27FC236}">
                <a16:creationId xmlns:a16="http://schemas.microsoft.com/office/drawing/2014/main" id="{1BBC0604-96DD-E748-8380-E16A81A42912}"/>
              </a:ext>
            </a:extLst>
          </p:cNvPr>
          <p:cNvCxnSpPr>
            <a:cxnSpLocks/>
          </p:cNvCxnSpPr>
          <p:nvPr/>
        </p:nvCxnSpPr>
        <p:spPr>
          <a:xfrm>
            <a:off x="9120352" y="5393574"/>
            <a:ext cx="208761" cy="5257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0AFAD66-17EF-E54B-8CA2-74684DCE73D8}"/>
              </a:ext>
            </a:extLst>
          </p:cNvPr>
          <p:cNvPicPr>
            <a:picLocks noChangeAspect="1"/>
          </p:cNvPicPr>
          <p:nvPr/>
        </p:nvPicPr>
        <p:blipFill>
          <a:blip r:embed="rId3"/>
          <a:stretch>
            <a:fillRect/>
          </a:stretch>
        </p:blipFill>
        <p:spPr>
          <a:xfrm>
            <a:off x="5545956" y="2454063"/>
            <a:ext cx="6045894" cy="2789104"/>
          </a:xfrm>
          <a:prstGeom prst="rect">
            <a:avLst/>
          </a:prstGeom>
        </p:spPr>
      </p:pic>
    </p:spTree>
    <p:extLst>
      <p:ext uri="{BB962C8B-B14F-4D97-AF65-F5344CB8AC3E}">
        <p14:creationId xmlns:p14="http://schemas.microsoft.com/office/powerpoint/2010/main" val="2416868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932688"/>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Possible Theorem 1: An NFA is equivalent in computational power to a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1453896"/>
            <a:ext cx="10306875" cy="64922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Consider direction 2 next:</a:t>
            </a:r>
            <a:br>
              <a:rPr lang="en-US" sz="1800" i="1" dirty="0"/>
            </a:br>
            <a:r>
              <a:rPr lang="en-US" sz="1800" i="1" dirty="0"/>
              <a:t>Here is the formal version of the process</a:t>
            </a:r>
            <a:endParaRPr lang="en-US" sz="1800" i="1" dirty="0">
              <a:solidFill>
                <a:schemeClr val="tx1"/>
              </a:solidFill>
            </a:endParaRPr>
          </a:p>
        </p:txBody>
      </p:sp>
      <p:sp>
        <p:nvSpPr>
          <p:cNvPr id="52" name="Right Arrow 51">
            <a:extLst>
              <a:ext uri="{FF2B5EF4-FFF2-40B4-BE49-F238E27FC236}">
                <a16:creationId xmlns:a16="http://schemas.microsoft.com/office/drawing/2014/main" id="{7B6E91A0-4C42-C24F-A8A8-CED54E3F4018}"/>
              </a:ext>
            </a:extLst>
          </p:cNvPr>
          <p:cNvSpPr/>
          <p:nvPr/>
        </p:nvSpPr>
        <p:spPr>
          <a:xfrm>
            <a:off x="3915266" y="2942469"/>
            <a:ext cx="908039" cy="453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9" name="Content Placeholder 2">
                <a:extLst>
                  <a:ext uri="{FF2B5EF4-FFF2-40B4-BE49-F238E27FC236}">
                    <a16:creationId xmlns:a16="http://schemas.microsoft.com/office/drawing/2014/main" id="{D604B1F4-2AE6-8142-814F-A289190D9BD0}"/>
                  </a:ext>
                </a:extLst>
              </p:cNvPr>
              <p:cNvSpPr txBox="1">
                <a:spLocks/>
              </p:cNvSpPr>
              <p:nvPr/>
            </p:nvSpPr>
            <p:spPr>
              <a:xfrm>
                <a:off x="688404" y="2432231"/>
                <a:ext cx="3024378" cy="171734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Consider an arbitrary NFA N that recognizes an arbitrary language L:</a:t>
                </a:r>
              </a:p>
              <a:p>
                <a:pPr marL="0" indent="0">
                  <a:buFont typeface="Arial" panose="020B0604020202020204" pitchFamily="34" charset="0"/>
                  <a:buNone/>
                </a:pPr>
                <a:endParaRPr lang="en-US" sz="1600" i="1" dirty="0">
                  <a:solidFill>
                    <a:schemeClr val="tx1"/>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𝑁</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𝑄</m:t>
                      </m:r>
                      <m:r>
                        <a:rPr lang="en-US" sz="1600" b="0" i="1"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Σ</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𝛿</m:t>
                      </m:r>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𝐹</m:t>
                      </m:r>
                      <m:r>
                        <a:rPr lang="en-US" sz="1600" b="0" i="1" smtClean="0">
                          <a:solidFill>
                            <a:schemeClr val="tx1"/>
                          </a:solidFill>
                          <a:latin typeface="Cambria Math" panose="02040503050406030204" pitchFamily="18" charset="0"/>
                        </a:rPr>
                        <m:t>)</m:t>
                      </m:r>
                    </m:oMath>
                  </m:oMathPara>
                </a14:m>
                <a:endParaRPr lang="en-US" sz="1600" i="1" dirty="0">
                  <a:solidFill>
                    <a:schemeClr val="tx1"/>
                  </a:solidFill>
                </a:endParaRPr>
              </a:p>
            </p:txBody>
          </p:sp>
        </mc:Choice>
        <mc:Fallback>
          <p:sp>
            <p:nvSpPr>
              <p:cNvPr id="99" name="Content Placeholder 2">
                <a:extLst>
                  <a:ext uri="{FF2B5EF4-FFF2-40B4-BE49-F238E27FC236}">
                    <a16:creationId xmlns:a16="http://schemas.microsoft.com/office/drawing/2014/main" id="{D604B1F4-2AE6-8142-814F-A289190D9BD0}"/>
                  </a:ext>
                </a:extLst>
              </p:cNvPr>
              <p:cNvSpPr txBox="1">
                <a:spLocks noRot="1" noChangeAspect="1" noMove="1" noResize="1" noEditPoints="1" noAdjustHandles="1" noChangeArrowheads="1" noChangeShapeType="1" noTextEdit="1"/>
              </p:cNvSpPr>
              <p:nvPr/>
            </p:nvSpPr>
            <p:spPr>
              <a:xfrm>
                <a:off x="688404" y="2432231"/>
                <a:ext cx="3024378" cy="1717344"/>
              </a:xfrm>
              <a:prstGeom prst="rect">
                <a:avLst/>
              </a:prstGeom>
              <a:blipFill>
                <a:blip r:embed="rId2"/>
                <a:stretch>
                  <a:fillRect l="-83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0" name="Content Placeholder 2">
                <a:extLst>
                  <a:ext uri="{FF2B5EF4-FFF2-40B4-BE49-F238E27FC236}">
                    <a16:creationId xmlns:a16="http://schemas.microsoft.com/office/drawing/2014/main" id="{6897ABD7-C1A1-F548-BE8A-9895A5151163}"/>
                  </a:ext>
                </a:extLst>
              </p:cNvPr>
              <p:cNvSpPr txBox="1">
                <a:spLocks/>
              </p:cNvSpPr>
              <p:nvPr/>
            </p:nvSpPr>
            <p:spPr>
              <a:xfrm>
                <a:off x="4950375" y="2432231"/>
                <a:ext cx="6402525" cy="2754623"/>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solidFill>
                  </a:rPr>
                  <a:t>Construct a DFA D as such:</a:t>
                </a:r>
              </a:p>
              <a:p>
                <a:pPr marL="0" indent="0">
                  <a:buFont typeface="Arial" panose="020B0604020202020204" pitchFamily="34" charset="0"/>
                  <a:buNone/>
                </a:pPr>
                <a:endParaRPr lang="en-US" sz="16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𝐷</m:t>
                      </m:r>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𝑄</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r>
                        <m:rPr>
                          <m:sty m:val="p"/>
                        </m:rPr>
                        <a:rPr lang="en-US" sz="1600" b="0" i="0" smtClean="0">
                          <a:solidFill>
                            <a:schemeClr val="tx1"/>
                          </a:solidFill>
                          <a:latin typeface="Cambria Math" panose="02040503050406030204" pitchFamily="18" charset="0"/>
                        </a:rPr>
                        <m:t>Σ</m:t>
                      </m:r>
                      <m:r>
                        <a:rPr lang="en-US" sz="1600" b="0" i="1" smtClean="0">
                          <a:solidFill>
                            <a:schemeClr val="tx1"/>
                          </a:solidFill>
                          <a:latin typeface="Cambria Math" panose="02040503050406030204" pitchFamily="18" charset="0"/>
                        </a:rPr>
                        <m:t>, </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𝛿</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𝐹</m:t>
                      </m:r>
                      <m:r>
                        <a:rPr lang="en-US" sz="1600" b="0" i="1" smtClean="0">
                          <a:solidFill>
                            <a:schemeClr val="tx1"/>
                          </a:solidFill>
                          <a:latin typeface="Cambria Math" panose="02040503050406030204" pitchFamily="18" charset="0"/>
                        </a:rPr>
                        <m:t>′)</m:t>
                      </m:r>
                    </m:oMath>
                  </m:oMathPara>
                </a14:m>
                <a:endParaRPr lang="en-US" sz="1600" i="1" dirty="0">
                  <a:solidFill>
                    <a:schemeClr val="tx1"/>
                  </a:solidFill>
                </a:endParaRPr>
              </a:p>
              <a:p>
                <a:pPr marL="0" indent="0">
                  <a:buFont typeface="Arial" panose="020B0604020202020204" pitchFamily="34" charset="0"/>
                  <a:buNone/>
                </a:pPr>
                <a:r>
                  <a:rPr lang="en-US" sz="1600" i="1" dirty="0"/>
                  <a:t>Such that:</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𝑄</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𝑃</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𝑄</m:t>
                      </m:r>
                      <m:r>
                        <a:rPr lang="en-US" sz="1600" b="0" i="1" smtClean="0">
                          <a:solidFill>
                            <a:schemeClr val="tx1"/>
                          </a:solidFill>
                          <a:latin typeface="Cambria Math" panose="02040503050406030204" pitchFamily="18" charset="0"/>
                        </a:rPr>
                        <m:t>)</m:t>
                      </m:r>
                    </m:oMath>
                    <m:oMath xmlns:m="http://schemas.openxmlformats.org/officeDocument/2006/math">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𝛿</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d>
                        <m:dPr>
                          <m:ctrlPr>
                            <a:rPr lang="en-US" sz="1600" b="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𝑅</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𝑄</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m:t>
                          </m:r>
                          <m:r>
                            <m:rPr>
                              <m:sty m:val="p"/>
                            </m:rPr>
                            <a:rPr lang="en-US" sz="1600" b="0" i="0" smtClean="0">
                              <a:solidFill>
                                <a:schemeClr val="tx1"/>
                              </a:solidFill>
                              <a:latin typeface="Cambria Math" panose="02040503050406030204" pitchFamily="18" charset="0"/>
                            </a:rPr>
                            <m:t>Σ</m:t>
                          </m:r>
                        </m:e>
                      </m:d>
                      <m:r>
                        <a:rPr lang="en-US" sz="1600" b="0" i="1" smtClean="0">
                          <a:solidFill>
                            <a:schemeClr val="tx1"/>
                          </a:solidFill>
                          <a:latin typeface="Cambria Math" panose="02040503050406030204" pitchFamily="18" charset="0"/>
                        </a:rPr>
                        <m:t>→</m:t>
                      </m:r>
                      <m:d>
                        <m:dPr>
                          <m:begChr m:val="{"/>
                          <m:endChr m:val="|"/>
                          <m:ctrlPr>
                            <a:rPr lang="en-US" sz="1600" b="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𝑞</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𝑄</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𝑟</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𝑅</m:t>
                          </m:r>
                        </m:e>
                      </m:d>
                      <m:r>
                        <a:rPr lang="en-US" sz="1600" b="0" i="1" smtClean="0">
                          <a:solidFill>
                            <a:schemeClr val="tx1"/>
                          </a:solidFill>
                          <a:latin typeface="Cambria Math" panose="02040503050406030204" pitchFamily="18" charset="0"/>
                        </a:rPr>
                        <m:t>𝑞</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𝐸</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𝛿</m:t>
                      </m:r>
                      <m:d>
                        <m:dPr>
                          <m:ctrlPr>
                            <a:rPr lang="en-US" sz="1600" b="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𝑟</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𝑎</m:t>
                          </m:r>
                        </m:e>
                      </m:d>
                      <m:r>
                        <a:rPr lang="en-US" sz="1600" b="0" i="1" smtClean="0">
                          <a:solidFill>
                            <a:schemeClr val="tx1"/>
                          </a:solidFill>
                          <a:latin typeface="Cambria Math" panose="02040503050406030204" pitchFamily="18" charset="0"/>
                        </a:rPr>
                        <m:t>)}</m:t>
                      </m:r>
                    </m:oMath>
                    <m:oMath xmlns:m="http://schemas.openxmlformats.org/officeDocument/2006/math">
                      <m:sSubSup>
                        <m:sSubSupPr>
                          <m:ctrlPr>
                            <a:rPr lang="en-US" sz="1600" b="0" i="1" smtClean="0">
                              <a:solidFill>
                                <a:schemeClr val="tx1"/>
                              </a:solidFill>
                              <a:latin typeface="Cambria Math" panose="02040503050406030204" pitchFamily="18" charset="0"/>
                            </a:rPr>
                          </m:ctrlPr>
                        </m:sSubSup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0</m:t>
                          </m:r>
                        </m:sub>
                        <m:sup>
                          <m:r>
                            <a:rPr lang="en-US" sz="1600" b="0" i="1" smtClean="0">
                              <a:solidFill>
                                <a:schemeClr val="tx1"/>
                              </a:solidFill>
                              <a:latin typeface="Cambria Math" panose="02040503050406030204" pitchFamily="18" charset="0"/>
                            </a:rPr>
                            <m:t>′</m:t>
                          </m:r>
                        </m:sup>
                      </m:sSubSup>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𝑞</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m:t>
                      </m:r>
                    </m:oMath>
                    <m:oMath xmlns:m="http://schemas.openxmlformats.org/officeDocument/2006/math">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𝐹</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𝑅</m:t>
                      </m:r>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𝑄</m:t>
                          </m:r>
                        </m:e>
                        <m:sup>
                          <m:r>
                            <a:rPr lang="en-US" sz="1600" b="0" i="1" smtClean="0">
                              <a:solidFill>
                                <a:schemeClr val="tx1"/>
                              </a:solidFill>
                              <a:latin typeface="Cambria Math" panose="02040503050406030204" pitchFamily="18" charset="0"/>
                            </a:rPr>
                            <m:t>′</m:t>
                          </m:r>
                        </m:sup>
                      </m:sSup>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m:t>
                          </m:r>
                        </m:e>
                        <m:sub>
                          <m:r>
                            <a:rPr lang="en-US" sz="1600" b="0" i="1" smtClean="0">
                              <a:solidFill>
                                <a:schemeClr val="tx1"/>
                              </a:solidFill>
                              <a:latin typeface="Cambria Math" panose="02040503050406030204" pitchFamily="18" charset="0"/>
                            </a:rPr>
                            <m:t>𝑟</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𝑅</m:t>
                          </m:r>
                        </m:sub>
                      </m:sSub>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𝑟</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𝐹</m:t>
                      </m:r>
                      <m:r>
                        <a:rPr lang="en-US" sz="1600" b="0" i="1" smtClean="0">
                          <a:solidFill>
                            <a:schemeClr val="tx1"/>
                          </a:solidFill>
                          <a:latin typeface="Cambria Math" panose="02040503050406030204" pitchFamily="18" charset="0"/>
                        </a:rPr>
                        <m:t>}</m:t>
                      </m:r>
                    </m:oMath>
                  </m:oMathPara>
                </a14:m>
                <a:endParaRPr lang="en-US" sz="1600" i="1" dirty="0">
                  <a:solidFill>
                    <a:schemeClr val="tx1"/>
                  </a:solidFill>
                </a:endParaRPr>
              </a:p>
            </p:txBody>
          </p:sp>
        </mc:Choice>
        <mc:Fallback>
          <p:sp>
            <p:nvSpPr>
              <p:cNvPr id="100" name="Content Placeholder 2">
                <a:extLst>
                  <a:ext uri="{FF2B5EF4-FFF2-40B4-BE49-F238E27FC236}">
                    <a16:creationId xmlns:a16="http://schemas.microsoft.com/office/drawing/2014/main" id="{6897ABD7-C1A1-F548-BE8A-9895A5151163}"/>
                  </a:ext>
                </a:extLst>
              </p:cNvPr>
              <p:cNvSpPr txBox="1">
                <a:spLocks noRot="1" noChangeAspect="1" noMove="1" noResize="1" noEditPoints="1" noAdjustHandles="1" noChangeArrowheads="1" noChangeShapeType="1" noTextEdit="1"/>
              </p:cNvSpPr>
              <p:nvPr/>
            </p:nvSpPr>
            <p:spPr>
              <a:xfrm>
                <a:off x="4950375" y="2432231"/>
                <a:ext cx="6402525" cy="2754623"/>
              </a:xfrm>
              <a:prstGeom prst="rect">
                <a:avLst/>
              </a:prstGeom>
              <a:blipFill>
                <a:blip r:embed="rId3"/>
                <a:stretch>
                  <a:fillRect l="-395"/>
                </a:stretch>
              </a:blipFill>
              <a:ln>
                <a:solidFill>
                  <a:schemeClr val="tx1">
                    <a:lumMod val="95000"/>
                  </a:schemeClr>
                </a:solidFill>
              </a:ln>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44CFBD14-74ED-C446-88D9-6CA88DF8BC55}"/>
              </a:ext>
            </a:extLst>
          </p:cNvPr>
          <p:cNvSpPr txBox="1">
            <a:spLocks/>
          </p:cNvSpPr>
          <p:nvPr/>
        </p:nvSpPr>
        <p:spPr>
          <a:xfrm>
            <a:off x="5297214" y="5919952"/>
            <a:ext cx="5998779" cy="787415"/>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What is E() here? Given a set of states R, let E(R) be the set of states that we can reach by traveling along epsilon transitions only, including the </a:t>
            </a:r>
            <a:r>
              <a:rPr lang="en-US" sz="1400" i="1" dirty="0"/>
              <a:t>original states in the return value.</a:t>
            </a:r>
            <a:endParaRPr lang="en-US" sz="1400" i="1" dirty="0">
              <a:solidFill>
                <a:schemeClr val="tx1"/>
              </a:solidFill>
            </a:endParaRPr>
          </a:p>
        </p:txBody>
      </p:sp>
      <p:cxnSp>
        <p:nvCxnSpPr>
          <p:cNvPr id="9" name="Straight Connector 8">
            <a:extLst>
              <a:ext uri="{FF2B5EF4-FFF2-40B4-BE49-F238E27FC236}">
                <a16:creationId xmlns:a16="http://schemas.microsoft.com/office/drawing/2014/main" id="{1BDA7099-B4FD-B44E-B2D5-CDEE58E7F157}"/>
              </a:ext>
            </a:extLst>
          </p:cNvPr>
          <p:cNvCxnSpPr>
            <a:cxnSpLocks/>
          </p:cNvCxnSpPr>
          <p:nvPr/>
        </p:nvCxnSpPr>
        <p:spPr>
          <a:xfrm flipH="1">
            <a:off x="9364718" y="4595648"/>
            <a:ext cx="134006" cy="132430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392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NFA vs. DFA?</a:t>
            </a:r>
          </a:p>
        </p:txBody>
      </p:sp>
      <p:sp>
        <p:nvSpPr>
          <p:cNvPr id="5" name="Content Placeholder 2">
            <a:extLst>
              <a:ext uri="{FF2B5EF4-FFF2-40B4-BE49-F238E27FC236}">
                <a16:creationId xmlns:a16="http://schemas.microsoft.com/office/drawing/2014/main" id="{AF7FBC61-F392-6741-963B-32134CE67FF2}"/>
              </a:ext>
            </a:extLst>
          </p:cNvPr>
          <p:cNvSpPr txBox="1">
            <a:spLocks/>
          </p:cNvSpPr>
          <p:nvPr/>
        </p:nvSpPr>
        <p:spPr>
          <a:xfrm>
            <a:off x="1141412" y="2459736"/>
            <a:ext cx="10306875" cy="576072"/>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Theorem: An NFA is equivalent in computational power to a DFA</a:t>
            </a:r>
          </a:p>
        </p:txBody>
      </p:sp>
      <p:sp>
        <p:nvSpPr>
          <p:cNvPr id="7" name="Content Placeholder 2">
            <a:extLst>
              <a:ext uri="{FF2B5EF4-FFF2-40B4-BE49-F238E27FC236}">
                <a16:creationId xmlns:a16="http://schemas.microsoft.com/office/drawing/2014/main" id="{0408544F-3274-1D40-A9C3-1AFA343C1537}"/>
              </a:ext>
            </a:extLst>
          </p:cNvPr>
          <p:cNvSpPr txBox="1">
            <a:spLocks/>
          </p:cNvSpPr>
          <p:nvPr/>
        </p:nvSpPr>
        <p:spPr>
          <a:xfrm>
            <a:off x="1141411" y="2980944"/>
            <a:ext cx="10306875" cy="6492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Thus, it is proven!!!!</a:t>
            </a:r>
            <a:endParaRPr lang="en-US" sz="1800" i="1" dirty="0">
              <a:solidFill>
                <a:schemeClr val="tx1"/>
              </a:solidFill>
            </a:endParaRPr>
          </a:p>
        </p:txBody>
      </p:sp>
    </p:spTree>
    <p:extLst>
      <p:ext uri="{BB962C8B-B14F-4D97-AF65-F5344CB8AC3E}">
        <p14:creationId xmlns:p14="http://schemas.microsoft.com/office/powerpoint/2010/main" val="3565726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Non-Determinism Summary</a:t>
            </a:r>
          </a:p>
        </p:txBody>
      </p:sp>
      <p:sp>
        <p:nvSpPr>
          <p:cNvPr id="4" name="Content Placeholder 2">
            <a:extLst>
              <a:ext uri="{FF2B5EF4-FFF2-40B4-BE49-F238E27FC236}">
                <a16:creationId xmlns:a16="http://schemas.microsoft.com/office/drawing/2014/main" id="{B0765A4B-5441-7640-B1AC-0E649906A444}"/>
              </a:ext>
            </a:extLst>
          </p:cNvPr>
          <p:cNvSpPr txBox="1">
            <a:spLocks/>
          </p:cNvSpPr>
          <p:nvPr/>
        </p:nvSpPr>
        <p:spPr>
          <a:xfrm>
            <a:off x="1615966" y="2033752"/>
            <a:ext cx="9144000" cy="36080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t>What did we learn in this section</a:t>
            </a:r>
            <a:r>
              <a:rPr lang="en-US" sz="1800" i="1" dirty="0"/>
              <a:t>:</a:t>
            </a:r>
          </a:p>
          <a:p>
            <a:pPr marL="0" indent="0" algn="ctr">
              <a:buFont typeface="Arial" panose="020B0604020202020204" pitchFamily="34" charset="0"/>
              <a:buNone/>
            </a:pPr>
            <a:endParaRPr lang="en-US" sz="1800" i="1" dirty="0"/>
          </a:p>
          <a:p>
            <a:pPr marL="342900" indent="-342900" algn="ctr">
              <a:buFont typeface="Arial" panose="020B0604020202020204" pitchFamily="34" charset="0"/>
              <a:buAutoNum type="arabicPeriod"/>
            </a:pPr>
            <a:r>
              <a:rPr lang="en-US" sz="1800" i="1" dirty="0">
                <a:solidFill>
                  <a:schemeClr val="tx1"/>
                </a:solidFill>
              </a:rPr>
              <a:t>An NFA is a different type of machine that extends the functionality of a DFA</a:t>
            </a:r>
          </a:p>
          <a:p>
            <a:pPr marL="342900" indent="-342900" algn="ctr">
              <a:buFont typeface="Arial" panose="020B0604020202020204" pitchFamily="34" charset="0"/>
              <a:buAutoNum type="arabicPeriod"/>
            </a:pPr>
            <a:r>
              <a:rPr lang="en-US" sz="1800" i="1" dirty="0"/>
              <a:t>NFAs are often more convenient for recognizing languages because of the parallelism</a:t>
            </a:r>
          </a:p>
          <a:p>
            <a:pPr marL="342900" indent="-342900" algn="ctr">
              <a:buFont typeface="Arial" panose="020B0604020202020204" pitchFamily="34" charset="0"/>
              <a:buAutoNum type="arabicPeriod"/>
            </a:pPr>
            <a:r>
              <a:rPr lang="en-US" sz="1800" i="1" dirty="0">
                <a:solidFill>
                  <a:schemeClr val="tx1"/>
                </a:solidFill>
              </a:rPr>
              <a:t>NFAs and DFAs are equivalent in </a:t>
            </a:r>
            <a:r>
              <a:rPr lang="en-US" sz="1800" i="1" dirty="0"/>
              <a:t>computational power</a:t>
            </a:r>
            <a:endParaRPr lang="en-US" sz="1800" i="1" dirty="0">
              <a:solidFill>
                <a:schemeClr val="tx1"/>
              </a:solidFill>
            </a:endParaRPr>
          </a:p>
        </p:txBody>
      </p:sp>
    </p:spTree>
    <p:extLst>
      <p:ext uri="{BB962C8B-B14F-4D97-AF65-F5344CB8AC3E}">
        <p14:creationId xmlns:p14="http://schemas.microsoft.com/office/powerpoint/2010/main" val="605036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Regular Languages</a:t>
            </a:r>
          </a:p>
        </p:txBody>
      </p:sp>
    </p:spTree>
    <p:extLst>
      <p:ext uri="{BB962C8B-B14F-4D97-AF65-F5344CB8AC3E}">
        <p14:creationId xmlns:p14="http://schemas.microsoft.com/office/powerpoint/2010/main" val="3007497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Motivating Questions</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1954924" y="2139520"/>
            <a:ext cx="8415767" cy="761335"/>
          </a:xfrm>
          <a:solidFill>
            <a:schemeClr val="tx1">
              <a:lumMod val="95000"/>
            </a:schemeClr>
          </a:solidFill>
        </p:spPr>
        <p:txBody>
          <a:bodyPr>
            <a:normAutofit/>
          </a:bodyPr>
          <a:lstStyle/>
          <a:p>
            <a:pPr marL="0" indent="0" algn="ctr">
              <a:buNone/>
            </a:pPr>
            <a:r>
              <a:rPr lang="en-US" sz="1800" i="1" dirty="0">
                <a:solidFill>
                  <a:schemeClr val="bg1"/>
                </a:solidFill>
              </a:rPr>
              <a:t>Ok, we have NFAs and DFAs (and they are equivalent in computational power). What is the exact set of languages that these machines can recognize?</a:t>
            </a:r>
          </a:p>
        </p:txBody>
      </p:sp>
      <p:sp>
        <p:nvSpPr>
          <p:cNvPr id="5" name="Content Placeholder 2">
            <a:extLst>
              <a:ext uri="{FF2B5EF4-FFF2-40B4-BE49-F238E27FC236}">
                <a16:creationId xmlns:a16="http://schemas.microsoft.com/office/drawing/2014/main" id="{B490E4B8-F193-734A-A854-27014A106DAC}"/>
              </a:ext>
            </a:extLst>
          </p:cNvPr>
          <p:cNvSpPr txBox="1">
            <a:spLocks/>
          </p:cNvSpPr>
          <p:nvPr/>
        </p:nvSpPr>
        <p:spPr>
          <a:xfrm>
            <a:off x="1954924" y="3505865"/>
            <a:ext cx="8415767" cy="7613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Can we find at least one language that NFAs and DFAs cannot recognize (spoiler: yes)? How do we find one?</a:t>
            </a:r>
          </a:p>
        </p:txBody>
      </p:sp>
    </p:spTree>
    <p:extLst>
      <p:ext uri="{BB962C8B-B14F-4D97-AF65-F5344CB8AC3E}">
        <p14:creationId xmlns:p14="http://schemas.microsoft.com/office/powerpoint/2010/main" val="37389160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Definition: Regular Language</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2086147" y="2234113"/>
            <a:ext cx="8016530" cy="629851"/>
          </a:xfrm>
          <a:solidFill>
            <a:schemeClr val="tx1">
              <a:lumMod val="95000"/>
            </a:schemeClr>
          </a:solidFill>
        </p:spPr>
        <p:txBody>
          <a:bodyPr>
            <a:normAutofit/>
          </a:bodyPr>
          <a:lstStyle/>
          <a:p>
            <a:pPr marL="0" indent="0" algn="ctr">
              <a:buNone/>
            </a:pPr>
            <a:r>
              <a:rPr lang="en-US" sz="1800" i="1" dirty="0">
                <a:solidFill>
                  <a:schemeClr val="bg1"/>
                </a:solidFill>
              </a:rPr>
              <a:t>A language is called a </a:t>
            </a:r>
            <a:r>
              <a:rPr lang="en-US" sz="1800" b="1" i="1" u="sng" dirty="0">
                <a:solidFill>
                  <a:schemeClr val="bg1"/>
                </a:solidFill>
              </a:rPr>
              <a:t>regular language</a:t>
            </a:r>
            <a:r>
              <a:rPr lang="en-US" sz="1800" i="1" dirty="0">
                <a:solidFill>
                  <a:schemeClr val="bg1"/>
                </a:solidFill>
              </a:rPr>
              <a:t> if there exists some DFA that recognizes it</a:t>
            </a:r>
          </a:p>
        </p:txBody>
      </p:sp>
      <p:sp>
        <p:nvSpPr>
          <p:cNvPr id="4" name="Content Placeholder 2">
            <a:extLst>
              <a:ext uri="{FF2B5EF4-FFF2-40B4-BE49-F238E27FC236}">
                <a16:creationId xmlns:a16="http://schemas.microsoft.com/office/drawing/2014/main" id="{41C4EC2C-3E49-5844-9840-125A537B7A4C}"/>
              </a:ext>
            </a:extLst>
          </p:cNvPr>
          <p:cNvSpPr txBox="1">
            <a:spLocks/>
          </p:cNvSpPr>
          <p:nvPr/>
        </p:nvSpPr>
        <p:spPr>
          <a:xfrm>
            <a:off x="1671147" y="4833550"/>
            <a:ext cx="2049516" cy="96957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…and by equivalence, there exists an NFA that recognizes it too!</a:t>
            </a:r>
          </a:p>
        </p:txBody>
      </p:sp>
      <p:cxnSp>
        <p:nvCxnSpPr>
          <p:cNvPr id="5" name="Straight Connector 4">
            <a:extLst>
              <a:ext uri="{FF2B5EF4-FFF2-40B4-BE49-F238E27FC236}">
                <a16:creationId xmlns:a16="http://schemas.microsoft.com/office/drawing/2014/main" id="{8664B7EB-AE76-E145-B672-1A0636622575}"/>
              </a:ext>
            </a:extLst>
          </p:cNvPr>
          <p:cNvCxnSpPr>
            <a:cxnSpLocks/>
          </p:cNvCxnSpPr>
          <p:nvPr/>
        </p:nvCxnSpPr>
        <p:spPr>
          <a:xfrm flipH="1">
            <a:off x="2490953" y="3186605"/>
            <a:ext cx="748861" cy="156669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FA2FED5F-2B15-414E-B467-90CE8DBD90B3}"/>
              </a:ext>
            </a:extLst>
          </p:cNvPr>
          <p:cNvSpPr txBox="1">
            <a:spLocks/>
          </p:cNvSpPr>
          <p:nvPr/>
        </p:nvSpPr>
        <p:spPr>
          <a:xfrm>
            <a:off x="7396658" y="4833551"/>
            <a:ext cx="2811514" cy="1547648"/>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This definition is a bit tautological right? Don’t worry, it is a good definition for now and we will analyze what falls into th</a:t>
            </a:r>
            <a:r>
              <a:rPr lang="en-US" sz="1400" i="1" dirty="0"/>
              <a:t>is category and what doesn’t soon.</a:t>
            </a:r>
            <a:endParaRPr lang="en-US" sz="1400" i="1" dirty="0">
              <a:solidFill>
                <a:schemeClr val="tx1"/>
              </a:solidFill>
            </a:endParaRPr>
          </a:p>
        </p:txBody>
      </p:sp>
      <p:cxnSp>
        <p:nvCxnSpPr>
          <p:cNvPr id="8" name="Straight Connector 7">
            <a:extLst>
              <a:ext uri="{FF2B5EF4-FFF2-40B4-BE49-F238E27FC236}">
                <a16:creationId xmlns:a16="http://schemas.microsoft.com/office/drawing/2014/main" id="{8A1F79C2-CAC0-C94F-B2E7-0EAAD6D2A2CE}"/>
              </a:ext>
            </a:extLst>
          </p:cNvPr>
          <p:cNvCxnSpPr>
            <a:cxnSpLocks/>
          </p:cNvCxnSpPr>
          <p:nvPr/>
        </p:nvCxnSpPr>
        <p:spPr>
          <a:xfrm>
            <a:off x="7507015" y="3065407"/>
            <a:ext cx="896006" cy="176814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122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A12C-3A0D-9343-9CC3-FB950DB38391}"/>
              </a:ext>
            </a:extLst>
          </p:cNvPr>
          <p:cNvSpPr>
            <a:spLocks noGrp="1"/>
          </p:cNvSpPr>
          <p:nvPr>
            <p:ph type="title"/>
          </p:nvPr>
        </p:nvSpPr>
        <p:spPr>
          <a:xfrm>
            <a:off x="1141412" y="234470"/>
            <a:ext cx="9905998" cy="670786"/>
          </a:xfrm>
        </p:spPr>
        <p:txBody>
          <a:bodyPr/>
          <a:lstStyle/>
          <a:p>
            <a:pPr algn="ctr"/>
            <a:r>
              <a:rPr lang="en-US" dirty="0"/>
              <a:t>Types of Problems</a:t>
            </a:r>
          </a:p>
        </p:txBody>
      </p:sp>
      <p:sp>
        <p:nvSpPr>
          <p:cNvPr id="3" name="Content Placeholder 2">
            <a:extLst>
              <a:ext uri="{FF2B5EF4-FFF2-40B4-BE49-F238E27FC236}">
                <a16:creationId xmlns:a16="http://schemas.microsoft.com/office/drawing/2014/main" id="{D9CF054C-33FC-A64B-8542-BEAFE510EFC9}"/>
              </a:ext>
            </a:extLst>
          </p:cNvPr>
          <p:cNvSpPr>
            <a:spLocks noGrp="1"/>
          </p:cNvSpPr>
          <p:nvPr>
            <p:ph idx="1"/>
          </p:nvPr>
        </p:nvSpPr>
        <p:spPr/>
        <p:txBody>
          <a:bodyPr/>
          <a:lstStyle/>
          <a:p>
            <a:endParaRPr lang="en-US"/>
          </a:p>
        </p:txBody>
      </p:sp>
      <mc:AlternateContent xmlns:mc="http://schemas.openxmlformats.org/markup-compatibility/2006">
        <mc:Choice xmlns:a14="http://schemas.microsoft.com/office/drawing/2010/main" Requires="a14">
          <p:graphicFrame>
            <p:nvGraphicFramePr>
              <p:cNvPr id="4" name="Content Placeholder 4">
                <a:extLst>
                  <a:ext uri="{FF2B5EF4-FFF2-40B4-BE49-F238E27FC236}">
                    <a16:creationId xmlns:a16="http://schemas.microsoft.com/office/drawing/2014/main" id="{744993AE-F321-E34D-A66F-50378FE92264}"/>
                  </a:ext>
                </a:extLst>
              </p:cNvPr>
              <p:cNvGraphicFramePr>
                <a:graphicFrameLocks/>
              </p:cNvGraphicFramePr>
              <p:nvPr>
                <p:extLst>
                  <p:ext uri="{D42A27DB-BD31-4B8C-83A1-F6EECF244321}">
                    <p14:modId xmlns:p14="http://schemas.microsoft.com/office/powerpoint/2010/main" val="3702788926"/>
                  </p:ext>
                </p:extLst>
              </p:nvPr>
            </p:nvGraphicFramePr>
            <p:xfrm>
              <a:off x="152430" y="1517904"/>
              <a:ext cx="11883962" cy="4343400"/>
            </p:xfrm>
            <a:graphic>
              <a:graphicData uri="http://schemas.openxmlformats.org/drawingml/2006/table">
                <a:tbl>
                  <a:tblPr firstRow="1" bandRow="1">
                    <a:tableStyleId>{073A0DAA-6AF3-43AB-8588-CEC1D06C72B9}</a:tableStyleId>
                  </a:tblPr>
                  <a:tblGrid>
                    <a:gridCol w="1715516">
                      <a:extLst>
                        <a:ext uri="{9D8B030D-6E8A-4147-A177-3AD203B41FA5}">
                          <a16:colId xmlns:a16="http://schemas.microsoft.com/office/drawing/2014/main" val="20000"/>
                        </a:ext>
                      </a:extLst>
                    </a:gridCol>
                    <a:gridCol w="2193925">
                      <a:extLst>
                        <a:ext uri="{9D8B030D-6E8A-4147-A177-3AD203B41FA5}">
                          <a16:colId xmlns:a16="http://schemas.microsoft.com/office/drawing/2014/main" val="20001"/>
                        </a:ext>
                      </a:extLst>
                    </a:gridCol>
                    <a:gridCol w="3983828">
                      <a:extLst>
                        <a:ext uri="{9D8B030D-6E8A-4147-A177-3AD203B41FA5}">
                          <a16:colId xmlns:a16="http://schemas.microsoft.com/office/drawing/2014/main" val="20002"/>
                        </a:ext>
                      </a:extLst>
                    </a:gridCol>
                    <a:gridCol w="3990693">
                      <a:extLst>
                        <a:ext uri="{9D8B030D-6E8A-4147-A177-3AD203B41FA5}">
                          <a16:colId xmlns:a16="http://schemas.microsoft.com/office/drawing/2014/main" val="20003"/>
                        </a:ext>
                      </a:extLst>
                    </a:gridCol>
                  </a:tblGrid>
                  <a:tr h="370840">
                    <a:tc>
                      <a:txBody>
                        <a:bodyPr/>
                        <a:lstStyle/>
                        <a:p>
                          <a:r>
                            <a:rPr lang="en-US" sz="2000"/>
                            <a:t>Name</a:t>
                          </a:r>
                        </a:p>
                      </a:txBody>
                      <a:tcPr/>
                    </a:tc>
                    <a:tc>
                      <a:txBody>
                        <a:bodyPr/>
                        <a:lstStyle/>
                        <a:p>
                          <a:r>
                            <a:rPr lang="en-US" sz="2000" dirty="0"/>
                            <a:t>Decision Problem</a:t>
                          </a:r>
                        </a:p>
                      </a:txBody>
                      <a:tcPr/>
                    </a:tc>
                    <a:tc>
                      <a:txBody>
                        <a:bodyPr/>
                        <a:lstStyle/>
                        <a:p>
                          <a:r>
                            <a:rPr lang="en-US" sz="2000"/>
                            <a:t>Function</a:t>
                          </a:r>
                        </a:p>
                      </a:txBody>
                      <a:tcPr/>
                    </a:tc>
                    <a:tc>
                      <a:txBody>
                        <a:bodyPr/>
                        <a:lstStyle/>
                        <a:p>
                          <a:r>
                            <a:rPr lang="en-US" sz="2000" dirty="0"/>
                            <a:t>Language</a:t>
                          </a:r>
                        </a:p>
                      </a:txBody>
                      <a:tcPr/>
                    </a:tc>
                    <a:extLst>
                      <a:ext uri="{0D108BD9-81ED-4DB2-BD59-A6C34878D82A}">
                        <a16:rowId xmlns:a16="http://schemas.microsoft.com/office/drawing/2014/main" val="10000"/>
                      </a:ext>
                    </a:extLst>
                  </a:tr>
                  <a:tr h="370840">
                    <a:tc>
                      <a:txBody>
                        <a:bodyPr/>
                        <a:lstStyle/>
                        <a:p>
                          <a:r>
                            <a:rPr lang="en-US" sz="2000" baseline="0" dirty="0"/>
                            <a:t>XOR</a:t>
                          </a:r>
                          <a:endParaRPr lang="en-US" sz="2000" dirty="0"/>
                        </a:p>
                      </a:txBody>
                      <a:tcPr/>
                    </a:tc>
                    <a:tc>
                      <a:txBody>
                        <a:bodyPr/>
                        <a:lstStyle/>
                        <a:p>
                          <a:r>
                            <a:rPr lang="en-US" sz="2000" dirty="0"/>
                            <a:t>Are there an odd number of 1’s?</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m:t>𝑓</m:t>
                                </m:r>
                                <m:d>
                                  <m:dPr>
                                    <m:ctrlPr>
                                      <a:rPr lang="en-US" sz="2000" smtClean="0"/>
                                    </m:ctrlPr>
                                  </m:dPr>
                                  <m:e>
                                    <m:r>
                                      <a:rPr lang="en-US" sz="2000" smtClean="0"/>
                                      <m:t>𝑏</m:t>
                                    </m:r>
                                  </m:e>
                                </m:d>
                                <m:r>
                                  <a:rPr lang="en-US" sz="2000" smtClean="0"/>
                                  <m:t>=</m:t>
                                </m:r>
                                <m:d>
                                  <m:dPr>
                                    <m:begChr m:val="{"/>
                                    <m:endChr m:val=""/>
                                    <m:ctrlPr>
                                      <a:rPr lang="en-US" sz="2000" smtClean="0"/>
                                    </m:ctrlPr>
                                  </m:dPr>
                                  <m:e>
                                    <m:eqArr>
                                      <m:eqArrPr>
                                        <m:ctrlPr>
                                          <a:rPr lang="en-US" sz="2000" smtClean="0"/>
                                        </m:ctrlPr>
                                      </m:eqArrPr>
                                      <m:e>
                                        <m:r>
                                          <a:rPr lang="en-US" sz="2000" smtClean="0"/>
                                          <m:t>0  </m:t>
                                        </m:r>
                                        <m:r>
                                          <m:rPr>
                                            <m:sty m:val="p"/>
                                          </m:rPr>
                                          <a:rPr lang="en-US" sz="2000" smtClean="0"/>
                                          <m:t>number</m:t>
                                        </m:r>
                                        <m:r>
                                          <a:rPr lang="en-US" sz="2000" smtClean="0"/>
                                          <m:t> </m:t>
                                        </m:r>
                                        <m:r>
                                          <m:rPr>
                                            <m:sty m:val="p"/>
                                          </m:rPr>
                                          <a:rPr lang="en-US" sz="2000" smtClean="0"/>
                                          <m:t>of</m:t>
                                        </m:r>
                                        <m:r>
                                          <a:rPr lang="en-US" sz="2000" smtClean="0"/>
                                          <m:t> 1</m:t>
                                        </m:r>
                                        <m:r>
                                          <m:rPr>
                                            <m:sty m:val="p"/>
                                          </m:rPr>
                                          <a:rPr lang="en-US" sz="2000" smtClean="0"/>
                                          <m:t>s</m:t>
                                        </m:r>
                                        <m:r>
                                          <a:rPr lang="en-US" sz="2000" smtClean="0"/>
                                          <m:t> </m:t>
                                        </m:r>
                                        <m:r>
                                          <m:rPr>
                                            <m:sty m:val="p"/>
                                          </m:rPr>
                                          <a:rPr lang="en-US" sz="2000" smtClean="0"/>
                                          <m:t>is</m:t>
                                        </m:r>
                                        <m:r>
                                          <a:rPr lang="en-US" sz="2000" smtClean="0"/>
                                          <m:t> </m:t>
                                        </m:r>
                                        <m:r>
                                          <m:rPr>
                                            <m:sty m:val="p"/>
                                          </m:rPr>
                                          <a:rPr lang="en-US" sz="2000" smtClean="0"/>
                                          <m:t>even</m:t>
                                        </m:r>
                                      </m:e>
                                      <m:e>
                                        <m:r>
                                          <a:rPr lang="en-US" sz="2000" smtClean="0"/>
                                          <m:t>1   </m:t>
                                        </m:r>
                                        <m:r>
                                          <m:rPr>
                                            <m:sty m:val="p"/>
                                          </m:rPr>
                                          <a:rPr lang="en-US" sz="2000" smtClean="0"/>
                                          <m:t>number</m:t>
                                        </m:r>
                                        <m:r>
                                          <a:rPr lang="en-US" sz="2000" smtClean="0"/>
                                          <m:t> </m:t>
                                        </m:r>
                                        <m:r>
                                          <m:rPr>
                                            <m:sty m:val="p"/>
                                          </m:rPr>
                                          <a:rPr lang="en-US" sz="2000" smtClean="0"/>
                                          <m:t>of</m:t>
                                        </m:r>
                                        <m:r>
                                          <a:rPr lang="en-US" sz="2000" smtClean="0"/>
                                          <m:t> 1</m:t>
                                        </m:r>
                                        <m:r>
                                          <m:rPr>
                                            <m:sty m:val="p"/>
                                          </m:rPr>
                                          <a:rPr lang="en-US" sz="2000" smtClean="0"/>
                                          <m:t>s</m:t>
                                        </m:r>
                                        <m:r>
                                          <a:rPr lang="en-US" sz="2000" smtClean="0"/>
                                          <m:t> </m:t>
                                        </m:r>
                                        <m:r>
                                          <m:rPr>
                                            <m:sty m:val="p"/>
                                          </m:rPr>
                                          <a:rPr lang="en-US" sz="2000" smtClean="0"/>
                                          <m:t>is</m:t>
                                        </m:r>
                                        <m:r>
                                          <a:rPr lang="en-US" sz="2000" smtClean="0"/>
                                          <m:t> </m:t>
                                        </m:r>
                                        <m:r>
                                          <a:rPr lang="en-US" sz="2000" smtClean="0"/>
                                          <m:t>𝑜𝑑𝑑</m:t>
                                        </m:r>
                                      </m:e>
                                    </m:eqArr>
                                  </m:e>
                                </m:d>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2000" smtClean="0"/>
                                    </m:ctrlPr>
                                  </m:dPr>
                                  <m:e>
                                    <m:r>
                                      <a:rPr lang="en-US" sz="2000" smtClean="0"/>
                                      <m:t>𝑏</m:t>
                                    </m:r>
                                    <m:r>
                                      <a:rPr lang="en-US" sz="2000" smtClean="0"/>
                                      <m:t>∈</m:t>
                                    </m:r>
                                    <m:sSup>
                                      <m:sSupPr>
                                        <m:ctrlPr>
                                          <a:rPr lang="en-US" sz="2000" smtClean="0"/>
                                        </m:ctrlPr>
                                      </m:sSupPr>
                                      <m:e>
                                        <m:r>
                                          <m:rPr>
                                            <m:sty m:val="p"/>
                                          </m:rPr>
                                          <a:rPr lang="en-US" sz="2000" smtClean="0"/>
                                          <m:t>Σ</m:t>
                                        </m:r>
                                      </m:e>
                                      <m:sup>
                                        <m:r>
                                          <a:rPr lang="en-US" sz="2000" smtClean="0"/>
                                          <m:t>∗</m:t>
                                        </m:r>
                                      </m:sup>
                                    </m:sSup>
                                  </m:e>
                                </m:d>
                                <m:r>
                                  <a:rPr lang="en-US" sz="2000" smtClean="0"/>
                                  <m:t>𝑏</m:t>
                                </m:r>
                                <m:r>
                                  <a:rPr lang="en-US" sz="2000" smtClean="0"/>
                                  <m:t> </m:t>
                                </m:r>
                                <m:r>
                                  <m:rPr>
                                    <m:sty m:val="p"/>
                                  </m:rPr>
                                  <a:rPr lang="en-US" sz="2000" smtClean="0"/>
                                  <m:t>has</m:t>
                                </m:r>
                                <m:r>
                                  <a:rPr lang="en-US" sz="2000" smtClean="0"/>
                                  <m:t> </m:t>
                                </m:r>
                                <m:r>
                                  <m:rPr>
                                    <m:sty m:val="p"/>
                                  </m:rPr>
                                  <a:rPr lang="en-US" sz="2000" smtClean="0"/>
                                  <m:t>and</m:t>
                                </m:r>
                                <m:r>
                                  <a:rPr lang="en-US" sz="2000" smtClean="0"/>
                                  <m:t> </m:t>
                                </m:r>
                                <m:r>
                                  <m:rPr>
                                    <m:sty m:val="p"/>
                                  </m:rPr>
                                  <a:rPr lang="en-US" sz="2000" smtClean="0"/>
                                  <m:t>odd</m:t>
                                </m:r>
                                <m:r>
                                  <a:rPr lang="en-US" sz="2000" smtClean="0"/>
                                  <m:t> </m:t>
                                </m:r>
                                <m:r>
                                  <m:rPr>
                                    <m:sty m:val="p"/>
                                  </m:rPr>
                                  <a:rPr lang="en-US" sz="2000" smtClean="0"/>
                                  <m:t>number</m:t>
                                </m:r>
                                <m:r>
                                  <a:rPr lang="en-US" sz="2000" smtClean="0"/>
                                  <m:t> </m:t>
                                </m:r>
                                <m:r>
                                  <m:rPr>
                                    <m:sty m:val="p"/>
                                  </m:rPr>
                                  <a:rPr lang="en-US" sz="2000" smtClean="0"/>
                                  <m:t>of</m:t>
                                </m:r>
                                <m:r>
                                  <a:rPr lang="en-US" sz="2000" smtClean="0"/>
                                  <m:t> 1</m:t>
                                </m:r>
                                <m:r>
                                  <m:rPr>
                                    <m:sty m:val="p"/>
                                  </m:rPr>
                                  <a:rPr lang="en-US" sz="2000" smtClean="0"/>
                                  <m:t>s</m:t>
                                </m:r>
                                <m:r>
                                  <a:rPr lang="en-US" sz="2000" smtClean="0"/>
                                  <m:t>}</m:t>
                                </m:r>
                              </m:oMath>
                            </m:oMathPara>
                          </a14:m>
                          <a:endParaRPr lang="en-US" sz="2000" dirty="0"/>
                        </a:p>
                      </a:txBody>
                      <a:tcPr/>
                    </a:tc>
                    <a:extLst>
                      <a:ext uri="{0D108BD9-81ED-4DB2-BD59-A6C34878D82A}">
                        <a16:rowId xmlns:a16="http://schemas.microsoft.com/office/drawing/2014/main" val="10001"/>
                      </a:ext>
                    </a:extLst>
                  </a:tr>
                  <a:tr h="370840">
                    <a:tc>
                      <a:txBody>
                        <a:bodyPr/>
                        <a:lstStyle/>
                        <a:p>
                          <a:r>
                            <a:rPr lang="en-US" sz="2000"/>
                            <a:t>Majority</a:t>
                          </a:r>
                        </a:p>
                      </a:txBody>
                      <a:tcPr/>
                    </a:tc>
                    <a:tc>
                      <a:txBody>
                        <a:bodyPr/>
                        <a:lstStyle/>
                        <a:p>
                          <a:r>
                            <a:rPr lang="en-US" sz="2000" dirty="0"/>
                            <a:t>Are there</a:t>
                          </a:r>
                          <a:r>
                            <a:rPr lang="en-US" sz="2000" baseline="0" dirty="0"/>
                            <a:t> more 1s than 0s?</a:t>
                          </a:r>
                          <a:endParaRPr lang="en-US" sz="2000" dirty="0"/>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u="none" smtClean="0"/>
                                  <m:t>𝑓</m:t>
                                </m:r>
                                <m:d>
                                  <m:dPr>
                                    <m:ctrlPr>
                                      <a:rPr lang="en-US" sz="2000" u="none" smtClean="0"/>
                                    </m:ctrlPr>
                                  </m:dPr>
                                  <m:e>
                                    <m:r>
                                      <a:rPr lang="en-US" sz="2000" u="none" smtClean="0"/>
                                      <m:t>𝑏</m:t>
                                    </m:r>
                                  </m:e>
                                </m:d>
                                <m:r>
                                  <a:rPr lang="en-US" sz="2000" u="none" smtClean="0"/>
                                  <m:t>=</m:t>
                                </m:r>
                                <m:d>
                                  <m:dPr>
                                    <m:begChr m:val="{"/>
                                    <m:endChr m:val=""/>
                                    <m:ctrlPr>
                                      <a:rPr lang="en-US" sz="2000" u="none" smtClean="0"/>
                                    </m:ctrlPr>
                                  </m:dPr>
                                  <m:e>
                                    <m:eqArr>
                                      <m:eqArrPr>
                                        <m:ctrlPr>
                                          <a:rPr lang="en-US" sz="2000" u="none" smtClean="0"/>
                                        </m:ctrlPr>
                                      </m:eqArrPr>
                                      <m:e>
                                        <m:r>
                                          <a:rPr lang="en-US" sz="2000" u="none" smtClean="0"/>
                                          <m:t>0 </m:t>
                                        </m:r>
                                        <m:r>
                                          <m:rPr>
                                            <m:sty m:val="p"/>
                                          </m:rPr>
                                          <a:rPr lang="en-US" sz="2000" u="none" smtClean="0"/>
                                          <m:t>more</m:t>
                                        </m:r>
                                        <m:r>
                                          <a:rPr lang="en-US" sz="2000" u="none" smtClean="0"/>
                                          <m:t> 0</m:t>
                                        </m:r>
                                        <m:r>
                                          <m:rPr>
                                            <m:sty m:val="p"/>
                                          </m:rPr>
                                          <a:rPr lang="en-US" sz="2000" u="none" smtClean="0"/>
                                          <m:t>s</m:t>
                                        </m:r>
                                        <m:r>
                                          <a:rPr lang="en-US" sz="2000" u="none" smtClean="0"/>
                                          <m:t> </m:t>
                                        </m:r>
                                        <m:r>
                                          <m:rPr>
                                            <m:sty m:val="p"/>
                                          </m:rPr>
                                          <a:rPr lang="en-US" sz="2000" u="none" smtClean="0"/>
                                          <m:t>than</m:t>
                                        </m:r>
                                        <m:r>
                                          <a:rPr lang="en-US" sz="2000" u="none" smtClean="0"/>
                                          <m:t> 1</m:t>
                                        </m:r>
                                        <m:r>
                                          <m:rPr>
                                            <m:sty m:val="p"/>
                                          </m:rPr>
                                          <a:rPr lang="en-US" sz="2000" u="none" smtClean="0"/>
                                          <m:t>s</m:t>
                                        </m:r>
                                      </m:e>
                                      <m:e>
                                        <m:r>
                                          <a:rPr lang="en-US" sz="2000" u="none" smtClean="0"/>
                                          <m:t>1 </m:t>
                                        </m:r>
                                        <m:r>
                                          <m:rPr>
                                            <m:sty m:val="p"/>
                                          </m:rPr>
                                          <a:rPr lang="en-US" sz="2000" u="none" smtClean="0"/>
                                          <m:t>more</m:t>
                                        </m:r>
                                        <m:r>
                                          <a:rPr lang="en-US" sz="2000" u="none" smtClean="0"/>
                                          <m:t> 1</m:t>
                                        </m:r>
                                        <m:r>
                                          <m:rPr>
                                            <m:sty m:val="p"/>
                                          </m:rPr>
                                          <a:rPr lang="en-US" sz="2000" u="none" smtClean="0"/>
                                          <m:t>s</m:t>
                                        </m:r>
                                        <m:r>
                                          <a:rPr lang="en-US" sz="2000" u="none" smtClean="0"/>
                                          <m:t> </m:t>
                                        </m:r>
                                        <m:r>
                                          <m:rPr>
                                            <m:sty m:val="p"/>
                                          </m:rPr>
                                          <a:rPr lang="en-US" sz="2000" u="none" smtClean="0"/>
                                          <m:t>than</m:t>
                                        </m:r>
                                        <m:r>
                                          <a:rPr lang="en-US" sz="2000" u="none" smtClean="0"/>
                                          <m:t> 0</m:t>
                                        </m:r>
                                        <m:r>
                                          <m:rPr>
                                            <m:sty m:val="p"/>
                                          </m:rPr>
                                          <a:rPr lang="en-US" sz="2000" u="none" smtClean="0"/>
                                          <m:t>s</m:t>
                                        </m:r>
                                      </m:e>
                                    </m:eqArr>
                                  </m:e>
                                </m:d>
                              </m:oMath>
                            </m:oMathPara>
                          </a14:m>
                          <a:endParaRPr lang="en-US" sz="2000" u="none" dirty="0"/>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2000" smtClean="0"/>
                                    </m:ctrlPr>
                                  </m:dPr>
                                  <m:e>
                                    <m:r>
                                      <a:rPr lang="en-US" sz="2000" smtClean="0"/>
                                      <m:t>𝑏</m:t>
                                    </m:r>
                                    <m:r>
                                      <a:rPr lang="en-US" sz="2000" smtClean="0"/>
                                      <m:t>∈</m:t>
                                    </m:r>
                                    <m:sSup>
                                      <m:sSupPr>
                                        <m:ctrlPr>
                                          <a:rPr lang="en-US" sz="2000" smtClean="0"/>
                                        </m:ctrlPr>
                                      </m:sSupPr>
                                      <m:e>
                                        <m:r>
                                          <m:rPr>
                                            <m:sty m:val="p"/>
                                          </m:rPr>
                                          <a:rPr lang="en-US" sz="2000" smtClean="0"/>
                                          <m:t>Σ</m:t>
                                        </m:r>
                                      </m:e>
                                      <m:sup>
                                        <m:r>
                                          <a:rPr lang="en-US" sz="2000" smtClean="0"/>
                                          <m:t>∗</m:t>
                                        </m:r>
                                      </m:sup>
                                    </m:sSup>
                                  </m:e>
                                </m:d>
                                <m:r>
                                  <a:rPr lang="en-US" sz="2000" smtClean="0"/>
                                  <m:t>𝑏</m:t>
                                </m:r>
                                <m:r>
                                  <a:rPr lang="en-US" sz="2000" smtClean="0"/>
                                  <m:t> </m:t>
                                </m:r>
                                <m:r>
                                  <m:rPr>
                                    <m:sty m:val="p"/>
                                  </m:rPr>
                                  <a:rPr lang="en-US" sz="2000" smtClean="0"/>
                                  <m:t>has</m:t>
                                </m:r>
                                <m:r>
                                  <a:rPr lang="en-US" sz="2000" smtClean="0"/>
                                  <m:t> </m:t>
                                </m:r>
                                <m:r>
                                  <m:rPr>
                                    <m:sty m:val="p"/>
                                  </m:rPr>
                                  <a:rPr lang="en-US" sz="2000" smtClean="0"/>
                                  <m:t>more</m:t>
                                </m:r>
                                <m:r>
                                  <a:rPr lang="en-US" sz="2000" smtClean="0"/>
                                  <m:t> 1</m:t>
                                </m:r>
                                <m:r>
                                  <m:rPr>
                                    <m:sty m:val="p"/>
                                  </m:rPr>
                                  <a:rPr lang="en-US" sz="2000" smtClean="0"/>
                                  <m:t>s</m:t>
                                </m:r>
                                <m:r>
                                  <a:rPr lang="en-US" sz="2000" smtClean="0"/>
                                  <m:t> </m:t>
                                </m:r>
                                <m:r>
                                  <m:rPr>
                                    <m:sty m:val="p"/>
                                  </m:rPr>
                                  <a:rPr lang="en-US" sz="2000" smtClean="0"/>
                                  <m:t>than</m:t>
                                </m:r>
                                <m:r>
                                  <a:rPr lang="en-US" sz="2000" smtClean="0"/>
                                  <m:t> 0</m:t>
                                </m:r>
                                <m:r>
                                  <m:rPr>
                                    <m:sty m:val="p"/>
                                  </m:rPr>
                                  <a:rPr lang="en-US" sz="2000" smtClean="0"/>
                                  <m:t>s</m:t>
                                </m:r>
                                <m:r>
                                  <a:rPr lang="en-US" sz="2000" smtClean="0"/>
                                  <m:t>}</m:t>
                                </m:r>
                              </m:oMath>
                            </m:oMathPara>
                          </a14:m>
                          <a:endParaRPr lang="en-US" sz="2000" dirty="0"/>
                        </a:p>
                        <a:p>
                          <a:endParaRPr lang="en-US" sz="2000" dirty="0"/>
                        </a:p>
                      </a:txBody>
                      <a:tcPr/>
                    </a:tc>
                    <a:extLst>
                      <a:ext uri="{0D108BD9-81ED-4DB2-BD59-A6C34878D82A}">
                        <a16:rowId xmlns:a16="http://schemas.microsoft.com/office/drawing/2014/main" val="10002"/>
                      </a:ext>
                    </a:extLst>
                  </a:tr>
                  <a:tr h="728090">
                    <a:tc>
                      <a:txBody>
                        <a:bodyPr/>
                        <a:lstStyle/>
                        <a:p>
                          <a:r>
                            <a:rPr lang="en-US" sz="2000" dirty="0"/>
                            <a:t>Thing you want to compute</a:t>
                          </a:r>
                        </a:p>
                      </a:txBody>
                      <a:tcPr/>
                    </a:tc>
                    <a:tc>
                      <a:txBody>
                        <a:bodyPr/>
                        <a:lstStyle/>
                        <a:p>
                          <a:r>
                            <a:rPr lang="en-US" sz="2000" dirty="0"/>
                            <a:t>Does it have </a:t>
                          </a:r>
                          <a:r>
                            <a:rPr lang="en-US" sz="2000" dirty="0" err="1"/>
                            <a:t>have</a:t>
                          </a:r>
                          <a:r>
                            <a:rPr lang="en-US" sz="2000" dirty="0"/>
                            <a:t> a property?</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m:t>𝑓</m:t>
                                </m:r>
                                <m:d>
                                  <m:dPr>
                                    <m:ctrlPr>
                                      <a:rPr lang="en-US" sz="2000" smtClean="0"/>
                                    </m:ctrlPr>
                                  </m:dPr>
                                  <m:e>
                                    <m:r>
                                      <a:rPr lang="en-US" sz="2000" smtClean="0"/>
                                      <m:t>𝑏</m:t>
                                    </m:r>
                                  </m:e>
                                </m:d>
                                <m:r>
                                  <a:rPr lang="en-US" sz="2000" smtClean="0"/>
                                  <m:t>=1 </m:t>
                                </m:r>
                                <m:r>
                                  <a:rPr lang="en-US" sz="2000" smtClean="0"/>
                                  <m:t>𝑖𝑓</m:t>
                                </m:r>
                                <m:r>
                                  <a:rPr lang="en-US" sz="2000" smtClean="0"/>
                                  <m:t> </m:t>
                                </m:r>
                                <m:r>
                                  <a:rPr lang="en-US" sz="2000" smtClean="0"/>
                                  <m:t>𝑖𝑡</m:t>
                                </m:r>
                                <m:r>
                                  <a:rPr lang="en-US" sz="2000" smtClean="0"/>
                                  <m:t> </m:t>
                                </m:r>
                                <m:r>
                                  <a:rPr lang="en-US" sz="2000" smtClean="0"/>
                                  <m:t>𝑑𝑜𝑒𝑠</m:t>
                                </m:r>
                                <m:r>
                                  <a:rPr lang="en-US" sz="2000" smtClean="0"/>
                                  <m:t> </m:t>
                                </m:r>
                                <m:r>
                                  <a:rPr lang="en-US" sz="2000" smtClean="0"/>
                                  <m:t>h𝑎𝑣𝑒</m:t>
                                </m:r>
                                <m:r>
                                  <a:rPr lang="en-US" sz="2000" smtClean="0"/>
                                  <m:t> </m:t>
                                </m:r>
                                <m:r>
                                  <a:rPr lang="en-US" sz="2000" smtClean="0"/>
                                  <m:t>𝑡h𝑒</m:t>
                                </m:r>
                                <m:r>
                                  <a:rPr lang="en-US" sz="2000" smtClean="0"/>
                                  <m:t> </m:t>
                                </m:r>
                                <m:r>
                                  <a:rPr lang="en-US" sz="2000" smtClean="0"/>
                                  <m:t>𝑝𝑟𝑜𝑝𝑒𝑟𝑡𝑦</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m:t>{</m:t>
                                </m:r>
                                <m:r>
                                  <a:rPr lang="en-US" sz="2000" smtClean="0"/>
                                  <m:t>𝑏</m:t>
                                </m:r>
                                <m:r>
                                  <a:rPr lang="en-US" sz="2000" smtClean="0"/>
                                  <m:t>∈</m:t>
                                </m:r>
                                <m:sSup>
                                  <m:sSupPr>
                                    <m:ctrlPr>
                                      <a:rPr lang="en-US" sz="2000" smtClean="0"/>
                                    </m:ctrlPr>
                                  </m:sSupPr>
                                  <m:e>
                                    <m:r>
                                      <m:rPr>
                                        <m:sty m:val="p"/>
                                      </m:rPr>
                                      <a:rPr lang="en-US" sz="2000" smtClean="0"/>
                                      <m:t>Σ</m:t>
                                    </m:r>
                                  </m:e>
                                  <m:sup>
                                    <m:r>
                                      <a:rPr lang="en-US" sz="2000" smtClean="0"/>
                                      <m:t>∗</m:t>
                                    </m:r>
                                  </m:sup>
                                </m:sSup>
                                <m:r>
                                  <a:rPr lang="en-US" sz="2000" smtClean="0"/>
                                  <m:t>|</m:t>
                                </m:r>
                                <m:r>
                                  <a:rPr lang="en-US" sz="2000" smtClean="0"/>
                                  <m:t>𝑏</m:t>
                                </m:r>
                                <m:r>
                                  <a:rPr lang="en-US" sz="2000" smtClean="0"/>
                                  <m:t> </m:t>
                                </m:r>
                                <m:r>
                                  <a:rPr lang="en-US" sz="2000" smtClean="0"/>
                                  <m:t>h𝑎𝑠</m:t>
                                </m:r>
                                <m:r>
                                  <a:rPr lang="en-US" sz="2000" smtClean="0"/>
                                  <m:t> </m:t>
                                </m:r>
                                <m:r>
                                  <a:rPr lang="en-US" sz="2000" smtClean="0"/>
                                  <m:t>𝑡h𝑒</m:t>
                                </m:r>
                                <m:r>
                                  <a:rPr lang="en-US" sz="2000" smtClean="0"/>
                                  <m:t> </m:t>
                                </m:r>
                                <m:r>
                                  <a:rPr lang="en-US" sz="2000" smtClean="0"/>
                                  <m:t>𝑝𝑟𝑜𝑝𝑒𝑟𝑡𝑦</m:t>
                                </m:r>
                                <m:r>
                                  <a:rPr lang="en-US" sz="2000" smtClean="0"/>
                                  <m:t>}</m:t>
                                </m:r>
                              </m:oMath>
                            </m:oMathPara>
                          </a14:m>
                          <a:endParaRPr lang="en-US" sz="2000" dirty="0"/>
                        </a:p>
                      </a:txBody>
                      <a:tcPr/>
                    </a:tc>
                    <a:extLst>
                      <a:ext uri="{0D108BD9-81ED-4DB2-BD59-A6C34878D82A}">
                        <a16:rowId xmlns:a16="http://schemas.microsoft.com/office/drawing/2014/main" val="10003"/>
                      </a:ext>
                    </a:extLst>
                  </a:tr>
                  <a:tr h="838200">
                    <a:tc>
                      <a:txBody>
                        <a:bodyPr/>
                        <a:lstStyle/>
                        <a:p>
                          <a:r>
                            <a:rPr lang="en-US" sz="2000" dirty="0"/>
                            <a:t>Is1</a:t>
                          </a:r>
                        </a:p>
                      </a:txBody>
                      <a:tcPr/>
                    </a:tc>
                    <a:tc>
                      <a:txBody>
                        <a:bodyPr/>
                        <a:lstStyle/>
                        <a:p>
                          <a:r>
                            <a:rPr lang="en-US" sz="2000" dirty="0"/>
                            <a:t>Is the string exactly “1”?</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m:t>𝑓</m:t>
                                </m:r>
                                <m:d>
                                  <m:dPr>
                                    <m:ctrlPr>
                                      <a:rPr lang="en-US" sz="2000" smtClean="0"/>
                                    </m:ctrlPr>
                                  </m:dPr>
                                  <m:e>
                                    <m:r>
                                      <a:rPr lang="en-US" sz="2000" smtClean="0"/>
                                      <m:t>𝑏</m:t>
                                    </m:r>
                                  </m:e>
                                </m:d>
                                <m:r>
                                  <a:rPr lang="en-US" sz="2000" smtClean="0"/>
                                  <m:t>=1 </m:t>
                                </m:r>
                                <m:r>
                                  <a:rPr lang="en-US" sz="2000" smtClean="0"/>
                                  <m:t>𝑖𝑓</m:t>
                                </m:r>
                                <m:r>
                                  <a:rPr lang="en-US" sz="2000" smtClean="0"/>
                                  <m:t> </m:t>
                                </m:r>
                                <m:r>
                                  <a:rPr lang="en-US" sz="2000" smtClean="0"/>
                                  <m:t>𝑏</m:t>
                                </m:r>
                                <m:r>
                                  <a:rPr lang="en-US" sz="2000" smtClean="0"/>
                                  <m:t>==1</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m:t>{1}</m:t>
                                </m:r>
                              </m:oMath>
                            </m:oMathPara>
                          </a14:m>
                          <a:endParaRPr lang="en-US" sz="2000" dirty="0"/>
                        </a:p>
                      </a:txBody>
                      <a:tcPr/>
                    </a:tc>
                    <a:extLst>
                      <a:ext uri="{0D108BD9-81ED-4DB2-BD59-A6C34878D82A}">
                        <a16:rowId xmlns:a16="http://schemas.microsoft.com/office/drawing/2014/main" val="1705036017"/>
                      </a:ext>
                    </a:extLst>
                  </a:tr>
                  <a:tr h="838200">
                    <a:tc>
                      <a:txBody>
                        <a:bodyPr/>
                        <a:lstStyle/>
                        <a:p>
                          <a:r>
                            <a:rPr lang="en-US" sz="2000" dirty="0" err="1"/>
                            <a:t>Is_infinite</a:t>
                          </a:r>
                          <a:endParaRPr lang="en-US" sz="2000" dirty="0"/>
                        </a:p>
                      </a:txBody>
                      <a:tcPr/>
                    </a:tc>
                    <a:tc>
                      <a:txBody>
                        <a:bodyPr/>
                        <a:lstStyle/>
                        <a:p>
                          <a:r>
                            <a:rPr lang="en-US" sz="2000" dirty="0"/>
                            <a:t>Is the length of the string infinite?</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m:t>𝑓</m:t>
                                </m:r>
                                <m:d>
                                  <m:dPr>
                                    <m:ctrlPr>
                                      <a:rPr lang="en-US" sz="2000" smtClean="0"/>
                                    </m:ctrlPr>
                                  </m:dPr>
                                  <m:e>
                                    <m:r>
                                      <a:rPr lang="en-US" sz="2000" smtClean="0"/>
                                      <m:t>𝑏</m:t>
                                    </m:r>
                                  </m:e>
                                </m:d>
                                <m:r>
                                  <a:rPr lang="en-US" sz="2000" smtClean="0"/>
                                  <m:t>=0</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m:t>∅</m:t>
                                </m:r>
                              </m:oMath>
                            </m:oMathPara>
                          </a14:m>
                          <a:endParaRPr lang="en-US" sz="2000" dirty="0"/>
                        </a:p>
                      </a:txBody>
                      <a:tcPr/>
                    </a:tc>
                    <a:extLst>
                      <a:ext uri="{0D108BD9-81ED-4DB2-BD59-A6C34878D82A}">
                        <a16:rowId xmlns:a16="http://schemas.microsoft.com/office/drawing/2014/main" val="2619578809"/>
                      </a:ext>
                    </a:extLst>
                  </a:tr>
                </a:tbl>
              </a:graphicData>
            </a:graphic>
          </p:graphicFrame>
        </mc:Choice>
        <mc:Fallback>
          <p:graphicFrame>
            <p:nvGraphicFramePr>
              <p:cNvPr id="4" name="Content Placeholder 4">
                <a:extLst>
                  <a:ext uri="{FF2B5EF4-FFF2-40B4-BE49-F238E27FC236}">
                    <a16:creationId xmlns:a16="http://schemas.microsoft.com/office/drawing/2014/main" id="{744993AE-F321-E34D-A66F-50378FE92264}"/>
                  </a:ext>
                </a:extLst>
              </p:cNvPr>
              <p:cNvGraphicFramePr>
                <a:graphicFrameLocks/>
              </p:cNvGraphicFramePr>
              <p:nvPr>
                <p:extLst>
                  <p:ext uri="{D42A27DB-BD31-4B8C-83A1-F6EECF244321}">
                    <p14:modId xmlns:p14="http://schemas.microsoft.com/office/powerpoint/2010/main" val="3702788926"/>
                  </p:ext>
                </p:extLst>
              </p:nvPr>
            </p:nvGraphicFramePr>
            <p:xfrm>
              <a:off x="152430" y="1517904"/>
              <a:ext cx="11883962" cy="4343400"/>
            </p:xfrm>
            <a:graphic>
              <a:graphicData uri="http://schemas.openxmlformats.org/drawingml/2006/table">
                <a:tbl>
                  <a:tblPr firstRow="1" bandRow="1">
                    <a:tableStyleId>{073A0DAA-6AF3-43AB-8588-CEC1D06C72B9}</a:tableStyleId>
                  </a:tblPr>
                  <a:tblGrid>
                    <a:gridCol w="1715516">
                      <a:extLst>
                        <a:ext uri="{9D8B030D-6E8A-4147-A177-3AD203B41FA5}">
                          <a16:colId xmlns:a16="http://schemas.microsoft.com/office/drawing/2014/main" val="20000"/>
                        </a:ext>
                      </a:extLst>
                    </a:gridCol>
                    <a:gridCol w="2193925">
                      <a:extLst>
                        <a:ext uri="{9D8B030D-6E8A-4147-A177-3AD203B41FA5}">
                          <a16:colId xmlns:a16="http://schemas.microsoft.com/office/drawing/2014/main" val="20001"/>
                        </a:ext>
                      </a:extLst>
                    </a:gridCol>
                    <a:gridCol w="3983828">
                      <a:extLst>
                        <a:ext uri="{9D8B030D-6E8A-4147-A177-3AD203B41FA5}">
                          <a16:colId xmlns:a16="http://schemas.microsoft.com/office/drawing/2014/main" val="20002"/>
                        </a:ext>
                      </a:extLst>
                    </a:gridCol>
                    <a:gridCol w="3990693">
                      <a:extLst>
                        <a:ext uri="{9D8B030D-6E8A-4147-A177-3AD203B41FA5}">
                          <a16:colId xmlns:a16="http://schemas.microsoft.com/office/drawing/2014/main" val="20003"/>
                        </a:ext>
                      </a:extLst>
                    </a:gridCol>
                  </a:tblGrid>
                  <a:tr h="396240">
                    <a:tc>
                      <a:txBody>
                        <a:bodyPr/>
                        <a:lstStyle/>
                        <a:p>
                          <a:r>
                            <a:rPr lang="en-US" sz="2000"/>
                            <a:t>Name</a:t>
                          </a:r>
                        </a:p>
                      </a:txBody>
                      <a:tcPr/>
                    </a:tc>
                    <a:tc>
                      <a:txBody>
                        <a:bodyPr/>
                        <a:lstStyle/>
                        <a:p>
                          <a:r>
                            <a:rPr lang="en-US" sz="2000" dirty="0"/>
                            <a:t>Decision Problem</a:t>
                          </a:r>
                        </a:p>
                      </a:txBody>
                      <a:tcPr/>
                    </a:tc>
                    <a:tc>
                      <a:txBody>
                        <a:bodyPr/>
                        <a:lstStyle/>
                        <a:p>
                          <a:r>
                            <a:rPr lang="en-US" sz="2000"/>
                            <a:t>Function</a:t>
                          </a:r>
                        </a:p>
                      </a:txBody>
                      <a:tcPr/>
                    </a:tc>
                    <a:tc>
                      <a:txBody>
                        <a:bodyPr/>
                        <a:lstStyle/>
                        <a:p>
                          <a:r>
                            <a:rPr lang="en-US" sz="2000" dirty="0"/>
                            <a:t>Language</a:t>
                          </a:r>
                        </a:p>
                      </a:txBody>
                      <a:tcPr/>
                    </a:tc>
                    <a:extLst>
                      <a:ext uri="{0D108BD9-81ED-4DB2-BD59-A6C34878D82A}">
                        <a16:rowId xmlns:a16="http://schemas.microsoft.com/office/drawing/2014/main" val="10000"/>
                      </a:ext>
                    </a:extLst>
                  </a:tr>
                  <a:tr h="771335">
                    <a:tc>
                      <a:txBody>
                        <a:bodyPr/>
                        <a:lstStyle/>
                        <a:p>
                          <a:r>
                            <a:rPr lang="en-US" sz="2000" baseline="0" dirty="0"/>
                            <a:t>XOR</a:t>
                          </a:r>
                          <a:endParaRPr lang="en-US" sz="2000" dirty="0"/>
                        </a:p>
                      </a:txBody>
                      <a:tcPr/>
                    </a:tc>
                    <a:tc>
                      <a:txBody>
                        <a:bodyPr/>
                        <a:lstStyle/>
                        <a:p>
                          <a:r>
                            <a:rPr lang="en-US" sz="2000" dirty="0"/>
                            <a:t>Are there an odd number of 1’s?</a:t>
                          </a:r>
                        </a:p>
                      </a:txBody>
                      <a:tcPr/>
                    </a:tc>
                    <a:tc>
                      <a:txBody>
                        <a:bodyPr/>
                        <a:lstStyle/>
                        <a:p>
                          <a:endParaRPr lang="en-US"/>
                        </a:p>
                      </a:txBody>
                      <a:tcPr>
                        <a:blipFill>
                          <a:blip r:embed="rId2"/>
                          <a:stretch>
                            <a:fillRect l="-98408" t="-196721" r="-100318" b="-411475"/>
                          </a:stretch>
                        </a:blipFill>
                      </a:tcPr>
                    </a:tc>
                    <a:tc>
                      <a:txBody>
                        <a:bodyPr/>
                        <a:lstStyle/>
                        <a:p>
                          <a:endParaRPr lang="en-US"/>
                        </a:p>
                      </a:txBody>
                      <a:tcPr>
                        <a:blipFill>
                          <a:blip r:embed="rId2"/>
                          <a:stretch>
                            <a:fillRect l="-198408" t="-196721" r="-318" b="-411475"/>
                          </a:stretch>
                        </a:blipFill>
                      </a:tcPr>
                    </a:tc>
                    <a:extLst>
                      <a:ext uri="{0D108BD9-81ED-4DB2-BD59-A6C34878D82A}">
                        <a16:rowId xmlns:a16="http://schemas.microsoft.com/office/drawing/2014/main" val="10001"/>
                      </a:ext>
                    </a:extLst>
                  </a:tr>
                  <a:tr h="771335">
                    <a:tc>
                      <a:txBody>
                        <a:bodyPr/>
                        <a:lstStyle/>
                        <a:p>
                          <a:r>
                            <a:rPr lang="en-US" sz="2000"/>
                            <a:t>Majority</a:t>
                          </a:r>
                        </a:p>
                      </a:txBody>
                      <a:tcPr/>
                    </a:tc>
                    <a:tc>
                      <a:txBody>
                        <a:bodyPr/>
                        <a:lstStyle/>
                        <a:p>
                          <a:r>
                            <a:rPr lang="en-US" sz="2000" dirty="0"/>
                            <a:t>Are there</a:t>
                          </a:r>
                          <a:r>
                            <a:rPr lang="en-US" sz="2000" baseline="0" dirty="0"/>
                            <a:t> more 1s than 0s?</a:t>
                          </a:r>
                          <a:endParaRPr lang="en-US" sz="2000" dirty="0"/>
                        </a:p>
                      </a:txBody>
                      <a:tcPr/>
                    </a:tc>
                    <a:tc>
                      <a:txBody>
                        <a:bodyPr/>
                        <a:lstStyle/>
                        <a:p>
                          <a:endParaRPr lang="en-US"/>
                        </a:p>
                      </a:txBody>
                      <a:tcPr>
                        <a:blipFill>
                          <a:blip r:embed="rId2"/>
                          <a:stretch>
                            <a:fillRect l="-98408" t="-296721" r="-100318" b="-311475"/>
                          </a:stretch>
                        </a:blipFill>
                      </a:tcPr>
                    </a:tc>
                    <a:tc>
                      <a:txBody>
                        <a:bodyPr/>
                        <a:lstStyle/>
                        <a:p>
                          <a:endParaRPr lang="en-US"/>
                        </a:p>
                      </a:txBody>
                      <a:tcPr>
                        <a:blipFill>
                          <a:blip r:embed="rId2"/>
                          <a:stretch>
                            <a:fillRect l="-198408" t="-296721" r="-318" b="-311475"/>
                          </a:stretch>
                        </a:blipFill>
                      </a:tcPr>
                    </a:tc>
                    <a:extLst>
                      <a:ext uri="{0D108BD9-81ED-4DB2-BD59-A6C34878D82A}">
                        <a16:rowId xmlns:a16="http://schemas.microsoft.com/office/drawing/2014/main" val="10002"/>
                      </a:ext>
                    </a:extLst>
                  </a:tr>
                  <a:tr h="728090">
                    <a:tc>
                      <a:txBody>
                        <a:bodyPr/>
                        <a:lstStyle/>
                        <a:p>
                          <a:r>
                            <a:rPr lang="en-US" sz="2000" dirty="0"/>
                            <a:t>Thing you want to compute</a:t>
                          </a:r>
                        </a:p>
                      </a:txBody>
                      <a:tcPr/>
                    </a:tc>
                    <a:tc>
                      <a:txBody>
                        <a:bodyPr/>
                        <a:lstStyle/>
                        <a:p>
                          <a:r>
                            <a:rPr lang="en-US" sz="2000" dirty="0"/>
                            <a:t>Does it have </a:t>
                          </a:r>
                          <a:r>
                            <a:rPr lang="en-US" sz="2000" dirty="0" err="1"/>
                            <a:t>have</a:t>
                          </a:r>
                          <a:r>
                            <a:rPr lang="en-US" sz="2000" dirty="0"/>
                            <a:t> a property?</a:t>
                          </a:r>
                        </a:p>
                      </a:txBody>
                      <a:tcPr/>
                    </a:tc>
                    <a:tc>
                      <a:txBody>
                        <a:bodyPr/>
                        <a:lstStyle/>
                        <a:p>
                          <a:endParaRPr lang="en-US"/>
                        </a:p>
                      </a:txBody>
                      <a:tcPr>
                        <a:blipFill>
                          <a:blip r:embed="rId2"/>
                          <a:stretch>
                            <a:fillRect l="-98408" t="-417241" r="-100318" b="-227586"/>
                          </a:stretch>
                        </a:blipFill>
                      </a:tcPr>
                    </a:tc>
                    <a:tc>
                      <a:txBody>
                        <a:bodyPr/>
                        <a:lstStyle/>
                        <a:p>
                          <a:endParaRPr lang="en-US"/>
                        </a:p>
                      </a:txBody>
                      <a:tcPr>
                        <a:blipFill>
                          <a:blip r:embed="rId2"/>
                          <a:stretch>
                            <a:fillRect l="-198408" t="-417241" r="-318" b="-227586"/>
                          </a:stretch>
                        </a:blipFill>
                      </a:tcPr>
                    </a:tc>
                    <a:extLst>
                      <a:ext uri="{0D108BD9-81ED-4DB2-BD59-A6C34878D82A}">
                        <a16:rowId xmlns:a16="http://schemas.microsoft.com/office/drawing/2014/main" val="10003"/>
                      </a:ext>
                    </a:extLst>
                  </a:tr>
                  <a:tr h="838200">
                    <a:tc>
                      <a:txBody>
                        <a:bodyPr/>
                        <a:lstStyle/>
                        <a:p>
                          <a:r>
                            <a:rPr lang="en-US" sz="2000" dirty="0"/>
                            <a:t>Is1</a:t>
                          </a:r>
                        </a:p>
                      </a:txBody>
                      <a:tcPr/>
                    </a:tc>
                    <a:tc>
                      <a:txBody>
                        <a:bodyPr/>
                        <a:lstStyle/>
                        <a:p>
                          <a:r>
                            <a:rPr lang="en-US" sz="2000" dirty="0"/>
                            <a:t>Is the string exactly “1”?</a:t>
                          </a:r>
                        </a:p>
                      </a:txBody>
                      <a:tcPr/>
                    </a:tc>
                    <a:tc>
                      <a:txBody>
                        <a:bodyPr/>
                        <a:lstStyle/>
                        <a:p>
                          <a:endParaRPr lang="en-US"/>
                        </a:p>
                      </a:txBody>
                      <a:tcPr>
                        <a:blipFill>
                          <a:blip r:embed="rId2"/>
                          <a:stretch>
                            <a:fillRect l="-98408" t="-454545" r="-100318" b="-100000"/>
                          </a:stretch>
                        </a:blipFill>
                      </a:tcPr>
                    </a:tc>
                    <a:tc>
                      <a:txBody>
                        <a:bodyPr/>
                        <a:lstStyle/>
                        <a:p>
                          <a:endParaRPr lang="en-US"/>
                        </a:p>
                      </a:txBody>
                      <a:tcPr>
                        <a:blipFill>
                          <a:blip r:embed="rId2"/>
                          <a:stretch>
                            <a:fillRect l="-198408" t="-454545" r="-318" b="-100000"/>
                          </a:stretch>
                        </a:blipFill>
                      </a:tcPr>
                    </a:tc>
                    <a:extLst>
                      <a:ext uri="{0D108BD9-81ED-4DB2-BD59-A6C34878D82A}">
                        <a16:rowId xmlns:a16="http://schemas.microsoft.com/office/drawing/2014/main" val="1705036017"/>
                      </a:ext>
                    </a:extLst>
                  </a:tr>
                  <a:tr h="838200">
                    <a:tc>
                      <a:txBody>
                        <a:bodyPr/>
                        <a:lstStyle/>
                        <a:p>
                          <a:r>
                            <a:rPr lang="en-US" sz="2000" dirty="0" err="1"/>
                            <a:t>Is_infinite</a:t>
                          </a:r>
                          <a:endParaRPr lang="en-US" sz="2000" dirty="0"/>
                        </a:p>
                      </a:txBody>
                      <a:tcPr/>
                    </a:tc>
                    <a:tc>
                      <a:txBody>
                        <a:bodyPr/>
                        <a:lstStyle/>
                        <a:p>
                          <a:r>
                            <a:rPr lang="en-US" sz="2000" dirty="0"/>
                            <a:t>Is the length of the string infinite?</a:t>
                          </a:r>
                        </a:p>
                      </a:txBody>
                      <a:tcPr/>
                    </a:tc>
                    <a:tc>
                      <a:txBody>
                        <a:bodyPr/>
                        <a:lstStyle/>
                        <a:p>
                          <a:endParaRPr lang="en-US"/>
                        </a:p>
                      </a:txBody>
                      <a:tcPr>
                        <a:blipFill>
                          <a:blip r:embed="rId2"/>
                          <a:stretch>
                            <a:fillRect l="-98408" t="-554545" r="-100318"/>
                          </a:stretch>
                        </a:blipFill>
                      </a:tcPr>
                    </a:tc>
                    <a:tc>
                      <a:txBody>
                        <a:bodyPr/>
                        <a:lstStyle/>
                        <a:p>
                          <a:endParaRPr lang="en-US"/>
                        </a:p>
                      </a:txBody>
                      <a:tcPr>
                        <a:blipFill>
                          <a:blip r:embed="rId2"/>
                          <a:stretch>
                            <a:fillRect l="-198408" t="-554545" r="-318"/>
                          </a:stretch>
                        </a:blipFill>
                      </a:tcPr>
                    </a:tc>
                    <a:extLst>
                      <a:ext uri="{0D108BD9-81ED-4DB2-BD59-A6C34878D82A}">
                        <a16:rowId xmlns:a16="http://schemas.microsoft.com/office/drawing/2014/main" val="2619578809"/>
                      </a:ext>
                    </a:extLst>
                  </a:tr>
                </a:tbl>
              </a:graphicData>
            </a:graphic>
          </p:graphicFrame>
        </mc:Fallback>
      </mc:AlternateContent>
    </p:spTree>
    <p:extLst>
      <p:ext uri="{BB962C8B-B14F-4D97-AF65-F5344CB8AC3E}">
        <p14:creationId xmlns:p14="http://schemas.microsoft.com/office/powerpoint/2010/main" val="35344391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Properties of Regular Languages</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2086147" y="1225119"/>
            <a:ext cx="8016530" cy="629851"/>
          </a:xfrm>
          <a:solidFill>
            <a:schemeClr val="tx1">
              <a:lumMod val="95000"/>
            </a:schemeClr>
          </a:solidFill>
        </p:spPr>
        <p:txBody>
          <a:bodyPr>
            <a:normAutofit/>
          </a:bodyPr>
          <a:lstStyle/>
          <a:p>
            <a:pPr marL="0" indent="0" algn="ctr">
              <a:buNone/>
            </a:pPr>
            <a:r>
              <a:rPr lang="en-US" sz="1800" i="1" dirty="0">
                <a:solidFill>
                  <a:schemeClr val="bg1"/>
                </a:solidFill>
              </a:rPr>
              <a:t>A language is called a </a:t>
            </a:r>
            <a:r>
              <a:rPr lang="en-US" sz="1800" b="1" i="1" u="sng" dirty="0">
                <a:solidFill>
                  <a:schemeClr val="bg1"/>
                </a:solidFill>
              </a:rPr>
              <a:t>regular language</a:t>
            </a:r>
            <a:r>
              <a:rPr lang="en-US" sz="1800" i="1" dirty="0">
                <a:solidFill>
                  <a:schemeClr val="bg1"/>
                </a:solidFill>
              </a:rPr>
              <a:t> if there exists some DFA that recognizes it</a:t>
            </a:r>
          </a:p>
        </p:txBody>
      </p:sp>
      <p:sp>
        <p:nvSpPr>
          <p:cNvPr id="9" name="Content Placeholder 2">
            <a:extLst>
              <a:ext uri="{FF2B5EF4-FFF2-40B4-BE49-F238E27FC236}">
                <a16:creationId xmlns:a16="http://schemas.microsoft.com/office/drawing/2014/main" id="{9587D740-0B84-2D44-9457-BF9EF70990B3}"/>
              </a:ext>
            </a:extLst>
          </p:cNvPr>
          <p:cNvSpPr txBox="1">
            <a:spLocks/>
          </p:cNvSpPr>
          <p:nvPr/>
        </p:nvSpPr>
        <p:spPr>
          <a:xfrm>
            <a:off x="3247344" y="2269251"/>
            <a:ext cx="5694136" cy="66861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solidFill>
              </a:rPr>
              <a:t>We are interested in the following (potential) properties of Regular Languages:</a:t>
            </a:r>
            <a:br>
              <a:rPr lang="en-US" sz="1400" i="1" dirty="0">
                <a:solidFill>
                  <a:schemeClr val="tx1"/>
                </a:solidFill>
              </a:rPr>
            </a:br>
            <a:r>
              <a:rPr lang="en-US" sz="1400" i="1" dirty="0">
                <a:solidFill>
                  <a:schemeClr val="tx1"/>
                </a:solidFill>
              </a:rPr>
              <a:t>Let A and B be languages, we define the regular operations as follows:</a:t>
            </a:r>
          </a:p>
        </p:txBody>
      </p:sp>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313C163D-DD58-CE4D-B996-0279404B5BBE}"/>
                  </a:ext>
                </a:extLst>
              </p:cNvPr>
              <p:cNvSpPr txBox="1">
                <a:spLocks/>
              </p:cNvSpPr>
              <p:nvPr/>
            </p:nvSpPr>
            <p:spPr>
              <a:xfrm>
                <a:off x="4335514" y="3135369"/>
                <a:ext cx="5399298" cy="53799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𝑥</m:t>
                          </m:r>
                        </m:e>
                      </m:d>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oMath>
                  </m:oMathPara>
                </a14:m>
                <a:endParaRPr lang="en-US" sz="1800" i="1" dirty="0">
                  <a:solidFill>
                    <a:schemeClr val="bg1"/>
                  </a:solidFill>
                </a:endParaRPr>
              </a:p>
            </p:txBody>
          </p:sp>
        </mc:Choice>
        <mc:Fallback>
          <p:sp>
            <p:nvSpPr>
              <p:cNvPr id="10" name="Content Placeholder 2">
                <a:extLst>
                  <a:ext uri="{FF2B5EF4-FFF2-40B4-BE49-F238E27FC236}">
                    <a16:creationId xmlns:a16="http://schemas.microsoft.com/office/drawing/2014/main" id="{313C163D-DD58-CE4D-B996-0279404B5BBE}"/>
                  </a:ext>
                </a:extLst>
              </p:cNvPr>
              <p:cNvSpPr txBox="1">
                <a:spLocks noRot="1" noChangeAspect="1" noMove="1" noResize="1" noEditPoints="1" noAdjustHandles="1" noChangeArrowheads="1" noChangeShapeType="1" noTextEdit="1"/>
              </p:cNvSpPr>
              <p:nvPr/>
            </p:nvSpPr>
            <p:spPr>
              <a:xfrm>
                <a:off x="4335514" y="3135369"/>
                <a:ext cx="5399298" cy="53799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0CF4D226-AC9A-1243-96AF-4F4136D6FAFC}"/>
                  </a:ext>
                </a:extLst>
              </p:cNvPr>
              <p:cNvSpPr txBox="1">
                <a:spLocks/>
              </p:cNvSpPr>
              <p:nvPr/>
            </p:nvSpPr>
            <p:spPr>
              <a:xfrm>
                <a:off x="4335514" y="4144361"/>
                <a:ext cx="5399298" cy="53799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𝑥𝑦</m:t>
                          </m:r>
                        </m:e>
                      </m:d>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𝑦</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𝐵</m:t>
                      </m:r>
                      <m:r>
                        <a:rPr lang="en-US" sz="1800" b="0" i="1" smtClean="0">
                          <a:solidFill>
                            <a:schemeClr val="bg1"/>
                          </a:solidFill>
                          <a:latin typeface="Cambria Math" panose="02040503050406030204" pitchFamily="18" charset="0"/>
                        </a:rPr>
                        <m:t>}</m:t>
                      </m:r>
                    </m:oMath>
                  </m:oMathPara>
                </a14:m>
                <a:endParaRPr lang="en-US" sz="1800" i="1" dirty="0">
                  <a:solidFill>
                    <a:schemeClr val="bg1"/>
                  </a:solidFill>
                </a:endParaRPr>
              </a:p>
            </p:txBody>
          </p:sp>
        </mc:Choice>
        <mc:Fallback>
          <p:sp>
            <p:nvSpPr>
              <p:cNvPr id="11" name="Content Placeholder 2">
                <a:extLst>
                  <a:ext uri="{FF2B5EF4-FFF2-40B4-BE49-F238E27FC236}">
                    <a16:creationId xmlns:a16="http://schemas.microsoft.com/office/drawing/2014/main" id="{0CF4D226-AC9A-1243-96AF-4F4136D6FAFC}"/>
                  </a:ext>
                </a:extLst>
              </p:cNvPr>
              <p:cNvSpPr txBox="1">
                <a:spLocks noRot="1" noChangeAspect="1" noMove="1" noResize="1" noEditPoints="1" noAdjustHandles="1" noChangeArrowheads="1" noChangeShapeType="1" noTextEdit="1"/>
              </p:cNvSpPr>
              <p:nvPr/>
            </p:nvSpPr>
            <p:spPr>
              <a:xfrm>
                <a:off x="4335514" y="4144361"/>
                <a:ext cx="5399298" cy="53799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514FB483-D0D3-FD48-BBBC-8F1CD4708483}"/>
                  </a:ext>
                </a:extLst>
              </p:cNvPr>
              <p:cNvSpPr txBox="1">
                <a:spLocks/>
              </p:cNvSpPr>
              <p:nvPr/>
            </p:nvSpPr>
            <p:spPr>
              <a:xfrm>
                <a:off x="4335514" y="5153353"/>
                <a:ext cx="5399298" cy="53799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𝐴</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d>
                        <m:dPr>
                          <m:begChr m:val="{"/>
                          <m:endChr m:val="|"/>
                          <m:ctrlPr>
                            <a:rPr lang="en-US" sz="1800" b="0" i="1" smtClean="0">
                              <a:solidFill>
                                <a:schemeClr val="bg1"/>
                              </a:solidFill>
                              <a:latin typeface="Cambria Math" panose="02040503050406030204" pitchFamily="18" charset="0"/>
                            </a:rPr>
                          </m:ctrlPr>
                        </m:dPr>
                        <m:e>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1</m:t>
                              </m:r>
                            </m:sub>
                          </m:sSub>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2</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𝑘</m:t>
                              </m:r>
                            </m:sub>
                          </m:sSub>
                        </m:e>
                      </m:d>
                      <m:r>
                        <a:rPr lang="en-US" sz="1800" b="0" i="1" smtClean="0">
                          <a:solidFill>
                            <a:schemeClr val="bg1"/>
                          </a:solidFill>
                          <a:latin typeface="Cambria Math" panose="02040503050406030204" pitchFamily="18" charset="0"/>
                        </a:rPr>
                        <m:t>𝑘</m:t>
                      </m:r>
                      <m:r>
                        <a:rPr lang="en-US" sz="1800" b="0" i="1" smtClean="0">
                          <a:solidFill>
                            <a:schemeClr val="bg1"/>
                          </a:solidFill>
                          <a:latin typeface="Cambria Math" panose="02040503050406030204" pitchFamily="18" charset="0"/>
                        </a:rPr>
                        <m:t>≥0∧</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𝑖</m:t>
                          </m:r>
                        </m:sub>
                      </m:sSub>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𝑖</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m:t>
                      </m:r>
                    </m:oMath>
                  </m:oMathPara>
                </a14:m>
                <a:endParaRPr lang="en-US" sz="1800" i="1" dirty="0">
                  <a:solidFill>
                    <a:schemeClr val="bg1"/>
                  </a:solidFill>
                </a:endParaRPr>
              </a:p>
            </p:txBody>
          </p:sp>
        </mc:Choice>
        <mc:Fallback>
          <p:sp>
            <p:nvSpPr>
              <p:cNvPr id="12" name="Content Placeholder 2">
                <a:extLst>
                  <a:ext uri="{FF2B5EF4-FFF2-40B4-BE49-F238E27FC236}">
                    <a16:creationId xmlns:a16="http://schemas.microsoft.com/office/drawing/2014/main" id="{514FB483-D0D3-FD48-BBBC-8F1CD4708483}"/>
                  </a:ext>
                </a:extLst>
              </p:cNvPr>
              <p:cNvSpPr txBox="1">
                <a:spLocks noRot="1" noChangeAspect="1" noMove="1" noResize="1" noEditPoints="1" noAdjustHandles="1" noChangeArrowheads="1" noChangeShapeType="1" noTextEdit="1"/>
              </p:cNvSpPr>
              <p:nvPr/>
            </p:nvSpPr>
            <p:spPr>
              <a:xfrm>
                <a:off x="4335514" y="5153353"/>
                <a:ext cx="5399298" cy="537997"/>
              </a:xfrm>
              <a:prstGeom prst="rect">
                <a:avLst/>
              </a:prstGeom>
              <a:blipFill>
                <a:blip r:embed="rId4"/>
                <a:stretch>
                  <a:fillRect/>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07BBF21D-1370-6845-AAE0-308F0973C0D9}"/>
              </a:ext>
            </a:extLst>
          </p:cNvPr>
          <p:cNvSpPr txBox="1">
            <a:spLocks/>
          </p:cNvSpPr>
          <p:nvPr/>
        </p:nvSpPr>
        <p:spPr>
          <a:xfrm>
            <a:off x="1778716" y="3196183"/>
            <a:ext cx="2446439" cy="41636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Union:</a:t>
            </a:r>
          </a:p>
        </p:txBody>
      </p:sp>
      <p:sp>
        <p:nvSpPr>
          <p:cNvPr id="14" name="Content Placeholder 2">
            <a:extLst>
              <a:ext uri="{FF2B5EF4-FFF2-40B4-BE49-F238E27FC236}">
                <a16:creationId xmlns:a16="http://schemas.microsoft.com/office/drawing/2014/main" id="{085C152D-3C49-684B-9A8F-2C4ADFBEA162}"/>
              </a:ext>
            </a:extLst>
          </p:cNvPr>
          <p:cNvSpPr txBox="1">
            <a:spLocks/>
          </p:cNvSpPr>
          <p:nvPr/>
        </p:nvSpPr>
        <p:spPr>
          <a:xfrm>
            <a:off x="1778716" y="4205175"/>
            <a:ext cx="2446439" cy="41636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Concatenation:</a:t>
            </a:r>
          </a:p>
        </p:txBody>
      </p:sp>
      <p:sp>
        <p:nvSpPr>
          <p:cNvPr id="15" name="Content Placeholder 2">
            <a:extLst>
              <a:ext uri="{FF2B5EF4-FFF2-40B4-BE49-F238E27FC236}">
                <a16:creationId xmlns:a16="http://schemas.microsoft.com/office/drawing/2014/main" id="{FB1FBF6D-C625-1148-B84F-9E30B3D0F8AB}"/>
              </a:ext>
            </a:extLst>
          </p:cNvPr>
          <p:cNvSpPr txBox="1">
            <a:spLocks/>
          </p:cNvSpPr>
          <p:nvPr/>
        </p:nvSpPr>
        <p:spPr>
          <a:xfrm>
            <a:off x="1778715" y="5214167"/>
            <a:ext cx="2446439" cy="41636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400" i="1" dirty="0">
                <a:solidFill>
                  <a:schemeClr val="tx1"/>
                </a:solidFill>
              </a:rPr>
              <a:t>Star:</a:t>
            </a:r>
          </a:p>
        </p:txBody>
      </p:sp>
    </p:spTree>
    <p:extLst>
      <p:ext uri="{BB962C8B-B14F-4D97-AF65-F5344CB8AC3E}">
        <p14:creationId xmlns:p14="http://schemas.microsoft.com/office/powerpoint/2010/main" val="17876137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a:xfrm>
            <a:off x="1141411" y="1419227"/>
            <a:ext cx="9906000" cy="2364498"/>
          </a:xfrm>
        </p:spPr>
        <p:txBody>
          <a:bodyPr/>
          <a:lstStyle/>
          <a:p>
            <a:pPr algn="ctr"/>
            <a:r>
              <a:rPr lang="en-US" dirty="0"/>
              <a:t>Finding Non-Regular Languages</a:t>
            </a:r>
          </a:p>
        </p:txBody>
      </p:sp>
    </p:spTree>
    <p:extLst>
      <p:ext uri="{BB962C8B-B14F-4D97-AF65-F5344CB8AC3E}">
        <p14:creationId xmlns:p14="http://schemas.microsoft.com/office/powerpoint/2010/main" val="78675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END</a:t>
            </a:r>
          </a:p>
        </p:txBody>
      </p:sp>
    </p:spTree>
    <p:extLst>
      <p:ext uri="{BB962C8B-B14F-4D97-AF65-F5344CB8AC3E}">
        <p14:creationId xmlns:p14="http://schemas.microsoft.com/office/powerpoint/2010/main" val="105151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3: Finite Automata And Regular Languages</a:t>
            </a:r>
          </a:p>
        </p:txBody>
      </p:sp>
    </p:spTree>
    <p:extLst>
      <p:ext uri="{BB962C8B-B14F-4D97-AF65-F5344CB8AC3E}">
        <p14:creationId xmlns:p14="http://schemas.microsoft.com/office/powerpoint/2010/main" val="163234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Introduction: What is a finite State Machine</a:t>
            </a:r>
          </a:p>
        </p:txBody>
      </p:sp>
    </p:spTree>
    <p:extLst>
      <p:ext uri="{BB962C8B-B14F-4D97-AF65-F5344CB8AC3E}">
        <p14:creationId xmlns:p14="http://schemas.microsoft.com/office/powerpoint/2010/main" val="377763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Finite State Machines</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141412" y="1746504"/>
            <a:ext cx="10123996" cy="4279392"/>
          </a:xfrm>
        </p:spPr>
        <p:txBody>
          <a:bodyPr/>
          <a:lstStyle/>
          <a:p>
            <a:r>
              <a:rPr lang="en-US" dirty="0"/>
              <a:t>First model of computation that we will look at in detail.</a:t>
            </a:r>
          </a:p>
          <a:p>
            <a:r>
              <a:rPr lang="en-US" dirty="0"/>
              <a:t>Features:</a:t>
            </a:r>
          </a:p>
          <a:p>
            <a:pPr lvl="1"/>
            <a:r>
              <a:rPr lang="en-US" dirty="0"/>
              <a:t>Has a VERY limited amount of memory. What can we compute with such limited memory?</a:t>
            </a:r>
          </a:p>
          <a:p>
            <a:pPr lvl="1"/>
            <a:r>
              <a:rPr lang="en-US" dirty="0"/>
              <a:t>What input / output does this machine support? Does this matter?</a:t>
            </a:r>
          </a:p>
          <a:p>
            <a:pPr lvl="1"/>
            <a:r>
              <a:rPr lang="en-US" dirty="0"/>
              <a:t>Can we find at least one function that this machine CANNOT compute?</a:t>
            </a:r>
          </a:p>
        </p:txBody>
      </p:sp>
    </p:spTree>
    <p:extLst>
      <p:ext uri="{BB962C8B-B14F-4D97-AF65-F5344CB8AC3E}">
        <p14:creationId xmlns:p14="http://schemas.microsoft.com/office/powerpoint/2010/main" val="292839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Deterministic Finite Automata (DFA)</a:t>
            </a:r>
          </a:p>
        </p:txBody>
      </p:sp>
      <p:sp>
        <p:nvSpPr>
          <p:cNvPr id="3" name="Content Placeholder 2">
            <a:extLst>
              <a:ext uri="{FF2B5EF4-FFF2-40B4-BE49-F238E27FC236}">
                <a16:creationId xmlns:a16="http://schemas.microsoft.com/office/drawing/2014/main" id="{3AF1510D-4DE5-0944-9883-C7378A65B719}"/>
              </a:ext>
            </a:extLst>
          </p:cNvPr>
          <p:cNvSpPr>
            <a:spLocks noGrp="1"/>
          </p:cNvSpPr>
          <p:nvPr>
            <p:ph idx="1"/>
          </p:nvPr>
        </p:nvSpPr>
        <p:spPr>
          <a:xfrm>
            <a:off x="1141413" y="1026446"/>
            <a:ext cx="3128836" cy="868617"/>
          </a:xfrm>
        </p:spPr>
        <p:txBody>
          <a:bodyPr>
            <a:normAutofit/>
          </a:bodyPr>
          <a:lstStyle/>
          <a:p>
            <a:pPr marL="0" indent="0">
              <a:buNone/>
            </a:pPr>
            <a:r>
              <a:rPr lang="en-US" sz="1800" i="1" dirty="0"/>
              <a:t>Accepts Input as a string</a:t>
            </a:r>
            <a:br>
              <a:rPr lang="en-US" sz="1800" i="1" dirty="0"/>
            </a:br>
            <a:r>
              <a:rPr lang="en-US" sz="1800" b="1" i="1" u="sng" dirty="0"/>
              <a:t>Example Input</a:t>
            </a:r>
            <a:r>
              <a:rPr lang="en-US" sz="1800" i="1" dirty="0"/>
              <a:t>: AABCDAABCCC</a:t>
            </a:r>
          </a:p>
        </p:txBody>
      </p:sp>
      <p:sp>
        <p:nvSpPr>
          <p:cNvPr id="4" name="Oval 3">
            <a:extLst>
              <a:ext uri="{FF2B5EF4-FFF2-40B4-BE49-F238E27FC236}">
                <a16:creationId xmlns:a16="http://schemas.microsoft.com/office/drawing/2014/main" id="{8CD650CD-8CE1-FB43-8327-8FBC613C78EE}"/>
              </a:ext>
            </a:extLst>
          </p:cNvPr>
          <p:cNvSpPr/>
          <p:nvPr/>
        </p:nvSpPr>
        <p:spPr>
          <a:xfrm>
            <a:off x="2889504" y="2809493"/>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sp>
        <p:nvSpPr>
          <p:cNvPr id="5" name="Oval 4">
            <a:extLst>
              <a:ext uri="{FF2B5EF4-FFF2-40B4-BE49-F238E27FC236}">
                <a16:creationId xmlns:a16="http://schemas.microsoft.com/office/drawing/2014/main" id="{DCB2722C-B47D-4149-AF55-10EC883A05EA}"/>
              </a:ext>
            </a:extLst>
          </p:cNvPr>
          <p:cNvSpPr/>
          <p:nvPr/>
        </p:nvSpPr>
        <p:spPr>
          <a:xfrm>
            <a:off x="4087368" y="4162075"/>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sp>
        <p:nvSpPr>
          <p:cNvPr id="6" name="Oval 5">
            <a:extLst>
              <a:ext uri="{FF2B5EF4-FFF2-40B4-BE49-F238E27FC236}">
                <a16:creationId xmlns:a16="http://schemas.microsoft.com/office/drawing/2014/main" id="{3781AC1C-1965-BE49-A278-1F27C4BB557E}"/>
              </a:ext>
            </a:extLst>
          </p:cNvPr>
          <p:cNvSpPr/>
          <p:nvPr/>
        </p:nvSpPr>
        <p:spPr>
          <a:xfrm>
            <a:off x="5913120" y="4162075"/>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grpSp>
        <p:nvGrpSpPr>
          <p:cNvPr id="9" name="Group 8">
            <a:extLst>
              <a:ext uri="{FF2B5EF4-FFF2-40B4-BE49-F238E27FC236}">
                <a16:creationId xmlns:a16="http://schemas.microsoft.com/office/drawing/2014/main" id="{D44DF9C0-D893-EC4A-AF57-1C84729D966D}"/>
              </a:ext>
            </a:extLst>
          </p:cNvPr>
          <p:cNvGrpSpPr/>
          <p:nvPr/>
        </p:nvGrpSpPr>
        <p:grpSpPr>
          <a:xfrm>
            <a:off x="7017258" y="2944383"/>
            <a:ext cx="1028700" cy="1028700"/>
            <a:chOff x="9944100" y="1493551"/>
            <a:chExt cx="1028700" cy="1028700"/>
          </a:xfrm>
        </p:grpSpPr>
        <p:sp>
          <p:nvSpPr>
            <p:cNvPr id="8" name="Oval 7">
              <a:extLst>
                <a:ext uri="{FF2B5EF4-FFF2-40B4-BE49-F238E27FC236}">
                  <a16:creationId xmlns:a16="http://schemas.microsoft.com/office/drawing/2014/main" id="{AD441E3D-2D09-2144-88AD-C611D0E532D4}"/>
                </a:ext>
              </a:extLst>
            </p:cNvPr>
            <p:cNvSpPr/>
            <p:nvPr/>
          </p:nvSpPr>
          <p:spPr>
            <a:xfrm>
              <a:off x="9944100" y="1493551"/>
              <a:ext cx="1028700" cy="1028700"/>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Oval 6">
              <a:extLst>
                <a:ext uri="{FF2B5EF4-FFF2-40B4-BE49-F238E27FC236}">
                  <a16:creationId xmlns:a16="http://schemas.microsoft.com/office/drawing/2014/main" id="{C459E203-CDB5-BC4A-8282-5306FFFC584A}"/>
                </a:ext>
              </a:extLst>
            </p:cNvPr>
            <p:cNvSpPr/>
            <p:nvPr/>
          </p:nvSpPr>
          <p:spPr>
            <a:xfrm>
              <a:off x="10037064" y="1587261"/>
              <a:ext cx="841248" cy="841248"/>
            </a:xfrm>
            <a:prstGeom prst="ellips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grpSp>
      <p:cxnSp>
        <p:nvCxnSpPr>
          <p:cNvPr id="11" name="Straight Arrow Connector 10">
            <a:extLst>
              <a:ext uri="{FF2B5EF4-FFF2-40B4-BE49-F238E27FC236}">
                <a16:creationId xmlns:a16="http://schemas.microsoft.com/office/drawing/2014/main" id="{9592FA67-C6F2-A348-A17D-EA671626C6DB}"/>
              </a:ext>
            </a:extLst>
          </p:cNvPr>
          <p:cNvCxnSpPr>
            <a:stCxn id="4" idx="5"/>
            <a:endCxn id="5" idx="1"/>
          </p:cNvCxnSpPr>
          <p:nvPr/>
        </p:nvCxnSpPr>
        <p:spPr>
          <a:xfrm>
            <a:off x="3607554" y="3527543"/>
            <a:ext cx="603012" cy="75773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F720A9-5812-874B-969A-D78D7128F60A}"/>
              </a:ext>
            </a:extLst>
          </p:cNvPr>
          <p:cNvCxnSpPr>
            <a:cxnSpLocks/>
            <a:stCxn id="5" idx="6"/>
            <a:endCxn id="6" idx="2"/>
          </p:cNvCxnSpPr>
          <p:nvPr/>
        </p:nvCxnSpPr>
        <p:spPr>
          <a:xfrm>
            <a:off x="4928616" y="4582699"/>
            <a:ext cx="984504" cy="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2342DE-5E9A-2C4B-8DF1-EEA3D4B6035B}"/>
              </a:ext>
            </a:extLst>
          </p:cNvPr>
          <p:cNvCxnSpPr>
            <a:cxnSpLocks/>
            <a:stCxn id="6" idx="7"/>
            <a:endCxn id="8" idx="3"/>
          </p:cNvCxnSpPr>
          <p:nvPr/>
        </p:nvCxnSpPr>
        <p:spPr>
          <a:xfrm flipV="1">
            <a:off x="6631170" y="3822433"/>
            <a:ext cx="536738" cy="46284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0950BAD4-E509-2D41-97BE-706CF6958A04}"/>
              </a:ext>
            </a:extLst>
          </p:cNvPr>
          <p:cNvCxnSpPr>
            <a:stCxn id="4" idx="1"/>
            <a:endCxn id="4" idx="2"/>
          </p:cNvCxnSpPr>
          <p:nvPr/>
        </p:nvCxnSpPr>
        <p:spPr>
          <a:xfrm rot="16200000" flipH="1" flipV="1">
            <a:off x="2802390" y="3019805"/>
            <a:ext cx="297426" cy="123198"/>
          </a:xfrm>
          <a:prstGeom prst="bentConnector4">
            <a:avLst>
              <a:gd name="adj1" fmla="val -118281"/>
              <a:gd name="adj2" fmla="val 285555"/>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0D90BAB6-D062-2A4F-ADBA-E405965D1FDF}"/>
              </a:ext>
            </a:extLst>
          </p:cNvPr>
          <p:cNvCxnSpPr>
            <a:cxnSpLocks/>
            <a:stCxn id="5" idx="2"/>
            <a:endCxn id="5" idx="4"/>
          </p:cNvCxnSpPr>
          <p:nvPr/>
        </p:nvCxnSpPr>
        <p:spPr>
          <a:xfrm rot="10800000" flipH="1" flipV="1">
            <a:off x="4087368" y="4582699"/>
            <a:ext cx="420624" cy="420624"/>
          </a:xfrm>
          <a:prstGeom prst="bentConnector4">
            <a:avLst>
              <a:gd name="adj1" fmla="val -54348"/>
              <a:gd name="adj2" fmla="val 154348"/>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C82D54C6-614A-0745-8B0C-09AD330A958C}"/>
              </a:ext>
            </a:extLst>
          </p:cNvPr>
          <p:cNvCxnSpPr>
            <a:cxnSpLocks/>
            <a:stCxn id="6" idx="4"/>
            <a:endCxn id="6" idx="6"/>
          </p:cNvCxnSpPr>
          <p:nvPr/>
        </p:nvCxnSpPr>
        <p:spPr>
          <a:xfrm rot="5400000" flipH="1" flipV="1">
            <a:off x="6333744" y="4582699"/>
            <a:ext cx="420624" cy="420624"/>
          </a:xfrm>
          <a:prstGeom prst="bentConnector4">
            <a:avLst>
              <a:gd name="adj1" fmla="val -54348"/>
              <a:gd name="adj2" fmla="val 154348"/>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FC494877-D7E2-9340-AADB-57861DE920FD}"/>
              </a:ext>
            </a:extLst>
          </p:cNvPr>
          <p:cNvCxnSpPr>
            <a:cxnSpLocks/>
            <a:stCxn id="8" idx="6"/>
            <a:endCxn id="8" idx="0"/>
          </p:cNvCxnSpPr>
          <p:nvPr/>
        </p:nvCxnSpPr>
        <p:spPr>
          <a:xfrm flipH="1" flipV="1">
            <a:off x="7531608" y="2944383"/>
            <a:ext cx="514350" cy="514350"/>
          </a:xfrm>
          <a:prstGeom prst="bentConnector4">
            <a:avLst>
              <a:gd name="adj1" fmla="val -44444"/>
              <a:gd name="adj2" fmla="val 144444"/>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674EFC62-0B02-944F-9727-DB7972647681}"/>
              </a:ext>
            </a:extLst>
          </p:cNvPr>
          <p:cNvSpPr txBox="1">
            <a:spLocks/>
          </p:cNvSpPr>
          <p:nvPr/>
        </p:nvSpPr>
        <p:spPr>
          <a:xfrm>
            <a:off x="3551424" y="3725678"/>
            <a:ext cx="361188"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a:t>
            </a:r>
          </a:p>
        </p:txBody>
      </p:sp>
      <p:sp>
        <p:nvSpPr>
          <p:cNvPr id="30" name="Content Placeholder 2">
            <a:extLst>
              <a:ext uri="{FF2B5EF4-FFF2-40B4-BE49-F238E27FC236}">
                <a16:creationId xmlns:a16="http://schemas.microsoft.com/office/drawing/2014/main" id="{965E664A-A3DB-F64E-949C-19FD57ED5A82}"/>
              </a:ext>
            </a:extLst>
          </p:cNvPr>
          <p:cNvSpPr txBox="1">
            <a:spLocks/>
          </p:cNvSpPr>
          <p:nvPr/>
        </p:nvSpPr>
        <p:spPr>
          <a:xfrm>
            <a:off x="2520633" y="2224247"/>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1" name="Content Placeholder 2">
            <a:extLst>
              <a:ext uri="{FF2B5EF4-FFF2-40B4-BE49-F238E27FC236}">
                <a16:creationId xmlns:a16="http://schemas.microsoft.com/office/drawing/2014/main" id="{631FCEE4-C96C-B749-9A6A-3393FC6938B6}"/>
              </a:ext>
            </a:extLst>
          </p:cNvPr>
          <p:cNvSpPr txBox="1">
            <a:spLocks/>
          </p:cNvSpPr>
          <p:nvPr/>
        </p:nvSpPr>
        <p:spPr>
          <a:xfrm>
            <a:off x="3847822" y="5150403"/>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2" name="Content Placeholder 2">
            <a:extLst>
              <a:ext uri="{FF2B5EF4-FFF2-40B4-BE49-F238E27FC236}">
                <a16:creationId xmlns:a16="http://schemas.microsoft.com/office/drawing/2014/main" id="{442615BC-BAD3-7747-9C3B-90C56B42AD37}"/>
              </a:ext>
            </a:extLst>
          </p:cNvPr>
          <p:cNvSpPr txBox="1">
            <a:spLocks/>
          </p:cNvSpPr>
          <p:nvPr/>
        </p:nvSpPr>
        <p:spPr>
          <a:xfrm>
            <a:off x="6323290" y="5156592"/>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3" name="Content Placeholder 2">
            <a:extLst>
              <a:ext uri="{FF2B5EF4-FFF2-40B4-BE49-F238E27FC236}">
                <a16:creationId xmlns:a16="http://schemas.microsoft.com/office/drawing/2014/main" id="{0D6CF353-6E92-2B48-B297-8863292EB9C9}"/>
              </a:ext>
            </a:extLst>
          </p:cNvPr>
          <p:cNvSpPr txBox="1">
            <a:spLocks/>
          </p:cNvSpPr>
          <p:nvPr/>
        </p:nvSpPr>
        <p:spPr>
          <a:xfrm>
            <a:off x="7597870" y="2370796"/>
            <a:ext cx="707199"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B,C,D</a:t>
            </a:r>
          </a:p>
        </p:txBody>
      </p:sp>
      <p:sp>
        <p:nvSpPr>
          <p:cNvPr id="34" name="Content Placeholder 2">
            <a:extLst>
              <a:ext uri="{FF2B5EF4-FFF2-40B4-BE49-F238E27FC236}">
                <a16:creationId xmlns:a16="http://schemas.microsoft.com/office/drawing/2014/main" id="{7536767B-9156-7D4C-B904-7FAA8EA36A24}"/>
              </a:ext>
            </a:extLst>
          </p:cNvPr>
          <p:cNvSpPr txBox="1">
            <a:spLocks/>
          </p:cNvSpPr>
          <p:nvPr/>
        </p:nvSpPr>
        <p:spPr>
          <a:xfrm>
            <a:off x="5226042" y="4205523"/>
            <a:ext cx="361188"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a:t>
            </a:r>
          </a:p>
        </p:txBody>
      </p:sp>
      <p:sp>
        <p:nvSpPr>
          <p:cNvPr id="35" name="Content Placeholder 2">
            <a:extLst>
              <a:ext uri="{FF2B5EF4-FFF2-40B4-BE49-F238E27FC236}">
                <a16:creationId xmlns:a16="http://schemas.microsoft.com/office/drawing/2014/main" id="{6525D316-52AA-7942-8362-5F6AC4DFAD4F}"/>
              </a:ext>
            </a:extLst>
          </p:cNvPr>
          <p:cNvSpPr txBox="1">
            <a:spLocks/>
          </p:cNvSpPr>
          <p:nvPr/>
        </p:nvSpPr>
        <p:spPr>
          <a:xfrm>
            <a:off x="6657707" y="3688975"/>
            <a:ext cx="361188" cy="479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a:t>
            </a:r>
          </a:p>
        </p:txBody>
      </p:sp>
      <p:sp>
        <p:nvSpPr>
          <p:cNvPr id="36" name="Content Placeholder 2">
            <a:extLst>
              <a:ext uri="{FF2B5EF4-FFF2-40B4-BE49-F238E27FC236}">
                <a16:creationId xmlns:a16="http://schemas.microsoft.com/office/drawing/2014/main" id="{62255861-F6F1-2244-9957-E3314E7A533F}"/>
              </a:ext>
            </a:extLst>
          </p:cNvPr>
          <p:cNvSpPr txBox="1">
            <a:spLocks/>
          </p:cNvSpPr>
          <p:nvPr/>
        </p:nvSpPr>
        <p:spPr>
          <a:xfrm>
            <a:off x="447419" y="4056856"/>
            <a:ext cx="1860631" cy="8686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One state is the special </a:t>
            </a:r>
            <a:r>
              <a:rPr lang="en-US" sz="1800" b="1" u="sng" dirty="0"/>
              <a:t>start state</a:t>
            </a:r>
          </a:p>
        </p:txBody>
      </p:sp>
      <p:cxnSp>
        <p:nvCxnSpPr>
          <p:cNvPr id="38" name="Straight Connector 37">
            <a:extLst>
              <a:ext uri="{FF2B5EF4-FFF2-40B4-BE49-F238E27FC236}">
                <a16:creationId xmlns:a16="http://schemas.microsoft.com/office/drawing/2014/main" id="{388DF103-3649-9D4C-AE04-C827827A0008}"/>
              </a:ext>
            </a:extLst>
          </p:cNvPr>
          <p:cNvCxnSpPr/>
          <p:nvPr/>
        </p:nvCxnSpPr>
        <p:spPr>
          <a:xfrm flipV="1">
            <a:off x="2055705" y="3734695"/>
            <a:ext cx="669170" cy="47310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9" name="Content Placeholder 2">
            <a:extLst>
              <a:ext uri="{FF2B5EF4-FFF2-40B4-BE49-F238E27FC236}">
                <a16:creationId xmlns:a16="http://schemas.microsoft.com/office/drawing/2014/main" id="{DE3B48E6-CE94-534F-AC11-81C804FE3C9E}"/>
              </a:ext>
            </a:extLst>
          </p:cNvPr>
          <p:cNvSpPr txBox="1">
            <a:spLocks/>
          </p:cNvSpPr>
          <p:nvPr/>
        </p:nvSpPr>
        <p:spPr>
          <a:xfrm>
            <a:off x="1563953" y="5954329"/>
            <a:ext cx="7713830" cy="76130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Machine has some number of states (4 in this example) in can be in. Machine is only in one state at a time. This is the ONLY variable / memory DFAs have</a:t>
            </a:r>
            <a:endParaRPr lang="en-US" sz="1800" b="1" u="sng" dirty="0"/>
          </a:p>
        </p:txBody>
      </p:sp>
      <p:sp>
        <p:nvSpPr>
          <p:cNvPr id="40" name="Content Placeholder 2">
            <a:extLst>
              <a:ext uri="{FF2B5EF4-FFF2-40B4-BE49-F238E27FC236}">
                <a16:creationId xmlns:a16="http://schemas.microsoft.com/office/drawing/2014/main" id="{349CDBE2-249D-A74E-82EE-1AFAB6B494B6}"/>
              </a:ext>
            </a:extLst>
          </p:cNvPr>
          <p:cNvSpPr txBox="1">
            <a:spLocks/>
          </p:cNvSpPr>
          <p:nvPr/>
        </p:nvSpPr>
        <p:spPr>
          <a:xfrm>
            <a:off x="9725266" y="3973083"/>
            <a:ext cx="1960766" cy="124112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One or more states are considered</a:t>
            </a:r>
            <a:r>
              <a:rPr lang="en-US" sz="1800" b="1" i="1" u="sng" dirty="0"/>
              <a:t> accepting states</a:t>
            </a:r>
            <a:endParaRPr lang="en-US" sz="1800" b="1" u="sng" dirty="0"/>
          </a:p>
        </p:txBody>
      </p:sp>
      <p:cxnSp>
        <p:nvCxnSpPr>
          <p:cNvPr id="41" name="Straight Connector 40">
            <a:extLst>
              <a:ext uri="{FF2B5EF4-FFF2-40B4-BE49-F238E27FC236}">
                <a16:creationId xmlns:a16="http://schemas.microsoft.com/office/drawing/2014/main" id="{E9CD0A46-C19A-A743-AFFC-B1E303FEB0B0}"/>
              </a:ext>
            </a:extLst>
          </p:cNvPr>
          <p:cNvCxnSpPr>
            <a:cxnSpLocks/>
          </p:cNvCxnSpPr>
          <p:nvPr/>
        </p:nvCxnSpPr>
        <p:spPr>
          <a:xfrm>
            <a:off x="8551027" y="3965600"/>
            <a:ext cx="1061341" cy="3638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0106AD5F-39DA-AE4B-97B0-D74729FD4779}"/>
              </a:ext>
            </a:extLst>
          </p:cNvPr>
          <p:cNvSpPr txBox="1">
            <a:spLocks/>
          </p:cNvSpPr>
          <p:nvPr/>
        </p:nvSpPr>
        <p:spPr>
          <a:xfrm>
            <a:off x="9502762" y="1099580"/>
            <a:ext cx="1960766" cy="124112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When one character of input is read, machine transitions to a new state</a:t>
            </a:r>
            <a:endParaRPr lang="en-US" sz="1800" b="1" u="sng" dirty="0"/>
          </a:p>
        </p:txBody>
      </p:sp>
      <p:cxnSp>
        <p:nvCxnSpPr>
          <p:cNvPr id="44" name="Straight Connector 43">
            <a:extLst>
              <a:ext uri="{FF2B5EF4-FFF2-40B4-BE49-F238E27FC236}">
                <a16:creationId xmlns:a16="http://schemas.microsoft.com/office/drawing/2014/main" id="{41682631-C407-7547-AD25-83FD5ACB9D7F}"/>
              </a:ext>
            </a:extLst>
          </p:cNvPr>
          <p:cNvCxnSpPr>
            <a:cxnSpLocks/>
          </p:cNvCxnSpPr>
          <p:nvPr/>
        </p:nvCxnSpPr>
        <p:spPr>
          <a:xfrm flipV="1">
            <a:off x="8732520" y="1720143"/>
            <a:ext cx="770242" cy="5470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A38A5D8-76D6-184E-8821-6BA8C340C28C}"/>
              </a:ext>
            </a:extLst>
          </p:cNvPr>
          <p:cNvCxnSpPr>
            <a:cxnSpLocks/>
            <a:endCxn id="4" idx="0"/>
          </p:cNvCxnSpPr>
          <p:nvPr/>
        </p:nvCxnSpPr>
        <p:spPr>
          <a:xfrm>
            <a:off x="3310128" y="2224247"/>
            <a:ext cx="0" cy="585246"/>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865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24601</TotalTime>
  <Words>3720</Words>
  <Application>Microsoft Macintosh PowerPoint</Application>
  <PresentationFormat>Widescreen</PresentationFormat>
  <Paragraphs>504</Paragraphs>
  <Slides>52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Cambria Math</vt:lpstr>
      <vt:lpstr>Trebuchet MS</vt:lpstr>
      <vt:lpstr>Tw Cen MT</vt:lpstr>
      <vt:lpstr>Circuit</vt:lpstr>
      <vt:lpstr>Finite Automata and Regular Languages</vt:lpstr>
      <vt:lpstr>Goals!</vt:lpstr>
      <vt:lpstr>Part 1: Review / Redefining Models of Computation</vt:lpstr>
      <vt:lpstr>Part 2: Quick Aside: Circuit Model of Computation</vt:lpstr>
      <vt:lpstr>Types of Problems</vt:lpstr>
      <vt:lpstr>Part 3: Finite Automata And Regular Languages</vt:lpstr>
      <vt:lpstr>Introduction: What is a finite State Machine</vt:lpstr>
      <vt:lpstr>Finite State Machines</vt:lpstr>
      <vt:lpstr>Deterministic Finite Automata (DFA)</vt:lpstr>
      <vt:lpstr>Deterministic Finite Automata (DFA)</vt:lpstr>
      <vt:lpstr>Deterministic Finite Automata (DFA)</vt:lpstr>
      <vt:lpstr>Activity: Design a State Machine</vt:lpstr>
      <vt:lpstr>Another Example: How Buttons Work</vt:lpstr>
      <vt:lpstr>More Practice with DFA</vt:lpstr>
      <vt:lpstr>Practice Problem 1</vt:lpstr>
      <vt:lpstr>Practice Problem 2</vt:lpstr>
      <vt:lpstr>Formal Definition of Computation with DFA</vt:lpstr>
      <vt:lpstr>Formal Definition of computation</vt:lpstr>
      <vt:lpstr>Non-Deterministic Finite State Automata (NFA)</vt:lpstr>
      <vt:lpstr>Motivating Question</vt:lpstr>
      <vt:lpstr>Example: 2-DFA</vt:lpstr>
      <vt:lpstr>2-DFA vs. DFA?</vt:lpstr>
      <vt:lpstr>2-DFA vs. DFA?</vt:lpstr>
      <vt:lpstr>2-DFA vs. DFA?</vt:lpstr>
      <vt:lpstr>2-DFA vs. DFA?</vt:lpstr>
      <vt:lpstr>2-DFA vs. DFA?</vt:lpstr>
      <vt:lpstr>2-DFA vs. DFA?</vt:lpstr>
      <vt:lpstr>2-DFA vs. DFA?</vt:lpstr>
      <vt:lpstr>2-DFA vs. DFA?</vt:lpstr>
      <vt:lpstr>Non-Determinism</vt:lpstr>
      <vt:lpstr>Non-Determinism: Intuition</vt:lpstr>
      <vt:lpstr>Non-Determinism Definition And Example</vt:lpstr>
      <vt:lpstr>Non-Determinism Definition And Example</vt:lpstr>
      <vt:lpstr>Non-Determinism Definition And Example</vt:lpstr>
      <vt:lpstr>Non-Determinism Example</vt:lpstr>
      <vt:lpstr>Non-Determinism Example</vt:lpstr>
      <vt:lpstr>Non-Determinism Example</vt:lpstr>
      <vt:lpstr>Non-Determinism Example</vt:lpstr>
      <vt:lpstr>Equivalence of NFA and DFA?</vt:lpstr>
      <vt:lpstr>NFA vs. DFA?</vt:lpstr>
      <vt:lpstr>NFA vs. DFA?</vt:lpstr>
      <vt:lpstr>NFA vs. DFA?</vt:lpstr>
      <vt:lpstr>NFA vs. DFA?</vt:lpstr>
      <vt:lpstr>NFA vs. DFA?</vt:lpstr>
      <vt:lpstr>NFA vs. DFA?</vt:lpstr>
      <vt:lpstr>Non-Determinism Summary</vt:lpstr>
      <vt:lpstr>Regular Languages</vt:lpstr>
      <vt:lpstr>Motivating Questions</vt:lpstr>
      <vt:lpstr>Definition: Regular Language</vt:lpstr>
      <vt:lpstr>Properties of Regular Languages</vt:lpstr>
      <vt:lpstr>Finding Non-Regular Languages</vt:lpstr>
      <vt:lpstr>END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159</cp:revision>
  <dcterms:created xsi:type="dcterms:W3CDTF">2023-02-24T14:15:53Z</dcterms:created>
  <dcterms:modified xsi:type="dcterms:W3CDTF">2023-06-14T19:22:58Z</dcterms:modified>
</cp:coreProperties>
</file>