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6" r:id="rId1"/>
  </p:sldMasterIdLst>
  <p:notesMasterIdLst>
    <p:notesMasterId r:id="rId58"/>
  </p:notesMasterIdLst>
  <p:sldIdLst>
    <p:sldId id="256" r:id="rId2"/>
    <p:sldId id="272" r:id="rId3"/>
    <p:sldId id="258" r:id="rId4"/>
    <p:sldId id="276" r:id="rId5"/>
    <p:sldId id="286" r:id="rId6"/>
    <p:sldId id="287" r:id="rId7"/>
    <p:sldId id="288" r:id="rId8"/>
    <p:sldId id="289" r:id="rId9"/>
    <p:sldId id="290" r:id="rId10"/>
    <p:sldId id="358" r:id="rId11"/>
    <p:sldId id="338" r:id="rId12"/>
    <p:sldId id="363" r:id="rId13"/>
    <p:sldId id="339" r:id="rId14"/>
    <p:sldId id="364" r:id="rId15"/>
    <p:sldId id="365" r:id="rId16"/>
    <p:sldId id="366" r:id="rId17"/>
    <p:sldId id="361" r:id="rId18"/>
    <p:sldId id="302" r:id="rId19"/>
    <p:sldId id="300" r:id="rId20"/>
    <p:sldId id="301" r:id="rId21"/>
    <p:sldId id="362" r:id="rId22"/>
    <p:sldId id="347" r:id="rId23"/>
    <p:sldId id="359" r:id="rId24"/>
    <p:sldId id="349" r:id="rId25"/>
    <p:sldId id="374" r:id="rId26"/>
    <p:sldId id="315" r:id="rId27"/>
    <p:sldId id="351" r:id="rId28"/>
    <p:sldId id="316" r:id="rId29"/>
    <p:sldId id="368" r:id="rId30"/>
    <p:sldId id="318" r:id="rId31"/>
    <p:sldId id="354" r:id="rId32"/>
    <p:sldId id="352" r:id="rId33"/>
    <p:sldId id="353" r:id="rId34"/>
    <p:sldId id="369" r:id="rId35"/>
    <p:sldId id="356" r:id="rId36"/>
    <p:sldId id="355" r:id="rId37"/>
    <p:sldId id="370" r:id="rId38"/>
    <p:sldId id="357" r:id="rId39"/>
    <p:sldId id="371" r:id="rId40"/>
    <p:sldId id="314" r:id="rId41"/>
    <p:sldId id="375" r:id="rId42"/>
    <p:sldId id="372" r:id="rId43"/>
    <p:sldId id="319" r:id="rId44"/>
    <p:sldId id="320" r:id="rId45"/>
    <p:sldId id="373" r:id="rId46"/>
    <p:sldId id="321" r:id="rId47"/>
    <p:sldId id="376" r:id="rId48"/>
    <p:sldId id="325" r:id="rId49"/>
    <p:sldId id="322" r:id="rId50"/>
    <p:sldId id="326" r:id="rId51"/>
    <p:sldId id="377" r:id="rId52"/>
    <p:sldId id="327" r:id="rId53"/>
    <p:sldId id="328" r:id="rId54"/>
    <p:sldId id="329" r:id="rId55"/>
    <p:sldId id="378" r:id="rId56"/>
    <p:sldId id="360" r:id="rId5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57"/>
    <p:restoredTop sz="94647"/>
  </p:normalViewPr>
  <p:slideViewPr>
    <p:cSldViewPr snapToGrid="0" snapToObjects="1">
      <p:cViewPr varScale="1">
        <p:scale>
          <a:sx n="151" d="100"/>
          <a:sy n="151" d="100"/>
        </p:scale>
        <p:origin x="9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45307-6ED4-B142-BD64-10F739779302}" type="datetimeFigureOut">
              <a:rPr lang="en-US" smtClean="0"/>
              <a:t>7/28/23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BDE956-AECE-4A49-8BC2-51A8C013B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78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DE956-AECE-4A49-8BC2-51A8C013B7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577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ln/>
        </p:spPr>
        <p:txBody>
          <a:bodyPr/>
          <a:lstStyle/>
          <a:p>
            <a:fld id="{83F4FCF5-D06B-4B02-A485-F60D91AD8E87}" type="slidenum">
              <a:rPr lang="en-US"/>
              <a:pPr/>
              <a:t>5</a:t>
            </a:fld>
            <a:endParaRPr lang="en-US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7388"/>
            <a:ext cx="6096000" cy="3429000"/>
          </a:xfrm>
          <a:prstGeom prst="rect">
            <a:avLst/>
          </a:prstGeo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099" y="4343704"/>
            <a:ext cx="5485805" cy="411389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4610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ln/>
        </p:spPr>
        <p:txBody>
          <a:bodyPr/>
          <a:lstStyle/>
          <a:p>
            <a:fld id="{8F023C5C-4532-4BD5-9936-F28A7206018D}" type="slidenum">
              <a:rPr lang="en-US"/>
              <a:pPr/>
              <a:t>7</a:t>
            </a:fld>
            <a:endParaRPr lang="en-US"/>
          </a:p>
        </p:txBody>
      </p:sp>
      <p:sp>
        <p:nvSpPr>
          <p:cNvPr id="256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7388"/>
            <a:ext cx="6096000" cy="3429000"/>
          </a:xfrm>
          <a:prstGeom prst="rect">
            <a:avLst/>
          </a:prstGeom>
          <a:ln/>
        </p:spPr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099" y="4343704"/>
            <a:ext cx="5485805" cy="411389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3899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ln/>
        </p:spPr>
        <p:txBody>
          <a:bodyPr/>
          <a:lstStyle/>
          <a:p>
            <a:fld id="{51B7C5CC-8735-47F3-8FD6-DF4356A08766}" type="slidenum">
              <a:rPr lang="en-US"/>
              <a:pPr/>
              <a:t>9</a:t>
            </a:fld>
            <a:endParaRPr lang="en-US"/>
          </a:p>
        </p:txBody>
      </p:sp>
      <p:sp>
        <p:nvSpPr>
          <p:cNvPr id="257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7388"/>
            <a:ext cx="6096000" cy="3429000"/>
          </a:xfrm>
          <a:prstGeom prst="rect">
            <a:avLst/>
          </a:prstGeom>
          <a:ln/>
        </p:spPr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099" y="4343704"/>
            <a:ext cx="5485805" cy="411389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6760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ln/>
        </p:spPr>
        <p:txBody>
          <a:bodyPr/>
          <a:lstStyle/>
          <a:p>
            <a:fld id="{83F4FCF5-D06B-4B02-A485-F60D91AD8E87}" type="slidenum">
              <a:rPr lang="en-US"/>
              <a:pPr/>
              <a:t>12</a:t>
            </a:fld>
            <a:endParaRPr lang="en-US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7388"/>
            <a:ext cx="6096000" cy="3429000"/>
          </a:xfrm>
          <a:prstGeom prst="rect">
            <a:avLst/>
          </a:prstGeo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099" y="4343704"/>
            <a:ext cx="5485805" cy="411389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0066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ln/>
        </p:spPr>
        <p:txBody>
          <a:bodyPr/>
          <a:lstStyle/>
          <a:p>
            <a:fld id="{8F023C5C-4532-4BD5-9936-F28A7206018D}" type="slidenum">
              <a:rPr lang="en-US"/>
              <a:pPr/>
              <a:t>14</a:t>
            </a:fld>
            <a:endParaRPr lang="en-US"/>
          </a:p>
        </p:txBody>
      </p:sp>
      <p:sp>
        <p:nvSpPr>
          <p:cNvPr id="256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7388"/>
            <a:ext cx="6096000" cy="3429000"/>
          </a:xfrm>
          <a:prstGeom prst="rect">
            <a:avLst/>
          </a:prstGeom>
          <a:ln/>
        </p:spPr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099" y="4343704"/>
            <a:ext cx="5485805" cy="411389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6539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ln/>
        </p:spPr>
        <p:txBody>
          <a:bodyPr/>
          <a:lstStyle/>
          <a:p>
            <a:fld id="{51B7C5CC-8735-47F3-8FD6-DF4356A08766}" type="slidenum">
              <a:rPr lang="en-US"/>
              <a:pPr/>
              <a:t>15</a:t>
            </a:fld>
            <a:endParaRPr lang="en-US"/>
          </a:p>
        </p:txBody>
      </p:sp>
      <p:sp>
        <p:nvSpPr>
          <p:cNvPr id="257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7388"/>
            <a:ext cx="6096000" cy="3429000"/>
          </a:xfrm>
          <a:prstGeom prst="rect">
            <a:avLst/>
          </a:prstGeom>
          <a:ln/>
        </p:spPr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099" y="4343704"/>
            <a:ext cx="5485805" cy="411389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539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C4347D3-4C9A-C240-8F14-750059DFEEB0}" type="datetimeFigureOut">
              <a:rPr lang="en-US" smtClean="0"/>
              <a:t>7/28/23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44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7/28/23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79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7/28/23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80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7/28/23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3387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7/28/23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59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7/28/23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669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7/28/23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44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7/28/23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678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7/28/23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3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7/28/23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00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7/28/23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9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7/28/23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307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7/28/23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207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7/28/23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16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7/28/23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01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7/28/23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031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7/28/23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55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347D3-4C9A-C240-8F14-750059DFEEB0}" type="datetimeFigureOut">
              <a:rPr lang="en-US" smtClean="0"/>
              <a:t>7/28/23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601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7" r:id="rId1"/>
    <p:sldLayoutId id="2147484008" r:id="rId2"/>
    <p:sldLayoutId id="2147484009" r:id="rId3"/>
    <p:sldLayoutId id="2147484010" r:id="rId4"/>
    <p:sldLayoutId id="2147484011" r:id="rId5"/>
    <p:sldLayoutId id="2147484012" r:id="rId6"/>
    <p:sldLayoutId id="2147484013" r:id="rId7"/>
    <p:sldLayoutId id="2147484014" r:id="rId8"/>
    <p:sldLayoutId id="2147484015" r:id="rId9"/>
    <p:sldLayoutId id="2147484016" r:id="rId10"/>
    <p:sldLayoutId id="2147484017" r:id="rId11"/>
    <p:sldLayoutId id="2147484018" r:id="rId12"/>
    <p:sldLayoutId id="2147484019" r:id="rId13"/>
    <p:sldLayoutId id="2147484020" r:id="rId14"/>
    <p:sldLayoutId id="2147484021" r:id="rId15"/>
    <p:sldLayoutId id="2147484022" r:id="rId16"/>
    <p:sldLayoutId id="214748402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jpe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F7A2C-CECB-EA45-9A8F-28914F6ACB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Cardinality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C3BA16-EE93-B74E-A27C-2B68B596BB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Discrete Mathematics and Theory 2</a:t>
            </a:r>
            <a:br>
              <a:rPr lang="en-US" dirty="0"/>
            </a:br>
            <a:r>
              <a:rPr lang="en-US" dirty="0"/>
              <a:t>Mark Floryan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730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Part 2: Using Functions to Compare Sizes of Sets</a:t>
            </a:r>
          </a:p>
        </p:txBody>
      </p:sp>
    </p:spTree>
    <p:extLst>
      <p:ext uri="{BB962C8B-B14F-4D97-AF65-F5344CB8AC3E}">
        <p14:creationId xmlns:p14="http://schemas.microsoft.com/office/powerpoint/2010/main" val="4218807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26FDF-CEC3-462C-B396-4398EA6DE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56125"/>
            <a:ext cx="9905998" cy="84452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Comparing Cardinalities with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67C749-94CE-4D8C-BBB2-D7B86666D7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766791" y="1552808"/>
                <a:ext cx="6655242" cy="3035094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r>
                  <a:rPr lang="en-US" b="0" dirty="0">
                    <a:solidFill>
                      <a:schemeClr val="bg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b="0" dirty="0">
                    <a:solidFill>
                      <a:schemeClr val="bg1"/>
                    </a:solidFill>
                  </a:rPr>
                  <a:t> be a finite function</a:t>
                </a:r>
              </a:p>
              <a:p>
                <a:pPr lvl="1"/>
                <a:r>
                  <a:rPr lang="en-US" b="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Consider the following possible characteristics of f</a:t>
                </a:r>
              </a:p>
              <a:p>
                <a:pPr lvl="1"/>
                <a:r>
                  <a:rPr lang="en-US" dirty="0">
                    <a:solidFill>
                      <a:schemeClr val="bg1"/>
                    </a:solidFill>
                  </a:rPr>
                  <a:t>Injective</a:t>
                </a:r>
              </a:p>
              <a:p>
                <a:pPr lvl="1"/>
                <a:r>
                  <a:rPr lang="en-US" dirty="0">
                    <a:solidFill>
                      <a:schemeClr val="bg1"/>
                    </a:solidFill>
                  </a:rPr>
                  <a:t>Surjective</a:t>
                </a:r>
              </a:p>
              <a:p>
                <a:pPr lvl="1"/>
                <a:r>
                  <a:rPr lang="en-US" dirty="0">
                    <a:solidFill>
                      <a:schemeClr val="bg1"/>
                    </a:solidFill>
                  </a:rPr>
                  <a:t>Bijective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67C749-94CE-4D8C-BBB2-D7B86666D7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66791" y="1552808"/>
                <a:ext cx="6655242" cy="3035094"/>
              </a:xfrm>
              <a:blipFill>
                <a:blip r:embed="rId2"/>
                <a:stretch>
                  <a:fillRect l="-1905" t="-20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A8AF3-B76B-4DA7-B2E9-41533E0C4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11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F780A27-AE10-684C-94DF-B123DC4F5078}"/>
              </a:ext>
            </a:extLst>
          </p:cNvPr>
          <p:cNvCxnSpPr/>
          <p:nvPr/>
        </p:nvCxnSpPr>
        <p:spPr>
          <a:xfrm>
            <a:off x="3768918" y="4715123"/>
            <a:ext cx="771277" cy="818985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93A93F0-5DC8-CD49-9102-A4F0B8F3A5B7}"/>
              </a:ext>
            </a:extLst>
          </p:cNvPr>
          <p:cNvSpPr txBox="1">
            <a:spLocks/>
          </p:cNvSpPr>
          <p:nvPr/>
        </p:nvSpPr>
        <p:spPr>
          <a:xfrm>
            <a:off x="4540195" y="5457217"/>
            <a:ext cx="3363403" cy="852114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i="1" dirty="0"/>
              <a:t>Each of these will tell us something about the relative sizes of D and C</a:t>
            </a:r>
          </a:p>
        </p:txBody>
      </p:sp>
    </p:spTree>
    <p:extLst>
      <p:ext uri="{BB962C8B-B14F-4D97-AF65-F5344CB8AC3E}">
        <p14:creationId xmlns:p14="http://schemas.microsoft.com/office/powerpoint/2010/main" val="18852847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>
          <a:xfrm>
            <a:off x="915751" y="209384"/>
            <a:ext cx="10360501" cy="766637"/>
          </a:xfrm>
        </p:spPr>
        <p:txBody>
          <a:bodyPr/>
          <a:lstStyle/>
          <a:p>
            <a:pPr algn="ctr"/>
            <a:r>
              <a:rPr lang="en-US" dirty="0"/>
              <a:t>1-1, Injective Functions</a:t>
            </a:r>
            <a:endParaRPr lang="en-US" b="0" dirty="0"/>
          </a:p>
        </p:txBody>
      </p:sp>
      <p:sp>
        <p:nvSpPr>
          <p:cNvPr id="52" name="Slide Number Placeholder 5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A55897-29AF-4974-9C6C-F0FFF579EC88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941982" y="5261137"/>
                <a:ext cx="639890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tx1">
                        <a:lumMod val="95000"/>
                      </a:schemeClr>
                    </a:solidFill>
                  </a:rPr>
                  <a:t>Nothing in Co-Domain “receives” two things</a:t>
                </a:r>
              </a:p>
              <a:p>
                <a:r>
                  <a:rPr lang="en-US" sz="2800" b="1" dirty="0">
                    <a:solidFill>
                      <a:schemeClr val="tx1">
                        <a:lumMod val="95000"/>
                      </a:schemeClr>
                    </a:solidFill>
                  </a:rPr>
                  <a:t>**Only possible 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800" b="1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</m:d>
                    <m:r>
                      <a:rPr lang="en-US" sz="2800" b="1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≥|</m:t>
                    </m:r>
                    <m:r>
                      <a:rPr lang="en-US" sz="2800" b="1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𝑫</m:t>
                    </m:r>
                    <m:r>
                      <a:rPr lang="en-US" sz="2800" b="1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sz="2800" b="1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1982" y="5261137"/>
                <a:ext cx="6398902" cy="954107"/>
              </a:xfrm>
              <a:prstGeom prst="rect">
                <a:avLst/>
              </a:prstGeom>
              <a:blipFill>
                <a:blip r:embed="rId3"/>
                <a:stretch>
                  <a:fillRect l="-1980" t="-6579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9949EBB3-EACF-F24B-B340-DD2948A53AEA}"/>
              </a:ext>
            </a:extLst>
          </p:cNvPr>
          <p:cNvGrpSpPr/>
          <p:nvPr/>
        </p:nvGrpSpPr>
        <p:grpSpPr>
          <a:xfrm>
            <a:off x="3988085" y="1080144"/>
            <a:ext cx="4313078" cy="3857617"/>
            <a:chOff x="3988085" y="1080144"/>
            <a:chExt cx="4313078" cy="385761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1B89E7C-0BF7-9141-88A7-40E41A2A66D7}"/>
                </a:ext>
              </a:extLst>
            </p:cNvPr>
            <p:cNvSpPr/>
            <p:nvPr/>
          </p:nvSpPr>
          <p:spPr>
            <a:xfrm>
              <a:off x="3988085" y="1080144"/>
              <a:ext cx="4313078" cy="385761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7876" name="Rectangle 4"/>
            <p:cNvSpPr>
              <a:spLocks noChangeArrowheads="1"/>
            </p:cNvSpPr>
            <p:nvPr/>
          </p:nvSpPr>
          <p:spPr bwMode="auto">
            <a:xfrm>
              <a:off x="4299138" y="1584721"/>
              <a:ext cx="1218883" cy="24384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77" name="Oval 5"/>
            <p:cNvSpPr>
              <a:spLocks noChangeArrowheads="1"/>
            </p:cNvSpPr>
            <p:nvPr/>
          </p:nvSpPr>
          <p:spPr bwMode="auto">
            <a:xfrm>
              <a:off x="4807006" y="1813321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78" name="Oval 6"/>
            <p:cNvSpPr>
              <a:spLocks noChangeArrowheads="1"/>
            </p:cNvSpPr>
            <p:nvPr/>
          </p:nvSpPr>
          <p:spPr bwMode="auto">
            <a:xfrm>
              <a:off x="4807006" y="2118121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79" name="Oval 7"/>
            <p:cNvSpPr>
              <a:spLocks noChangeArrowheads="1"/>
            </p:cNvSpPr>
            <p:nvPr/>
          </p:nvSpPr>
          <p:spPr bwMode="auto">
            <a:xfrm>
              <a:off x="4807006" y="2422921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0" name="Oval 8"/>
            <p:cNvSpPr>
              <a:spLocks noChangeArrowheads="1"/>
            </p:cNvSpPr>
            <p:nvPr/>
          </p:nvSpPr>
          <p:spPr bwMode="auto">
            <a:xfrm>
              <a:off x="4807006" y="2727721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1" name="Oval 9"/>
            <p:cNvSpPr>
              <a:spLocks noChangeArrowheads="1"/>
            </p:cNvSpPr>
            <p:nvPr/>
          </p:nvSpPr>
          <p:spPr bwMode="auto">
            <a:xfrm>
              <a:off x="4807006" y="3032521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2" name="Oval 10"/>
            <p:cNvSpPr>
              <a:spLocks noChangeArrowheads="1"/>
            </p:cNvSpPr>
            <p:nvPr/>
          </p:nvSpPr>
          <p:spPr bwMode="auto">
            <a:xfrm>
              <a:off x="4807006" y="3337321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3" name="Oval 11"/>
            <p:cNvSpPr>
              <a:spLocks noChangeArrowheads="1"/>
            </p:cNvSpPr>
            <p:nvPr/>
          </p:nvSpPr>
          <p:spPr bwMode="auto">
            <a:xfrm>
              <a:off x="4807006" y="3642121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4" name="Rectangle 12"/>
            <p:cNvSpPr>
              <a:spLocks noChangeArrowheads="1"/>
            </p:cNvSpPr>
            <p:nvPr/>
          </p:nvSpPr>
          <p:spPr bwMode="auto">
            <a:xfrm>
              <a:off x="6736903" y="1584721"/>
              <a:ext cx="1218883" cy="25908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5" name="Oval 13"/>
            <p:cNvSpPr>
              <a:spLocks noChangeArrowheads="1"/>
            </p:cNvSpPr>
            <p:nvPr/>
          </p:nvSpPr>
          <p:spPr bwMode="auto">
            <a:xfrm>
              <a:off x="7244771" y="1813321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6" name="Oval 14"/>
            <p:cNvSpPr>
              <a:spLocks noChangeArrowheads="1"/>
            </p:cNvSpPr>
            <p:nvPr/>
          </p:nvSpPr>
          <p:spPr bwMode="auto">
            <a:xfrm>
              <a:off x="7244771" y="2118121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7" name="Oval 15"/>
            <p:cNvSpPr>
              <a:spLocks noChangeArrowheads="1"/>
            </p:cNvSpPr>
            <p:nvPr/>
          </p:nvSpPr>
          <p:spPr bwMode="auto">
            <a:xfrm>
              <a:off x="7244771" y="2422921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8" name="Oval 16"/>
            <p:cNvSpPr>
              <a:spLocks noChangeArrowheads="1"/>
            </p:cNvSpPr>
            <p:nvPr/>
          </p:nvSpPr>
          <p:spPr bwMode="auto">
            <a:xfrm>
              <a:off x="7244771" y="2727721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9" name="Oval 17"/>
            <p:cNvSpPr>
              <a:spLocks noChangeArrowheads="1"/>
            </p:cNvSpPr>
            <p:nvPr/>
          </p:nvSpPr>
          <p:spPr bwMode="auto">
            <a:xfrm>
              <a:off x="7244771" y="3032521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90" name="Oval 18"/>
            <p:cNvSpPr>
              <a:spLocks noChangeArrowheads="1"/>
            </p:cNvSpPr>
            <p:nvPr/>
          </p:nvSpPr>
          <p:spPr bwMode="auto">
            <a:xfrm>
              <a:off x="7244771" y="3337321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91" name="Oval 19"/>
            <p:cNvSpPr>
              <a:spLocks noChangeArrowheads="1"/>
            </p:cNvSpPr>
            <p:nvPr/>
          </p:nvSpPr>
          <p:spPr bwMode="auto">
            <a:xfrm>
              <a:off x="7244771" y="3642121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07892" name="AutoShape 20"/>
            <p:cNvCxnSpPr>
              <a:cxnSpLocks noChangeShapeType="1"/>
              <a:stCxn id="207877" idx="6"/>
              <a:endCxn id="207885" idx="2"/>
            </p:cNvCxnSpPr>
            <p:nvPr/>
          </p:nvCxnSpPr>
          <p:spPr bwMode="auto">
            <a:xfrm>
              <a:off x="5010152" y="1889521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>
                  <a:lumMod val="65000"/>
                </a:schemeClr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7893" name="AutoShape 21"/>
            <p:cNvCxnSpPr>
              <a:cxnSpLocks noChangeShapeType="1"/>
              <a:stCxn id="207878" idx="6"/>
              <a:endCxn id="207888" idx="2"/>
            </p:cNvCxnSpPr>
            <p:nvPr/>
          </p:nvCxnSpPr>
          <p:spPr bwMode="auto">
            <a:xfrm>
              <a:off x="5010152" y="2194321"/>
              <a:ext cx="2234618" cy="609600"/>
            </a:xfrm>
            <a:prstGeom prst="straightConnector1">
              <a:avLst/>
            </a:prstGeom>
            <a:noFill/>
            <a:ln w="9525">
              <a:solidFill>
                <a:schemeClr val="tx1">
                  <a:lumMod val="65000"/>
                </a:schemeClr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7894" name="AutoShape 22"/>
            <p:cNvCxnSpPr>
              <a:cxnSpLocks noChangeShapeType="1"/>
              <a:stCxn id="207879" idx="6"/>
              <a:endCxn id="207887" idx="2"/>
            </p:cNvCxnSpPr>
            <p:nvPr/>
          </p:nvCxnSpPr>
          <p:spPr bwMode="auto">
            <a:xfrm>
              <a:off x="5010152" y="2499121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>
                  <a:lumMod val="65000"/>
                </a:schemeClr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7895" name="AutoShape 23"/>
            <p:cNvCxnSpPr>
              <a:cxnSpLocks noChangeShapeType="1"/>
              <a:stCxn id="207880" idx="6"/>
              <a:endCxn id="207886" idx="2"/>
            </p:cNvCxnSpPr>
            <p:nvPr/>
          </p:nvCxnSpPr>
          <p:spPr bwMode="auto">
            <a:xfrm flipV="1">
              <a:off x="5010152" y="2194321"/>
              <a:ext cx="2234618" cy="609600"/>
            </a:xfrm>
            <a:prstGeom prst="straightConnector1">
              <a:avLst/>
            </a:prstGeom>
            <a:noFill/>
            <a:ln w="9525">
              <a:solidFill>
                <a:schemeClr val="tx1">
                  <a:lumMod val="65000"/>
                </a:schemeClr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7896" name="AutoShape 24"/>
            <p:cNvCxnSpPr>
              <a:cxnSpLocks noChangeShapeType="1"/>
              <a:stCxn id="207881" idx="6"/>
              <a:endCxn id="207889" idx="2"/>
            </p:cNvCxnSpPr>
            <p:nvPr/>
          </p:nvCxnSpPr>
          <p:spPr bwMode="auto">
            <a:xfrm>
              <a:off x="5010152" y="3108721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>
                  <a:lumMod val="65000"/>
                </a:schemeClr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7897" name="AutoShape 25"/>
            <p:cNvCxnSpPr>
              <a:cxnSpLocks noChangeShapeType="1"/>
              <a:stCxn id="207882" idx="6"/>
              <a:endCxn id="207890" idx="2"/>
            </p:cNvCxnSpPr>
            <p:nvPr/>
          </p:nvCxnSpPr>
          <p:spPr bwMode="auto">
            <a:xfrm>
              <a:off x="5010152" y="3413521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>
                  <a:lumMod val="65000"/>
                </a:schemeClr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7898" name="AutoShape 26"/>
            <p:cNvCxnSpPr>
              <a:cxnSpLocks noChangeShapeType="1"/>
              <a:stCxn id="207883" idx="6"/>
              <a:endCxn id="207891" idx="2"/>
            </p:cNvCxnSpPr>
            <p:nvPr/>
          </p:nvCxnSpPr>
          <p:spPr bwMode="auto">
            <a:xfrm>
              <a:off x="5010152" y="3718321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>
                  <a:lumMod val="65000"/>
                </a:schemeClr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207919" name="Text Box 47"/>
            <p:cNvSpPr txBox="1">
              <a:spLocks noChangeArrowheads="1"/>
            </p:cNvSpPr>
            <p:nvPr/>
          </p:nvSpPr>
          <p:spPr bwMode="auto">
            <a:xfrm>
              <a:off x="4267616" y="4412004"/>
              <a:ext cx="3758221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dirty="0">
                  <a:solidFill>
                    <a:schemeClr val="bg1"/>
                  </a:solidFill>
                </a:rPr>
                <a:t>INJECTIVE FUNCTION</a:t>
              </a: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4261697" y="1139189"/>
              <a:ext cx="8723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Domain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736903" y="1142889"/>
              <a:ext cx="1204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Co-Domain</a:t>
              </a:r>
            </a:p>
          </p:txBody>
        </p:sp>
        <p:sp>
          <p:nvSpPr>
            <p:cNvPr id="57" name="Oval 19"/>
            <p:cNvSpPr>
              <a:spLocks noChangeArrowheads="1"/>
            </p:cNvSpPr>
            <p:nvPr/>
          </p:nvSpPr>
          <p:spPr bwMode="auto">
            <a:xfrm>
              <a:off x="7244771" y="3946921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89A3FF16-69A7-CA4E-8687-8E6EEDECF4A7}"/>
                  </a:ext>
                </a:extLst>
              </p:cNvPr>
              <p:cNvSpPr txBox="1"/>
              <p:nvPr/>
            </p:nvSpPr>
            <p:spPr>
              <a:xfrm>
                <a:off x="412493" y="3055857"/>
                <a:ext cx="2161430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>
                    <a:solidFill>
                      <a:schemeClr val="tx1">
                        <a:lumMod val="95000"/>
                      </a:schemeClr>
                    </a:solidFill>
                  </a:rPr>
                  <a:t>Thus, showing there exists an injective function from D to C is one way to show 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≥|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b="1" i="1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89A3FF16-69A7-CA4E-8687-8E6EEDECF4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493" y="3055857"/>
                <a:ext cx="2161430" cy="1477328"/>
              </a:xfrm>
              <a:prstGeom prst="rect">
                <a:avLst/>
              </a:prstGeom>
              <a:blipFill>
                <a:blip r:embed="rId4"/>
                <a:stretch>
                  <a:fillRect l="-1744" t="-1709" b="-5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8325CEDE-593C-544E-BE0C-CDBD6BB0FC53}"/>
              </a:ext>
            </a:extLst>
          </p:cNvPr>
          <p:cNvCxnSpPr>
            <a:cxnSpLocks/>
          </p:cNvCxnSpPr>
          <p:nvPr/>
        </p:nvCxnSpPr>
        <p:spPr>
          <a:xfrm flipV="1">
            <a:off x="2308979" y="2631882"/>
            <a:ext cx="1482291" cy="553039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98492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32BC3-C748-4549-96C1-83411720D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28904"/>
            <a:ext cx="9905998" cy="757058"/>
          </a:xfrm>
        </p:spPr>
        <p:txBody>
          <a:bodyPr/>
          <a:lstStyle/>
          <a:p>
            <a:pPr algn="ctr"/>
            <a:r>
              <a:rPr lang="en-US" dirty="0"/>
              <a:t>Pigeonhole Principle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015D5-B9C7-4276-9949-6E9EBD9FA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6702" y="1104499"/>
            <a:ext cx="6051206" cy="2012413"/>
          </a:xfrm>
        </p:spPr>
        <p:txBody>
          <a:bodyPr/>
          <a:lstStyle/>
          <a:p>
            <a:r>
              <a:rPr lang="en-US" dirty="0"/>
              <a:t>Every pigeon is sitting in a hole</a:t>
            </a:r>
          </a:p>
          <a:p>
            <a:r>
              <a:rPr lang="en-US" dirty="0"/>
              <a:t>There are more pigeons than there are holes</a:t>
            </a:r>
          </a:p>
          <a:p>
            <a:r>
              <a:rPr lang="en-US" dirty="0"/>
              <a:t>At least one hole has at least two pigeons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0011E2-0581-4B9D-A356-0B28116EB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13</a:t>
            </a:fld>
            <a:endParaRPr lang="en-US"/>
          </a:p>
        </p:txBody>
      </p:sp>
      <p:pic>
        <p:nvPicPr>
          <p:cNvPr id="2050" name="Picture 2" descr="The Pigeonhole Principle">
            <a:extLst>
              <a:ext uri="{FF2B5EF4-FFF2-40B4-BE49-F238E27FC236}">
                <a16:creationId xmlns:a16="http://schemas.microsoft.com/office/drawing/2014/main" id="{96CD306D-9B0C-4FB8-BA28-E9E3A21E81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1844" y="3035383"/>
            <a:ext cx="3590677" cy="3590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73666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>
          <a:xfrm>
            <a:off x="597020" y="230588"/>
            <a:ext cx="10969943" cy="609598"/>
          </a:xfrm>
        </p:spPr>
        <p:txBody>
          <a:bodyPr/>
          <a:lstStyle/>
          <a:p>
            <a:pPr algn="ctr"/>
            <a:r>
              <a:rPr lang="en-US" dirty="0"/>
              <a:t>Onto, Surjective Functions</a:t>
            </a:r>
            <a:endParaRPr lang="en-US" b="0" dirty="0"/>
          </a:p>
        </p:txBody>
      </p:sp>
      <p:sp>
        <p:nvSpPr>
          <p:cNvPr id="51" name="Slide Number Placeholder 5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A55897-29AF-4974-9C6C-F0FFF579EC88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2724067" y="5503743"/>
                <a:ext cx="6707349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schemeClr val="tx1">
                        <a:lumMod val="95000"/>
                      </a:schemeClr>
                    </a:solidFill>
                  </a:rPr>
                  <a:t>Everything in Co-Domain “receives” something</a:t>
                </a:r>
              </a:p>
              <a:p>
                <a:r>
                  <a:rPr lang="en-US" sz="2800" b="1" dirty="0">
                    <a:solidFill>
                      <a:schemeClr val="tx1">
                        <a:lumMod val="95000"/>
                      </a:schemeClr>
                    </a:solidFill>
                  </a:rPr>
                  <a:t>**Only possible 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800" b="1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</m:d>
                    <m:r>
                      <a:rPr lang="en-US" sz="2800" b="1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≥|</m:t>
                    </m:r>
                    <m:r>
                      <a:rPr lang="en-US" sz="2800" b="1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US" sz="2800" b="1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sz="2800" b="1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4067" y="5503743"/>
                <a:ext cx="6707349" cy="954107"/>
              </a:xfrm>
              <a:prstGeom prst="rect">
                <a:avLst/>
              </a:prstGeom>
              <a:blipFill>
                <a:blip r:embed="rId3"/>
                <a:stretch>
                  <a:fillRect l="-1698" t="-5263" r="-755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A30E185D-5E71-124A-8A53-7198092746AB}"/>
              </a:ext>
            </a:extLst>
          </p:cNvPr>
          <p:cNvGrpSpPr/>
          <p:nvPr/>
        </p:nvGrpSpPr>
        <p:grpSpPr>
          <a:xfrm>
            <a:off x="3897534" y="1160889"/>
            <a:ext cx="4368913" cy="3848431"/>
            <a:chOff x="882596" y="1224501"/>
            <a:chExt cx="4368913" cy="3848431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9FA30AAB-9F69-5340-8644-3136019097D0}"/>
                </a:ext>
              </a:extLst>
            </p:cNvPr>
            <p:cNvSpPr/>
            <p:nvPr/>
          </p:nvSpPr>
          <p:spPr>
            <a:xfrm>
              <a:off x="882596" y="1224501"/>
              <a:ext cx="4368913" cy="384843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900" name="Rectangle 4"/>
            <p:cNvSpPr>
              <a:spLocks noChangeArrowheads="1"/>
            </p:cNvSpPr>
            <p:nvPr/>
          </p:nvSpPr>
          <p:spPr bwMode="auto">
            <a:xfrm>
              <a:off x="1220471" y="1828800"/>
              <a:ext cx="1218883" cy="24384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901" name="Oval 5"/>
            <p:cNvSpPr>
              <a:spLocks noChangeArrowheads="1"/>
            </p:cNvSpPr>
            <p:nvPr/>
          </p:nvSpPr>
          <p:spPr bwMode="auto">
            <a:xfrm>
              <a:off x="1728339" y="20574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902" name="Oval 6"/>
            <p:cNvSpPr>
              <a:spLocks noChangeArrowheads="1"/>
            </p:cNvSpPr>
            <p:nvPr/>
          </p:nvSpPr>
          <p:spPr bwMode="auto">
            <a:xfrm>
              <a:off x="1728339" y="23622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903" name="Oval 7"/>
            <p:cNvSpPr>
              <a:spLocks noChangeArrowheads="1"/>
            </p:cNvSpPr>
            <p:nvPr/>
          </p:nvSpPr>
          <p:spPr bwMode="auto">
            <a:xfrm>
              <a:off x="1728339" y="26670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904" name="Oval 8"/>
            <p:cNvSpPr>
              <a:spLocks noChangeArrowheads="1"/>
            </p:cNvSpPr>
            <p:nvPr/>
          </p:nvSpPr>
          <p:spPr bwMode="auto">
            <a:xfrm>
              <a:off x="1728339" y="2971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905" name="Oval 9"/>
            <p:cNvSpPr>
              <a:spLocks noChangeArrowheads="1"/>
            </p:cNvSpPr>
            <p:nvPr/>
          </p:nvSpPr>
          <p:spPr bwMode="auto">
            <a:xfrm>
              <a:off x="1728339" y="32766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906" name="Oval 10"/>
            <p:cNvSpPr>
              <a:spLocks noChangeArrowheads="1"/>
            </p:cNvSpPr>
            <p:nvPr/>
          </p:nvSpPr>
          <p:spPr bwMode="auto">
            <a:xfrm>
              <a:off x="1728339" y="35814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907" name="Oval 11"/>
            <p:cNvSpPr>
              <a:spLocks noChangeArrowheads="1"/>
            </p:cNvSpPr>
            <p:nvPr/>
          </p:nvSpPr>
          <p:spPr bwMode="auto">
            <a:xfrm>
              <a:off x="1728339" y="38862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908" name="Rectangle 12"/>
            <p:cNvSpPr>
              <a:spLocks noChangeArrowheads="1"/>
            </p:cNvSpPr>
            <p:nvPr/>
          </p:nvSpPr>
          <p:spPr bwMode="auto">
            <a:xfrm>
              <a:off x="3658236" y="1828800"/>
              <a:ext cx="1218883" cy="20574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909" name="Oval 13"/>
            <p:cNvSpPr>
              <a:spLocks noChangeArrowheads="1"/>
            </p:cNvSpPr>
            <p:nvPr/>
          </p:nvSpPr>
          <p:spPr bwMode="auto">
            <a:xfrm>
              <a:off x="4166104" y="20574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910" name="Oval 14"/>
            <p:cNvSpPr>
              <a:spLocks noChangeArrowheads="1"/>
            </p:cNvSpPr>
            <p:nvPr/>
          </p:nvSpPr>
          <p:spPr bwMode="auto">
            <a:xfrm>
              <a:off x="4166104" y="23622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911" name="Oval 15"/>
            <p:cNvSpPr>
              <a:spLocks noChangeArrowheads="1"/>
            </p:cNvSpPr>
            <p:nvPr/>
          </p:nvSpPr>
          <p:spPr bwMode="auto">
            <a:xfrm>
              <a:off x="4166104" y="26670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912" name="Oval 16"/>
            <p:cNvSpPr>
              <a:spLocks noChangeArrowheads="1"/>
            </p:cNvSpPr>
            <p:nvPr/>
          </p:nvSpPr>
          <p:spPr bwMode="auto">
            <a:xfrm>
              <a:off x="4166104" y="2971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913" name="Oval 17"/>
            <p:cNvSpPr>
              <a:spLocks noChangeArrowheads="1"/>
            </p:cNvSpPr>
            <p:nvPr/>
          </p:nvSpPr>
          <p:spPr bwMode="auto">
            <a:xfrm>
              <a:off x="4166104" y="32766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914" name="Oval 18"/>
            <p:cNvSpPr>
              <a:spLocks noChangeArrowheads="1"/>
            </p:cNvSpPr>
            <p:nvPr/>
          </p:nvSpPr>
          <p:spPr bwMode="auto">
            <a:xfrm>
              <a:off x="4166104" y="35814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08916" name="AutoShape 20"/>
            <p:cNvCxnSpPr>
              <a:cxnSpLocks noChangeShapeType="1"/>
              <a:stCxn id="208901" idx="6"/>
              <a:endCxn id="208909" idx="2"/>
            </p:cNvCxnSpPr>
            <p:nvPr/>
          </p:nvCxnSpPr>
          <p:spPr bwMode="auto">
            <a:xfrm>
              <a:off x="1931485" y="21336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>
                  <a:lumMod val="65000"/>
                </a:schemeClr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8917" name="AutoShape 21"/>
            <p:cNvCxnSpPr>
              <a:cxnSpLocks noChangeShapeType="1"/>
              <a:stCxn id="208902" idx="6"/>
              <a:endCxn id="208912" idx="2"/>
            </p:cNvCxnSpPr>
            <p:nvPr/>
          </p:nvCxnSpPr>
          <p:spPr bwMode="auto">
            <a:xfrm>
              <a:off x="1931485" y="2438400"/>
              <a:ext cx="2234618" cy="609600"/>
            </a:xfrm>
            <a:prstGeom prst="straightConnector1">
              <a:avLst/>
            </a:prstGeom>
            <a:noFill/>
            <a:ln w="9525">
              <a:solidFill>
                <a:schemeClr val="tx1">
                  <a:lumMod val="65000"/>
                </a:schemeClr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8918" name="AutoShape 22"/>
            <p:cNvCxnSpPr>
              <a:cxnSpLocks noChangeShapeType="1"/>
              <a:stCxn id="208903" idx="6"/>
              <a:endCxn id="208911" idx="2"/>
            </p:cNvCxnSpPr>
            <p:nvPr/>
          </p:nvCxnSpPr>
          <p:spPr bwMode="auto">
            <a:xfrm>
              <a:off x="1931485" y="27432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>
                  <a:lumMod val="65000"/>
                </a:schemeClr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8919" name="AutoShape 23"/>
            <p:cNvCxnSpPr>
              <a:cxnSpLocks noChangeShapeType="1"/>
              <a:stCxn id="208904" idx="6"/>
              <a:endCxn id="208910" idx="2"/>
            </p:cNvCxnSpPr>
            <p:nvPr/>
          </p:nvCxnSpPr>
          <p:spPr bwMode="auto">
            <a:xfrm flipV="1">
              <a:off x="1931485" y="2438400"/>
              <a:ext cx="2234618" cy="609600"/>
            </a:xfrm>
            <a:prstGeom prst="straightConnector1">
              <a:avLst/>
            </a:prstGeom>
            <a:noFill/>
            <a:ln w="9525">
              <a:solidFill>
                <a:schemeClr val="tx1">
                  <a:lumMod val="65000"/>
                </a:schemeClr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8920" name="AutoShape 24"/>
            <p:cNvCxnSpPr>
              <a:cxnSpLocks noChangeShapeType="1"/>
              <a:stCxn id="208905" idx="6"/>
              <a:endCxn id="208913" idx="2"/>
            </p:cNvCxnSpPr>
            <p:nvPr/>
          </p:nvCxnSpPr>
          <p:spPr bwMode="auto">
            <a:xfrm>
              <a:off x="1931485" y="33528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>
                  <a:lumMod val="65000"/>
                </a:schemeClr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8921" name="AutoShape 25"/>
            <p:cNvCxnSpPr>
              <a:cxnSpLocks noChangeShapeType="1"/>
              <a:stCxn id="208906" idx="6"/>
              <a:endCxn id="208914" idx="2"/>
            </p:cNvCxnSpPr>
            <p:nvPr/>
          </p:nvCxnSpPr>
          <p:spPr bwMode="auto">
            <a:xfrm>
              <a:off x="1931485" y="36576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>
                  <a:lumMod val="65000"/>
                </a:schemeClr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8922" name="AutoShape 26"/>
            <p:cNvCxnSpPr>
              <a:cxnSpLocks noChangeShapeType="1"/>
              <a:stCxn id="208907" idx="6"/>
            </p:cNvCxnSpPr>
            <p:nvPr/>
          </p:nvCxnSpPr>
          <p:spPr bwMode="auto">
            <a:xfrm flipV="1">
              <a:off x="1931485" y="3657600"/>
              <a:ext cx="2234618" cy="304800"/>
            </a:xfrm>
            <a:prstGeom prst="straightConnector1">
              <a:avLst/>
            </a:prstGeom>
            <a:noFill/>
            <a:ln w="9525">
              <a:solidFill>
                <a:schemeClr val="tx1">
                  <a:lumMod val="65000"/>
                </a:schemeClr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208943" name="Text Box 47"/>
            <p:cNvSpPr txBox="1">
              <a:spLocks noChangeArrowheads="1"/>
            </p:cNvSpPr>
            <p:nvPr/>
          </p:nvSpPr>
          <p:spPr bwMode="auto">
            <a:xfrm>
              <a:off x="929760" y="4487918"/>
              <a:ext cx="4266089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dirty="0">
                  <a:solidFill>
                    <a:schemeClr val="bg1"/>
                  </a:solidFill>
                </a:rPr>
                <a:t>SURJECTIVE FUNCTION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393734" y="1351002"/>
              <a:ext cx="8723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Domain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646317" y="1339334"/>
              <a:ext cx="1204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Co-Domain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F25547E-EB23-1A47-9023-A6C7BE128C16}"/>
                  </a:ext>
                </a:extLst>
              </p:cNvPr>
              <p:cNvSpPr txBox="1"/>
              <p:nvPr/>
            </p:nvSpPr>
            <p:spPr>
              <a:xfrm>
                <a:off x="412493" y="3055857"/>
                <a:ext cx="2161430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>
                    <a:solidFill>
                      <a:schemeClr val="tx1">
                        <a:lumMod val="95000"/>
                      </a:schemeClr>
                    </a:solidFill>
                  </a:rPr>
                  <a:t>Thus, showing there exists a surjective function from D to C is one way to show 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≥|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b="1" i="1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F25547E-EB23-1A47-9023-A6C7BE128C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493" y="3055857"/>
                <a:ext cx="2161430" cy="1477328"/>
              </a:xfrm>
              <a:prstGeom prst="rect">
                <a:avLst/>
              </a:prstGeom>
              <a:blipFill>
                <a:blip r:embed="rId4"/>
                <a:stretch>
                  <a:fillRect l="-1744" t="-1709" b="-5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6AA55E81-5BA8-DF49-B7D7-D029C74FFAED}"/>
              </a:ext>
            </a:extLst>
          </p:cNvPr>
          <p:cNvCxnSpPr>
            <a:cxnSpLocks/>
          </p:cNvCxnSpPr>
          <p:nvPr/>
        </p:nvCxnSpPr>
        <p:spPr>
          <a:xfrm flipV="1">
            <a:off x="2308979" y="2631882"/>
            <a:ext cx="1482291" cy="553039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83189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>
          <a:xfrm>
            <a:off x="915751" y="135171"/>
            <a:ext cx="10360501" cy="902732"/>
          </a:xfrm>
        </p:spPr>
        <p:txBody>
          <a:bodyPr/>
          <a:lstStyle/>
          <a:p>
            <a:pPr algn="ctr"/>
            <a:r>
              <a:rPr lang="en-US" dirty="0" err="1"/>
              <a:t>Bijective</a:t>
            </a:r>
            <a:r>
              <a:rPr lang="en-US" dirty="0"/>
              <a:t> Functions</a:t>
            </a:r>
            <a:endParaRPr lang="en-US" b="0" dirty="0"/>
          </a:p>
        </p:txBody>
      </p:sp>
      <p:sp>
        <p:nvSpPr>
          <p:cNvPr id="50" name="Slide Number Placeholder 4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A55897-29AF-4974-9C6C-F0FFF579EC88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BE9B946-2696-924F-9412-F607B30AB29A}"/>
              </a:ext>
            </a:extLst>
          </p:cNvPr>
          <p:cNvGrpSpPr/>
          <p:nvPr/>
        </p:nvGrpSpPr>
        <p:grpSpPr>
          <a:xfrm>
            <a:off x="3962956" y="1190177"/>
            <a:ext cx="4266089" cy="3717509"/>
            <a:chOff x="204736" y="1015248"/>
            <a:chExt cx="4266089" cy="3717509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1ED31124-FC7F-9F45-8A2B-6198449D8C96}"/>
                </a:ext>
              </a:extLst>
            </p:cNvPr>
            <p:cNvSpPr/>
            <p:nvPr/>
          </p:nvSpPr>
          <p:spPr>
            <a:xfrm>
              <a:off x="326003" y="1015248"/>
              <a:ext cx="4144822" cy="371750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924" name="Rectangle 4"/>
            <p:cNvSpPr>
              <a:spLocks noChangeArrowheads="1"/>
            </p:cNvSpPr>
            <p:nvPr/>
          </p:nvSpPr>
          <p:spPr bwMode="auto">
            <a:xfrm>
              <a:off x="495447" y="1600200"/>
              <a:ext cx="1218883" cy="24384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25" name="Oval 5"/>
            <p:cNvSpPr>
              <a:spLocks noChangeArrowheads="1"/>
            </p:cNvSpPr>
            <p:nvPr/>
          </p:nvSpPr>
          <p:spPr bwMode="auto">
            <a:xfrm>
              <a:off x="1003315" y="1828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26" name="Oval 6"/>
            <p:cNvSpPr>
              <a:spLocks noChangeArrowheads="1"/>
            </p:cNvSpPr>
            <p:nvPr/>
          </p:nvSpPr>
          <p:spPr bwMode="auto">
            <a:xfrm>
              <a:off x="1003315" y="21336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27" name="Oval 7"/>
            <p:cNvSpPr>
              <a:spLocks noChangeArrowheads="1"/>
            </p:cNvSpPr>
            <p:nvPr/>
          </p:nvSpPr>
          <p:spPr bwMode="auto">
            <a:xfrm>
              <a:off x="1003315" y="24384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28" name="Oval 8"/>
            <p:cNvSpPr>
              <a:spLocks noChangeArrowheads="1"/>
            </p:cNvSpPr>
            <p:nvPr/>
          </p:nvSpPr>
          <p:spPr bwMode="auto">
            <a:xfrm>
              <a:off x="1003315" y="27432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29" name="Oval 9"/>
            <p:cNvSpPr>
              <a:spLocks noChangeArrowheads="1"/>
            </p:cNvSpPr>
            <p:nvPr/>
          </p:nvSpPr>
          <p:spPr bwMode="auto">
            <a:xfrm>
              <a:off x="1003315" y="30480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0" name="Oval 10"/>
            <p:cNvSpPr>
              <a:spLocks noChangeArrowheads="1"/>
            </p:cNvSpPr>
            <p:nvPr/>
          </p:nvSpPr>
          <p:spPr bwMode="auto">
            <a:xfrm>
              <a:off x="1003315" y="3352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1" name="Oval 11"/>
            <p:cNvSpPr>
              <a:spLocks noChangeArrowheads="1"/>
            </p:cNvSpPr>
            <p:nvPr/>
          </p:nvSpPr>
          <p:spPr bwMode="auto">
            <a:xfrm>
              <a:off x="1003315" y="36576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2" name="Rectangle 12"/>
            <p:cNvSpPr>
              <a:spLocks noChangeArrowheads="1"/>
            </p:cNvSpPr>
            <p:nvPr/>
          </p:nvSpPr>
          <p:spPr bwMode="auto">
            <a:xfrm>
              <a:off x="2933212" y="1600200"/>
              <a:ext cx="1218883" cy="24384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3" name="Oval 13"/>
            <p:cNvSpPr>
              <a:spLocks noChangeArrowheads="1"/>
            </p:cNvSpPr>
            <p:nvPr/>
          </p:nvSpPr>
          <p:spPr bwMode="auto">
            <a:xfrm>
              <a:off x="3441080" y="1828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4" name="Oval 14"/>
            <p:cNvSpPr>
              <a:spLocks noChangeArrowheads="1"/>
            </p:cNvSpPr>
            <p:nvPr/>
          </p:nvSpPr>
          <p:spPr bwMode="auto">
            <a:xfrm>
              <a:off x="3441080" y="21336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5" name="Oval 15"/>
            <p:cNvSpPr>
              <a:spLocks noChangeArrowheads="1"/>
            </p:cNvSpPr>
            <p:nvPr/>
          </p:nvSpPr>
          <p:spPr bwMode="auto">
            <a:xfrm>
              <a:off x="3441080" y="24384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6" name="Oval 16"/>
            <p:cNvSpPr>
              <a:spLocks noChangeArrowheads="1"/>
            </p:cNvSpPr>
            <p:nvPr/>
          </p:nvSpPr>
          <p:spPr bwMode="auto">
            <a:xfrm>
              <a:off x="3441080" y="27432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7" name="Oval 17"/>
            <p:cNvSpPr>
              <a:spLocks noChangeArrowheads="1"/>
            </p:cNvSpPr>
            <p:nvPr/>
          </p:nvSpPr>
          <p:spPr bwMode="auto">
            <a:xfrm>
              <a:off x="3441080" y="30480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8" name="Oval 18"/>
            <p:cNvSpPr>
              <a:spLocks noChangeArrowheads="1"/>
            </p:cNvSpPr>
            <p:nvPr/>
          </p:nvSpPr>
          <p:spPr bwMode="auto">
            <a:xfrm>
              <a:off x="3441080" y="3352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9" name="Oval 19"/>
            <p:cNvSpPr>
              <a:spLocks noChangeArrowheads="1"/>
            </p:cNvSpPr>
            <p:nvPr/>
          </p:nvSpPr>
          <p:spPr bwMode="auto">
            <a:xfrm>
              <a:off x="3441080" y="36576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09940" name="AutoShape 20"/>
            <p:cNvCxnSpPr>
              <a:cxnSpLocks noChangeShapeType="1"/>
              <a:stCxn id="209925" idx="6"/>
              <a:endCxn id="209933" idx="2"/>
            </p:cNvCxnSpPr>
            <p:nvPr/>
          </p:nvCxnSpPr>
          <p:spPr bwMode="auto">
            <a:xfrm>
              <a:off x="1206461" y="19050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>
                  <a:lumMod val="75000"/>
                </a:schemeClr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9941" name="AutoShape 21"/>
            <p:cNvCxnSpPr>
              <a:cxnSpLocks noChangeShapeType="1"/>
              <a:stCxn id="209926" idx="6"/>
              <a:endCxn id="209936" idx="2"/>
            </p:cNvCxnSpPr>
            <p:nvPr/>
          </p:nvCxnSpPr>
          <p:spPr bwMode="auto">
            <a:xfrm>
              <a:off x="1206461" y="2209800"/>
              <a:ext cx="2234618" cy="609600"/>
            </a:xfrm>
            <a:prstGeom prst="straightConnector1">
              <a:avLst/>
            </a:prstGeom>
            <a:noFill/>
            <a:ln w="9525">
              <a:solidFill>
                <a:schemeClr val="tx1">
                  <a:lumMod val="75000"/>
                </a:schemeClr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9942" name="AutoShape 22"/>
            <p:cNvCxnSpPr>
              <a:cxnSpLocks noChangeShapeType="1"/>
              <a:stCxn id="209927" idx="6"/>
              <a:endCxn id="209935" idx="2"/>
            </p:cNvCxnSpPr>
            <p:nvPr/>
          </p:nvCxnSpPr>
          <p:spPr bwMode="auto">
            <a:xfrm>
              <a:off x="1206461" y="25146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>
                  <a:lumMod val="75000"/>
                </a:schemeClr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9943" name="AutoShape 23"/>
            <p:cNvCxnSpPr>
              <a:cxnSpLocks noChangeShapeType="1"/>
              <a:stCxn id="209928" idx="6"/>
              <a:endCxn id="209934" idx="2"/>
            </p:cNvCxnSpPr>
            <p:nvPr/>
          </p:nvCxnSpPr>
          <p:spPr bwMode="auto">
            <a:xfrm flipV="1">
              <a:off x="1206461" y="2209800"/>
              <a:ext cx="2234618" cy="609600"/>
            </a:xfrm>
            <a:prstGeom prst="straightConnector1">
              <a:avLst/>
            </a:prstGeom>
            <a:noFill/>
            <a:ln w="9525">
              <a:solidFill>
                <a:schemeClr val="tx1">
                  <a:lumMod val="75000"/>
                </a:schemeClr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9944" name="AutoShape 24"/>
            <p:cNvCxnSpPr>
              <a:cxnSpLocks noChangeShapeType="1"/>
              <a:stCxn id="209929" idx="6"/>
              <a:endCxn id="209937" idx="2"/>
            </p:cNvCxnSpPr>
            <p:nvPr/>
          </p:nvCxnSpPr>
          <p:spPr bwMode="auto">
            <a:xfrm>
              <a:off x="1206461" y="31242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>
                  <a:lumMod val="75000"/>
                </a:schemeClr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9945" name="AutoShape 25"/>
            <p:cNvCxnSpPr>
              <a:cxnSpLocks noChangeShapeType="1"/>
              <a:stCxn id="209930" idx="6"/>
              <a:endCxn id="209938" idx="2"/>
            </p:cNvCxnSpPr>
            <p:nvPr/>
          </p:nvCxnSpPr>
          <p:spPr bwMode="auto">
            <a:xfrm>
              <a:off x="1206461" y="34290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>
                  <a:lumMod val="75000"/>
                </a:schemeClr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9946" name="AutoShape 26"/>
            <p:cNvCxnSpPr>
              <a:cxnSpLocks noChangeShapeType="1"/>
              <a:stCxn id="209931" idx="6"/>
              <a:endCxn id="209939" idx="2"/>
            </p:cNvCxnSpPr>
            <p:nvPr/>
          </p:nvCxnSpPr>
          <p:spPr bwMode="auto">
            <a:xfrm>
              <a:off x="1206461" y="37338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>
                  <a:lumMod val="75000"/>
                </a:schemeClr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209967" name="Text Box 47"/>
            <p:cNvSpPr txBox="1">
              <a:spLocks noChangeArrowheads="1"/>
            </p:cNvSpPr>
            <p:nvPr/>
          </p:nvSpPr>
          <p:spPr bwMode="auto">
            <a:xfrm>
              <a:off x="204736" y="4126468"/>
              <a:ext cx="4266089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dirty="0">
                  <a:solidFill>
                    <a:schemeClr val="bg1"/>
                  </a:solidFill>
                </a:rPr>
                <a:t>BIJECTIVE FUNCTION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68710" y="1125770"/>
              <a:ext cx="8723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Domain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947919" y="1134385"/>
              <a:ext cx="1204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Co-Domain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9443950" y="3070529"/>
                <a:ext cx="2435829" cy="14713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Because Onto:</a:t>
                </a:r>
              </a:p>
              <a:p>
                <a:r>
                  <a:rPr lang="en-US" i="1" dirty="0"/>
                  <a:t>Everything in Co-Domain “receives” something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≥|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i="1" dirty="0"/>
                  <a:t> </a:t>
                </a:r>
              </a:p>
              <a:p>
                <a:endParaRPr lang="en-US" i="1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3950" y="3070529"/>
                <a:ext cx="2435829" cy="1471396"/>
              </a:xfrm>
              <a:prstGeom prst="rect">
                <a:avLst/>
              </a:prstGeom>
              <a:blipFill>
                <a:blip r:embed="rId3"/>
                <a:stretch>
                  <a:fillRect l="-2618" t="-1709" r="-2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915751" y="1565400"/>
                <a:ext cx="223441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Because 1-1:</a:t>
                </a:r>
              </a:p>
              <a:p>
                <a:r>
                  <a:rPr lang="en-US" i="1" dirty="0"/>
                  <a:t>Nothing in Co-Domain “receives” two things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≥|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i="1" dirty="0"/>
                  <a:t> </a:t>
                </a:r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751" y="1565400"/>
                <a:ext cx="2234416" cy="1200329"/>
              </a:xfrm>
              <a:prstGeom prst="rect">
                <a:avLst/>
              </a:prstGeom>
              <a:blipFill>
                <a:blip r:embed="rId4"/>
                <a:stretch>
                  <a:fillRect l="-2273" t="-2083" r="-1705"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2151203" y="5321716"/>
                <a:ext cx="827698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Conclusion:</a:t>
                </a:r>
              </a:p>
              <a:p>
                <a:r>
                  <a:rPr lang="en-US" sz="2400" dirty="0"/>
                  <a:t>Things in the Domain exactly “partner” with things in Co-Domain</a:t>
                </a:r>
              </a:p>
              <a:p>
                <a:r>
                  <a:rPr lang="en-US" sz="2400" b="1" i="1" dirty="0"/>
                  <a:t>**Note: This means 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</m:d>
                    <m:r>
                      <a:rPr lang="en-US" sz="2400" b="1" i="1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2400" b="1" i="1" dirty="0"/>
                  <a:t> </a:t>
                </a:r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1203" y="5321716"/>
                <a:ext cx="8276982" cy="1200329"/>
              </a:xfrm>
              <a:prstGeom prst="rect">
                <a:avLst/>
              </a:prstGeom>
              <a:blipFill>
                <a:blip r:embed="rId5"/>
                <a:stretch>
                  <a:fillRect l="-1072" t="-3125"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348FD84-0D47-E149-8A65-9E4A6FF31FBD}"/>
              </a:ext>
            </a:extLst>
          </p:cNvPr>
          <p:cNvCxnSpPr>
            <a:cxnSpLocks/>
            <a:stCxn id="54" idx="3"/>
          </p:cNvCxnSpPr>
          <p:nvPr/>
        </p:nvCxnSpPr>
        <p:spPr>
          <a:xfrm>
            <a:off x="3150167" y="2165565"/>
            <a:ext cx="682362" cy="295364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47FB283-30A8-E646-9C69-6388D2D91245}"/>
              </a:ext>
            </a:extLst>
          </p:cNvPr>
          <p:cNvCxnSpPr>
            <a:cxnSpLocks/>
          </p:cNvCxnSpPr>
          <p:nvPr/>
        </p:nvCxnSpPr>
        <p:spPr>
          <a:xfrm flipH="1" flipV="1">
            <a:off x="8404531" y="2765729"/>
            <a:ext cx="975812" cy="609600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23904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26FDF-CEC3-462C-B396-4398EA6DE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87931"/>
            <a:ext cx="9905998" cy="85247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Comparing Cardinalities with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67C749-94CE-4D8C-BBB2-D7B86666D7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464904" y="1900362"/>
                <a:ext cx="8582507" cy="389083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To show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Find a surjective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Find an injective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To show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Find a bijective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Find both a surjective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and an injective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67C749-94CE-4D8C-BBB2-D7B86666D7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64904" y="1900362"/>
                <a:ext cx="8582507" cy="3890839"/>
              </a:xfrm>
              <a:blipFill>
                <a:blip r:embed="rId2"/>
                <a:stretch>
                  <a:fillRect l="-1477" t="-19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A8AF3-B76B-4DA7-B2E9-41533E0C4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6002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F25B20A-22A8-4153-96DB-052C432BC18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268661"/>
                <a:ext cx="9905998" cy="812717"/>
              </a:xfrm>
            </p:spPr>
            <p:txBody>
              <a:bodyPr>
                <a:normAutofit/>
              </a:bodyPr>
              <a:lstStyle/>
              <a:p>
                <a:pPr algn="ctr"/>
                <a:r>
                  <a:rPr lang="en-US" dirty="0"/>
                  <a:t>How to show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is a bijection?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F25B20A-22A8-4153-96DB-052C432BC1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268661"/>
                <a:ext cx="9905998" cy="812717"/>
              </a:xfrm>
              <a:blipFill>
                <a:blip r:embed="rId2"/>
                <a:stretch>
                  <a:fillRect t="-3077" b="-1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BA6224-07F4-4F3E-990E-7C26741187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26080" y="1693627"/>
                <a:ext cx="6710902" cy="409757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Show that it is injective: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 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How do we know different inputs have different outputs?</a:t>
                </a:r>
              </a:p>
              <a:p>
                <a:r>
                  <a:rPr lang="en-US" dirty="0"/>
                  <a:t>Show that is in surjective: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 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How do we know everything is mapped to?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BA6224-07F4-4F3E-990E-7C26741187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26080" y="1693627"/>
                <a:ext cx="6710902" cy="4097573"/>
              </a:xfrm>
              <a:blipFill>
                <a:blip r:embed="rId3"/>
                <a:stretch>
                  <a:fillRect l="-1698" t="-15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65E106-38BC-439E-A510-3F78C2CD2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7003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26FDF-CEC3-462C-B396-4398EA6DE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16368"/>
            <a:ext cx="9905998" cy="82861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Comparing Cardinalities with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67C749-94CE-4D8C-BBB2-D7B86666D7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30665" y="1725433"/>
                <a:ext cx="7437705" cy="4161184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To show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Find a surjective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Find an injective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To show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Find a bijective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Find both a surjective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and an injective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67C749-94CE-4D8C-BBB2-D7B86666D7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30665" y="1725433"/>
                <a:ext cx="7437705" cy="4161184"/>
              </a:xfrm>
              <a:blipFill>
                <a:blip r:embed="rId2"/>
                <a:stretch>
                  <a:fillRect l="-1704" t="-1824" r="-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A8AF3-B76B-4DA7-B2E9-41533E0C4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6344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244809"/>
                <a:ext cx="9905998" cy="629161"/>
              </a:xfrm>
            </p:spPr>
            <p:txBody>
              <a:bodyPr/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via bijection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244809"/>
                <a:ext cx="9905998" cy="629161"/>
              </a:xfrm>
              <a:blipFill>
                <a:blip r:embed="rId2"/>
                <a:stretch>
                  <a:fillRect t="-17647" b="-31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07514" y="1954718"/>
                <a:ext cx="10637782" cy="454149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Proof idea:</a:t>
                </a:r>
              </a:p>
              <a:p>
                <a:pPr lvl="1"/>
                <a:r>
                  <a:rPr lang="en-US" dirty="0"/>
                  <a:t>Find a bijection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: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↔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&lt;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Given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𝑏</m:t>
                    </m:r>
                    <m:r>
                      <a:rPr lang="en-US" i="1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, what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𝑏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&lt;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?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𝑏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𝑛</m:t>
                        </m:r>
                        <m:r>
                          <a:rPr lang="en-US" i="1">
                            <a:latin typeface="Cambria Math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⋅2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E.g.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1101=1⋅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+0⋅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+1⋅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+1⋅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=13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Given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&lt;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, what is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−1</m:t>
                        </m:r>
                      </m:sup>
                    </m:sSub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?</a:t>
                </a:r>
              </a:p>
              <a:p>
                <a:pPr lvl="1"/>
                <a:r>
                  <a:rPr lang="en-US" dirty="0"/>
                  <a:t>Do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times: 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𝑥</m:t>
                    </m:r>
                  </m:oMath>
                </a14:m>
                <a:r>
                  <a:rPr lang="en-US" dirty="0"/>
                  <a:t> is even, make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0</m:t>
                    </m:r>
                  </m:oMath>
                </a14:m>
                <a:r>
                  <a:rPr lang="en-US" dirty="0"/>
                  <a:t> the next bit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𝑏</m:t>
                    </m:r>
                  </m:oMath>
                </a14:m>
                <a:r>
                  <a:rPr lang="en-US" dirty="0"/>
                  <a:t>, otherwise make it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1</m:t>
                    </m:r>
                  </m:oMath>
                </a14:m>
                <a:r>
                  <a:rPr lang="en-US" dirty="0"/>
                  <a:t>. Let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07514" y="1954718"/>
                <a:ext cx="10637782" cy="4541498"/>
              </a:xfrm>
              <a:blipFill>
                <a:blip r:embed="rId3"/>
                <a:stretch>
                  <a:fillRect l="-1073" t="-16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77415934"/>
                  </p:ext>
                </p:extLst>
              </p:nvPr>
            </p:nvGraphicFramePr>
            <p:xfrm>
              <a:off x="7038228" y="1120133"/>
              <a:ext cx="4620684" cy="746824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77011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7011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77011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77011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770114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770114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sup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sup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sup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sup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sup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sup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77415934"/>
                  </p:ext>
                </p:extLst>
              </p:nvPr>
            </p:nvGraphicFramePr>
            <p:xfrm>
              <a:off x="7038228" y="1120133"/>
              <a:ext cx="4620684" cy="746824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77011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7011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77011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77011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770114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770114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7598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639" t="-3333" r="-500000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1639" t="-3333" r="-400000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1639" t="-3333" r="-300000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6667" t="-3333" r="-205000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000" t="-3333" r="-101639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000" t="-3333" r="-1639" b="-1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62833927"/>
                  </p:ext>
                </p:extLst>
              </p:nvPr>
            </p:nvGraphicFramePr>
            <p:xfrm>
              <a:off x="7038228" y="2200586"/>
              <a:ext cx="4620684" cy="746824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77011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7011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77011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77011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770114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770114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  <m:sup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  <m:sup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  <m:sup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  <m:sup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  <m:sup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  <m:sup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62833927"/>
                  </p:ext>
                </p:extLst>
              </p:nvPr>
            </p:nvGraphicFramePr>
            <p:xfrm>
              <a:off x="7038228" y="2200586"/>
              <a:ext cx="4620684" cy="746824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77011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7011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77011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77011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770114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770114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7598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639" t="-3333" r="-500000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1639" t="-3333" r="-400000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1639" t="-3333" r="-300000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6667" t="-3333" r="-205000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00000" t="-3333" r="-101639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500000" t="-3333" r="-1639" b="-1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37632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Goals!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59371"/>
            <a:ext cx="9905999" cy="1089328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1. Quick review of functions!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3CBD30C-EB51-C249-A8FC-E343315276A6}"/>
              </a:ext>
            </a:extLst>
          </p:cNvPr>
          <p:cNvSpPr txBox="1">
            <a:spLocks/>
          </p:cNvSpPr>
          <p:nvPr/>
        </p:nvSpPr>
        <p:spPr>
          <a:xfrm>
            <a:off x="1141412" y="2848808"/>
            <a:ext cx="9905999" cy="108932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2. How do we use functions to compare the sizes of sets? Why might this be useful as we move forward talking about computation?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98087DF-8BCB-3D46-8C8D-7FA120BFB404}"/>
              </a:ext>
            </a:extLst>
          </p:cNvPr>
          <p:cNvSpPr txBox="1">
            <a:spLocks/>
          </p:cNvSpPr>
          <p:nvPr/>
        </p:nvSpPr>
        <p:spPr>
          <a:xfrm>
            <a:off x="1141412" y="4138245"/>
            <a:ext cx="9905999" cy="108932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3. Do all infinite sets have the same size? What can this tell us (already) about the theory of computation?</a:t>
            </a:r>
          </a:p>
        </p:txBody>
      </p:sp>
    </p:spTree>
    <p:extLst>
      <p:ext uri="{BB962C8B-B14F-4D97-AF65-F5344CB8AC3E}">
        <p14:creationId xmlns:p14="http://schemas.microsoft.com/office/powerpoint/2010/main" val="29872491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300467"/>
            <a:ext cx="9905998" cy="867382"/>
          </a:xfrm>
        </p:spPr>
        <p:txBody>
          <a:bodyPr/>
          <a:lstStyle/>
          <a:p>
            <a:pPr algn="ctr"/>
            <a:r>
              <a:rPr lang="en-US" dirty="0"/>
              <a:t>Calculating binary of 13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9976" y="1485900"/>
                <a:ext cx="4762831" cy="4640264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13</m:t>
                    </m:r>
                  </m:oMath>
                </a14:m>
                <a:r>
                  <a:rPr lang="en-US" dirty="0"/>
                  <a:t> is odd, so last bit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13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/>
                      </a:rPr>
                      <m:t>=6</m:t>
                    </m:r>
                  </m:oMath>
                </a14:m>
                <a:endParaRPr lang="en-US" dirty="0"/>
              </a:p>
              <a:p>
                <a:r>
                  <a:rPr lang="en-US" dirty="0"/>
                  <a:t>6 is even, so next bit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0</m:t>
                    </m:r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6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/>
                      </a:rPr>
                      <m:t>=3</m:t>
                    </m:r>
                  </m:oMath>
                </a14:m>
                <a:endParaRPr lang="en-US" dirty="0"/>
              </a:p>
              <a:p>
                <a:r>
                  <a:rPr lang="en-US" dirty="0"/>
                  <a:t>3 is odd, so next bit is 1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3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/>
                      </a:rPr>
                      <m:t>=1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1 is odd, so next bit is 1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9976" y="1485900"/>
                <a:ext cx="4762831" cy="4640264"/>
              </a:xfrm>
              <a:blipFill>
                <a:blip r:embed="rId2"/>
                <a:stretch>
                  <a:fillRect l="-2667" t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229600" y="3256866"/>
            <a:ext cx="533400" cy="53340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" name="Rectangle 5"/>
          <p:cNvSpPr/>
          <p:nvPr/>
        </p:nvSpPr>
        <p:spPr>
          <a:xfrm>
            <a:off x="8763000" y="3256866"/>
            <a:ext cx="533400" cy="53340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" name="Rectangle 6"/>
          <p:cNvSpPr/>
          <p:nvPr/>
        </p:nvSpPr>
        <p:spPr>
          <a:xfrm>
            <a:off x="9296400" y="3256866"/>
            <a:ext cx="533400" cy="53340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8" name="Rectangle 7"/>
          <p:cNvSpPr/>
          <p:nvPr/>
        </p:nvSpPr>
        <p:spPr>
          <a:xfrm>
            <a:off x="9829800" y="3256866"/>
            <a:ext cx="533400" cy="53340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209257" y="3200401"/>
                <a:ext cx="104278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>
                          <a:latin typeface="Cambria Math"/>
                        </a:rPr>
                        <m:t>𝑏</m:t>
                      </m:r>
                      <m:r>
                        <a:rPr lang="en-US" sz="3600" i="1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sz="360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9257" y="3200401"/>
                <a:ext cx="1042785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892B2DB-8A53-2E41-8410-FE14F2F533B1}"/>
              </a:ext>
            </a:extLst>
          </p:cNvPr>
          <p:cNvSpPr txBox="1">
            <a:spLocks/>
          </p:cNvSpPr>
          <p:nvPr/>
        </p:nvSpPr>
        <p:spPr>
          <a:xfrm>
            <a:off x="7451513" y="5075719"/>
            <a:ext cx="2089574" cy="14523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i="1" dirty="0"/>
              <a:t>…and fill with the last n-4 zeros to ensure there are n digits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F7A07CF-5FE5-764B-A7B2-F473DCEEB77D}"/>
              </a:ext>
            </a:extLst>
          </p:cNvPr>
          <p:cNvCxnSpPr/>
          <p:nvPr/>
        </p:nvCxnSpPr>
        <p:spPr>
          <a:xfrm flipV="1">
            <a:off x="8229600" y="3983603"/>
            <a:ext cx="266700" cy="938254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0237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54A4A04-DD1C-45AE-BBAA-84E6EF7E340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340222"/>
                <a:ext cx="9905998" cy="804765"/>
              </a:xfrm>
            </p:spPr>
            <p:txBody>
              <a:bodyPr>
                <a:normAutofit/>
              </a:bodyPr>
              <a:lstStyle/>
              <a:p>
                <a:pPr algn="ctr"/>
                <a:r>
                  <a:rPr lang="en-US" b="0" dirty="0"/>
                  <a:t>For a finite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b="0" dirty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𝒫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54A4A04-DD1C-45AE-BBAA-84E6EF7E34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340222"/>
                <a:ext cx="9905998" cy="804765"/>
              </a:xfrm>
              <a:blipFill>
                <a:blip r:embed="rId2"/>
                <a:stretch>
                  <a:fillRect t="-3125" b="-140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6092C2-4212-4D46-9B70-B72CF875A68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24292" y="1724701"/>
                <a:ext cx="9905999" cy="3541714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/>
                  <a:t>Find a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𝒫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↔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Example: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1,2,3</m:t>
                        </m:r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𝒫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∅,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1,2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1,3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2,3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{1,2,3}</m:t>
                        </m:r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1,2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=110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∅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=000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Bijection: give each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an index, for a particular subset of S, make the bit at that index 0 if it is absent, otherwise make it 1.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6092C2-4212-4D46-9B70-B72CF875A6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24292" y="1724701"/>
                <a:ext cx="9905999" cy="3541714"/>
              </a:xfrm>
              <a:blipFill>
                <a:blip r:embed="rId3"/>
                <a:stretch>
                  <a:fillRect l="-1024" t="-1429" r="-256" b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2730B5-A1D7-403A-AFA0-2EA1B2286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8142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718FD-51EA-43C4-A270-19734C1A5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64077"/>
            <a:ext cx="9905998" cy="701399"/>
          </a:xfrm>
        </p:spPr>
        <p:txBody>
          <a:bodyPr/>
          <a:lstStyle/>
          <a:p>
            <a:pPr algn="ctr"/>
            <a:r>
              <a:rPr lang="en-US" dirty="0"/>
              <a:t>Why is this a bijection?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51CE61-DA25-4BF9-85DD-E421FF74DF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867824"/>
                <a:ext cx="9905999" cy="3541714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Show that it’s injective</a:t>
                </a:r>
              </a:p>
              <a:p>
                <a:pPr lvl="1"/>
                <a:r>
                  <a:rPr lang="en-US" dirty="0"/>
                  <a:t>Different subsets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result in different strings</a:t>
                </a:r>
              </a:p>
              <a:p>
                <a:pPr lvl="1"/>
                <a:r>
                  <a:rPr lang="en-US" dirty="0"/>
                  <a:t>This holds because for two subsets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, call them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there must be some value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≠(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 This means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different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at the bit associated with element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Show that it’s surjective</a:t>
                </a:r>
              </a:p>
              <a:p>
                <a:pPr lvl="1"/>
                <a:r>
                  <a:rPr lang="en-US" dirty="0"/>
                  <a:t>Every string is mapped to by some subset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Consider that we have some string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</m:sSup>
                  </m:oMath>
                </a14:m>
                <a:r>
                  <a:rPr lang="en-US" dirty="0"/>
                  <a:t>. We can find the subset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called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by including the value associated with bit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provided that bit is 1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51CE61-DA25-4BF9-85DD-E421FF74DF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867824"/>
                <a:ext cx="9905999" cy="3541714"/>
              </a:xfrm>
              <a:blipFill>
                <a:blip r:embed="rId2"/>
                <a:stretch>
                  <a:fillRect l="-1024" t="-2500" r="-10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60CD71-1792-432D-96ED-9F14C1F31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0852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Part 3: Comparing Sizes of Infinite Sets</a:t>
            </a:r>
          </a:p>
        </p:txBody>
      </p:sp>
    </p:spTree>
    <p:extLst>
      <p:ext uri="{BB962C8B-B14F-4D97-AF65-F5344CB8AC3E}">
        <p14:creationId xmlns:p14="http://schemas.microsoft.com/office/powerpoint/2010/main" val="18037535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AAB02-4A5B-479A-B682-A49E3FFB1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11785"/>
            <a:ext cx="9905998" cy="749106"/>
          </a:xfrm>
        </p:spPr>
        <p:txBody>
          <a:bodyPr/>
          <a:lstStyle/>
          <a:p>
            <a:pPr algn="ctr"/>
            <a:r>
              <a:rPr lang="en-US" dirty="0"/>
              <a:t>Infinite Cardinality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D2B9B-86FF-479B-970F-AC9D82F64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997" y="2209730"/>
            <a:ext cx="9905999" cy="177387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How do we compare the sizes of two infinite sets? Wait…do they not automatically have the same size?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FCEBCA-C1D2-4B31-B674-F146F430E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6185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AAB02-4A5B-479A-B682-A49E3FFB1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11785"/>
            <a:ext cx="9905998" cy="749106"/>
          </a:xfrm>
        </p:spPr>
        <p:txBody>
          <a:bodyPr/>
          <a:lstStyle/>
          <a:p>
            <a:pPr algn="ctr"/>
            <a:r>
              <a:rPr lang="en-US" dirty="0"/>
              <a:t>Infinite Cardinality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DD2B9B-86FF-479B-970F-AC9D82F643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45997" y="2209730"/>
                <a:ext cx="9905999" cy="1773873"/>
              </a:xfrm>
            </p:spPr>
            <p:txBody>
              <a:bodyPr/>
              <a:lstStyle/>
              <a:p>
                <a:r>
                  <a:rPr lang="en-US" dirty="0"/>
                  <a:t>We say that for (infinite) sets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, 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/>
                  <a:t> if there is a bijection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What sets have the same cardinality 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DD2B9B-86FF-479B-970F-AC9D82F643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45997" y="2209730"/>
                <a:ext cx="9905999" cy="1773873"/>
              </a:xfrm>
              <a:blipFill>
                <a:blip r:embed="rId2"/>
                <a:stretch>
                  <a:fillRect l="-1152" t="-35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FCEBCA-C1D2-4B31-B674-F146F430E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463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340222"/>
            <a:ext cx="9905998" cy="796814"/>
          </a:xfrm>
        </p:spPr>
        <p:txBody>
          <a:bodyPr/>
          <a:lstStyle/>
          <a:p>
            <a:pPr algn="ctr"/>
            <a:r>
              <a:rPr lang="en-US" dirty="0"/>
              <a:t>Countability and Uncountability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685676" y="1836752"/>
                <a:ext cx="9115244" cy="3763618"/>
              </a:xfrm>
            </p:spPr>
            <p:txBody>
              <a:bodyPr/>
              <a:lstStyle/>
              <a:p>
                <a:r>
                  <a:rPr lang="en-US" dirty="0"/>
                  <a:t>A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dirty="0"/>
                  <a:t> is countable 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≤|</m:t>
                    </m:r>
                    <m:r>
                      <m:rPr>
                        <m:nor/>
                      </m:rPr>
                      <a:rPr lang="en-US"/>
                      <m:t>ℕ</m:t>
                    </m:r>
                    <m:r>
                      <m:rPr>
                        <m:nor/>
                      </m:rPr>
                      <a:rPr lang="en-US" b="0" i="0" smtClean="0"/>
                      <m:t>|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=|</m:t>
                    </m:r>
                    <m:r>
                      <m:rPr>
                        <m:nor/>
                      </m:rPr>
                      <a:rPr lang="en-US"/>
                      <m:t>ℕ</m:t>
                    </m:r>
                    <m:r>
                      <m:rPr>
                        <m:nor/>
                      </m:rPr>
                      <a:rPr lang="en-US" b="0" i="0" smtClean="0"/>
                      <m:t>|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dirty="0"/>
                  <a:t> is “countably infinite”</a:t>
                </a:r>
              </a:p>
              <a:p>
                <a:r>
                  <a:rPr lang="en-US" dirty="0"/>
                  <a:t>A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dirty="0"/>
                  <a:t> is countable if there is an onto (surjective) function from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/>
                      <m:t>ℕ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</m:oMath>
                </a14:m>
                <a:endParaRPr lang="en-US" dirty="0"/>
              </a:p>
              <a:p>
                <a:r>
                  <a:rPr lang="en-US" dirty="0"/>
                  <a:t>Otherwise a set is uncountable.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85676" y="1836752"/>
                <a:ext cx="9115244" cy="3763618"/>
              </a:xfrm>
              <a:blipFill>
                <a:blip r:embed="rId2"/>
                <a:stretch>
                  <a:fillRect l="-1393" t="-20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5070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FC964B0-9B2C-427E-B174-BF2FC3590C9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228904"/>
                <a:ext cx="9905998" cy="908132"/>
              </a:xfrm>
            </p:spPr>
            <p:txBody>
              <a:bodyPr/>
              <a:lstStyle/>
              <a:p>
                <a:pPr algn="ctr"/>
                <a:r>
                  <a:rPr lang="en-US" dirty="0"/>
                  <a:t>We know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FC964B0-9B2C-427E-B174-BF2FC3590C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228904"/>
                <a:ext cx="9905998" cy="908132"/>
              </a:xfrm>
              <a:blipFill>
                <a:blip r:embed="rId2"/>
                <a:stretch>
                  <a:fillRect b="-68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972019-CBD1-4F68-86F2-5B220D94B1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91555" y="2154072"/>
                <a:ext cx="7405714" cy="1447870"/>
              </a:xfrm>
            </p:spPr>
            <p:txBody>
              <a:bodyPr/>
              <a:lstStyle/>
              <a:p>
                <a:r>
                  <a:rPr lang="en-US" dirty="0"/>
                  <a:t>How?</a:t>
                </a:r>
              </a:p>
              <a:p>
                <a:r>
                  <a:rPr lang="en-US" dirty="0"/>
                  <a:t>What doesn’t this already show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is countable?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972019-CBD1-4F68-86F2-5B220D94B1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91555" y="2154072"/>
                <a:ext cx="7405714" cy="1447870"/>
              </a:xfrm>
              <a:blipFill>
                <a:blip r:embed="rId3"/>
                <a:stretch>
                  <a:fillRect l="-1541" t="-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ED5154-5161-4EAE-AAF3-D7110C61D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5020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395882"/>
                <a:ext cx="9905998" cy="836571"/>
              </a:xfrm>
            </p:spPr>
            <p:txBody>
              <a:bodyPr/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is countable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395882"/>
                <a:ext cx="9905998" cy="836571"/>
              </a:xfrm>
              <a:blipFill>
                <a:blip r:embed="rId2"/>
                <a:stretch>
                  <a:fillRect t="-1493" b="-119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94636" y="1939386"/>
                <a:ext cx="9905999" cy="3541714"/>
              </a:xfrm>
            </p:spPr>
            <p:txBody>
              <a:bodyPr/>
              <a:lstStyle/>
              <a:p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We showed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solidFill>
                                      <a:schemeClr val="tx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chemeClr val="tx1">
                                        <a:lumMod val="95000"/>
                                      </a:schemeClr>
                                    </a:solidFill>
                                    <a:latin typeface="Cambria Math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/>
                      </a:rPr>
                      <m:t>≥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/>
                      </a:rPr>
                      <m:t>|</m:t>
                    </m:r>
                    <m:r>
                      <m:rPr>
                        <m:nor/>
                      </m:rPr>
                      <a:rPr lang="en-US" smtClean="0">
                        <a:solidFill>
                          <a:schemeClr val="tx1">
                            <a:lumMod val="95000"/>
                          </a:schemeClr>
                        </a:solidFill>
                      </a:rPr>
                      <m:t>ℕ</m:t>
                    </m:r>
                    <m:r>
                      <m:rPr>
                        <m:nor/>
                      </m:rPr>
                      <a:rPr lang="en-US">
                        <a:solidFill>
                          <a:schemeClr val="tx1">
                            <a:lumMod val="95000"/>
                          </a:schemeClr>
                        </a:solidFill>
                      </a:rPr>
                      <m:t>|</m:t>
                    </m:r>
                  </m:oMath>
                </a14:m>
                <a:endParaRPr lang="en-US" dirty="0">
                  <a:solidFill>
                    <a:schemeClr val="tx1">
                      <a:lumMod val="95000"/>
                    </a:schemeClr>
                  </a:solidFill>
                </a:endParaRPr>
              </a:p>
              <a:p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Countable 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smtClean="0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>
                                    <a:solidFill>
                                      <a:schemeClr val="tx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chemeClr val="tx1">
                                        <a:lumMod val="95000"/>
                                      </a:schemeClr>
                                    </a:solidFill>
                                    <a:latin typeface="Cambria Math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/>
                      </a:rPr>
                      <m:t>≤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/>
                      </a:rPr>
                      <m:t>|</m:t>
                    </m:r>
                    <m:r>
                      <m:rPr>
                        <m:nor/>
                      </m:rPr>
                      <a:rPr lang="en-US" smtClean="0">
                        <a:solidFill>
                          <a:schemeClr val="tx1">
                            <a:lumMod val="95000"/>
                          </a:schemeClr>
                        </a:solidFill>
                      </a:rPr>
                      <m:t>ℕ</m:t>
                    </m:r>
                    <m:r>
                      <m:rPr>
                        <m:nor/>
                      </m:rPr>
                      <a:rPr lang="en-US">
                        <a:solidFill>
                          <a:schemeClr val="tx1">
                            <a:lumMod val="95000"/>
                          </a:schemeClr>
                        </a:solidFill>
                      </a:rPr>
                      <m:t>|</m:t>
                    </m:r>
                  </m:oMath>
                </a14:m>
                <a:endParaRPr lang="en-US" dirty="0">
                  <a:solidFill>
                    <a:schemeClr val="tx1">
                      <a:lumMod val="95000"/>
                    </a:schemeClr>
                  </a:solidFill>
                </a:endParaRPr>
              </a:p>
              <a:p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Need to “represent” strings with naturals</a:t>
                </a:r>
              </a:p>
              <a:p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Idea: build a “list” of all strings, represent each string by its index in that list</a:t>
                </a:r>
              </a:p>
              <a:p>
                <a:endParaRPr lang="en-US" dirty="0">
                  <a:solidFill>
                    <a:schemeClr val="tx1">
                      <a:lumMod val="95000"/>
                    </a:schemeClr>
                  </a:solidFill>
                </a:endParaRPr>
              </a:p>
              <a:p>
                <a:endParaRPr lang="en-US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94636" y="1939386"/>
                <a:ext cx="9905999" cy="3541714"/>
              </a:xfrm>
              <a:blipFill>
                <a:blip r:embed="rId3"/>
                <a:stretch>
                  <a:fillRect l="-1280" t="-2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3719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24320"/>
            <a:ext cx="9905998" cy="981684"/>
          </a:xfrm>
        </p:spPr>
        <p:txBody>
          <a:bodyPr/>
          <a:lstStyle/>
          <a:p>
            <a:pPr algn="ctr"/>
            <a:r>
              <a:rPr lang="en-US" dirty="0"/>
              <a:t>Listing all strings (bad way)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601259" y="1828800"/>
                <a:ext cx="9446151" cy="386799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𝑏𝑎𝑑</m:t>
                        </m:r>
                      </m:sub>
                    </m:sSub>
                    <m:r>
                      <a:rPr lang="en-US" sz="4000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4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4000" i="1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sz="4000" dirty="0"/>
                  <a:t> can be defined as follows: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𝑏𝑎𝑑</m:t>
                        </m:r>
                      </m:sub>
                    </m:sSub>
                    <m:d>
                      <m:d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40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4000" dirty="0"/>
                  <a:t> the number that </a:t>
                </a: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4000" dirty="0"/>
                  <a:t> represents</a:t>
                </a:r>
              </a:p>
              <a:p>
                <a:pPr marL="0" indent="0">
                  <a:buNone/>
                </a:pPr>
                <a:endParaRPr lang="en-US" sz="4000" dirty="0"/>
              </a:p>
              <a:p>
                <a:pPr marL="0" indent="0">
                  <a:buNone/>
                </a:pPr>
                <a:r>
                  <a:rPr lang="en-US" sz="4000" dirty="0"/>
                  <a:t>Why is this function not a bijection?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01259" y="1828800"/>
                <a:ext cx="9446151" cy="3867995"/>
              </a:xfrm>
              <a:blipFill>
                <a:blip r:embed="rId2"/>
                <a:stretch>
                  <a:fillRect l="-2282" t="-13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132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Part 1: Quick Review of Functions</a:t>
            </a:r>
          </a:p>
        </p:txBody>
      </p:sp>
    </p:spTree>
    <p:extLst>
      <p:ext uri="{BB962C8B-B14F-4D97-AF65-F5344CB8AC3E}">
        <p14:creationId xmlns:p14="http://schemas.microsoft.com/office/powerpoint/2010/main" val="41497527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13001"/>
            <a:ext cx="9905998" cy="859450"/>
          </a:xfrm>
        </p:spPr>
        <p:txBody>
          <a:bodyPr/>
          <a:lstStyle/>
          <a:p>
            <a:pPr algn="ctr"/>
            <a:r>
              <a:rPr lang="en-US" dirty="0"/>
              <a:t>Listing all strings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55089" y="1600202"/>
                <a:ext cx="10432112" cy="4525963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""</m:t>
                        </m:r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0,1</m:t>
                        </m:r>
                      </m:e>
                    </m:d>
                  </m:oMath>
                </a14:m>
                <a:endParaRPr lang="en-US" b="0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00,01,10,11</m:t>
                        </m:r>
                      </m:e>
                    </m:d>
                  </m:oMath>
                </a14:m>
                <a:endParaRPr lang="en-US" b="0" dirty="0"/>
              </a:p>
              <a:p>
                <a:endParaRPr lang="en-US" b="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={000,001,010,011,100,101,110,111}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55089" y="1600202"/>
                <a:ext cx="10432112" cy="4525963"/>
              </a:xfrm>
              <a:blipFill>
                <a:blip r:embed="rId2"/>
                <a:stretch>
                  <a:fillRect l="-1217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84512" y="2019889"/>
            <a:ext cx="38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90533" y="3276601"/>
            <a:ext cx="38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04444" y="3276601"/>
            <a:ext cx="38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90533" y="4572001"/>
            <a:ext cx="38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94944" y="4572001"/>
            <a:ext cx="38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495800" y="4572000"/>
            <a:ext cx="38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181600" y="4572001"/>
            <a:ext cx="38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948810" y="5779937"/>
            <a:ext cx="38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832171" y="5743876"/>
            <a:ext cx="38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831693" y="5743876"/>
            <a:ext cx="38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523627" y="5723580"/>
            <a:ext cx="68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514227" y="5723579"/>
            <a:ext cx="68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rgbClr val="FF0000"/>
                </a:solidFill>
              </a:rPr>
              <a:t>11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384998" y="5723578"/>
            <a:ext cx="68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223198" y="5723577"/>
            <a:ext cx="68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rgbClr val="FF0000"/>
                </a:solidFill>
              </a:rPr>
              <a:t>13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061398" y="5743876"/>
            <a:ext cx="68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rgbClr val="FF0000"/>
                </a:solidFill>
              </a:rPr>
              <a:t>14</a:t>
            </a:r>
          </a:p>
        </p:txBody>
      </p:sp>
      <p:pic>
        <p:nvPicPr>
          <p:cNvPr id="21" name="Picture 20" descr="Diagram&#10;&#10;Description automatically generated">
            <a:extLst>
              <a:ext uri="{FF2B5EF4-FFF2-40B4-BE49-F238E27FC236}">
                <a16:creationId xmlns:a16="http://schemas.microsoft.com/office/drawing/2014/main" id="{15FEB4A6-A47F-41AF-B010-D8226368C7D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70" b="20602"/>
          <a:stretch/>
        </p:blipFill>
        <p:spPr>
          <a:xfrm>
            <a:off x="5867400" y="1502872"/>
            <a:ext cx="5551427" cy="2358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162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0B24E-EA6C-4428-8049-CD82186EA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32271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Why is this a bijection?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EC5B6-3B7A-4188-B1C3-40A8D56981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382795"/>
            <a:ext cx="9905999" cy="3541714"/>
          </a:xfrm>
        </p:spPr>
        <p:txBody>
          <a:bodyPr>
            <a:normAutofit fontScale="92500" lnSpcReduction="10000"/>
          </a:bodyPr>
          <a:lstStyle/>
          <a:p>
            <a:r>
              <a:rPr lang="en-US" sz="3600" dirty="0"/>
              <a:t>Injective: different strings map to different numbers:</a:t>
            </a:r>
          </a:p>
          <a:p>
            <a:pPr lvl="1"/>
            <a:r>
              <a:rPr lang="en-US" sz="3200" dirty="0"/>
              <a:t>Different strings map to different nodes in the tree</a:t>
            </a:r>
          </a:p>
          <a:p>
            <a:pPr lvl="1"/>
            <a:r>
              <a:rPr lang="en-US" sz="3200" dirty="0"/>
              <a:t>No two nodes in the tree have the same index</a:t>
            </a:r>
          </a:p>
          <a:p>
            <a:r>
              <a:rPr lang="en-US" sz="3600" dirty="0"/>
              <a:t>Surjective: every number appears</a:t>
            </a:r>
          </a:p>
          <a:p>
            <a:pPr lvl="1"/>
            <a:r>
              <a:rPr lang="en-US" sz="3200" dirty="0"/>
              <a:t>We listed them one by one and there are an infinite number of nodes.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8DC70C-1B69-43DB-9E90-7BE40149C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31</a:t>
            </a:fld>
            <a:endParaRPr lang="en-US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0EEC487F-7EB5-4E2F-9329-7BFFDAC7CF4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70" b="20602"/>
          <a:stretch/>
        </p:blipFill>
        <p:spPr>
          <a:xfrm>
            <a:off x="5715001" y="4581834"/>
            <a:ext cx="5094227" cy="2164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8964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84565"/>
            <a:ext cx="9905998" cy="645739"/>
          </a:xfrm>
        </p:spPr>
        <p:txBody>
          <a:bodyPr/>
          <a:lstStyle/>
          <a:p>
            <a:pPr algn="ctr"/>
            <a:r>
              <a:rPr lang="en-US" dirty="0"/>
              <a:t>Listing all strings (Different Way)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01866" y="1224502"/>
                <a:ext cx="10440063" cy="5494350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4000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4000" i="1">
                        <a:latin typeface="Cambria Math" panose="02040503050406030204" pitchFamily="18" charset="0"/>
                      </a:rPr>
                      <m:t>↔</m:t>
                    </m:r>
                    <m:r>
                      <a:rPr lang="en-US" sz="4000" i="1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sz="4000" dirty="0"/>
                  <a:t> can be defined as follows: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40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4000" dirty="0"/>
                  <a:t> the value you get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d>
                          <m:dPr>
                            <m:begChr m:val="|"/>
                            <m:endChr m:val="|"/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sup>
                    </m:sSup>
                    <m:r>
                      <a:rPr lang="en-US" sz="4000" i="1">
                        <a:latin typeface="Cambria Math" panose="02040503050406030204" pitchFamily="18" charset="0"/>
                      </a:rPr>
                      <m:t>−1+</m:t>
                    </m:r>
                    <m:sSub>
                      <m:sSub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|</m:t>
                        </m:r>
                      </m:sub>
                    </m:sSub>
                    <m:r>
                      <a:rPr lang="en-US" sz="4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40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4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4000" dirty="0"/>
                  <a:t>, where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sz="4000" dirty="0"/>
                  <a:t> means the length of the string </a:t>
                </a: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4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d>
                          <m:dPr>
                            <m:begChr m:val="|"/>
                            <m:endChr m:val="|"/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sub>
                    </m:sSub>
                    <m:d>
                      <m:d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sz="4000" dirty="0"/>
                  <a:t> is the number that </a:t>
                </a: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4000" dirty="0"/>
                  <a:t> represents (using the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4000" dirty="0"/>
                  <a:t> we defined last class with </a:t>
                </a: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4000" i="1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sz="40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4000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4000" dirty="0"/>
                  <a:t>).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001010</m:t>
                          </m:r>
                        </m:e>
                      </m:d>
                      <m:r>
                        <a:rPr lang="en-US" sz="40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en-US" sz="4000" i="1">
                          <a:latin typeface="Cambria Math" panose="02040503050406030204" pitchFamily="18" charset="0"/>
                        </a:rPr>
                        <m:t>−1+10=73</m:t>
                      </m:r>
                    </m:oMath>
                  </m:oMathPara>
                </a14:m>
                <a:endParaRPr lang="en-US" sz="4000" dirty="0"/>
              </a:p>
              <a:p>
                <a:pPr marL="0" indent="0">
                  <a:buNone/>
                </a:pPr>
                <a:r>
                  <a:rPr lang="en-US" sz="4000" dirty="0"/>
                  <a:t>Idea: all strings of length </a:t>
                </a: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sz="4000" dirty="0"/>
                  <a:t> map to numbers </a:t>
                </a: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</a:rPr>
                      <m:t>≥2^5</m:t>
                    </m:r>
                  </m:oMath>
                </a14:m>
                <a:r>
                  <a:rPr lang="en-US" sz="4000" dirty="0"/>
                  <a:t> and </a:t>
                </a: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en-US" sz="4000" dirty="0"/>
                  <a:t>. </a:t>
                </a:r>
              </a:p>
              <a:p>
                <a:pPr marL="0" indent="0">
                  <a:buNone/>
                </a:pPr>
                <a:r>
                  <a:rPr lang="en-US" sz="4000" dirty="0"/>
                  <a:t>There are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sz="4000" i="1">
                        <a:latin typeface="Cambria Math" panose="02040503050406030204" pitchFamily="18" charset="0"/>
                      </a:rPr>
                      <m:t>=32</m:t>
                    </m:r>
                  </m:oMath>
                </a14:m>
                <a:r>
                  <a:rPr lang="en-US" sz="4000" dirty="0"/>
                  <a:t> strings of length </a:t>
                </a: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sz="400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en-US" sz="4000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sz="4000" i="1">
                        <a:latin typeface="Cambria Math" panose="02040503050406030204" pitchFamily="18" charset="0"/>
                      </a:rPr>
                      <m:t>=64−32=32</m:t>
                    </m:r>
                  </m:oMath>
                </a14:m>
                <a:endParaRPr lang="en-US" sz="4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01866" y="1224502"/>
                <a:ext cx="10440063" cy="5494350"/>
              </a:xfrm>
              <a:blipFill>
                <a:blip r:embed="rId2"/>
                <a:stretch>
                  <a:fillRect l="-1337" t="-1386" r="-8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1085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57F2BF3-5A07-425C-A0CE-1B00B0280A8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292514"/>
                <a:ext cx="9905998" cy="892230"/>
              </a:xfrm>
            </p:spPr>
            <p:txBody>
              <a:bodyPr>
                <a:norm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−1+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dirty="0"/>
                  <a:t> is a bijection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57F2BF3-5A07-425C-A0CE-1B00B0280A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292514"/>
                <a:ext cx="9905998" cy="892230"/>
              </a:xfrm>
              <a:blipFill>
                <a:blip r:embed="rId2"/>
                <a:stretch>
                  <a:fillRect b="-98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3ACD9F-A1FA-430C-A5B8-D9E39C8367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9952" y="1836019"/>
                <a:ext cx="9905999" cy="3541714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Proof: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is injective:</a:t>
                </a:r>
              </a:p>
              <a:p>
                <a:pPr marL="0" indent="0">
                  <a:buNone/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b="1" dirty="0"/>
                  <a:t>Case 1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	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−1=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, however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because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sub>
                    </m:sSub>
                  </m:oMath>
                </a14:m>
                <a:r>
                  <a:rPr lang="en-US" dirty="0"/>
                  <a:t> is a bijection.</a:t>
                </a:r>
              </a:p>
              <a:p>
                <a:pPr marL="0" indent="0">
                  <a:buNone/>
                </a:pPr>
                <a:r>
                  <a:rPr lang="en-US" b="1" dirty="0"/>
                  <a:t>Case 2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≠|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Assume without loss of generality 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/>
                  <a:t>. This means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. To show this, note that the smallest possible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given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(i.e. the case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contains only 0s). The largest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−1+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, i.e.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dirty="0"/>
                  <a:t> which 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dirty="0"/>
                  <a:t> then it must be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3ACD9F-A1FA-430C-A5B8-D9E39C8367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9952" y="1836019"/>
                <a:ext cx="9905999" cy="3541714"/>
              </a:xfrm>
              <a:blipFill>
                <a:blip r:embed="rId3"/>
                <a:stretch>
                  <a:fillRect l="-384" t="-3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075C45-0C38-426E-B950-543A52D35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2071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57F2BF3-5A07-425C-A0CE-1B00B0280A8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332272"/>
                <a:ext cx="9905998" cy="780912"/>
              </a:xfrm>
            </p:spPr>
            <p:txBody>
              <a:bodyPr>
                <a:norm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−1+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dirty="0"/>
                  <a:t> is a bijection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57F2BF3-5A07-425C-A0CE-1B00B0280A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332272"/>
                <a:ext cx="9905998" cy="780912"/>
              </a:xfrm>
              <a:blipFill>
                <a:blip r:embed="rId2"/>
                <a:stretch>
                  <a:fillRect t="-3175" b="-158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3ACD9F-A1FA-430C-A5B8-D9E39C8367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67416" y="1867824"/>
                <a:ext cx="9905999" cy="354171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Proof: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is surjective:</a:t>
                </a:r>
              </a:p>
              <a:p>
                <a:pPr marL="0" indent="0">
                  <a:buNone/>
                </a:pPr>
                <a:r>
                  <a:rPr lang="en-US" dirty="0"/>
                  <a:t>Since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is injective we know each member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maps to a different number in the range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since there are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strings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numbers, all must be mapped to.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3ACD9F-A1FA-430C-A5B8-D9E39C8367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67416" y="1867824"/>
                <a:ext cx="9905999" cy="3541714"/>
              </a:xfrm>
              <a:blipFill>
                <a:blip r:embed="rId3"/>
                <a:stretch>
                  <a:fillRect l="-896" r="-1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075C45-0C38-426E-B950-543A52D35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753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0B0D7-EDA1-49F7-A7D2-67C8E4796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05051"/>
            <a:ext cx="9905998" cy="128979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Demonstrate that each of the following is countable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9A19D1-C136-42F3-970A-50C610E3ED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13945" y="2074558"/>
                <a:ext cx="2960934" cy="3541714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∖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is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even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is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odd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ℚ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9A19D1-C136-42F3-970A-50C610E3ED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13945" y="2074558"/>
                <a:ext cx="2960934" cy="3541714"/>
              </a:xfrm>
              <a:blipFill>
                <a:blip r:embed="rId2"/>
                <a:stretch>
                  <a:fillRect l="-3846" t="-17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094FDB-0592-493E-A04B-1242E8FD5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5257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6D86891-BC89-41EA-B1F3-6C6E09A6892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252758"/>
                <a:ext cx="9905998" cy="844522"/>
              </a:xfrm>
            </p:spPr>
            <p:txBody>
              <a:bodyPr>
                <a:normAutofit/>
              </a:bodyPr>
              <a:lstStyle/>
              <a:p>
                <a:pPr algn="ctr"/>
                <a:r>
                  <a:rPr lang="en-US" dirty="0"/>
                  <a:t>Proof: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dirty="0"/>
                  <a:t> is countable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6D86891-BC89-41EA-B1F3-6C6E09A689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252758"/>
                <a:ext cx="9905998" cy="844522"/>
              </a:xfrm>
              <a:blipFill>
                <a:blip r:embed="rId2"/>
                <a:stretch>
                  <a:fillRect t="-1493" b="-119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10E9C1-96C1-4E74-A5E0-597671483C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87903" y="2249487"/>
                <a:ext cx="2218414" cy="915132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10E9C1-96C1-4E74-A5E0-597671483C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87903" y="2249487"/>
                <a:ext cx="2218414" cy="915132"/>
              </a:xfrm>
              <a:blipFill>
                <a:blip r:embed="rId3"/>
                <a:stretch>
                  <a:fillRect l="-5114" t="-82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5686D-CB0D-4D09-A515-C91AF4BA3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8612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43243F2-39E9-4CED-8D4D-709F0303345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141412" y="236856"/>
                <a:ext cx="9905998" cy="717301"/>
              </a:xfrm>
            </p:spPr>
            <p:txBody>
              <a:bodyPr>
                <a:normAutofit/>
              </a:bodyPr>
              <a:lstStyle/>
              <a:p>
                <a:pPr algn="ctr"/>
                <a:r>
                  <a:rPr lang="en-US" dirty="0"/>
                  <a:t>Proof: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is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even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is countable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43243F2-39E9-4CED-8D4D-709F030334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2" y="236856"/>
                <a:ext cx="9905998" cy="717301"/>
              </a:xfrm>
              <a:blipFill>
                <a:blip r:embed="rId2"/>
                <a:stretch>
                  <a:fillRect t="-10526" b="-22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D7C97B-4AE2-40E0-8E13-7401ED1B94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059541" y="2456220"/>
                <a:ext cx="4003082" cy="994645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is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even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}↔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D7C97B-4AE2-40E0-8E13-7401ED1B94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59541" y="2456220"/>
                <a:ext cx="4003082" cy="994645"/>
              </a:xfrm>
              <a:blipFill>
                <a:blip r:embed="rId3"/>
                <a:stretch>
                  <a:fillRect l="-3165" t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9F6DB0-6E67-40E0-A659-3755B79A5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3199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6D86891-BC89-41EA-B1F3-6C6E09A6892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141412" y="364076"/>
                <a:ext cx="9905998" cy="892230"/>
              </a:xfrm>
            </p:spPr>
            <p:txBody>
              <a:bodyPr>
                <a:normAutofit/>
              </a:bodyPr>
              <a:lstStyle/>
              <a:p>
                <a:pPr algn="ctr"/>
                <a:r>
                  <a:rPr lang="en-US" dirty="0"/>
                  <a:t>Proof: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is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odd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is countable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6D86891-BC89-41EA-B1F3-6C6E09A689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2" y="364076"/>
                <a:ext cx="9905998" cy="892230"/>
              </a:xfrm>
              <a:blipFill>
                <a:blip r:embed="rId2"/>
                <a:stretch>
                  <a:fillRect b="-8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10E9C1-96C1-4E74-A5E0-597671483C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24369" y="2305146"/>
                <a:ext cx="3764543" cy="79586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is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odd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}↔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10E9C1-96C1-4E74-A5E0-597671483C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24369" y="2305146"/>
                <a:ext cx="3764543" cy="795863"/>
              </a:xfrm>
              <a:blipFill>
                <a:blip r:embed="rId3"/>
                <a:stretch>
                  <a:fillRect l="-3030" t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5686D-CB0D-4D09-A515-C91AF4BA3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0411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AF11259-5E90-487C-8A40-F8FE51B1595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141412" y="260710"/>
                <a:ext cx="9905998" cy="613934"/>
              </a:xfrm>
            </p:spPr>
            <p:txBody>
              <a:bodyPr/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dirty="0"/>
                  <a:t> is countable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AF11259-5E90-487C-8A40-F8FE51B159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2" y="260710"/>
                <a:ext cx="9905998" cy="613934"/>
              </a:xfrm>
              <a:blipFill>
                <a:blip r:embed="rId2"/>
                <a:stretch>
                  <a:fillRect t="-20408" b="-326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1E46B1-DFCC-44FE-B911-D404663F85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071716" y="1733384"/>
                <a:ext cx="8893134" cy="401806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To build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Idea: map natural numbers to evens, map negative numbers to odds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(−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Note that this means that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are both countable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is also countable!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1E46B1-DFCC-44FE-B911-D404663F85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71716" y="1733384"/>
                <a:ext cx="8893134" cy="4018060"/>
              </a:xfrm>
              <a:blipFill>
                <a:blip r:embed="rId3"/>
                <a:stretch>
                  <a:fillRect l="-1284" t="-1572" r="-17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B03F49-61A5-4142-989C-42275E73A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53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66618"/>
            <a:ext cx="9905998" cy="900181"/>
          </a:xfrm>
        </p:spPr>
        <p:txBody>
          <a:bodyPr/>
          <a:lstStyle/>
          <a:p>
            <a:pPr algn="ctr"/>
            <a:r>
              <a:rPr lang="en-US" dirty="0"/>
              <a:t>Defining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6550" y="1271542"/>
            <a:ext cx="5526158" cy="6188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1" u="sng" dirty="0"/>
              <a:t>F</a:t>
            </a:r>
            <a:r>
              <a:rPr lang="en-US" b="1" i="1" u="sng" dirty="0">
                <a:solidFill>
                  <a:schemeClr val="tx1"/>
                </a:solidFill>
              </a:rPr>
              <a:t>unction</a:t>
            </a:r>
            <a:r>
              <a:rPr lang="en-US" dirty="0">
                <a:solidFill>
                  <a:schemeClr val="tx1"/>
                </a:solidFill>
              </a:rPr>
              <a:t>: a “mapping” from input to output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6A950497-AAB1-CA4F-9FF9-14ADBB3FB21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17197" y="1815544"/>
                <a:ext cx="7172076" cy="2406598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 fontScale="850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bg1"/>
                        </a:solidFill>
                        <a:latin typeface="Cambria Math"/>
                      </a:rPr>
                      <m:t>𝑓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/>
                      </a:rPr>
                      <m:t>: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/>
                      </a:rPr>
                      <m:t>𝐷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/>
                      </a:rPr>
                      <m:t>→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/>
                      </a:rPr>
                      <m:t>𝐶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bg1"/>
                    </a:solidFill>
                  </a:rPr>
                  <a:t>Function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𝑓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maps elements from the set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𝐷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to an element from the set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𝐶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𝐷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: the domain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𝑓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𝐶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: the co-domain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𝑓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bg1"/>
                    </a:solidFill>
                  </a:rPr>
                  <a:t>Range/image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𝑓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{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𝑑</m:t>
                        </m:r>
                      </m:e>
                    </m:d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: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𝑑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∈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𝐷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}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lvl="2"/>
                <a:r>
                  <a:rPr lang="en-US" dirty="0">
                    <a:solidFill>
                      <a:schemeClr val="bg1"/>
                    </a:solidFill>
                  </a:rPr>
                  <a:t>The elements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𝐶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that are “mapped to” by something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6A950497-AAB1-CA4F-9FF9-14ADBB3FB2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197" y="1815544"/>
                <a:ext cx="7172076" cy="2406598"/>
              </a:xfrm>
              <a:prstGeom prst="rect">
                <a:avLst/>
              </a:prstGeom>
              <a:blipFill>
                <a:blip r:embed="rId2"/>
                <a:stretch>
                  <a:fillRect l="-1060" t="-2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F58C4C1-3980-B045-9C2A-5C8261F9CC57}"/>
              </a:ext>
            </a:extLst>
          </p:cNvPr>
          <p:cNvSpPr txBox="1">
            <a:spLocks/>
          </p:cNvSpPr>
          <p:nvPr/>
        </p:nvSpPr>
        <p:spPr>
          <a:xfrm>
            <a:off x="1243450" y="4488165"/>
            <a:ext cx="9803960" cy="1501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i="1" u="sng" dirty="0"/>
              <a:t>Finite function</a:t>
            </a:r>
            <a:r>
              <a:rPr lang="en-US" dirty="0"/>
              <a:t>: a function with a finite domain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6BAABB38-FAD1-F74B-9B93-C4707FC0D98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17197" y="5155091"/>
                <a:ext cx="7172076" cy="1093308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bg1"/>
                        </a:solidFill>
                        <a:latin typeface="Cambria Math"/>
                      </a:rPr>
                      <m:t>𝑓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/>
                      </a:rPr>
                      <m:t>: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/>
                      </a:rPr>
                      <m:t>𝐷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/>
                      </a:rPr>
                      <m:t>→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/>
                      </a:rPr>
                      <m:t>𝐶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a finite function if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𝐷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finite. Otherwise it’s an infinite function</a:t>
                </a: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6BAABB38-FAD1-F74B-9B93-C4707FC0D9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197" y="5155091"/>
                <a:ext cx="7172076" cy="1093308"/>
              </a:xfrm>
              <a:prstGeom prst="rect">
                <a:avLst/>
              </a:prstGeom>
              <a:blipFill>
                <a:blip r:embed="rId3"/>
                <a:stretch>
                  <a:fillRect l="-12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883251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611030" y="62284"/>
                <a:ext cx="10969943" cy="817332"/>
              </a:xfrm>
            </p:spPr>
            <p:txBody>
              <a:bodyPr>
                <a:norm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dirty="0"/>
                  <a:t> is countable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11030" y="62284"/>
                <a:ext cx="10969943" cy="817332"/>
              </a:xfrm>
              <a:blipFill>
                <a:blip r:embed="rId2"/>
                <a:stretch>
                  <a:fillRect t="-3077" b="-1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Content Placeholder 2">
            <a:extLst>
              <a:ext uri="{FF2B5EF4-FFF2-40B4-BE49-F238E27FC236}">
                <a16:creationId xmlns:a16="http://schemas.microsoft.com/office/drawing/2014/main" id="{B3DFEBAB-A731-3245-AA1D-B7ED196F5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3729" y="2670906"/>
            <a:ext cx="3764543" cy="7958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Thoughts on how to prove it?</a:t>
            </a:r>
          </a:p>
        </p:txBody>
      </p:sp>
    </p:spTree>
    <p:extLst>
      <p:ext uri="{BB962C8B-B14F-4D97-AF65-F5344CB8AC3E}">
        <p14:creationId xmlns:p14="http://schemas.microsoft.com/office/powerpoint/2010/main" val="66644818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/>
          <p:cNvSpPr txBox="1"/>
          <p:nvPr/>
        </p:nvSpPr>
        <p:spPr>
          <a:xfrm>
            <a:off x="3122872" y="1667430"/>
            <a:ext cx="5165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0,0 	0,1 	0,2 	 0,3 	 0,4 	 0,5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122872" y="2743200"/>
            <a:ext cx="5165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1,0	1,1	1,2	 1,3	 1,4	 1,5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132709" y="3810000"/>
            <a:ext cx="5165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2,0	2,1	2,2	 2,3	 2,4	 2,5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132709" y="4800600"/>
            <a:ext cx="5165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3,0	3,1	3,2	 3,3	 3,4	 3,5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160107" y="5867400"/>
            <a:ext cx="5165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4,0	4,1	4,2	 4,3	 4,4	 4,5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611030" y="62284"/>
                <a:ext cx="10969943" cy="817332"/>
              </a:xfrm>
            </p:spPr>
            <p:txBody>
              <a:bodyPr>
                <a:norm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dirty="0"/>
                  <a:t> is countable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11030" y="62284"/>
                <a:ext cx="10969943" cy="817332"/>
              </a:xfrm>
              <a:blipFill>
                <a:blip r:embed="rId2"/>
                <a:stretch>
                  <a:fillRect t="-3077" b="-1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41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606520" y="1416077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596217" y="2475713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606520" y="3542513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…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627748" y="4609313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…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627748" y="5673513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…</a:t>
            </a:r>
          </a:p>
        </p:txBody>
      </p:sp>
      <p:sp>
        <p:nvSpPr>
          <p:cNvPr id="12" name="TextBox 11"/>
          <p:cNvSpPr txBox="1"/>
          <p:nvPr/>
        </p:nvSpPr>
        <p:spPr>
          <a:xfrm rot="5400000">
            <a:off x="4110351" y="6176535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…</a:t>
            </a:r>
          </a:p>
        </p:txBody>
      </p:sp>
      <p:sp>
        <p:nvSpPr>
          <p:cNvPr id="14" name="TextBox 13"/>
          <p:cNvSpPr txBox="1"/>
          <p:nvPr/>
        </p:nvSpPr>
        <p:spPr>
          <a:xfrm rot="5400000">
            <a:off x="5031191" y="6176535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…</a:t>
            </a:r>
          </a:p>
        </p:txBody>
      </p:sp>
      <p:sp>
        <p:nvSpPr>
          <p:cNvPr id="15" name="TextBox 14"/>
          <p:cNvSpPr txBox="1"/>
          <p:nvPr/>
        </p:nvSpPr>
        <p:spPr>
          <a:xfrm rot="5400000">
            <a:off x="6032692" y="6156347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…</a:t>
            </a:r>
          </a:p>
        </p:txBody>
      </p:sp>
      <p:sp>
        <p:nvSpPr>
          <p:cNvPr id="16" name="TextBox 15"/>
          <p:cNvSpPr txBox="1"/>
          <p:nvPr/>
        </p:nvSpPr>
        <p:spPr>
          <a:xfrm rot="5400000">
            <a:off x="3212990" y="6159420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…</a:t>
            </a:r>
          </a:p>
        </p:txBody>
      </p:sp>
      <p:sp>
        <p:nvSpPr>
          <p:cNvPr id="17" name="TextBox 16"/>
          <p:cNvSpPr txBox="1"/>
          <p:nvPr/>
        </p:nvSpPr>
        <p:spPr>
          <a:xfrm rot="5400000">
            <a:off x="6930589" y="6185698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…</a:t>
            </a:r>
          </a:p>
        </p:txBody>
      </p:sp>
      <p:sp>
        <p:nvSpPr>
          <p:cNvPr id="19" name="TextBox 18"/>
          <p:cNvSpPr txBox="1"/>
          <p:nvPr/>
        </p:nvSpPr>
        <p:spPr>
          <a:xfrm rot="5400000">
            <a:off x="7856558" y="6159419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…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132709" y="1071265"/>
            <a:ext cx="4923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0	1	2	3	4	5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588878" y="160221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588878" y="265579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632639" y="379386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655979" y="476833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655979" y="583253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2802718" y="6096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/>
                          <a:ea typeface="Cambria Math"/>
                        </a:rPr>
                        <m:t>ℕ</m:t>
                      </m:r>
                    </m:oMath>
                  </m:oMathPara>
                </a14:m>
                <a:endParaRPr lang="en-US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2718" y="609600"/>
                <a:ext cx="41549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2123950" y="1302097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/>
                          <a:ea typeface="Cambria Math"/>
                        </a:rPr>
                        <m:t>ℕ</m:t>
                      </m:r>
                    </m:oMath>
                  </m:oMathPara>
                </a14:m>
                <a:endParaRPr lang="en-US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950" y="1302097"/>
                <a:ext cx="41549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26" idx="3"/>
          </p:cNvCxnSpPr>
          <p:nvPr/>
        </p:nvCxnSpPr>
        <p:spPr>
          <a:xfrm>
            <a:off x="3218217" y="794267"/>
            <a:ext cx="490967" cy="46167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7" idx="2"/>
          </p:cNvCxnSpPr>
          <p:nvPr/>
        </p:nvCxnSpPr>
        <p:spPr>
          <a:xfrm>
            <a:off x="2331699" y="1671430"/>
            <a:ext cx="29656" cy="550001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cxnSpLocks/>
          </p:cNvCxnSpPr>
          <p:nvPr/>
        </p:nvCxnSpPr>
        <p:spPr>
          <a:xfrm>
            <a:off x="3556461" y="1843815"/>
            <a:ext cx="490753" cy="0"/>
          </a:xfrm>
          <a:prstGeom prst="line">
            <a:avLst/>
          </a:prstGeom>
          <a:ln w="571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4266039" y="2134029"/>
            <a:ext cx="0" cy="521769"/>
          </a:xfrm>
          <a:prstGeom prst="line">
            <a:avLst/>
          </a:prstGeom>
          <a:ln w="571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cxnSpLocks/>
          </p:cNvCxnSpPr>
          <p:nvPr/>
        </p:nvCxnSpPr>
        <p:spPr>
          <a:xfrm>
            <a:off x="3587951" y="2918372"/>
            <a:ext cx="459263" cy="0"/>
          </a:xfrm>
          <a:prstGeom prst="line">
            <a:avLst/>
          </a:prstGeom>
          <a:ln w="571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3374086" y="3204866"/>
            <a:ext cx="0" cy="521769"/>
          </a:xfrm>
          <a:prstGeom prst="line">
            <a:avLst/>
          </a:prstGeom>
          <a:ln w="571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cxnSpLocks/>
          </p:cNvCxnSpPr>
          <p:nvPr/>
        </p:nvCxnSpPr>
        <p:spPr>
          <a:xfrm>
            <a:off x="3509514" y="3810000"/>
            <a:ext cx="1730396" cy="0"/>
          </a:xfrm>
          <a:prstGeom prst="line">
            <a:avLst/>
          </a:prstGeom>
          <a:ln w="571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5437945" y="2045203"/>
            <a:ext cx="0" cy="1597540"/>
          </a:xfrm>
          <a:prstGeom prst="line">
            <a:avLst/>
          </a:prstGeom>
          <a:ln w="571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cxnSpLocks/>
          </p:cNvCxnSpPr>
          <p:nvPr/>
        </p:nvCxnSpPr>
        <p:spPr>
          <a:xfrm>
            <a:off x="5598517" y="2051055"/>
            <a:ext cx="893590" cy="0"/>
          </a:xfrm>
          <a:prstGeom prst="line">
            <a:avLst/>
          </a:prstGeom>
          <a:ln w="571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6492107" y="2161361"/>
            <a:ext cx="0" cy="2639239"/>
          </a:xfrm>
          <a:prstGeom prst="line">
            <a:avLst/>
          </a:prstGeom>
          <a:ln w="571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3591780" y="4798316"/>
            <a:ext cx="2761965" cy="2233"/>
          </a:xfrm>
          <a:prstGeom prst="line">
            <a:avLst/>
          </a:prstGeom>
          <a:ln w="571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cxnSpLocks/>
          </p:cNvCxnSpPr>
          <p:nvPr/>
        </p:nvCxnSpPr>
        <p:spPr>
          <a:xfrm flipV="1">
            <a:off x="3599767" y="4981457"/>
            <a:ext cx="0" cy="885943"/>
          </a:xfrm>
          <a:prstGeom prst="line">
            <a:avLst/>
          </a:prstGeom>
          <a:ln w="571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cxnSpLocks/>
          </p:cNvCxnSpPr>
          <p:nvPr/>
        </p:nvCxnSpPr>
        <p:spPr>
          <a:xfrm flipV="1">
            <a:off x="3760975" y="5832534"/>
            <a:ext cx="3422718" cy="1"/>
          </a:xfrm>
          <a:prstGeom prst="line">
            <a:avLst/>
          </a:prstGeom>
          <a:ln w="571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 flipV="1">
            <a:off x="7375737" y="2095478"/>
            <a:ext cx="1532" cy="3798376"/>
          </a:xfrm>
          <a:prstGeom prst="line">
            <a:avLst/>
          </a:prstGeom>
          <a:ln w="571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cxnSpLocks/>
          </p:cNvCxnSpPr>
          <p:nvPr/>
        </p:nvCxnSpPr>
        <p:spPr>
          <a:xfrm>
            <a:off x="7553661" y="2095478"/>
            <a:ext cx="744245" cy="0"/>
          </a:xfrm>
          <a:prstGeom prst="line">
            <a:avLst/>
          </a:prstGeom>
          <a:ln w="571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cxnSpLocks/>
          </p:cNvCxnSpPr>
          <p:nvPr/>
        </p:nvCxnSpPr>
        <p:spPr>
          <a:xfrm flipV="1">
            <a:off x="8393162" y="2068816"/>
            <a:ext cx="0" cy="4347464"/>
          </a:xfrm>
          <a:prstGeom prst="line">
            <a:avLst/>
          </a:prstGeom>
          <a:ln w="571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6049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AF11259-5E90-487C-8A40-F8FE51B1595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395882"/>
                <a:ext cx="9905998" cy="757058"/>
              </a:xfrm>
            </p:spPr>
            <p:txBody>
              <a:bodyPr/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ℚ</m:t>
                    </m:r>
                  </m:oMath>
                </a14:m>
                <a:r>
                  <a:rPr lang="en-US" dirty="0"/>
                  <a:t> is countable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AF11259-5E90-487C-8A40-F8FE51B159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395882"/>
                <a:ext cx="9905998" cy="757058"/>
              </a:xfrm>
              <a:blipFill>
                <a:blip r:embed="rId2"/>
                <a:stretch>
                  <a:fillRect t="-6557" b="-18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1E46B1-DFCC-44FE-B911-D404663F85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19137" y="2607296"/>
                <a:ext cx="6960967" cy="74020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Idea: there is a surjective mapping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ℚ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1E46B1-DFCC-44FE-B911-D404663F85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19137" y="2607296"/>
                <a:ext cx="6960967" cy="740203"/>
              </a:xfrm>
              <a:blipFill>
                <a:blip r:embed="rId3"/>
                <a:stretch>
                  <a:fillRect l="-1639" t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B03F49-61A5-4142-989C-42275E73A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21240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332271"/>
            <a:ext cx="9905998" cy="733204"/>
          </a:xfrm>
        </p:spPr>
        <p:txBody>
          <a:bodyPr/>
          <a:lstStyle/>
          <a:p>
            <a:pPr algn="ctr"/>
            <a:r>
              <a:rPr lang="en-US" dirty="0"/>
              <a:t>How Many Python/Java programs?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31674" y="2424416"/>
            <a:ext cx="7183604" cy="1455821"/>
          </a:xfrm>
        </p:spPr>
        <p:txBody>
          <a:bodyPr/>
          <a:lstStyle/>
          <a:p>
            <a:r>
              <a:rPr lang="en-US" dirty="0"/>
              <a:t>How do we represent Java/Python programs?</a:t>
            </a:r>
          </a:p>
          <a:p>
            <a:r>
              <a:rPr lang="en-US" dirty="0"/>
              <a:t>How many things can we represent using that method?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8048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276612"/>
                <a:ext cx="9905998" cy="725252"/>
              </a:xfrm>
            </p:spPr>
            <p:txBody>
              <a:bodyPr>
                <a:normAutofit/>
              </a:bodyPr>
              <a:lstStyle/>
              <a:p>
                <a:pPr algn="ctr"/>
                <a:r>
                  <a:rPr lang="en-US" dirty="0"/>
                  <a:t>How many functions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276612"/>
                <a:ext cx="9905998" cy="725252"/>
              </a:xfrm>
              <a:blipFill>
                <a:blip r:embed="rId2"/>
                <a:stretch>
                  <a:fillRect t="-10345" b="-206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51513" y="1748555"/>
                <a:ext cx="9905999" cy="3541714"/>
              </a:xfrm>
            </p:spPr>
            <p:txBody>
              <a:bodyPr/>
              <a:lstStyle/>
              <a:p>
                <a:r>
                  <a:rPr lang="en-US" dirty="0"/>
                  <a:t>Short answer: Too many!</a:t>
                </a:r>
              </a:p>
              <a:p>
                <a:pPr lvl="1"/>
                <a:r>
                  <a:rPr lang="en-US" dirty="0"/>
                  <a:t>Uncountable 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|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 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  <m:r>
                          <a:rPr lang="en-US" b="0" i="1" smtClean="0">
                            <a:latin typeface="Cambria Math"/>
                          </a:rPr>
                          <m:t>: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Σ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Σ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/>
                      </a:rPr>
                      <m:t>|&gt;</m:t>
                    </m:r>
                    <m:r>
                      <a:rPr lang="en-US" i="1">
                        <a:latin typeface="Cambria Math"/>
                      </a:rPr>
                      <m:t>|</m:t>
                    </m:r>
                    <m:r>
                      <m:rPr>
                        <m:nor/>
                      </m:rPr>
                      <a:rPr lang="en-US"/>
                      <m:t>ℕ</m:t>
                    </m:r>
                    <m:r>
                      <m:rPr>
                        <m:nor/>
                      </m:rPr>
                      <a:rPr lang="en-US"/>
                      <m:t>|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Conclusion: Some functions cannot be computed by any java/python program</a:t>
                </a:r>
              </a:p>
              <a:p>
                <a:r>
                  <a:rPr lang="en-US" dirty="0"/>
                  <a:t>How to prove this?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51513" y="1748555"/>
                <a:ext cx="9905999" cy="3541714"/>
              </a:xfrm>
              <a:blipFill>
                <a:blip r:embed="rId3"/>
                <a:stretch>
                  <a:fillRect l="-1152" t="-2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3947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9496C-7AA5-479C-94DE-1AC5AD145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show something is uncountable?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324F3-DFFB-4DB2-A0B1-B8B6FB453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56B474-FBB6-410D-BFDD-52B800CF9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9390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324320"/>
            <a:ext cx="9905998" cy="829282"/>
          </a:xfrm>
        </p:spPr>
        <p:txBody>
          <a:bodyPr/>
          <a:lstStyle/>
          <a:p>
            <a:pPr algn="ctr"/>
            <a:r>
              <a:rPr lang="en-US" dirty="0"/>
              <a:t>Uncountably many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4614" y="1733384"/>
                <a:ext cx="7954844" cy="3864679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/>
                  <a:t>If we show a subset of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𝑓</m:t>
                        </m:r>
                        <m:r>
                          <a:rPr lang="en-US" sz="2000" i="1">
                            <a:latin typeface="Cambria Math"/>
                          </a:rPr>
                          <m:t> </m:t>
                        </m:r>
                      </m:e>
                    </m:d>
                    <m:r>
                      <a:rPr lang="en-US" sz="2000" i="1">
                        <a:latin typeface="Cambria Math"/>
                      </a:rPr>
                      <m:t>𝑓</m:t>
                    </m:r>
                    <m:r>
                      <a:rPr lang="en-US" sz="2000" i="1">
                        <a:latin typeface="Cambria Math"/>
                      </a:rPr>
                      <m:t>: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Σ</m:t>
                        </m:r>
                      </m:e>
                      <m:sup>
                        <m:r>
                          <a:rPr lang="en-US" sz="2000" i="1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sz="2000" i="1">
                        <a:latin typeface="Cambria Math"/>
                      </a:rPr>
                      <m:t>→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Σ</m:t>
                        </m:r>
                      </m:e>
                      <m:sup>
                        <m:r>
                          <a:rPr lang="en-US" sz="2000" i="1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sz="2000" i="1">
                        <a:latin typeface="Cambria Math"/>
                      </a:rPr>
                      <m:t>} </m:t>
                    </m:r>
                  </m:oMath>
                </a14:m>
                <a:r>
                  <a:rPr lang="en-US" sz="2000" dirty="0"/>
                  <a:t>is uncountable, then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𝑓</m:t>
                        </m:r>
                        <m:r>
                          <a:rPr lang="en-US" sz="2000" i="1">
                            <a:latin typeface="Cambria Math"/>
                          </a:rPr>
                          <m:t> </m:t>
                        </m:r>
                      </m:e>
                    </m:d>
                    <m:r>
                      <a:rPr lang="en-US" sz="2000" i="1">
                        <a:latin typeface="Cambria Math"/>
                      </a:rPr>
                      <m:t>𝑓</m:t>
                    </m:r>
                    <m:r>
                      <a:rPr lang="en-US" sz="2000" i="1">
                        <a:latin typeface="Cambria Math"/>
                      </a:rPr>
                      <m:t>: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Σ</m:t>
                        </m:r>
                      </m:e>
                      <m:sup>
                        <m:r>
                          <a:rPr lang="en-US" sz="2000" i="1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sz="2000" i="1">
                        <a:latin typeface="Cambria Math"/>
                      </a:rPr>
                      <m:t>→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Σ</m:t>
                        </m:r>
                      </m:e>
                      <m:sup>
                        <m:r>
                          <a:rPr lang="en-US" sz="2000" i="1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sz="2000" i="1">
                        <a:latin typeface="Cambria Math"/>
                      </a:rPr>
                      <m:t>}</m:t>
                    </m:r>
                  </m:oMath>
                </a14:m>
                <a:r>
                  <a:rPr lang="en-US" sz="2000" dirty="0"/>
                  <a:t> is uncountable too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Consider just the “yes/no” functions (decision problems):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𝑓</m:t>
                        </m:r>
                        <m:r>
                          <a:rPr lang="en-US" sz="2000" i="1">
                            <a:latin typeface="Cambria Math"/>
                          </a:rPr>
                          <m:t> </m:t>
                        </m:r>
                      </m:e>
                    </m:d>
                    <m:r>
                      <a:rPr lang="en-US" sz="2000" i="1">
                        <a:latin typeface="Cambria Math"/>
                      </a:rPr>
                      <m:t>𝑓</m:t>
                    </m:r>
                    <m:r>
                      <a:rPr lang="en-US" sz="2000" i="1">
                        <a:latin typeface="Cambria Math"/>
                      </a:rPr>
                      <m:t>: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>
                            <a:latin typeface="Cambria Math"/>
                          </a:rPr>
                          <m:t>{0,1}</m:t>
                        </m:r>
                      </m:e>
                      <m:sup>
                        <m:r>
                          <a:rPr lang="en-US" sz="2000" i="1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sz="2000" i="1">
                        <a:latin typeface="Cambria Math"/>
                      </a:rPr>
                      <m:t>→{0,1}}</m:t>
                    </m:r>
                  </m:oMath>
                </a14:m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/>
                  <a:t>The right-hand column is an infinite binary string that represents that function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4614" y="1733384"/>
                <a:ext cx="7954844" cy="3864679"/>
              </a:xfrm>
              <a:blipFill>
                <a:blip r:embed="rId2"/>
                <a:stretch>
                  <a:fillRect l="-955" t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46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43367757"/>
                  </p:ext>
                </p:extLst>
              </p:nvPr>
            </p:nvGraphicFramePr>
            <p:xfrm>
              <a:off x="8684812" y="1811523"/>
              <a:ext cx="3046414" cy="3708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52320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52320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  <m:d>
                                  <m:d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𝒃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“”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43367757"/>
                  </p:ext>
                </p:extLst>
              </p:nvPr>
            </p:nvGraphicFramePr>
            <p:xfrm>
              <a:off x="8684812" y="1811523"/>
              <a:ext cx="3046414" cy="3708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52320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52320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r="-100000" b="-9344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833" r="-833" b="-9344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“”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5473588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3209468-9441-4451-87A0-FA44DF2AA17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205049"/>
                <a:ext cx="9905998" cy="852473"/>
              </a:xfrm>
            </p:spPr>
            <p:txBody>
              <a:bodyPr>
                <a:normAutofit/>
              </a:bodyPr>
              <a:lstStyle/>
              <a:p>
                <a:pPr algn="ctr"/>
                <a:r>
                  <a:rPr lang="en-US" dirty="0"/>
                  <a:t>Goal: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is uncountable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3209468-9441-4451-87A0-FA44DF2AA1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205049"/>
                <a:ext cx="9905998" cy="852473"/>
              </a:xfrm>
              <a:blipFill>
                <a:blip r:embed="rId2"/>
                <a:stretch>
                  <a:fillRect b="-1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6AA522-8BEB-4661-A6A1-D0145FF315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34339" y="1658477"/>
                <a:ext cx="9120146" cy="438382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Consider a simpler subset of our goal: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pPr marL="1276257" lvl="1" indent="-742950"/>
                <a:r>
                  <a:rPr lang="en-US" dirty="0"/>
                  <a:t>If the subset is uncountable, so is the superset</a:t>
                </a:r>
              </a:p>
              <a:p>
                <a:r>
                  <a:rPr lang="en-US" dirty="0"/>
                  <a:t>Consider a simpler set that’s the same size as set 1: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</m:sSup>
                  </m:oMath>
                </a14:m>
                <a:endParaRPr lang="en-US" dirty="0"/>
              </a:p>
              <a:p>
                <a:pPr marL="1276257" lvl="1" indent="-742950"/>
                <a:r>
                  <a:rPr lang="en-US" dirty="0"/>
                  <a:t>If the same-size set is uncountable, so was the set from step 1.</a:t>
                </a:r>
              </a:p>
              <a:p>
                <a:r>
                  <a:rPr lang="en-US" dirty="0"/>
                  <a:t>Give a bijection to between the set from step 1 and the set from step 2, therefore they are the same size</a:t>
                </a:r>
              </a:p>
              <a:p>
                <a:r>
                  <a:rPr lang="en-US" dirty="0"/>
                  <a:t>No onto mapping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6AA522-8BEB-4661-A6A1-D0145FF315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34339" y="1658477"/>
                <a:ext cx="9120146" cy="4383820"/>
              </a:xfrm>
              <a:blipFill>
                <a:blip r:embed="rId3"/>
                <a:stretch>
                  <a:fillRect l="-1391" t="-867" r="-16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9D00D6-77C8-4619-9D3F-0F8284B28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93860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252757"/>
                <a:ext cx="9905998" cy="796814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0,1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∞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/>
                        </a:rPr>
                        <m:t>&gt;|</m:t>
                      </m:r>
                      <m:r>
                        <m:rPr>
                          <m:nor/>
                        </m:rPr>
                        <a:rPr lang="en-US"/>
                        <m:t>ℕ</m:t>
                      </m:r>
                      <m:r>
                        <m:rPr>
                          <m:nor/>
                        </m:rPr>
                        <a:rPr lang="en-US"/>
                        <m:t>|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252757"/>
                <a:ext cx="9905998" cy="796814"/>
              </a:xfrm>
              <a:blipFill>
                <a:blip r:embed="rId2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53769" y="1520688"/>
                <a:ext cx="9093641" cy="1635979"/>
              </a:xfrm>
            </p:spPr>
            <p:txBody>
              <a:bodyPr/>
              <a:lstStyle/>
              <a:p>
                <a:r>
                  <a:rPr lang="en-US" dirty="0"/>
                  <a:t>Idea: </a:t>
                </a:r>
              </a:p>
              <a:p>
                <a:pPr lvl="1"/>
                <a:r>
                  <a:rPr lang="en-US" dirty="0"/>
                  <a:t>show there is no way to “list” all infinite length binary strings</a:t>
                </a:r>
              </a:p>
              <a:p>
                <a:pPr lvl="1"/>
                <a:r>
                  <a:rPr lang="en-US" dirty="0"/>
                  <a:t>Any list of binary strings we could ever try will be leaving out elements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∞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53769" y="1520688"/>
                <a:ext cx="9093641" cy="1635979"/>
              </a:xfrm>
              <a:blipFill>
                <a:blip r:embed="rId3"/>
                <a:stretch>
                  <a:fillRect l="-1255" t="-5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48</a:t>
            </a:fld>
            <a:endParaRPr lang="en-US"/>
          </a:p>
        </p:txBody>
      </p:sp>
      <p:pic>
        <p:nvPicPr>
          <p:cNvPr id="2050" name="Picture 2" descr="Image result for left ou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3562" y="3293564"/>
            <a:ext cx="59817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989470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611030" y="238539"/>
                <a:ext cx="10969943" cy="807720"/>
              </a:xfrm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0,1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∞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&gt;</m:t>
                      </m:r>
                      <m:r>
                        <a:rPr lang="en-US" i="1">
                          <a:latin typeface="Cambria Math"/>
                        </a:rPr>
                        <m:t>|</m:t>
                      </m:r>
                      <m:r>
                        <m:rPr>
                          <m:nor/>
                        </m:rPr>
                        <a:rPr lang="en-US"/>
                        <m:t>ℕ</m:t>
                      </m:r>
                      <m:r>
                        <m:rPr>
                          <m:nor/>
                        </m:rPr>
                        <a:rPr lang="en-US"/>
                        <m:t>|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11030" y="238539"/>
                <a:ext cx="10969943" cy="807720"/>
              </a:xfrm>
              <a:blipFill>
                <a:blip r:embed="rId2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49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02635691"/>
                  </p:ext>
                </p:extLst>
              </p:nvPr>
            </p:nvGraphicFramePr>
            <p:xfrm>
              <a:off x="4664192" y="1447800"/>
              <a:ext cx="7223008" cy="3708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90287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90287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0287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02876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02876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02876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902876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902876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02635691"/>
                  </p:ext>
                </p:extLst>
              </p:nvPr>
            </p:nvGraphicFramePr>
            <p:xfrm>
              <a:off x="4664192" y="1447800"/>
              <a:ext cx="7223008" cy="3708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90287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90287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0287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02876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02876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02876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902876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902876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1408" t="-3448" r="-604225" b="-9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1408" t="-3448" r="-504225" b="-9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97222" t="-3448" r="-397222" b="-9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2817" t="-3448" r="-302817" b="-9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2817" t="-3448" r="-202817" b="-9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2817" t="-3448" r="-102817" b="-9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02817" t="-3448" r="-2817" b="-93103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Left Brace 7"/>
          <p:cNvSpPr/>
          <p:nvPr/>
        </p:nvSpPr>
        <p:spPr>
          <a:xfrm>
            <a:off x="4114800" y="1801633"/>
            <a:ext cx="457200" cy="335456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393660" y="3318302"/>
                <a:ext cx="27432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Attempt at mapping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/>
                      <m:t>ℕ</m:t>
                    </m:r>
                  </m:oMath>
                </a14:m>
                <a:r>
                  <a:rPr lang="en-US"/>
                  <a:t>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/>
                          </a:rPr>
                          <m:t>∞</m:t>
                        </m:r>
                      </m:sup>
                    </m:sSup>
                  </m:oMath>
                </a14:m>
                <a:r>
                  <a:rPr lang="en-US"/>
                  <a:t> 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3660" y="3318302"/>
                <a:ext cx="2743200" cy="646331"/>
              </a:xfrm>
              <a:prstGeom prst="rect">
                <a:avLst/>
              </a:prstGeom>
              <a:blipFill>
                <a:blip r:embed="rId4"/>
                <a:stretch>
                  <a:fillRect l="-1843" t="-1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2221064" y="5163931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 string that our attempt missed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646796" y="5883274"/>
                <a:ext cx="52578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Derive by selecting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 as the opposite of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 from row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𝑖</m:t>
                    </m:r>
                  </m:oMath>
                </a14:m>
                <a:endParaRPr lang="en-US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6796" y="5883274"/>
                <a:ext cx="5257800" cy="646331"/>
              </a:xfrm>
              <a:prstGeom prst="rect">
                <a:avLst/>
              </a:prstGeom>
              <a:blipFill>
                <a:blip r:embed="rId5"/>
                <a:stretch>
                  <a:fillRect l="-964" t="-1923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1431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>
          <a:xfrm>
            <a:off x="915751" y="277634"/>
            <a:ext cx="10360501" cy="738145"/>
          </a:xfrm>
        </p:spPr>
        <p:txBody>
          <a:bodyPr/>
          <a:lstStyle/>
          <a:p>
            <a:pPr algn="ctr"/>
            <a:r>
              <a:rPr lang="en-US" dirty="0"/>
              <a:t>Injective Functions</a:t>
            </a:r>
            <a:endParaRPr lang="en-US" b="0" dirty="0"/>
          </a:p>
        </p:txBody>
      </p:sp>
      <p:sp>
        <p:nvSpPr>
          <p:cNvPr id="52" name="Slide Number Placeholder 5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A55897-29AF-4974-9C6C-F0FFF579EC88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515134" y="5106644"/>
                <a:ext cx="4399563" cy="120032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ysClr val="windowText" lastClr="000000"/>
                    </a:solidFill>
                  </a:rPr>
                  <a:t>One-to-one (injective)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i="1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≠</m:t>
                      </m:r>
                      <m:r>
                        <a:rPr lang="en-US" i="1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𝑦</m:t>
                      </m:r>
                      <m:r>
                        <a:rPr lang="en-US" i="1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⇒</m:t>
                      </m:r>
                      <m:r>
                        <a:rPr lang="en-US" i="1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≠</m:t>
                      </m:r>
                      <m:r>
                        <a:rPr lang="en-US" i="1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</a:endParaRPr>
              </a:p>
              <a:p>
                <a:pPr lvl="1"/>
                <a:r>
                  <a:rPr lang="en-US" dirty="0">
                    <a:solidFill>
                      <a:sysClr val="windowText" lastClr="000000"/>
                    </a:solidFill>
                  </a:rPr>
                  <a:t>Different inputs yield different outputs</a:t>
                </a:r>
              </a:p>
              <a:p>
                <a:pPr lvl="1"/>
                <a:r>
                  <a:rPr lang="en-US" dirty="0">
                    <a:solidFill>
                      <a:sysClr val="windowText" lastClr="000000"/>
                    </a:solidFill>
                  </a:rPr>
                  <a:t>No two inputs share an output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5134" y="5106644"/>
                <a:ext cx="4399563" cy="1200329"/>
              </a:xfrm>
              <a:prstGeom prst="rect">
                <a:avLst/>
              </a:prstGeom>
              <a:blipFill>
                <a:blip r:embed="rId3"/>
                <a:stretch>
                  <a:fillRect l="-862" t="-2083" b="-7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E7B73B56-C095-5140-8A83-01DA245DB84F}"/>
              </a:ext>
            </a:extLst>
          </p:cNvPr>
          <p:cNvGrpSpPr/>
          <p:nvPr/>
        </p:nvGrpSpPr>
        <p:grpSpPr>
          <a:xfrm>
            <a:off x="1474380" y="1129157"/>
            <a:ext cx="3764140" cy="3642147"/>
            <a:chOff x="1112979" y="1611868"/>
            <a:chExt cx="3764140" cy="3642147"/>
          </a:xfrm>
        </p:grpSpPr>
        <p:sp>
          <p:nvSpPr>
            <p:cNvPr id="207876" name="Rectangle 4"/>
            <p:cNvSpPr>
              <a:spLocks noChangeArrowheads="1"/>
            </p:cNvSpPr>
            <p:nvPr/>
          </p:nvSpPr>
          <p:spPr bwMode="auto">
            <a:xfrm>
              <a:off x="1150420" y="2057400"/>
              <a:ext cx="1218883" cy="24384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77" name="Oval 5"/>
            <p:cNvSpPr>
              <a:spLocks noChangeArrowheads="1"/>
            </p:cNvSpPr>
            <p:nvPr/>
          </p:nvSpPr>
          <p:spPr bwMode="auto">
            <a:xfrm>
              <a:off x="1658288" y="22860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78" name="Oval 6"/>
            <p:cNvSpPr>
              <a:spLocks noChangeArrowheads="1"/>
            </p:cNvSpPr>
            <p:nvPr/>
          </p:nvSpPr>
          <p:spPr bwMode="auto">
            <a:xfrm>
              <a:off x="1658288" y="2590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79" name="Oval 7"/>
            <p:cNvSpPr>
              <a:spLocks noChangeArrowheads="1"/>
            </p:cNvSpPr>
            <p:nvPr/>
          </p:nvSpPr>
          <p:spPr bwMode="auto">
            <a:xfrm>
              <a:off x="1658288" y="28956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0" name="Oval 8"/>
            <p:cNvSpPr>
              <a:spLocks noChangeArrowheads="1"/>
            </p:cNvSpPr>
            <p:nvPr/>
          </p:nvSpPr>
          <p:spPr bwMode="auto">
            <a:xfrm>
              <a:off x="1658288" y="32004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1" name="Oval 9"/>
            <p:cNvSpPr>
              <a:spLocks noChangeArrowheads="1"/>
            </p:cNvSpPr>
            <p:nvPr/>
          </p:nvSpPr>
          <p:spPr bwMode="auto">
            <a:xfrm>
              <a:off x="1658288" y="35052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2" name="Oval 10"/>
            <p:cNvSpPr>
              <a:spLocks noChangeArrowheads="1"/>
            </p:cNvSpPr>
            <p:nvPr/>
          </p:nvSpPr>
          <p:spPr bwMode="auto">
            <a:xfrm>
              <a:off x="1658288" y="38100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3" name="Oval 11"/>
            <p:cNvSpPr>
              <a:spLocks noChangeArrowheads="1"/>
            </p:cNvSpPr>
            <p:nvPr/>
          </p:nvSpPr>
          <p:spPr bwMode="auto">
            <a:xfrm>
              <a:off x="1658288" y="4114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4" name="Rectangle 12"/>
            <p:cNvSpPr>
              <a:spLocks noChangeArrowheads="1"/>
            </p:cNvSpPr>
            <p:nvPr/>
          </p:nvSpPr>
          <p:spPr bwMode="auto">
            <a:xfrm>
              <a:off x="3588185" y="2057400"/>
              <a:ext cx="1218883" cy="25908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5" name="Oval 13"/>
            <p:cNvSpPr>
              <a:spLocks noChangeArrowheads="1"/>
            </p:cNvSpPr>
            <p:nvPr/>
          </p:nvSpPr>
          <p:spPr bwMode="auto">
            <a:xfrm>
              <a:off x="4096053" y="22860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6" name="Oval 14"/>
            <p:cNvSpPr>
              <a:spLocks noChangeArrowheads="1"/>
            </p:cNvSpPr>
            <p:nvPr/>
          </p:nvSpPr>
          <p:spPr bwMode="auto">
            <a:xfrm>
              <a:off x="4096053" y="2590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7" name="Oval 15"/>
            <p:cNvSpPr>
              <a:spLocks noChangeArrowheads="1"/>
            </p:cNvSpPr>
            <p:nvPr/>
          </p:nvSpPr>
          <p:spPr bwMode="auto">
            <a:xfrm>
              <a:off x="4096053" y="28956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8" name="Oval 16"/>
            <p:cNvSpPr>
              <a:spLocks noChangeArrowheads="1"/>
            </p:cNvSpPr>
            <p:nvPr/>
          </p:nvSpPr>
          <p:spPr bwMode="auto">
            <a:xfrm>
              <a:off x="4096053" y="32004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9" name="Oval 17"/>
            <p:cNvSpPr>
              <a:spLocks noChangeArrowheads="1"/>
            </p:cNvSpPr>
            <p:nvPr/>
          </p:nvSpPr>
          <p:spPr bwMode="auto">
            <a:xfrm>
              <a:off x="4096053" y="35052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90" name="Oval 18"/>
            <p:cNvSpPr>
              <a:spLocks noChangeArrowheads="1"/>
            </p:cNvSpPr>
            <p:nvPr/>
          </p:nvSpPr>
          <p:spPr bwMode="auto">
            <a:xfrm>
              <a:off x="4096053" y="38100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91" name="Oval 19"/>
            <p:cNvSpPr>
              <a:spLocks noChangeArrowheads="1"/>
            </p:cNvSpPr>
            <p:nvPr/>
          </p:nvSpPr>
          <p:spPr bwMode="auto">
            <a:xfrm>
              <a:off x="4096053" y="4114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07892" name="AutoShape 20"/>
            <p:cNvCxnSpPr>
              <a:cxnSpLocks noChangeShapeType="1"/>
              <a:stCxn id="207877" idx="6"/>
              <a:endCxn id="207885" idx="2"/>
            </p:cNvCxnSpPr>
            <p:nvPr/>
          </p:nvCxnSpPr>
          <p:spPr bwMode="auto">
            <a:xfrm>
              <a:off x="1861434" y="23622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7893" name="AutoShape 21"/>
            <p:cNvCxnSpPr>
              <a:cxnSpLocks noChangeShapeType="1"/>
              <a:stCxn id="207878" idx="6"/>
              <a:endCxn id="207888" idx="2"/>
            </p:cNvCxnSpPr>
            <p:nvPr/>
          </p:nvCxnSpPr>
          <p:spPr bwMode="auto">
            <a:xfrm>
              <a:off x="1861434" y="2667000"/>
              <a:ext cx="2234618" cy="609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7894" name="AutoShape 22"/>
            <p:cNvCxnSpPr>
              <a:cxnSpLocks noChangeShapeType="1"/>
              <a:stCxn id="207879" idx="6"/>
              <a:endCxn id="207887" idx="2"/>
            </p:cNvCxnSpPr>
            <p:nvPr/>
          </p:nvCxnSpPr>
          <p:spPr bwMode="auto">
            <a:xfrm>
              <a:off x="1861434" y="29718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7895" name="AutoShape 23"/>
            <p:cNvCxnSpPr>
              <a:cxnSpLocks noChangeShapeType="1"/>
              <a:stCxn id="207880" idx="6"/>
              <a:endCxn id="207886" idx="2"/>
            </p:cNvCxnSpPr>
            <p:nvPr/>
          </p:nvCxnSpPr>
          <p:spPr bwMode="auto">
            <a:xfrm flipV="1">
              <a:off x="1861434" y="2667000"/>
              <a:ext cx="2234618" cy="609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7896" name="AutoShape 24"/>
            <p:cNvCxnSpPr>
              <a:cxnSpLocks noChangeShapeType="1"/>
              <a:stCxn id="207881" idx="6"/>
              <a:endCxn id="207889" idx="2"/>
            </p:cNvCxnSpPr>
            <p:nvPr/>
          </p:nvCxnSpPr>
          <p:spPr bwMode="auto">
            <a:xfrm>
              <a:off x="1861434" y="35814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7897" name="AutoShape 25"/>
            <p:cNvCxnSpPr>
              <a:cxnSpLocks noChangeShapeType="1"/>
              <a:stCxn id="207882" idx="6"/>
              <a:endCxn id="207890" idx="2"/>
            </p:cNvCxnSpPr>
            <p:nvPr/>
          </p:nvCxnSpPr>
          <p:spPr bwMode="auto">
            <a:xfrm>
              <a:off x="1861434" y="38862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7898" name="AutoShape 26"/>
            <p:cNvCxnSpPr>
              <a:cxnSpLocks noChangeShapeType="1"/>
              <a:stCxn id="207883" idx="6"/>
              <a:endCxn id="207891" idx="2"/>
            </p:cNvCxnSpPr>
            <p:nvPr/>
          </p:nvCxnSpPr>
          <p:spPr bwMode="auto">
            <a:xfrm>
              <a:off x="1861434" y="41910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207919" name="Text Box 47"/>
            <p:cNvSpPr txBox="1">
              <a:spLocks noChangeArrowheads="1"/>
            </p:cNvSpPr>
            <p:nvPr/>
          </p:nvSpPr>
          <p:spPr bwMode="auto">
            <a:xfrm>
              <a:off x="1118898" y="4884683"/>
              <a:ext cx="3758221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INJECTIVE FUNCTION</a:t>
              </a: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112979" y="1611868"/>
              <a:ext cx="8723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Domain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353515" y="1678969"/>
              <a:ext cx="1204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Co-Domain</a:t>
              </a:r>
            </a:p>
          </p:txBody>
        </p:sp>
        <p:sp>
          <p:nvSpPr>
            <p:cNvPr id="57" name="Oval 19"/>
            <p:cNvSpPr>
              <a:spLocks noChangeArrowheads="1"/>
            </p:cNvSpPr>
            <p:nvPr/>
          </p:nvSpPr>
          <p:spPr bwMode="auto">
            <a:xfrm>
              <a:off x="4096053" y="44196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A7E06794-F90E-B644-93F7-7B0DA3567F51}"/>
              </a:ext>
            </a:extLst>
          </p:cNvPr>
          <p:cNvGrpSpPr/>
          <p:nvPr/>
        </p:nvGrpSpPr>
        <p:grpSpPr>
          <a:xfrm>
            <a:off x="6457402" y="1087115"/>
            <a:ext cx="4773956" cy="3565947"/>
            <a:chOff x="6705442" y="1688068"/>
            <a:chExt cx="4773956" cy="3565947"/>
          </a:xfrm>
        </p:grpSpPr>
        <p:sp>
          <p:nvSpPr>
            <p:cNvPr id="207899" name="Rectangle 27"/>
            <p:cNvSpPr>
              <a:spLocks noChangeArrowheads="1"/>
            </p:cNvSpPr>
            <p:nvPr/>
          </p:nvSpPr>
          <p:spPr bwMode="auto">
            <a:xfrm>
              <a:off x="7244833" y="2057400"/>
              <a:ext cx="1218883" cy="24384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00" name="Oval 28"/>
            <p:cNvSpPr>
              <a:spLocks noChangeArrowheads="1"/>
            </p:cNvSpPr>
            <p:nvPr/>
          </p:nvSpPr>
          <p:spPr bwMode="auto">
            <a:xfrm>
              <a:off x="7752701" y="22860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01" name="Oval 29"/>
            <p:cNvSpPr>
              <a:spLocks noChangeArrowheads="1"/>
            </p:cNvSpPr>
            <p:nvPr/>
          </p:nvSpPr>
          <p:spPr bwMode="auto">
            <a:xfrm>
              <a:off x="7752701" y="2590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02" name="Oval 30"/>
            <p:cNvSpPr>
              <a:spLocks noChangeArrowheads="1"/>
            </p:cNvSpPr>
            <p:nvPr/>
          </p:nvSpPr>
          <p:spPr bwMode="auto">
            <a:xfrm>
              <a:off x="7752701" y="28956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03" name="Oval 31"/>
            <p:cNvSpPr>
              <a:spLocks noChangeArrowheads="1"/>
            </p:cNvSpPr>
            <p:nvPr/>
          </p:nvSpPr>
          <p:spPr bwMode="auto">
            <a:xfrm>
              <a:off x="7752701" y="32004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04" name="Oval 32"/>
            <p:cNvSpPr>
              <a:spLocks noChangeArrowheads="1"/>
            </p:cNvSpPr>
            <p:nvPr/>
          </p:nvSpPr>
          <p:spPr bwMode="auto">
            <a:xfrm>
              <a:off x="7752701" y="35052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05" name="Oval 33"/>
            <p:cNvSpPr>
              <a:spLocks noChangeArrowheads="1"/>
            </p:cNvSpPr>
            <p:nvPr/>
          </p:nvSpPr>
          <p:spPr bwMode="auto">
            <a:xfrm>
              <a:off x="7752701" y="38100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06" name="Oval 34"/>
            <p:cNvSpPr>
              <a:spLocks noChangeArrowheads="1"/>
            </p:cNvSpPr>
            <p:nvPr/>
          </p:nvSpPr>
          <p:spPr bwMode="auto">
            <a:xfrm>
              <a:off x="7752701" y="4114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07" name="Rectangle 35"/>
            <p:cNvSpPr>
              <a:spLocks noChangeArrowheads="1"/>
            </p:cNvSpPr>
            <p:nvPr/>
          </p:nvSpPr>
          <p:spPr bwMode="auto">
            <a:xfrm>
              <a:off x="9682598" y="2057400"/>
              <a:ext cx="1218883" cy="18288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08" name="Oval 36"/>
            <p:cNvSpPr>
              <a:spLocks noChangeArrowheads="1"/>
            </p:cNvSpPr>
            <p:nvPr/>
          </p:nvSpPr>
          <p:spPr bwMode="auto">
            <a:xfrm>
              <a:off x="10190466" y="22860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09" name="Oval 37"/>
            <p:cNvSpPr>
              <a:spLocks noChangeArrowheads="1"/>
            </p:cNvSpPr>
            <p:nvPr/>
          </p:nvSpPr>
          <p:spPr bwMode="auto">
            <a:xfrm>
              <a:off x="10190466" y="2590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10" name="Oval 38"/>
            <p:cNvSpPr>
              <a:spLocks noChangeArrowheads="1"/>
            </p:cNvSpPr>
            <p:nvPr/>
          </p:nvSpPr>
          <p:spPr bwMode="auto">
            <a:xfrm>
              <a:off x="10190466" y="28956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11" name="Oval 39"/>
            <p:cNvSpPr>
              <a:spLocks noChangeArrowheads="1"/>
            </p:cNvSpPr>
            <p:nvPr/>
          </p:nvSpPr>
          <p:spPr bwMode="auto">
            <a:xfrm>
              <a:off x="10190466" y="32004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12" name="Oval 40"/>
            <p:cNvSpPr>
              <a:spLocks noChangeArrowheads="1"/>
            </p:cNvSpPr>
            <p:nvPr/>
          </p:nvSpPr>
          <p:spPr bwMode="auto">
            <a:xfrm>
              <a:off x="10190466" y="35052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07915" name="AutoShape 43"/>
            <p:cNvCxnSpPr>
              <a:cxnSpLocks noChangeShapeType="1"/>
              <a:stCxn id="207901" idx="6"/>
              <a:endCxn id="207908" idx="2"/>
            </p:cNvCxnSpPr>
            <p:nvPr/>
          </p:nvCxnSpPr>
          <p:spPr bwMode="auto">
            <a:xfrm flipV="1">
              <a:off x="7955847" y="2362200"/>
              <a:ext cx="2234618" cy="304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7916" name="AutoShape 44"/>
            <p:cNvCxnSpPr>
              <a:cxnSpLocks noChangeShapeType="1"/>
              <a:stCxn id="207902" idx="6"/>
              <a:endCxn id="207910" idx="2"/>
            </p:cNvCxnSpPr>
            <p:nvPr/>
          </p:nvCxnSpPr>
          <p:spPr bwMode="auto">
            <a:xfrm>
              <a:off x="7955847" y="29718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7917" name="AutoShape 45"/>
            <p:cNvCxnSpPr>
              <a:cxnSpLocks noChangeShapeType="1"/>
              <a:stCxn id="207904" idx="6"/>
              <a:endCxn id="207910" idx="2"/>
            </p:cNvCxnSpPr>
            <p:nvPr/>
          </p:nvCxnSpPr>
          <p:spPr bwMode="auto">
            <a:xfrm flipV="1">
              <a:off x="7955847" y="2971800"/>
              <a:ext cx="2234618" cy="609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7918" name="AutoShape 46"/>
            <p:cNvCxnSpPr>
              <a:cxnSpLocks noChangeShapeType="1"/>
              <a:stCxn id="207906" idx="6"/>
              <a:endCxn id="207912" idx="2"/>
            </p:cNvCxnSpPr>
            <p:nvPr/>
          </p:nvCxnSpPr>
          <p:spPr bwMode="auto">
            <a:xfrm flipV="1">
              <a:off x="7955847" y="3581400"/>
              <a:ext cx="2234618" cy="609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207920" name="Text Box 48"/>
            <p:cNvSpPr txBox="1">
              <a:spLocks noChangeArrowheads="1"/>
            </p:cNvSpPr>
            <p:nvPr/>
          </p:nvSpPr>
          <p:spPr bwMode="auto">
            <a:xfrm>
              <a:off x="6705442" y="4884683"/>
              <a:ext cx="4773956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NON-INJECTIVE  FUNCTION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9469164" y="1688068"/>
              <a:ext cx="1204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Co-Domain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7213311" y="1688068"/>
              <a:ext cx="8723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Domain</a:t>
              </a:r>
            </a:p>
          </p:txBody>
        </p:sp>
        <p:cxnSp>
          <p:nvCxnSpPr>
            <p:cNvPr id="58" name="AutoShape 45"/>
            <p:cNvCxnSpPr>
              <a:cxnSpLocks noChangeShapeType="1"/>
              <a:stCxn id="207903" idx="6"/>
              <a:endCxn id="207911" idx="2"/>
            </p:cNvCxnSpPr>
            <p:nvPr/>
          </p:nvCxnSpPr>
          <p:spPr bwMode="auto">
            <a:xfrm>
              <a:off x="7955847" y="32766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9" name="AutoShape 45"/>
            <p:cNvCxnSpPr>
              <a:cxnSpLocks noChangeShapeType="1"/>
              <a:stCxn id="207905" idx="6"/>
              <a:endCxn id="207909" idx="2"/>
            </p:cNvCxnSpPr>
            <p:nvPr/>
          </p:nvCxnSpPr>
          <p:spPr bwMode="auto">
            <a:xfrm flipV="1">
              <a:off x="7955847" y="2667000"/>
              <a:ext cx="2234618" cy="1219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73929368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276612"/>
                <a:ext cx="9905998" cy="788863"/>
              </a:xfrm>
            </p:spPr>
            <p:txBody>
              <a:bodyPr/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∞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/>
                      </a:rPr>
                      <m:t>&gt;|</m:t>
                    </m:r>
                    <m:r>
                      <m:rPr>
                        <m:nor/>
                      </m:rPr>
                      <a:rPr lang="en-US"/>
                      <m:t>ℕ</m:t>
                    </m:r>
                    <m:r>
                      <m:rPr>
                        <m:nor/>
                      </m:rPr>
                      <a:rPr lang="en-US"/>
                      <m:t>|</m:t>
                    </m:r>
                  </m:oMath>
                </a14:m>
                <a:r>
                  <a:rPr lang="en-US" dirty="0"/>
                  <a:t> proof summary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276612"/>
                <a:ext cx="9905998" cy="788863"/>
              </a:xfrm>
              <a:blipFill>
                <a:blip r:embed="rId2"/>
                <a:stretch>
                  <a:fillRect t="-4762" b="-158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41111" y="1859874"/>
                <a:ext cx="9306602" cy="3541714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Assume towards reaching a contradiction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/>
                          </a:rPr>
                          <m:t>∞</m:t>
                        </m:r>
                      </m:sup>
                    </m:sSup>
                  </m:oMath>
                </a14:m>
                <a:r>
                  <a:rPr lang="en-US" dirty="0"/>
                  <a:t> is countable</a:t>
                </a:r>
              </a:p>
              <a:p>
                <a:r>
                  <a:rPr lang="en-US" dirty="0"/>
                  <a:t>This means we can find a bijection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  <m:r>
                      <a:rPr lang="en-US" b="0" i="1" smtClean="0">
                        <a:latin typeface="Cambria Math"/>
                      </a:rPr>
                      <m:t>:</m:t>
                    </m:r>
                    <m:r>
                      <m:rPr>
                        <m:nor/>
                      </m:rPr>
                      <a:rPr lang="en-US"/>
                      <m:t>ℕ</m:t>
                    </m:r>
                    <m:r>
                      <a:rPr lang="en-US" b="0" i="1" smtClean="0">
                        <a:latin typeface="Cambria Math"/>
                      </a:rPr>
                      <m:t>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/>
                          </a:rPr>
                          <m:t>∞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Using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</m:oMath>
                </a14:m>
                <a:r>
                  <a:rPr lang="en-US" dirty="0"/>
                  <a:t>, we can 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𝑠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/>
                          </a:rPr>
                          <m:t>∞</m:t>
                        </m:r>
                      </m:sup>
                    </m:sSup>
                  </m:oMath>
                </a14:m>
                <a:r>
                  <a:rPr lang="en-US" dirty="0"/>
                  <a:t> which is not in the range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 let bit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𝑠</m:t>
                    </m:r>
                  </m:oMath>
                </a14:m>
                <a:r>
                  <a:rPr lang="en-US" dirty="0"/>
                  <a:t> be the opposite of bit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This is missing from the range because it must be different from every output (at the position indexed by the input)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41111" y="1859874"/>
                <a:ext cx="9306602" cy="3541714"/>
              </a:xfrm>
              <a:blipFill>
                <a:blip r:embed="rId3"/>
                <a:stretch>
                  <a:fillRect l="-1226" t="-1786" r="-8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74481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99679-8595-40D4-A0AF-327DE8CCB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08417"/>
            <a:ext cx="9905998" cy="77296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How to do a proof by diagonalization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D915CF-880D-44DB-BF7B-8268AFF2B7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1" y="1741336"/>
                <a:ext cx="9905999" cy="3890839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dirty="0"/>
                  <a:t>Goal: to show that some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is uncountable</a:t>
                </a:r>
              </a:p>
              <a:p>
                <a:r>
                  <a:rPr lang="en-US" dirty="0"/>
                  <a:t>Assume toward contradiction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is countable</a:t>
                </a:r>
              </a:p>
              <a:p>
                <a:r>
                  <a:rPr lang="en-US" dirty="0"/>
                  <a:t>This means that there must be a bijection between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dirty="0"/>
                  <a:t>, so consider such a bijection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We could 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to list all the values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in order of the natural number they map to in order make some table</a:t>
                </a:r>
              </a:p>
              <a:p>
                <a:r>
                  <a:rPr lang="en-US" dirty="0"/>
                  <a:t>Follow a diagonal on that table to construct something that is:</a:t>
                </a:r>
              </a:p>
              <a:p>
                <a:pPr lvl="1"/>
                <a:r>
                  <a:rPr lang="en-US" dirty="0"/>
                  <a:t>A member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Missing from the table</a:t>
                </a:r>
              </a:p>
              <a:p>
                <a:r>
                  <a:rPr lang="en-US" dirty="0"/>
                  <a:t>This contradicts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was onto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D915CF-880D-44DB-BF7B-8268AFF2B7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1" y="1741336"/>
                <a:ext cx="9905999" cy="3890839"/>
              </a:xfrm>
              <a:blipFill>
                <a:blip r:embed="rId2"/>
                <a:stretch>
                  <a:fillRect l="-768" t="-19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B183AB-311B-431F-9C14-FFD27FDCB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40414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24319"/>
            <a:ext cx="9905998" cy="749106"/>
          </a:xfrm>
        </p:spPr>
        <p:txBody>
          <a:bodyPr/>
          <a:lstStyle/>
          <a:p>
            <a:pPr algn="ctr"/>
            <a:r>
              <a:rPr lang="en-US" dirty="0"/>
              <a:t>Other countable/uncountable 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Countable sets:</a:t>
            </a:r>
          </a:p>
          <a:p>
            <a:pPr lvl="1"/>
            <a:r>
              <a:rPr lang="en-US" dirty="0"/>
              <a:t>Integers</a:t>
            </a:r>
          </a:p>
          <a:p>
            <a:pPr lvl="1"/>
            <a:r>
              <a:rPr lang="en-US" dirty="0"/>
              <a:t>Rational numbers</a:t>
            </a:r>
          </a:p>
          <a:p>
            <a:pPr lvl="1"/>
            <a:r>
              <a:rPr lang="en-US" dirty="0"/>
              <a:t>Any finite set</a:t>
            </a:r>
          </a:p>
          <a:p>
            <a:pPr lvl="1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Uncountable Sets:</a:t>
            </a:r>
          </a:p>
          <a:p>
            <a:pPr lvl="1"/>
            <a:r>
              <a:rPr lang="en-US" dirty="0"/>
              <a:t>Real numbers</a:t>
            </a:r>
          </a:p>
          <a:p>
            <a:pPr lvl="1"/>
            <a:r>
              <a:rPr lang="en-US" dirty="0"/>
              <a:t>The power set of any infinite set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48121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03833"/>
            <a:ext cx="9905998" cy="765009"/>
          </a:xfrm>
        </p:spPr>
        <p:txBody>
          <a:bodyPr/>
          <a:lstStyle/>
          <a:p>
            <a:pPr algn="ctr"/>
            <a:r>
              <a:rPr lang="en-US" dirty="0"/>
              <a:t>Cantor’s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269911" y="2146120"/>
                <a:ext cx="5649002" cy="3541714"/>
              </a:xfrm>
            </p:spPr>
            <p:txBody>
              <a:bodyPr/>
              <a:lstStyle/>
              <a:p>
                <a:r>
                  <a:rPr lang="en-US" dirty="0"/>
                  <a:t>For any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&lt;|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|</m:t>
                    </m:r>
                  </m:oMath>
                </a14:m>
                <a:endParaRPr lang="en-US" dirty="0"/>
              </a:p>
              <a:p>
                <a:r>
                  <a:rPr lang="en-US" dirty="0"/>
                  <a:t>Even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dirty="0"/>
                  <a:t> is infinite!</a:t>
                </a:r>
              </a:p>
              <a:p>
                <a:r>
                  <a:rPr lang="en-US" dirty="0"/>
                  <a:t>Idea: 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≤</m:t>
                    </m:r>
                    <m:r>
                      <a:rPr lang="en-US" i="1">
                        <a:latin typeface="Cambria Math"/>
                      </a:rPr>
                      <m:t>|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𝑆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|</m:t>
                    </m:r>
                  </m:oMath>
                </a14:m>
                <a:r>
                  <a:rPr lang="en-US" dirty="0"/>
                  <a:t> (why?)</a:t>
                </a:r>
              </a:p>
              <a:p>
                <a:pPr lvl="1"/>
                <a:r>
                  <a:rPr lang="en-US" dirty="0"/>
                  <a:t>There cannot be a bijection between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69911" y="2146120"/>
                <a:ext cx="5649002" cy="3541714"/>
              </a:xfrm>
              <a:blipFill>
                <a:blip r:embed="rId2"/>
                <a:stretch>
                  <a:fillRect l="-2018" t="-2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690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332271"/>
                <a:ext cx="9905998" cy="804765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𝑆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≠|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𝑆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|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332271"/>
                <a:ext cx="9905998" cy="804765"/>
              </a:xfrm>
              <a:blipFill>
                <a:blip r:embed="rId2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6956" y="1852654"/>
                <a:ext cx="9134909" cy="3747716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Consider, towards reaching a contradiction, that there is a bijection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  <m:r>
                      <a:rPr lang="en-US" b="0" i="1" smtClean="0">
                        <a:latin typeface="Cambria Math"/>
                      </a:rPr>
                      <m:t>:</m:t>
                    </m:r>
                    <m:r>
                      <a:rPr lang="en-US" b="0" i="1" smtClean="0">
                        <a:latin typeface="Cambria Math"/>
                      </a:rPr>
                      <m:t>𝑆</m:t>
                    </m:r>
                    <m:r>
                      <a:rPr lang="en-US" b="0" i="1" smtClean="0">
                        <a:latin typeface="Cambria Math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Consider the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  <m:r>
                      <a:rPr lang="en-US" b="0" i="1" smtClean="0">
                        <a:latin typeface="Cambria Math"/>
                      </a:rPr>
                      <m:t>={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 :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𝑆</m:t>
                    </m:r>
                    <m:r>
                      <a:rPr lang="en-US" b="0" i="1" smtClean="0">
                        <a:latin typeface="Cambria Math"/>
                      </a:rPr>
                      <m:t>∧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∉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)}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What are the “types” of: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sup>
                    </m:sSup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𝑃</m:t>
                    </m:r>
                  </m:oMath>
                </a14:m>
                <a:r>
                  <a:rPr lang="en-US" dirty="0"/>
                  <a:t>,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𝑝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𝑃</m:t>
                    </m:r>
                  </m:oMath>
                </a14:m>
                <a:r>
                  <a:rPr lang="en-US" dirty="0"/>
                  <a:t>?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6956" y="1852654"/>
                <a:ext cx="9134909" cy="3747716"/>
              </a:xfrm>
              <a:blipFill>
                <a:blip r:embed="rId3"/>
                <a:stretch>
                  <a:fillRect l="-1250" t="-2365" b="-3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54355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92514"/>
            <a:ext cx="9905998" cy="772960"/>
          </a:xfrm>
        </p:spPr>
        <p:txBody>
          <a:bodyPr/>
          <a:lstStyle/>
          <a:p>
            <a:pPr algn="ctr"/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5221" y="1653872"/>
            <a:ext cx="8646644" cy="3866985"/>
          </a:xfrm>
        </p:spPr>
        <p:txBody>
          <a:bodyPr>
            <a:normAutofit/>
          </a:bodyPr>
          <a:lstStyle/>
          <a:p>
            <a:r>
              <a:rPr lang="en-US" dirty="0"/>
              <a:t>There are countably many strings</a:t>
            </a:r>
          </a:p>
          <a:p>
            <a:pPr lvl="1"/>
            <a:r>
              <a:rPr lang="en-US" dirty="0"/>
              <a:t>And therefore binary strings, programs, etc.</a:t>
            </a:r>
          </a:p>
          <a:p>
            <a:r>
              <a:rPr lang="en-US" dirty="0"/>
              <a:t>We can’t write down (or compute) all things from an uncountable set</a:t>
            </a:r>
          </a:p>
          <a:p>
            <a:r>
              <a:rPr lang="en-US" dirty="0"/>
              <a:t>There are uncountably many functions</a:t>
            </a:r>
          </a:p>
          <a:p>
            <a:r>
              <a:rPr lang="en-US" dirty="0"/>
              <a:t>Some functions can’t be implemented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61875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051515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Properties of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/>
                  <a:t>One-to-one (injective)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≠</m:t>
                    </m:r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⇒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≠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d>
                  </m:oMath>
                </a14:m>
                <a:endParaRPr lang="en-US" b="0"/>
              </a:p>
              <a:p>
                <a:r>
                  <a:rPr lang="en-US"/>
                  <a:t>Onto (surjective)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∀</m:t>
                    </m:r>
                    <m:r>
                      <a:rPr lang="en-US" b="0" i="1" smtClean="0">
                        <a:latin typeface="Cambria Math"/>
                      </a:rPr>
                      <m:t>𝑐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𝐶</m:t>
                    </m:r>
                    <m:r>
                      <a:rPr lang="en-US" b="0" i="1" smtClean="0">
                        <a:latin typeface="Cambria Math"/>
                      </a:rPr>
                      <m:t>, ∃</m:t>
                    </m:r>
                    <m:r>
                      <a:rPr lang="en-US" b="0" i="1" smtClean="0">
                        <a:latin typeface="Cambria Math"/>
                      </a:rPr>
                      <m:t>𝑑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𝐷</m:t>
                    </m:r>
                    <m:r>
                      <a:rPr lang="en-US" b="0" i="1" smtClean="0">
                        <a:latin typeface="Cambria Math"/>
                      </a:rPr>
                      <m:t> :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𝑐</m:t>
                    </m:r>
                  </m:oMath>
                </a14:m>
                <a:endParaRPr lang="en-US"/>
              </a:p>
              <a:p>
                <a:pPr lvl="1"/>
                <a:r>
                  <a:rPr lang="en-US"/>
                  <a:t>Everything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𝐶</m:t>
                    </m:r>
                  </m:oMath>
                </a14:m>
                <a:r>
                  <a:rPr lang="en-US"/>
                  <a:t> is the output of something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𝑑</m:t>
                    </m:r>
                  </m:oMath>
                </a14:m>
                <a:endParaRPr lang="en-US"/>
              </a:p>
              <a:p>
                <a:pPr lvl="1"/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722" t="-2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279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>
          <a:xfrm>
            <a:off x="597020" y="235012"/>
            <a:ext cx="10969943" cy="880962"/>
          </a:xfrm>
        </p:spPr>
        <p:txBody>
          <a:bodyPr/>
          <a:lstStyle/>
          <a:p>
            <a:pPr algn="ctr"/>
            <a:r>
              <a:rPr lang="en-US" dirty="0"/>
              <a:t>Onto, Surjective Functions</a:t>
            </a:r>
            <a:endParaRPr lang="en-US" b="0" dirty="0"/>
          </a:p>
        </p:txBody>
      </p:sp>
      <p:sp>
        <p:nvSpPr>
          <p:cNvPr id="208900" name="Rectangle 4"/>
          <p:cNvSpPr>
            <a:spLocks noChangeArrowheads="1"/>
          </p:cNvSpPr>
          <p:nvPr/>
        </p:nvSpPr>
        <p:spPr bwMode="auto">
          <a:xfrm>
            <a:off x="1220471" y="1828800"/>
            <a:ext cx="1218883" cy="24384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01" name="Oval 5"/>
          <p:cNvSpPr>
            <a:spLocks noChangeArrowheads="1"/>
          </p:cNvSpPr>
          <p:nvPr/>
        </p:nvSpPr>
        <p:spPr bwMode="auto">
          <a:xfrm>
            <a:off x="1728339" y="20574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02" name="Oval 6"/>
          <p:cNvSpPr>
            <a:spLocks noChangeArrowheads="1"/>
          </p:cNvSpPr>
          <p:nvPr/>
        </p:nvSpPr>
        <p:spPr bwMode="auto">
          <a:xfrm>
            <a:off x="1728339" y="23622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03" name="Oval 7"/>
          <p:cNvSpPr>
            <a:spLocks noChangeArrowheads="1"/>
          </p:cNvSpPr>
          <p:nvPr/>
        </p:nvSpPr>
        <p:spPr bwMode="auto">
          <a:xfrm>
            <a:off x="1728339" y="26670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04" name="Oval 8"/>
          <p:cNvSpPr>
            <a:spLocks noChangeArrowheads="1"/>
          </p:cNvSpPr>
          <p:nvPr/>
        </p:nvSpPr>
        <p:spPr bwMode="auto">
          <a:xfrm>
            <a:off x="1728339" y="29718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05" name="Oval 9"/>
          <p:cNvSpPr>
            <a:spLocks noChangeArrowheads="1"/>
          </p:cNvSpPr>
          <p:nvPr/>
        </p:nvSpPr>
        <p:spPr bwMode="auto">
          <a:xfrm>
            <a:off x="1728339" y="32766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06" name="Oval 10"/>
          <p:cNvSpPr>
            <a:spLocks noChangeArrowheads="1"/>
          </p:cNvSpPr>
          <p:nvPr/>
        </p:nvSpPr>
        <p:spPr bwMode="auto">
          <a:xfrm>
            <a:off x="1728339" y="35814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07" name="Oval 11"/>
          <p:cNvSpPr>
            <a:spLocks noChangeArrowheads="1"/>
          </p:cNvSpPr>
          <p:nvPr/>
        </p:nvSpPr>
        <p:spPr bwMode="auto">
          <a:xfrm>
            <a:off x="1728339" y="38862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08" name="Rectangle 12"/>
          <p:cNvSpPr>
            <a:spLocks noChangeArrowheads="1"/>
          </p:cNvSpPr>
          <p:nvPr/>
        </p:nvSpPr>
        <p:spPr bwMode="auto">
          <a:xfrm>
            <a:off x="3658236" y="1828800"/>
            <a:ext cx="1218883" cy="20574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09" name="Oval 13"/>
          <p:cNvSpPr>
            <a:spLocks noChangeArrowheads="1"/>
          </p:cNvSpPr>
          <p:nvPr/>
        </p:nvSpPr>
        <p:spPr bwMode="auto">
          <a:xfrm>
            <a:off x="4166104" y="20574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10" name="Oval 14"/>
          <p:cNvSpPr>
            <a:spLocks noChangeArrowheads="1"/>
          </p:cNvSpPr>
          <p:nvPr/>
        </p:nvSpPr>
        <p:spPr bwMode="auto">
          <a:xfrm>
            <a:off x="4166104" y="23622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11" name="Oval 15"/>
          <p:cNvSpPr>
            <a:spLocks noChangeArrowheads="1"/>
          </p:cNvSpPr>
          <p:nvPr/>
        </p:nvSpPr>
        <p:spPr bwMode="auto">
          <a:xfrm>
            <a:off x="4166104" y="26670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12" name="Oval 16"/>
          <p:cNvSpPr>
            <a:spLocks noChangeArrowheads="1"/>
          </p:cNvSpPr>
          <p:nvPr/>
        </p:nvSpPr>
        <p:spPr bwMode="auto">
          <a:xfrm>
            <a:off x="4166104" y="29718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13" name="Oval 17"/>
          <p:cNvSpPr>
            <a:spLocks noChangeArrowheads="1"/>
          </p:cNvSpPr>
          <p:nvPr/>
        </p:nvSpPr>
        <p:spPr bwMode="auto">
          <a:xfrm>
            <a:off x="4166104" y="32766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14" name="Oval 18"/>
          <p:cNvSpPr>
            <a:spLocks noChangeArrowheads="1"/>
          </p:cNvSpPr>
          <p:nvPr/>
        </p:nvSpPr>
        <p:spPr bwMode="auto">
          <a:xfrm>
            <a:off x="4166104" y="35814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08916" name="AutoShape 20"/>
          <p:cNvCxnSpPr>
            <a:cxnSpLocks noChangeShapeType="1"/>
            <a:stCxn id="208901" idx="6"/>
            <a:endCxn id="208909" idx="2"/>
          </p:cNvCxnSpPr>
          <p:nvPr/>
        </p:nvCxnSpPr>
        <p:spPr bwMode="auto">
          <a:xfrm>
            <a:off x="1931485" y="2133600"/>
            <a:ext cx="223461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8917" name="AutoShape 21"/>
          <p:cNvCxnSpPr>
            <a:cxnSpLocks noChangeShapeType="1"/>
            <a:stCxn id="208902" idx="6"/>
            <a:endCxn id="208912" idx="2"/>
          </p:cNvCxnSpPr>
          <p:nvPr/>
        </p:nvCxnSpPr>
        <p:spPr bwMode="auto">
          <a:xfrm>
            <a:off x="1931485" y="2438400"/>
            <a:ext cx="2234618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8918" name="AutoShape 22"/>
          <p:cNvCxnSpPr>
            <a:cxnSpLocks noChangeShapeType="1"/>
            <a:stCxn id="208903" idx="6"/>
            <a:endCxn id="208911" idx="2"/>
          </p:cNvCxnSpPr>
          <p:nvPr/>
        </p:nvCxnSpPr>
        <p:spPr bwMode="auto">
          <a:xfrm>
            <a:off x="1931485" y="2743200"/>
            <a:ext cx="223461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8919" name="AutoShape 23"/>
          <p:cNvCxnSpPr>
            <a:cxnSpLocks noChangeShapeType="1"/>
            <a:stCxn id="208904" idx="6"/>
            <a:endCxn id="208910" idx="2"/>
          </p:cNvCxnSpPr>
          <p:nvPr/>
        </p:nvCxnSpPr>
        <p:spPr bwMode="auto">
          <a:xfrm flipV="1">
            <a:off x="1931485" y="2438400"/>
            <a:ext cx="2234618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8920" name="AutoShape 24"/>
          <p:cNvCxnSpPr>
            <a:cxnSpLocks noChangeShapeType="1"/>
            <a:stCxn id="208905" idx="6"/>
            <a:endCxn id="208913" idx="2"/>
          </p:cNvCxnSpPr>
          <p:nvPr/>
        </p:nvCxnSpPr>
        <p:spPr bwMode="auto">
          <a:xfrm>
            <a:off x="1931485" y="3352800"/>
            <a:ext cx="223461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8921" name="AutoShape 25"/>
          <p:cNvCxnSpPr>
            <a:cxnSpLocks noChangeShapeType="1"/>
            <a:stCxn id="208906" idx="6"/>
            <a:endCxn id="208914" idx="2"/>
          </p:cNvCxnSpPr>
          <p:nvPr/>
        </p:nvCxnSpPr>
        <p:spPr bwMode="auto">
          <a:xfrm>
            <a:off x="1931485" y="3657600"/>
            <a:ext cx="223461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8922" name="AutoShape 26"/>
          <p:cNvCxnSpPr>
            <a:cxnSpLocks noChangeShapeType="1"/>
            <a:stCxn id="208907" idx="6"/>
          </p:cNvCxnSpPr>
          <p:nvPr/>
        </p:nvCxnSpPr>
        <p:spPr bwMode="auto">
          <a:xfrm flipV="1">
            <a:off x="1931485" y="3657600"/>
            <a:ext cx="2234618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08923" name="Rectangle 27"/>
          <p:cNvSpPr>
            <a:spLocks noChangeArrowheads="1"/>
          </p:cNvSpPr>
          <p:nvPr/>
        </p:nvSpPr>
        <p:spPr bwMode="auto">
          <a:xfrm>
            <a:off x="7314884" y="1828800"/>
            <a:ext cx="1218883" cy="24384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24" name="Oval 28"/>
          <p:cNvSpPr>
            <a:spLocks noChangeArrowheads="1"/>
          </p:cNvSpPr>
          <p:nvPr/>
        </p:nvSpPr>
        <p:spPr bwMode="auto">
          <a:xfrm>
            <a:off x="7822752" y="20574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25" name="Oval 29"/>
          <p:cNvSpPr>
            <a:spLocks noChangeArrowheads="1"/>
          </p:cNvSpPr>
          <p:nvPr/>
        </p:nvSpPr>
        <p:spPr bwMode="auto">
          <a:xfrm>
            <a:off x="7822752" y="23622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26" name="Oval 30"/>
          <p:cNvSpPr>
            <a:spLocks noChangeArrowheads="1"/>
          </p:cNvSpPr>
          <p:nvPr/>
        </p:nvSpPr>
        <p:spPr bwMode="auto">
          <a:xfrm>
            <a:off x="7822752" y="26670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27" name="Oval 31"/>
          <p:cNvSpPr>
            <a:spLocks noChangeArrowheads="1"/>
          </p:cNvSpPr>
          <p:nvPr/>
        </p:nvSpPr>
        <p:spPr bwMode="auto">
          <a:xfrm>
            <a:off x="7822752" y="29718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28" name="Oval 32"/>
          <p:cNvSpPr>
            <a:spLocks noChangeArrowheads="1"/>
          </p:cNvSpPr>
          <p:nvPr/>
        </p:nvSpPr>
        <p:spPr bwMode="auto">
          <a:xfrm>
            <a:off x="7822752" y="32766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29" name="Oval 33"/>
          <p:cNvSpPr>
            <a:spLocks noChangeArrowheads="1"/>
          </p:cNvSpPr>
          <p:nvPr/>
        </p:nvSpPr>
        <p:spPr bwMode="auto">
          <a:xfrm>
            <a:off x="7822752" y="35814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30" name="Oval 34"/>
          <p:cNvSpPr>
            <a:spLocks noChangeArrowheads="1"/>
          </p:cNvSpPr>
          <p:nvPr/>
        </p:nvSpPr>
        <p:spPr bwMode="auto">
          <a:xfrm>
            <a:off x="7822752" y="38862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31" name="Rectangle 35"/>
          <p:cNvSpPr>
            <a:spLocks noChangeArrowheads="1"/>
          </p:cNvSpPr>
          <p:nvPr/>
        </p:nvSpPr>
        <p:spPr bwMode="auto">
          <a:xfrm>
            <a:off x="9752649" y="1828800"/>
            <a:ext cx="1218883" cy="24384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32" name="Oval 36"/>
          <p:cNvSpPr>
            <a:spLocks noChangeArrowheads="1"/>
          </p:cNvSpPr>
          <p:nvPr/>
        </p:nvSpPr>
        <p:spPr bwMode="auto">
          <a:xfrm>
            <a:off x="10260517" y="20574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33" name="Oval 37"/>
          <p:cNvSpPr>
            <a:spLocks noChangeArrowheads="1"/>
          </p:cNvSpPr>
          <p:nvPr/>
        </p:nvSpPr>
        <p:spPr bwMode="auto">
          <a:xfrm>
            <a:off x="10260517" y="23622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34" name="Oval 38"/>
          <p:cNvSpPr>
            <a:spLocks noChangeArrowheads="1"/>
          </p:cNvSpPr>
          <p:nvPr/>
        </p:nvSpPr>
        <p:spPr bwMode="auto">
          <a:xfrm>
            <a:off x="10260517" y="26670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35" name="Oval 39"/>
          <p:cNvSpPr>
            <a:spLocks noChangeArrowheads="1"/>
          </p:cNvSpPr>
          <p:nvPr/>
        </p:nvSpPr>
        <p:spPr bwMode="auto">
          <a:xfrm>
            <a:off x="10260517" y="29718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36" name="Oval 40"/>
          <p:cNvSpPr>
            <a:spLocks noChangeArrowheads="1"/>
          </p:cNvSpPr>
          <p:nvPr/>
        </p:nvSpPr>
        <p:spPr bwMode="auto">
          <a:xfrm>
            <a:off x="10260517" y="32766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37" name="Oval 41"/>
          <p:cNvSpPr>
            <a:spLocks noChangeArrowheads="1"/>
          </p:cNvSpPr>
          <p:nvPr/>
        </p:nvSpPr>
        <p:spPr bwMode="auto">
          <a:xfrm>
            <a:off x="10260517" y="35814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38" name="Oval 42"/>
          <p:cNvSpPr>
            <a:spLocks noChangeArrowheads="1"/>
          </p:cNvSpPr>
          <p:nvPr/>
        </p:nvSpPr>
        <p:spPr bwMode="auto">
          <a:xfrm>
            <a:off x="10260517" y="38862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08939" name="AutoShape 43"/>
          <p:cNvCxnSpPr>
            <a:cxnSpLocks noChangeShapeType="1"/>
            <a:stCxn id="208925" idx="6"/>
            <a:endCxn id="208932" idx="2"/>
          </p:cNvCxnSpPr>
          <p:nvPr/>
        </p:nvCxnSpPr>
        <p:spPr bwMode="auto">
          <a:xfrm flipV="1">
            <a:off x="8025898" y="2133600"/>
            <a:ext cx="2234618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8940" name="AutoShape 44"/>
          <p:cNvCxnSpPr>
            <a:cxnSpLocks noChangeShapeType="1"/>
            <a:stCxn id="208926" idx="6"/>
            <a:endCxn id="208934" idx="2"/>
          </p:cNvCxnSpPr>
          <p:nvPr/>
        </p:nvCxnSpPr>
        <p:spPr bwMode="auto">
          <a:xfrm>
            <a:off x="8025898" y="2743200"/>
            <a:ext cx="223461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8941" name="AutoShape 45"/>
          <p:cNvCxnSpPr>
            <a:cxnSpLocks noChangeShapeType="1"/>
            <a:stCxn id="208928" idx="6"/>
            <a:endCxn id="208934" idx="2"/>
          </p:cNvCxnSpPr>
          <p:nvPr/>
        </p:nvCxnSpPr>
        <p:spPr bwMode="auto">
          <a:xfrm flipV="1">
            <a:off x="8025898" y="2743200"/>
            <a:ext cx="2234618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8942" name="AutoShape 46"/>
          <p:cNvCxnSpPr>
            <a:cxnSpLocks noChangeShapeType="1"/>
            <a:stCxn id="208930" idx="6"/>
            <a:endCxn id="208938" idx="2"/>
          </p:cNvCxnSpPr>
          <p:nvPr/>
        </p:nvCxnSpPr>
        <p:spPr bwMode="auto">
          <a:xfrm>
            <a:off x="8025898" y="3962400"/>
            <a:ext cx="223461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08943" name="Text Box 47"/>
          <p:cNvSpPr txBox="1">
            <a:spLocks noChangeArrowheads="1"/>
          </p:cNvSpPr>
          <p:nvPr/>
        </p:nvSpPr>
        <p:spPr bwMode="auto">
          <a:xfrm>
            <a:off x="929760" y="4487918"/>
            <a:ext cx="4266089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/>
              <a:t>SURJECTIVE FUNCTION</a:t>
            </a:r>
          </a:p>
        </p:txBody>
      </p:sp>
      <p:sp>
        <p:nvSpPr>
          <p:cNvPr id="208944" name="Text Box 48"/>
          <p:cNvSpPr txBox="1">
            <a:spLocks noChangeArrowheads="1"/>
          </p:cNvSpPr>
          <p:nvPr/>
        </p:nvSpPr>
        <p:spPr bwMode="auto">
          <a:xfrm>
            <a:off x="6645900" y="4477407"/>
            <a:ext cx="5078677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/>
              <a:t>NON-SURJECTIVE  FUNCTION</a:t>
            </a:r>
          </a:p>
        </p:txBody>
      </p:sp>
      <p:sp>
        <p:nvSpPr>
          <p:cNvPr id="51" name="Slide Number Placeholder 5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A55897-29AF-4974-9C6C-F0FFF579EC88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1537997" y="5562601"/>
            <a:ext cx="67073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Everything in Co-Domain “receives” something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112979" y="1295400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Domain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353515" y="1362501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Co-Domain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9469164" y="1371600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Co-Domain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213311" y="1371600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Domain</a:t>
            </a:r>
          </a:p>
        </p:txBody>
      </p:sp>
      <p:cxnSp>
        <p:nvCxnSpPr>
          <p:cNvPr id="55" name="AutoShape 46"/>
          <p:cNvCxnSpPr>
            <a:cxnSpLocks noChangeShapeType="1"/>
            <a:stCxn id="208929" idx="6"/>
            <a:endCxn id="208937" idx="2"/>
          </p:cNvCxnSpPr>
          <p:nvPr/>
        </p:nvCxnSpPr>
        <p:spPr bwMode="auto">
          <a:xfrm>
            <a:off x="8025898" y="3657600"/>
            <a:ext cx="223461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6" name="AutoShape 46"/>
          <p:cNvCxnSpPr>
            <a:cxnSpLocks noChangeShapeType="1"/>
            <a:stCxn id="208927" idx="6"/>
            <a:endCxn id="208936" idx="2"/>
          </p:cNvCxnSpPr>
          <p:nvPr/>
        </p:nvCxnSpPr>
        <p:spPr bwMode="auto">
          <a:xfrm>
            <a:off x="8025898" y="3048000"/>
            <a:ext cx="2234618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323301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324320"/>
            <a:ext cx="9905998" cy="796814"/>
          </a:xfrm>
        </p:spPr>
        <p:txBody>
          <a:bodyPr/>
          <a:lstStyle/>
          <a:p>
            <a:pPr algn="ctr"/>
            <a:r>
              <a:rPr lang="en-US" dirty="0"/>
              <a:t>Properties of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71923" y="1415332"/>
                <a:ext cx="8857754" cy="4913906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One-to-one (injective)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≠</m:t>
                    </m:r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⇒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≠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Onto (surjective)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∀</m:t>
                    </m:r>
                    <m:r>
                      <a:rPr lang="en-US" b="0" i="1" smtClean="0">
                        <a:latin typeface="Cambria Math"/>
                      </a:rPr>
                      <m:t>𝑐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𝐶</m:t>
                    </m:r>
                    <m:r>
                      <a:rPr lang="en-US" b="0" i="1" smtClean="0">
                        <a:latin typeface="Cambria Math"/>
                      </a:rPr>
                      <m:t>, ∃</m:t>
                    </m:r>
                    <m:r>
                      <a:rPr lang="en-US" b="0" i="1" smtClean="0">
                        <a:latin typeface="Cambria Math"/>
                      </a:rPr>
                      <m:t>𝑑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𝐷</m:t>
                    </m:r>
                    <m:r>
                      <a:rPr lang="en-US" b="0" i="1" smtClean="0">
                        <a:latin typeface="Cambria Math"/>
                      </a:rPr>
                      <m:t> :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𝑐</m:t>
                    </m:r>
                  </m:oMath>
                </a14:m>
                <a:endParaRPr lang="en-US" dirty="0"/>
              </a:p>
              <a:p>
                <a:r>
                  <a:rPr lang="en-US" dirty="0"/>
                  <a:t>One-to-one Correspondence (bijective)</a:t>
                </a:r>
              </a:p>
              <a:p>
                <a:pPr lvl="1"/>
                <a:r>
                  <a:rPr lang="en-US" dirty="0"/>
                  <a:t>Both one-to-one and surjective</a:t>
                </a:r>
              </a:p>
              <a:p>
                <a:pPr lvl="1"/>
                <a:r>
                  <a:rPr lang="en-US" dirty="0"/>
                  <a:t>Everything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𝐶</m:t>
                    </m:r>
                  </m:oMath>
                </a14:m>
                <a:r>
                  <a:rPr lang="en-US" dirty="0"/>
                  <a:t> is mapped to by a unique element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𝐷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All elements from domain and co-domain are perfectly “partnered”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71923" y="1415332"/>
                <a:ext cx="8857754" cy="4913906"/>
              </a:xfrm>
              <a:blipFill>
                <a:blip r:embed="rId2"/>
                <a:stretch>
                  <a:fillRect l="-1288" t="-1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759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>
          <a:xfrm>
            <a:off x="915751" y="253781"/>
            <a:ext cx="10360501" cy="762000"/>
          </a:xfrm>
        </p:spPr>
        <p:txBody>
          <a:bodyPr/>
          <a:lstStyle/>
          <a:p>
            <a:pPr algn="ctr"/>
            <a:r>
              <a:rPr lang="en-US" dirty="0" err="1"/>
              <a:t>Bijective</a:t>
            </a:r>
            <a:r>
              <a:rPr lang="en-US" dirty="0"/>
              <a:t> Functions</a:t>
            </a:r>
            <a:endParaRPr lang="en-US" b="0" dirty="0"/>
          </a:p>
        </p:txBody>
      </p:sp>
      <p:sp>
        <p:nvSpPr>
          <p:cNvPr id="50" name="Slide Number Placeholder 4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A55897-29AF-4974-9C6C-F0FFF579EC88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DD7B4F8-C739-DE40-8B5A-CE36D3260ED3}"/>
              </a:ext>
            </a:extLst>
          </p:cNvPr>
          <p:cNvGrpSpPr/>
          <p:nvPr/>
        </p:nvGrpSpPr>
        <p:grpSpPr>
          <a:xfrm>
            <a:off x="753375" y="1305339"/>
            <a:ext cx="4266089" cy="3429000"/>
            <a:chOff x="204736" y="1066800"/>
            <a:chExt cx="4266089" cy="3429000"/>
          </a:xfrm>
        </p:grpSpPr>
        <p:sp>
          <p:nvSpPr>
            <p:cNvPr id="209924" name="Rectangle 4"/>
            <p:cNvSpPr>
              <a:spLocks noChangeArrowheads="1"/>
            </p:cNvSpPr>
            <p:nvPr/>
          </p:nvSpPr>
          <p:spPr bwMode="auto">
            <a:xfrm>
              <a:off x="495447" y="1600200"/>
              <a:ext cx="1218883" cy="24384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25" name="Oval 5"/>
            <p:cNvSpPr>
              <a:spLocks noChangeArrowheads="1"/>
            </p:cNvSpPr>
            <p:nvPr/>
          </p:nvSpPr>
          <p:spPr bwMode="auto">
            <a:xfrm>
              <a:off x="1003315" y="1828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26" name="Oval 6"/>
            <p:cNvSpPr>
              <a:spLocks noChangeArrowheads="1"/>
            </p:cNvSpPr>
            <p:nvPr/>
          </p:nvSpPr>
          <p:spPr bwMode="auto">
            <a:xfrm>
              <a:off x="1003315" y="21336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27" name="Oval 7"/>
            <p:cNvSpPr>
              <a:spLocks noChangeArrowheads="1"/>
            </p:cNvSpPr>
            <p:nvPr/>
          </p:nvSpPr>
          <p:spPr bwMode="auto">
            <a:xfrm>
              <a:off x="1003315" y="24384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28" name="Oval 8"/>
            <p:cNvSpPr>
              <a:spLocks noChangeArrowheads="1"/>
            </p:cNvSpPr>
            <p:nvPr/>
          </p:nvSpPr>
          <p:spPr bwMode="auto">
            <a:xfrm>
              <a:off x="1003315" y="27432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29" name="Oval 9"/>
            <p:cNvSpPr>
              <a:spLocks noChangeArrowheads="1"/>
            </p:cNvSpPr>
            <p:nvPr/>
          </p:nvSpPr>
          <p:spPr bwMode="auto">
            <a:xfrm>
              <a:off x="1003315" y="30480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0" name="Oval 10"/>
            <p:cNvSpPr>
              <a:spLocks noChangeArrowheads="1"/>
            </p:cNvSpPr>
            <p:nvPr/>
          </p:nvSpPr>
          <p:spPr bwMode="auto">
            <a:xfrm>
              <a:off x="1003315" y="3352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1" name="Oval 11"/>
            <p:cNvSpPr>
              <a:spLocks noChangeArrowheads="1"/>
            </p:cNvSpPr>
            <p:nvPr/>
          </p:nvSpPr>
          <p:spPr bwMode="auto">
            <a:xfrm>
              <a:off x="1003315" y="36576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2" name="Rectangle 12"/>
            <p:cNvSpPr>
              <a:spLocks noChangeArrowheads="1"/>
            </p:cNvSpPr>
            <p:nvPr/>
          </p:nvSpPr>
          <p:spPr bwMode="auto">
            <a:xfrm>
              <a:off x="2933212" y="1600200"/>
              <a:ext cx="1218883" cy="24384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3" name="Oval 13"/>
            <p:cNvSpPr>
              <a:spLocks noChangeArrowheads="1"/>
            </p:cNvSpPr>
            <p:nvPr/>
          </p:nvSpPr>
          <p:spPr bwMode="auto">
            <a:xfrm>
              <a:off x="3441080" y="1828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4" name="Oval 14"/>
            <p:cNvSpPr>
              <a:spLocks noChangeArrowheads="1"/>
            </p:cNvSpPr>
            <p:nvPr/>
          </p:nvSpPr>
          <p:spPr bwMode="auto">
            <a:xfrm>
              <a:off x="3441080" y="21336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5" name="Oval 15"/>
            <p:cNvSpPr>
              <a:spLocks noChangeArrowheads="1"/>
            </p:cNvSpPr>
            <p:nvPr/>
          </p:nvSpPr>
          <p:spPr bwMode="auto">
            <a:xfrm>
              <a:off x="3441080" y="24384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6" name="Oval 16"/>
            <p:cNvSpPr>
              <a:spLocks noChangeArrowheads="1"/>
            </p:cNvSpPr>
            <p:nvPr/>
          </p:nvSpPr>
          <p:spPr bwMode="auto">
            <a:xfrm>
              <a:off x="3441080" y="27432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7" name="Oval 17"/>
            <p:cNvSpPr>
              <a:spLocks noChangeArrowheads="1"/>
            </p:cNvSpPr>
            <p:nvPr/>
          </p:nvSpPr>
          <p:spPr bwMode="auto">
            <a:xfrm>
              <a:off x="3441080" y="30480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8" name="Oval 18"/>
            <p:cNvSpPr>
              <a:spLocks noChangeArrowheads="1"/>
            </p:cNvSpPr>
            <p:nvPr/>
          </p:nvSpPr>
          <p:spPr bwMode="auto">
            <a:xfrm>
              <a:off x="3441080" y="3352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9" name="Oval 19"/>
            <p:cNvSpPr>
              <a:spLocks noChangeArrowheads="1"/>
            </p:cNvSpPr>
            <p:nvPr/>
          </p:nvSpPr>
          <p:spPr bwMode="auto">
            <a:xfrm>
              <a:off x="3441080" y="36576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09940" name="AutoShape 20"/>
            <p:cNvCxnSpPr>
              <a:cxnSpLocks noChangeShapeType="1"/>
              <a:stCxn id="209925" idx="6"/>
              <a:endCxn id="209933" idx="2"/>
            </p:cNvCxnSpPr>
            <p:nvPr/>
          </p:nvCxnSpPr>
          <p:spPr bwMode="auto">
            <a:xfrm>
              <a:off x="1206461" y="19050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9941" name="AutoShape 21"/>
            <p:cNvCxnSpPr>
              <a:cxnSpLocks noChangeShapeType="1"/>
              <a:stCxn id="209926" idx="6"/>
              <a:endCxn id="209936" idx="2"/>
            </p:cNvCxnSpPr>
            <p:nvPr/>
          </p:nvCxnSpPr>
          <p:spPr bwMode="auto">
            <a:xfrm>
              <a:off x="1206461" y="2209800"/>
              <a:ext cx="2234618" cy="609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9942" name="AutoShape 22"/>
            <p:cNvCxnSpPr>
              <a:cxnSpLocks noChangeShapeType="1"/>
              <a:stCxn id="209927" idx="6"/>
              <a:endCxn id="209935" idx="2"/>
            </p:cNvCxnSpPr>
            <p:nvPr/>
          </p:nvCxnSpPr>
          <p:spPr bwMode="auto">
            <a:xfrm>
              <a:off x="1206461" y="25146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9943" name="AutoShape 23"/>
            <p:cNvCxnSpPr>
              <a:cxnSpLocks noChangeShapeType="1"/>
              <a:stCxn id="209928" idx="6"/>
              <a:endCxn id="209934" idx="2"/>
            </p:cNvCxnSpPr>
            <p:nvPr/>
          </p:nvCxnSpPr>
          <p:spPr bwMode="auto">
            <a:xfrm flipV="1">
              <a:off x="1206461" y="2209800"/>
              <a:ext cx="2234618" cy="609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9944" name="AutoShape 24"/>
            <p:cNvCxnSpPr>
              <a:cxnSpLocks noChangeShapeType="1"/>
              <a:stCxn id="209929" idx="6"/>
              <a:endCxn id="209937" idx="2"/>
            </p:cNvCxnSpPr>
            <p:nvPr/>
          </p:nvCxnSpPr>
          <p:spPr bwMode="auto">
            <a:xfrm>
              <a:off x="1206461" y="31242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9945" name="AutoShape 25"/>
            <p:cNvCxnSpPr>
              <a:cxnSpLocks noChangeShapeType="1"/>
              <a:stCxn id="209930" idx="6"/>
              <a:endCxn id="209938" idx="2"/>
            </p:cNvCxnSpPr>
            <p:nvPr/>
          </p:nvCxnSpPr>
          <p:spPr bwMode="auto">
            <a:xfrm>
              <a:off x="1206461" y="34290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9946" name="AutoShape 26"/>
            <p:cNvCxnSpPr>
              <a:cxnSpLocks noChangeShapeType="1"/>
              <a:stCxn id="209931" idx="6"/>
              <a:endCxn id="209939" idx="2"/>
            </p:cNvCxnSpPr>
            <p:nvPr/>
          </p:nvCxnSpPr>
          <p:spPr bwMode="auto">
            <a:xfrm>
              <a:off x="1206461" y="37338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209967" name="Text Box 47"/>
            <p:cNvSpPr txBox="1">
              <a:spLocks noChangeArrowheads="1"/>
            </p:cNvSpPr>
            <p:nvPr/>
          </p:nvSpPr>
          <p:spPr bwMode="auto">
            <a:xfrm>
              <a:off x="204736" y="4126468"/>
              <a:ext cx="4266089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BIJECTIVE </a:t>
              </a:r>
              <a:r>
                <a:rPr lang="en-US" dirty="0"/>
                <a:t>FUNCTION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87955" y="1066800"/>
              <a:ext cx="8723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Domain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628491" y="1133901"/>
              <a:ext cx="1204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Co-Domain</a:t>
              </a: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5259010" y="1728603"/>
            <a:ext cx="6017242" cy="1200329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ysClr val="windowText" lastClr="000000"/>
                </a:solidFill>
              </a:rPr>
              <a:t>Because Onto:</a:t>
            </a:r>
          </a:p>
          <a:p>
            <a:r>
              <a:rPr lang="en-US" sz="2400" dirty="0">
                <a:solidFill>
                  <a:sysClr val="windowText" lastClr="000000"/>
                </a:solidFill>
              </a:rPr>
              <a:t>Everything in Co-Domain “receives” something</a:t>
            </a:r>
          </a:p>
          <a:p>
            <a:endParaRPr 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427110" y="3468771"/>
            <a:ext cx="5681042" cy="83099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ysClr val="windowText" lastClr="000000"/>
                </a:solidFill>
              </a:rPr>
              <a:t>Because 1-1:</a:t>
            </a:r>
          </a:p>
          <a:p>
            <a:r>
              <a:rPr lang="en-US" sz="2400" dirty="0">
                <a:solidFill>
                  <a:sysClr val="windowText" lastClr="000000"/>
                </a:solidFill>
              </a:rPr>
              <a:t>Nothing in Co-Domain “receives” two things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2147425" y="5343435"/>
            <a:ext cx="82655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Conclusion:</a:t>
            </a:r>
          </a:p>
          <a:p>
            <a:r>
              <a:rPr lang="en-US" sz="2400" dirty="0"/>
              <a:t>Things in the Domain exactly “partner” with things in Co-Domain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712125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{78731ABC-CB82-E74D-A429-13D3326A7E5D}tf10001122</Template>
  <TotalTime>15653</TotalTime>
  <Words>2899</Words>
  <Application>Microsoft Macintosh PowerPoint</Application>
  <PresentationFormat>Widescreen</PresentationFormat>
  <Paragraphs>528</Paragraphs>
  <Slides>56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2" baseType="lpstr">
      <vt:lpstr>Arial</vt:lpstr>
      <vt:lpstr>Calibri</vt:lpstr>
      <vt:lpstr>Cambria Math</vt:lpstr>
      <vt:lpstr>Trebuchet MS</vt:lpstr>
      <vt:lpstr>Tw Cen MT</vt:lpstr>
      <vt:lpstr>Circuit</vt:lpstr>
      <vt:lpstr>Cardinality</vt:lpstr>
      <vt:lpstr>Goals!</vt:lpstr>
      <vt:lpstr>Part 1: Quick Review of Functions</vt:lpstr>
      <vt:lpstr>Defining Functions</vt:lpstr>
      <vt:lpstr>Injective Functions</vt:lpstr>
      <vt:lpstr>Properties of Functions</vt:lpstr>
      <vt:lpstr>Onto, Surjective Functions</vt:lpstr>
      <vt:lpstr>Properties of Functions</vt:lpstr>
      <vt:lpstr>Bijective Functions</vt:lpstr>
      <vt:lpstr>Part 2: Using Functions to Compare Sizes of Sets</vt:lpstr>
      <vt:lpstr>Comparing Cardinalities with Functions</vt:lpstr>
      <vt:lpstr>1-1, Injective Functions</vt:lpstr>
      <vt:lpstr>Pigeonhole Principle</vt:lpstr>
      <vt:lpstr>Onto, Surjective Functions</vt:lpstr>
      <vt:lpstr>Bijective Functions</vt:lpstr>
      <vt:lpstr>Comparing Cardinalities with Functions</vt:lpstr>
      <vt:lpstr>How to show f:D→C is a bijection?</vt:lpstr>
      <vt:lpstr>Comparing Cardinalities with Functions</vt:lpstr>
      <vt:lpstr>|{0,1}^n |=2^n via bijection</vt:lpstr>
      <vt:lpstr>Calculating binary of 13</vt:lpstr>
      <vt:lpstr>For a finite set S, |P(S)|=2^(|S|)</vt:lpstr>
      <vt:lpstr>Why is this a bijection?</vt:lpstr>
      <vt:lpstr>Part 3: Comparing Sizes of Infinite Sets</vt:lpstr>
      <vt:lpstr>Infinite Cardinality</vt:lpstr>
      <vt:lpstr>Infinite Cardinality</vt:lpstr>
      <vt:lpstr>Countability and Uncountability</vt:lpstr>
      <vt:lpstr>We know |{0,1}^∗ |≥|N|</vt:lpstr>
      <vt:lpstr>{0,1}^∗ is countable</vt:lpstr>
      <vt:lpstr>Listing all strings (bad way)</vt:lpstr>
      <vt:lpstr>Listing all strings</vt:lpstr>
      <vt:lpstr>Why is this a bijection?</vt:lpstr>
      <vt:lpstr>Listing all strings (Different Way)</vt:lpstr>
      <vt:lpstr>f(s)=2^|s| -1+f_n (s) is a bijection</vt:lpstr>
      <vt:lpstr>f(s)=2^|s| -1+f_n (s) is a bijection</vt:lpstr>
      <vt:lpstr>Demonstrate that each of the following is countable</vt:lpstr>
      <vt:lpstr>Proof: Z^+ is countable</vt:lpstr>
      <vt:lpstr>Proof: {n∈N|n is even} is countable</vt:lpstr>
      <vt:lpstr>Proof: {n∈N|n is odd} is countable</vt:lpstr>
      <vt:lpstr>Z is countable</vt:lpstr>
      <vt:lpstr>N×N is countable</vt:lpstr>
      <vt:lpstr>N×N is countable</vt:lpstr>
      <vt:lpstr>Q is countable</vt:lpstr>
      <vt:lpstr>How Many Python/Java programs?</vt:lpstr>
      <vt:lpstr>How many functions Σ^∗→Σ^∗?</vt:lpstr>
      <vt:lpstr>How to show something is uncountable?</vt:lpstr>
      <vt:lpstr>Uncountably many functions</vt:lpstr>
      <vt:lpstr>Goal: {f:{0,1}^∗→{0,1}^∗ } is uncountable</vt:lpstr>
      <vt:lpstr>|{0,1}^∞ |&gt;|"N|"</vt:lpstr>
      <vt:lpstr>|{0,1}^∞ |&gt;|"N|"</vt:lpstr>
      <vt:lpstr>|{0,1}^∞ |&gt;|"N|" proof summary</vt:lpstr>
      <vt:lpstr>How to do a proof by diagonalization</vt:lpstr>
      <vt:lpstr>Other countable/uncountable sets</vt:lpstr>
      <vt:lpstr>Cantor’s Theorem</vt:lpstr>
      <vt:lpstr>|S|≠|2^S |</vt:lpstr>
      <vt:lpstr>Conclusion</vt:lpstr>
      <vt:lpstr>END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Programming</dc:title>
  <dc:creator>Mark Floryan</dc:creator>
  <cp:lastModifiedBy>Mark Floryan</cp:lastModifiedBy>
  <cp:revision>111</cp:revision>
  <dcterms:created xsi:type="dcterms:W3CDTF">2023-02-24T14:15:53Z</dcterms:created>
  <dcterms:modified xsi:type="dcterms:W3CDTF">2023-07-28T15:42:25Z</dcterms:modified>
</cp:coreProperties>
</file>