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1"/>
  </p:notesMasterIdLst>
  <p:sldIdLst>
    <p:sldId id="256" r:id="rId2"/>
    <p:sldId id="505" r:id="rId3"/>
    <p:sldId id="513" r:id="rId4"/>
    <p:sldId id="507" r:id="rId5"/>
    <p:sldId id="508" r:id="rId6"/>
    <p:sldId id="511" r:id="rId7"/>
    <p:sldId id="512" r:id="rId8"/>
    <p:sldId id="510" r:id="rId9"/>
    <p:sldId id="504" r:id="rId10"/>
    <p:sldId id="426" r:id="rId11"/>
    <p:sldId id="403" r:id="rId12"/>
    <p:sldId id="470" r:id="rId13"/>
    <p:sldId id="495" r:id="rId14"/>
    <p:sldId id="474" r:id="rId15"/>
    <p:sldId id="497" r:id="rId16"/>
    <p:sldId id="487" r:id="rId17"/>
    <p:sldId id="498" r:id="rId18"/>
    <p:sldId id="490" r:id="rId19"/>
    <p:sldId id="488" r:id="rId20"/>
    <p:sldId id="489" r:id="rId21"/>
    <p:sldId id="501" r:id="rId22"/>
    <p:sldId id="506" r:id="rId23"/>
    <p:sldId id="491" r:id="rId24"/>
    <p:sldId id="496" r:id="rId25"/>
    <p:sldId id="463" r:id="rId26"/>
    <p:sldId id="502" r:id="rId27"/>
    <p:sldId id="464" r:id="rId28"/>
    <p:sldId id="515" r:id="rId29"/>
    <p:sldId id="5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5"/>
    <p:restoredTop sz="94643"/>
  </p:normalViewPr>
  <p:slideViewPr>
    <p:cSldViewPr snapToGrid="0" snapToObjects="1">
      <p:cViewPr varScale="1">
        <p:scale>
          <a:sx n="139" d="100"/>
          <a:sy n="139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1849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473798"/>
            <a:ext cx="8817539" cy="48001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Please do not use a laptop in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the Theory of Computation, 2</a:t>
            </a:r>
            <a:r>
              <a:rPr lang="en-US" baseline="30000" dirty="0"/>
              <a:t>nd</a:t>
            </a:r>
            <a:r>
              <a:rPr lang="en-US" dirty="0"/>
              <a:t> edition, by Michael </a:t>
            </a:r>
            <a:r>
              <a:rPr lang="en-US" dirty="0" err="1"/>
              <a:t>Sipser</a:t>
            </a:r>
            <a:endParaRPr lang="en-US" dirty="0"/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DMT 1 course materials if you need them, but we will review proof techniques early in the semester.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92351" y="1825052"/>
            <a:ext cx="5867400" cy="2174789"/>
          </a:xfrm>
        </p:spPr>
        <p:txBody>
          <a:bodyPr>
            <a:normAutofit/>
          </a:bodyPr>
          <a:lstStyle/>
          <a:p>
            <a:r>
              <a:rPr lang="en-US" dirty="0"/>
              <a:t>You will very likely need to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2273704" y="4843304"/>
            <a:ext cx="7696200" cy="1758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the Theory of Computation </a:t>
            </a:r>
            <a:r>
              <a:rPr lang="en-US" dirty="0"/>
              <a:t>by </a:t>
            </a:r>
            <a:r>
              <a:rPr lang="en-US" dirty="0" err="1"/>
              <a:t>Sipser</a:t>
            </a:r>
            <a:endParaRPr lang="en-US" dirty="0"/>
          </a:p>
          <a:p>
            <a:pPr lvl="1" algn="l" fontAlgn="auto">
              <a:spcAft>
                <a:spcPts val="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1F44-70BF-6943-8AC2-30E48242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6" y="1406138"/>
            <a:ext cx="1883748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45030"/>
            <a:ext cx="9905997" cy="511193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Tu / Th 11:00 – 12:15 am @ John W. Warner Hall 209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Canvas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r>
              <a:rPr lang="en-US" dirty="0"/>
              <a:t>A note about recordings…they are a privilege, not a right. If less than half of you are present in class, then I will not record the lecture.</a:t>
            </a:r>
          </a:p>
          <a:p>
            <a:pPr lvl="1"/>
            <a:r>
              <a:rPr lang="en-US" b="1" i="1" u="sng" dirty="0"/>
              <a:t>Some material (like extra examples or homework help) will NOT be in the recording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208" y="1969476"/>
            <a:ext cx="5395711" cy="2813539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5 modules</a:t>
            </a:r>
          </a:p>
          <a:p>
            <a:pPr lvl="1"/>
            <a:r>
              <a:rPr lang="en-US" i="1" dirty="0"/>
              <a:t>1: Introduction and Cardinality</a:t>
            </a:r>
          </a:p>
          <a:p>
            <a:pPr lvl="1"/>
            <a:r>
              <a:rPr lang="en-US" i="1" dirty="0"/>
              <a:t>2: Regular Languages</a:t>
            </a:r>
          </a:p>
          <a:p>
            <a:pPr lvl="1"/>
            <a:r>
              <a:rPr lang="en-US" i="1" dirty="0"/>
              <a:t>3: Context-Free Grammars</a:t>
            </a:r>
          </a:p>
          <a:p>
            <a:pPr lvl="1"/>
            <a:r>
              <a:rPr lang="en-US" i="1" dirty="0"/>
              <a:t>4: Turing Machines and Decidability</a:t>
            </a:r>
          </a:p>
          <a:p>
            <a:pPr lvl="1"/>
            <a:r>
              <a:rPr lang="en-US" i="1" dirty="0"/>
              <a:t>5: Complexity Theory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7551"/>
            <a:ext cx="9905998" cy="7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4-6 lectures worth of content, some are a bit more.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 (usually just one though)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r>
              <a:rPr lang="en-US" i="1" dirty="0"/>
              <a:t>In addition there is one other quiz, the final exam quiz (more on this later)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Medium size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(I wanted this to be similar / modeled after a midterm schedule)</a:t>
            </a:r>
          </a:p>
          <a:p>
            <a:pPr lvl="1"/>
            <a:r>
              <a:rPr lang="en-US" sz="2000" dirty="0"/>
              <a:t>Thu., Feb. 6			Mod 1</a:t>
            </a:r>
          </a:p>
          <a:p>
            <a:pPr lvl="1"/>
            <a:r>
              <a:rPr lang="en-US" sz="2000" dirty="0"/>
              <a:t>Thu., Mar. 6			Mod </a:t>
            </a:r>
            <a:r>
              <a:rPr lang="en-US" dirty="0"/>
              <a:t>2</a:t>
            </a:r>
          </a:p>
          <a:p>
            <a:pPr lvl="1"/>
            <a:r>
              <a:rPr lang="en-US" sz="2000" dirty="0"/>
              <a:t>Thu., </a:t>
            </a:r>
            <a:r>
              <a:rPr lang="en-US" dirty="0"/>
              <a:t>Mar</a:t>
            </a:r>
            <a:r>
              <a:rPr lang="en-US" sz="2000" dirty="0"/>
              <a:t>. 27			Mod 3</a:t>
            </a:r>
          </a:p>
          <a:p>
            <a:pPr lvl="1"/>
            <a:r>
              <a:rPr lang="en-US" dirty="0"/>
              <a:t>Thu., Apr. 17			Mod 4</a:t>
            </a:r>
            <a:endParaRPr lang="en-US" sz="2000" dirty="0"/>
          </a:p>
          <a:p>
            <a:pPr lvl="1"/>
            <a:r>
              <a:rPr lang="en-US" sz="2000" dirty="0"/>
              <a:t>May. 9 </a:t>
            </a:r>
            <a:r>
              <a:rPr lang="en-US" dirty="0"/>
              <a:t>	</a:t>
            </a:r>
            <a:r>
              <a:rPr lang="en-US" sz="2000" dirty="0"/>
              <a:t>	</a:t>
            </a:r>
            <a:r>
              <a:rPr lang="en-US" dirty="0"/>
              <a:t>		</a:t>
            </a:r>
            <a:r>
              <a:rPr lang="en-US" sz="2000" dirty="0"/>
              <a:t>Mod 5, Final Exam Quiz, and optional 1-4 retakes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445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91978" y="1539892"/>
            <a:ext cx="9470290" cy="4525944"/>
          </a:xfrm>
        </p:spPr>
        <p:txBody>
          <a:bodyPr>
            <a:normAutofit/>
          </a:bodyPr>
          <a:lstStyle/>
          <a:p>
            <a:r>
              <a:rPr lang="en-US" dirty="0"/>
              <a:t>You always receive the highest grade over all attempts (e.g., final exam retakes</a:t>
            </a:r>
          </a:p>
          <a:p>
            <a:pPr lvl="1"/>
            <a:r>
              <a:rPr lang="en-US" dirty="0"/>
              <a:t>E.g., if you receive a 16/20 during midterm, and 13/20 during retake you still earn the 16/20 on that quiz.</a:t>
            </a:r>
          </a:p>
          <a:p>
            <a:pPr lvl="1"/>
            <a:endParaRPr lang="en-US" dirty="0"/>
          </a:p>
          <a:p>
            <a:r>
              <a:rPr lang="en-US" dirty="0"/>
              <a:t>You should always prioritize retaking quizzes with the lowest grades (somewhat obvious).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Take Quiz for </a:t>
            </a:r>
            <a:r>
              <a:rPr lang="en-US" b="1" i="1" u="sng" dirty="0"/>
              <a:t>Module 5</a:t>
            </a:r>
            <a:r>
              <a:rPr lang="en-US" dirty="0"/>
              <a:t> (first and only attempt…sorry)</a:t>
            </a:r>
          </a:p>
          <a:p>
            <a:pPr lvl="1" algn="l"/>
            <a:r>
              <a:rPr lang="en-US" dirty="0"/>
              <a:t>Take the </a:t>
            </a:r>
            <a:r>
              <a:rPr lang="en-US" b="1" i="1" u="sng" dirty="0"/>
              <a:t>Final Exam Quiz</a:t>
            </a:r>
            <a:r>
              <a:rPr lang="en-US" dirty="0"/>
              <a:t> (Only attempt by design)</a:t>
            </a:r>
          </a:p>
          <a:p>
            <a:pPr lvl="1" algn="l"/>
            <a:r>
              <a:rPr lang="en-US" b="1" dirty="0"/>
              <a:t>OPTIONAL</a:t>
            </a:r>
            <a:r>
              <a:rPr lang="en-US" dirty="0"/>
              <a:t>: Retake </a:t>
            </a:r>
            <a:r>
              <a:rPr lang="en-US" b="1" i="1" u="sng" dirty="0"/>
              <a:t>up to three of quizzes 1-4</a:t>
            </a:r>
            <a:endParaRPr lang="en-US" dirty="0"/>
          </a:p>
          <a:p>
            <a:pPr lvl="1" algn="l"/>
            <a:endParaRPr lang="en-US" b="1" i="1" u="sng" dirty="0"/>
          </a:p>
          <a:p>
            <a:r>
              <a:rPr lang="en-US" dirty="0"/>
              <a:t>You can attempt all four retakes if you want, but the exams are designed for there to be enough time to do two (maybe three) retakes.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523999"/>
            <a:ext cx="9198985" cy="4724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5 modules has 1 or 2 </a:t>
            </a:r>
            <a:r>
              <a:rPr lang="en-US" dirty="0" err="1"/>
              <a:t>homeworks</a:t>
            </a:r>
            <a:r>
              <a:rPr lang="en-US" dirty="0"/>
              <a:t> associated (usually 1)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proofs, etc.</a:t>
            </a:r>
          </a:p>
          <a:p>
            <a:pPr lvl="1"/>
            <a:r>
              <a:rPr lang="en-US" dirty="0"/>
              <a:t>Written in Latex (tutorial on course webpage)</a:t>
            </a:r>
          </a:p>
          <a:p>
            <a:pPr lvl="1"/>
            <a:r>
              <a:rPr lang="en-US" i="1" dirty="0"/>
              <a:t>These are meant to be challenging!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written in Java</a:t>
            </a:r>
          </a:p>
          <a:p>
            <a:pPr lvl="1" algn="l"/>
            <a:r>
              <a:rPr lang="en-US" dirty="0"/>
              <a:t>We won’t have many of these (probably just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Quick Polls (Agree or Not?)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473200"/>
            <a:ext cx="997072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06769"/>
            <a:ext cx="9046139" cy="5070231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Regrades will be available (probably)</a:t>
            </a:r>
          </a:p>
          <a:p>
            <a:endParaRPr lang="en-US" dirty="0"/>
          </a:p>
          <a:p>
            <a:r>
              <a:rPr lang="en-US" b="1" i="1" u="sng" dirty="0"/>
              <a:t>Deadlines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will have </a:t>
            </a:r>
            <a:r>
              <a:rPr lang="en-US" b="1" i="1" dirty="0"/>
              <a:t>traditional homework deadlines</a:t>
            </a:r>
            <a:r>
              <a:rPr lang="en-US" dirty="0"/>
              <a:t>, however…</a:t>
            </a:r>
          </a:p>
          <a:p>
            <a:pPr lvl="1"/>
            <a:r>
              <a:rPr lang="en-US" dirty="0"/>
              <a:t>Anyone can fill out an online form to request a 7 day extension. Extensions will be granted for any reason as long as you articulate why you need extra time and when you plan to finish the homework by.</a:t>
            </a:r>
          </a:p>
          <a:p>
            <a:pPr lvl="1"/>
            <a:r>
              <a:rPr lang="en-US" dirty="0"/>
              <a:t>NO submissions beyond this already generous 7 day window for any reason. That window IS your flexibility should anything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Collaboration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43027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You may work in groups of up to 3 on written assignments</a:t>
            </a:r>
          </a:p>
          <a:p>
            <a:pPr lvl="1"/>
            <a:r>
              <a:rPr lang="en-US" dirty="0"/>
              <a:t>This is most of the assignments</a:t>
            </a:r>
          </a:p>
          <a:p>
            <a:pPr lvl="1"/>
            <a:r>
              <a:rPr lang="en-US" dirty="0"/>
              <a:t>Once submission per group is fine. </a:t>
            </a:r>
            <a:r>
              <a:rPr lang="en-US" dirty="0" err="1"/>
              <a:t>Gradescope</a:t>
            </a:r>
            <a:r>
              <a:rPr lang="en-US" dirty="0"/>
              <a:t> supports this quite easily.</a:t>
            </a:r>
          </a:p>
          <a:p>
            <a:pPr lvl="1"/>
            <a:endParaRPr lang="en-US" dirty="0"/>
          </a:p>
          <a:p>
            <a:r>
              <a:rPr lang="en-US" dirty="0"/>
              <a:t>On programming assignments (currently, just 1) you are expected to work independently.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The purpose of homework is to PRACTICE!</a:t>
            </a:r>
          </a:p>
          <a:p>
            <a:endParaRPr lang="en-US" dirty="0"/>
          </a:p>
          <a:p>
            <a:r>
              <a:rPr lang="en-US" dirty="0"/>
              <a:t>I want you to:</a:t>
            </a:r>
          </a:p>
          <a:p>
            <a:pPr lvl="1"/>
            <a:r>
              <a:rPr lang="en-US" dirty="0"/>
              <a:t>Attempt every problem on your own</a:t>
            </a:r>
          </a:p>
          <a:p>
            <a:pPr lvl="1"/>
            <a:r>
              <a:rPr lang="en-US" dirty="0"/>
              <a:t>Then work with your group to get the solutions figured out</a:t>
            </a:r>
          </a:p>
          <a:p>
            <a:pPr lvl="1"/>
            <a:r>
              <a:rPr lang="en-US" dirty="0"/>
              <a:t>Study the solutions for </a:t>
            </a:r>
            <a:r>
              <a:rPr lang="en-US" dirty="0" err="1"/>
              <a:t>homeworks</a:t>
            </a:r>
            <a:r>
              <a:rPr lang="en-US" dirty="0"/>
              <a:t> (these homework problems WILL appear on quizzes).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25 percent (split over about 6 or 7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 (Mods 1-5)</a:t>
            </a:r>
            <a:r>
              <a:rPr lang="en-US" dirty="0"/>
              <a:t>: 60 percent (12 percent each)</a:t>
            </a:r>
          </a:p>
          <a:p>
            <a:r>
              <a:rPr lang="en-US" b="1" i="1" u="sng" dirty="0"/>
              <a:t>Final Exam Quiz</a:t>
            </a:r>
            <a:r>
              <a:rPr lang="en-US" dirty="0"/>
              <a:t>: 15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97938"/>
            <a:ext cx="9905998" cy="969122"/>
          </a:xfrm>
        </p:spPr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1413" y="457745"/>
            <a:ext cx="9905998" cy="874078"/>
          </a:xfrm>
        </p:spPr>
        <p:txBody>
          <a:bodyPr/>
          <a:lstStyle/>
          <a:p>
            <a:pPr algn="ctr"/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b="1" i="1" u="sng" dirty="0"/>
              <a:t>You may not embed images of text or formulas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5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8132"/>
            <a:ext cx="9905998" cy="799137"/>
          </a:xfrm>
        </p:spPr>
        <p:txBody>
          <a:bodyPr/>
          <a:lstStyle/>
          <a:p>
            <a:pPr algn="ctr"/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or proofs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or proofs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think about the theory of computation and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work out the logical part </a:t>
            </a:r>
            <a:r>
              <a:rPr lang="en-US" dirty="0"/>
              <a:t>of your brain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3 or less (written assignments)</a:t>
            </a:r>
          </a:p>
          <a:p>
            <a:pPr lvl="1"/>
            <a:r>
              <a:rPr lang="en-US" dirty="0"/>
              <a:t>Submit one homework per group (I believe </a:t>
            </a:r>
            <a:r>
              <a:rPr lang="en-US" dirty="0" err="1"/>
              <a:t>Gradescope</a:t>
            </a:r>
            <a:r>
              <a:rPr lang="en-US" dirty="0"/>
              <a:t> supports this)</a:t>
            </a:r>
          </a:p>
          <a:p>
            <a:endParaRPr lang="en-US" dirty="0"/>
          </a:p>
          <a:p>
            <a:r>
              <a:rPr lang="en-US" dirty="0"/>
              <a:t>For the programming homework, you may discuss the problems with your group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implementation!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8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 the subject of extensions and Attendance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227656" y="1350290"/>
            <a:ext cx="9819754" cy="5035270"/>
          </a:xfrm>
        </p:spPr>
        <p:txBody>
          <a:bodyPr>
            <a:normAutofit lnSpcReduction="10000"/>
          </a:bodyPr>
          <a:lstStyle/>
          <a:p>
            <a:r>
              <a:rPr lang="en-US" b="1" i="1" u="sng" dirty="0"/>
              <a:t>Attendance</a:t>
            </a:r>
            <a:r>
              <a:rPr lang="en-US" dirty="0"/>
              <a:t>: I want you to attend lecture, obviously. Don’t want to be strict about it…but do want to provide incentive for you to be here, which is good for your learning.</a:t>
            </a:r>
          </a:p>
          <a:p>
            <a:pPr lvl="1"/>
            <a:r>
              <a:rPr lang="en-US" dirty="0"/>
              <a:t>I will secretly keep track of the </a:t>
            </a:r>
            <a:r>
              <a:rPr lang="en-US" b="1" i="1" u="sng" dirty="0"/>
              <a:t>number of lectures in which less than 50 percent</a:t>
            </a:r>
            <a:r>
              <a:rPr lang="en-US" dirty="0"/>
              <a:t> of the class is present.</a:t>
            </a:r>
          </a:p>
          <a:p>
            <a:pPr lvl="1"/>
            <a:endParaRPr lang="en-US" dirty="0"/>
          </a:p>
          <a:p>
            <a:r>
              <a:rPr lang="en-US" dirty="0"/>
              <a:t>Extensions: You should not use these unless you ABSOLUTELY need to.</a:t>
            </a:r>
          </a:p>
          <a:p>
            <a:pPr lvl="1"/>
            <a:r>
              <a:rPr lang="en-US" dirty="0"/>
              <a:t>I will keep track of the </a:t>
            </a:r>
            <a:r>
              <a:rPr lang="en-US" b="1" i="1" u="sng" dirty="0"/>
              <a:t>percentage of assignments that are late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Both of these numbers will be used in calculating your course curve at the end of the semester.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09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My Answers (1 to 10)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219199"/>
            <a:ext cx="9970724" cy="532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8: Yes, the material is hard. There is no way around it </a:t>
            </a:r>
            <a:r>
              <a:rPr lang="en-US" i="1" u="sng" dirty="0">
                <a:sym typeface="Wingdings" pitchFamily="2" charset="2"/>
              </a:rPr>
              <a:t>&lt;sad face&gt;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6: A lot of work to understand the concepts, but not a pile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3: This material is universal and timeless…I’ll explain a bit more verbally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their mathematical thinking skill and habits, including thinking precisely about definitions, stating assumptions carefully, critically reading arguments, and being able to write convincingly.</a:t>
            </a:r>
          </a:p>
          <a:p>
            <a:r>
              <a:rPr lang="en-US" dirty="0"/>
              <a:t>Be able to understand both finite and infinite formal models of computation and to reason about what they can and cannot compute.</a:t>
            </a:r>
          </a:p>
          <a:p>
            <a:r>
              <a:rPr lang="en-US" dirty="0"/>
              <a:t>Understand both intuitively and formally what makes some problems too expensive to solve, and what can be done in practice when an unsolvable or intractable problem is encountered.</a:t>
            </a:r>
          </a:p>
          <a:p>
            <a:r>
              <a:rPr lang="en-US" dirty="0"/>
              <a:t>Reason formally about the cost of computation, and be able to prove useful bounds on the costs of solving problems, including showing that certain problems are intractable.</a:t>
            </a:r>
          </a:p>
          <a:p>
            <a:r>
              <a:rPr lang="en-US" dirty="0"/>
              <a:t>Learn about some interesting aspects of theoretical computer science, including cryptography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(Maybe a few of you)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Graphs and generally maturity proving things, etc.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(~27)</a:t>
            </a:r>
          </a:p>
          <a:p>
            <a:pPr lvl="2"/>
            <a:r>
              <a:rPr lang="en-US" dirty="0"/>
              <a:t>We have a good sized staff this year!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questions.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https://markfloryan.github.io/dmt2/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b="1" i="1" u="sng" dirty="0"/>
              <a:t>Google Forms</a:t>
            </a:r>
            <a:r>
              <a:rPr lang="en-US" dirty="0"/>
              <a:t>: Homework extension requests will be submitted through a form.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11890</TotalTime>
  <Words>1857</Words>
  <Application>Microsoft Macintosh PowerPoint</Application>
  <PresentationFormat>Widescreen</PresentationFormat>
  <Paragraphs>231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Trebuchet MS</vt:lpstr>
      <vt:lpstr>Tw Cen MT</vt:lpstr>
      <vt:lpstr>Wingdings</vt:lpstr>
      <vt:lpstr>Wingdings 3</vt:lpstr>
      <vt:lpstr>Circuit</vt:lpstr>
      <vt:lpstr>CS3120 (DMT2) Course Introduction</vt:lpstr>
      <vt:lpstr>Quick Polls (Agree or Not?)</vt:lpstr>
      <vt:lpstr>My Answers (1 to 10)</vt:lpstr>
      <vt:lpstr>Course Objectives</vt:lpstr>
      <vt:lpstr>Course OBjectives</vt:lpstr>
      <vt:lpstr>Course introduction</vt:lpstr>
      <vt:lpstr>General Info</vt:lpstr>
      <vt:lpstr>Course Website</vt:lpstr>
      <vt:lpstr>Other Course Tools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Final Exam</vt:lpstr>
      <vt:lpstr>Homeworks</vt:lpstr>
      <vt:lpstr>Homework Grades</vt:lpstr>
      <vt:lpstr>Homework Collaboration</vt:lpstr>
      <vt:lpstr>Homework Grade Philosophy</vt:lpstr>
      <vt:lpstr>Grading Overview</vt:lpstr>
      <vt:lpstr>Office Hours</vt:lpstr>
      <vt:lpstr>Homework: Written</vt:lpstr>
      <vt:lpstr>Use of Online Code Etc.</vt:lpstr>
      <vt:lpstr>Working in groups</vt:lpstr>
      <vt:lpstr>On the subject of extensions and Attendance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128</cp:revision>
  <dcterms:created xsi:type="dcterms:W3CDTF">2023-02-24T14:15:53Z</dcterms:created>
  <dcterms:modified xsi:type="dcterms:W3CDTF">2025-01-13T18:59:17Z</dcterms:modified>
</cp:coreProperties>
</file>