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4"/>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4" r:id="rId21"/>
    <p:sldId id="525" r:id="rId22"/>
    <p:sldId id="52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2"/>
    <p:restoredTop sz="94503"/>
  </p:normalViewPr>
  <p:slideViewPr>
    <p:cSldViewPr snapToGrid="0" snapToObjects="1">
      <p:cViewPr varScale="1">
        <p:scale>
          <a:sx n="155" d="100"/>
          <a:sy n="155" d="100"/>
        </p:scale>
        <p:origin x="22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12/5/24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12/5/24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29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Module 3 written homework is </a:t>
            </a:r>
            <a:r>
              <a:rPr lang="en-US" b="1" i="1" u="sng" dirty="0"/>
              <a:t>was just submitted</a:t>
            </a:r>
            <a:r>
              <a:rPr lang="en-US" dirty="0"/>
              <a:t>.</a:t>
            </a:r>
          </a:p>
          <a:p>
            <a:r>
              <a:rPr lang="en-US" dirty="0"/>
              <a:t>All homework grades have been completed and returned.</a:t>
            </a:r>
          </a:p>
          <a:p>
            <a:r>
              <a:rPr lang="en-US" dirty="0"/>
              <a:t>Quiz 3 is </a:t>
            </a:r>
            <a:r>
              <a:rPr lang="en-US" b="1" i="1" u="sng" dirty="0"/>
              <a:t>THIS Thursday</a:t>
            </a:r>
            <a:r>
              <a:rPr lang="en-US" dirty="0"/>
              <a:t>. </a:t>
            </a:r>
          </a:p>
          <a:p>
            <a:pPr lvl="1"/>
            <a:r>
              <a:rPr lang="en-US" dirty="0"/>
              <a:t>I posted last semester’s quiz on the course website.</a:t>
            </a:r>
          </a:p>
          <a:p>
            <a:r>
              <a:rPr lang="en-US" dirty="0"/>
              <a:t>Next week there is no assignment due or quiz due.</a:t>
            </a:r>
          </a:p>
          <a:p>
            <a:r>
              <a:rPr lang="en-US" dirty="0"/>
              <a:t>Remember that we have no class next Tuesday </a:t>
            </a:r>
            <a:r>
              <a:rPr lang="en-US"/>
              <a:t>(election day)</a:t>
            </a:r>
            <a:endParaRPr lang="en-US" dirty="0"/>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43437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Thu. Nov. 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was just submitted</a:t>
            </a:r>
            <a:r>
              <a:rPr lang="en-US" dirty="0"/>
              <a:t>.</a:t>
            </a:r>
          </a:p>
          <a:p>
            <a:pPr lvl="1"/>
            <a:r>
              <a:rPr lang="en-US" dirty="0"/>
              <a:t>On time grades already returned, we are working through late submissions now</a:t>
            </a:r>
          </a:p>
          <a:p>
            <a:r>
              <a:rPr lang="en-US" dirty="0"/>
              <a:t>Quiz 3 is </a:t>
            </a:r>
            <a:r>
              <a:rPr lang="en-US" b="1" i="1" u="sng" dirty="0"/>
              <a:t>graded and returned</a:t>
            </a:r>
            <a:r>
              <a:rPr lang="en-US" dirty="0"/>
              <a:t>. </a:t>
            </a:r>
          </a:p>
          <a:p>
            <a:pPr lvl="1"/>
            <a:r>
              <a:rPr lang="en-US" dirty="0"/>
              <a:t>Median score was 13.5 again. Regrades open for until Tuesday</a:t>
            </a:r>
          </a:p>
          <a:p>
            <a:r>
              <a:rPr lang="en-US" dirty="0"/>
              <a:t>No assignment or quiz this week.</a:t>
            </a:r>
          </a:p>
          <a:p>
            <a:r>
              <a:rPr lang="en-US" dirty="0"/>
              <a:t>Module 4 written homework is due </a:t>
            </a:r>
            <a:r>
              <a:rPr lang="en-US" b="1" i="1" u="sng" dirty="0"/>
              <a:t>Next Thursday</a:t>
            </a:r>
            <a:r>
              <a:rPr lang="en-US" dirty="0"/>
              <a:t>.</a:t>
            </a:r>
          </a:p>
          <a:p>
            <a:r>
              <a:rPr lang="en-US" dirty="0"/>
              <a:t>Today we will continue with module 4. Hoping to almost finish it today.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238344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Tue. Nov. 12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is almost completely graded</a:t>
            </a:r>
            <a:r>
              <a:rPr lang="en-US" dirty="0"/>
              <a:t>.</a:t>
            </a:r>
          </a:p>
          <a:p>
            <a:r>
              <a:rPr lang="en-US" dirty="0"/>
              <a:t>Quiz 3 is </a:t>
            </a:r>
            <a:r>
              <a:rPr lang="en-US" b="1" i="1" u="sng" dirty="0"/>
              <a:t>graded and returned</a:t>
            </a:r>
            <a:r>
              <a:rPr lang="en-US" dirty="0"/>
              <a:t>. </a:t>
            </a:r>
          </a:p>
          <a:p>
            <a:pPr lvl="1"/>
            <a:r>
              <a:rPr lang="en-US" dirty="0"/>
              <a:t>Median score was 13.5 again. Regrades open until tonight</a:t>
            </a:r>
          </a:p>
          <a:p>
            <a:r>
              <a:rPr lang="en-US" dirty="0"/>
              <a:t>Module 4 written homework is due </a:t>
            </a:r>
            <a:r>
              <a:rPr lang="en-US" b="1" i="1" u="sng" dirty="0"/>
              <a:t>THIS Thursday</a:t>
            </a:r>
            <a:r>
              <a:rPr lang="en-US" dirty="0"/>
              <a:t>.</a:t>
            </a:r>
          </a:p>
          <a:p>
            <a:r>
              <a:rPr lang="en-US" dirty="0"/>
              <a:t>Quiz 4 is </a:t>
            </a:r>
            <a:r>
              <a:rPr lang="en-US" b="1" i="1" u="sng" dirty="0"/>
              <a:t>NEXT Thursday</a:t>
            </a:r>
            <a:r>
              <a:rPr lang="en-US" dirty="0"/>
              <a:t>.</a:t>
            </a:r>
          </a:p>
          <a:p>
            <a:r>
              <a:rPr lang="en-US" dirty="0"/>
              <a:t>Today we will finish module 4 and begin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71791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Thu. Nov. 14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Almost done with the semester. Hang in there!!</a:t>
            </a:r>
          </a:p>
          <a:p>
            <a:r>
              <a:rPr lang="en-US" dirty="0"/>
              <a:t>Quiz 3 is </a:t>
            </a:r>
            <a:r>
              <a:rPr lang="en-US" b="1" i="1" u="sng" dirty="0"/>
              <a:t>graded and returned</a:t>
            </a:r>
            <a:r>
              <a:rPr lang="en-US" dirty="0"/>
              <a:t>. </a:t>
            </a:r>
          </a:p>
          <a:p>
            <a:pPr lvl="1"/>
            <a:r>
              <a:rPr lang="en-US" dirty="0"/>
              <a:t>Median score was 13.5 again. Regrades are now closed. Will be handled soon.</a:t>
            </a:r>
          </a:p>
          <a:p>
            <a:r>
              <a:rPr lang="en-US" dirty="0"/>
              <a:t>Module 4 written homework is due </a:t>
            </a:r>
            <a:r>
              <a:rPr lang="en-US" b="1" i="1" u="sng" dirty="0"/>
              <a:t>TONIGHT</a:t>
            </a:r>
            <a:r>
              <a:rPr lang="en-US" dirty="0"/>
              <a:t>.</a:t>
            </a:r>
          </a:p>
          <a:p>
            <a:r>
              <a:rPr lang="en-US" dirty="0"/>
              <a:t>Quiz 4 is </a:t>
            </a:r>
            <a:r>
              <a:rPr lang="en-US" b="1" i="1" u="sng" dirty="0"/>
              <a:t>NEXT Thursday</a:t>
            </a:r>
            <a:r>
              <a:rPr lang="en-US" dirty="0"/>
              <a:t>.</a:t>
            </a:r>
          </a:p>
          <a:p>
            <a:r>
              <a:rPr lang="en-US" dirty="0"/>
              <a:t>Today we will continue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15669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Tue. Nov. 19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Only 3 more lectures (including this one) and one more in class quiz to go!</a:t>
            </a:r>
          </a:p>
          <a:p>
            <a:r>
              <a:rPr lang="en-US" dirty="0"/>
              <a:t>Quiz 3 is </a:t>
            </a:r>
            <a:r>
              <a:rPr lang="en-US" b="1" i="1" u="sng" dirty="0"/>
              <a:t>graded and returned</a:t>
            </a:r>
            <a:r>
              <a:rPr lang="en-US" dirty="0"/>
              <a:t>. </a:t>
            </a:r>
          </a:p>
          <a:p>
            <a:pPr lvl="1"/>
            <a:r>
              <a:rPr lang="en-US" dirty="0"/>
              <a:t>We are working through regrades now.</a:t>
            </a:r>
          </a:p>
          <a:p>
            <a:r>
              <a:rPr lang="en-US" b="1" i="1" u="sng" dirty="0"/>
              <a:t>Homework Grading</a:t>
            </a:r>
            <a:r>
              <a:rPr lang="en-US" dirty="0"/>
              <a:t>: We are a bit behind (sorry!). We are going to prioritize on-time module 4 submissions for the quiz then catch up after that.</a:t>
            </a:r>
          </a:p>
          <a:p>
            <a:r>
              <a:rPr lang="en-US" dirty="0"/>
              <a:t>Quiz 4 is </a:t>
            </a:r>
            <a:r>
              <a:rPr lang="en-US" b="1" i="1" u="sng" dirty="0"/>
              <a:t>THIS Thursday</a:t>
            </a:r>
            <a:r>
              <a:rPr lang="en-US" dirty="0"/>
              <a:t>.</a:t>
            </a:r>
          </a:p>
          <a:p>
            <a:r>
              <a:rPr lang="en-US" dirty="0"/>
              <a:t>Thanksgiving week:</a:t>
            </a:r>
          </a:p>
          <a:p>
            <a:pPr lvl="1"/>
            <a:r>
              <a:rPr lang="en-US" dirty="0"/>
              <a:t>No OH (including mine, TAs might choose to hold them at their individual discretion)</a:t>
            </a:r>
          </a:p>
          <a:p>
            <a:pPr lvl="1"/>
            <a:r>
              <a:rPr lang="en-US" dirty="0"/>
              <a:t>No class next Tuesday (have a nice break!)</a:t>
            </a:r>
          </a:p>
          <a:p>
            <a:pPr lvl="1"/>
            <a:r>
              <a:rPr lang="en-US" dirty="0"/>
              <a:t>I will be available over email if you need me</a:t>
            </a:r>
          </a:p>
          <a:p>
            <a:r>
              <a:rPr lang="en-US" dirty="0"/>
              <a:t>Today we will continue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dirty="0"/>
          </a:p>
        </p:txBody>
      </p:sp>
    </p:spTree>
    <p:extLst>
      <p:ext uri="{BB962C8B-B14F-4D97-AF65-F5344CB8AC3E}">
        <p14:creationId xmlns:p14="http://schemas.microsoft.com/office/powerpoint/2010/main" val="68525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Tue. Dec. 3</a:t>
            </a:r>
          </a:p>
        </p:txBody>
      </p:sp>
      <p:sp>
        <p:nvSpPr>
          <p:cNvPr id="6147" name="Rectangle 3"/>
          <p:cNvSpPr>
            <a:spLocks noGrp="1" noChangeArrowheads="1"/>
          </p:cNvSpPr>
          <p:nvPr>
            <p:ph idx="1"/>
            <p:custDataLst>
              <p:tags r:id="rId2"/>
            </p:custDataLst>
          </p:nvPr>
        </p:nvSpPr>
        <p:spPr>
          <a:xfrm>
            <a:off x="1021404" y="1024127"/>
            <a:ext cx="10204315" cy="5457695"/>
          </a:xfrm>
        </p:spPr>
        <p:txBody>
          <a:bodyPr>
            <a:normAutofit fontScale="92500" lnSpcReduction="10000"/>
          </a:bodyPr>
          <a:lstStyle/>
          <a:p>
            <a:r>
              <a:rPr lang="en-US" dirty="0"/>
              <a:t>DMT2 is </a:t>
            </a:r>
            <a:r>
              <a:rPr lang="en-US" b="1" i="1" u="sng" dirty="0"/>
              <a:t>going to be great</a:t>
            </a:r>
            <a:r>
              <a:rPr lang="en-US" dirty="0"/>
              <a:t>! Let’s learn a lot of stuff together! Keep morale high!</a:t>
            </a:r>
          </a:p>
          <a:p>
            <a:r>
              <a:rPr lang="en-US" dirty="0"/>
              <a:t>Only 1 more lecture after today. We got this!!</a:t>
            </a:r>
          </a:p>
          <a:p>
            <a:r>
              <a:rPr lang="en-US" dirty="0"/>
              <a:t>Quiz 4 is </a:t>
            </a:r>
            <a:r>
              <a:rPr lang="en-US" b="1" i="1" u="sng" dirty="0"/>
              <a:t>graded and returned</a:t>
            </a:r>
            <a:r>
              <a:rPr lang="en-US" dirty="0"/>
              <a:t>. </a:t>
            </a:r>
          </a:p>
          <a:p>
            <a:pPr lvl="1"/>
            <a:r>
              <a:rPr lang="en-US" dirty="0"/>
              <a:t>Regrades open until Wednesday.</a:t>
            </a:r>
          </a:p>
          <a:p>
            <a:r>
              <a:rPr lang="en-US" b="1" i="1" u="sng" dirty="0"/>
              <a:t>Homework Grading</a:t>
            </a:r>
            <a:r>
              <a:rPr lang="en-US" dirty="0"/>
              <a:t>: Late homework 4 is being graded this week.</a:t>
            </a:r>
          </a:p>
          <a:p>
            <a:r>
              <a:rPr lang="en-US" b="1" i="1" u="sng" dirty="0"/>
              <a:t>Homework 5</a:t>
            </a:r>
            <a:r>
              <a:rPr lang="en-US" dirty="0"/>
              <a:t> is due THIS THURSDAY.</a:t>
            </a:r>
          </a:p>
          <a:p>
            <a:pPr lvl="1"/>
            <a:r>
              <a:rPr lang="en-US" dirty="0"/>
              <a:t>Due to grading constraints, extensions are only for 48 hours!</a:t>
            </a:r>
          </a:p>
          <a:p>
            <a:r>
              <a:rPr lang="en-US" b="1" i="1" u="sng" dirty="0"/>
              <a:t>Final Exam</a:t>
            </a:r>
            <a:r>
              <a:rPr lang="en-US" dirty="0"/>
              <a:t>:</a:t>
            </a:r>
          </a:p>
          <a:p>
            <a:pPr lvl="1"/>
            <a:r>
              <a:rPr lang="en-US" dirty="0"/>
              <a:t>9:30 section: Tuesday, Dec. 17 2-5pm (last day of exams)</a:t>
            </a:r>
          </a:p>
          <a:p>
            <a:pPr lvl="1"/>
            <a:r>
              <a:rPr lang="en-US" dirty="0"/>
              <a:t>12:30 section: Monday Dec. 9 2-5pm (first day of exams)</a:t>
            </a:r>
          </a:p>
          <a:p>
            <a:pPr lvl="1"/>
            <a:r>
              <a:rPr lang="en-US" dirty="0"/>
              <a:t>Both are in the respective lecture rooms</a:t>
            </a:r>
          </a:p>
          <a:p>
            <a:r>
              <a:rPr lang="en-US" dirty="0"/>
              <a:t>Today we will continue module 5 and see a bunch of reductions!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dirty="0"/>
          </a:p>
        </p:txBody>
      </p:sp>
    </p:spTree>
    <p:extLst>
      <p:ext uri="{BB962C8B-B14F-4D97-AF65-F5344CB8AC3E}">
        <p14:creationId xmlns:p14="http://schemas.microsoft.com/office/powerpoint/2010/main" val="2869545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21: Thu. Dec. 5</a:t>
            </a:r>
          </a:p>
        </p:txBody>
      </p:sp>
      <p:sp>
        <p:nvSpPr>
          <p:cNvPr id="6147" name="Rectangle 3"/>
          <p:cNvSpPr>
            <a:spLocks noGrp="1" noChangeArrowheads="1"/>
          </p:cNvSpPr>
          <p:nvPr>
            <p:ph idx="1"/>
            <p:custDataLst>
              <p:tags r:id="rId2"/>
            </p:custDataLst>
          </p:nvPr>
        </p:nvSpPr>
        <p:spPr>
          <a:xfrm>
            <a:off x="1021404" y="1024127"/>
            <a:ext cx="10204315" cy="5457695"/>
          </a:xfrm>
        </p:spPr>
        <p:txBody>
          <a:bodyPr>
            <a:normAutofit fontScale="92500" lnSpcReduction="10000"/>
          </a:bodyPr>
          <a:lstStyle/>
          <a:p>
            <a:r>
              <a:rPr lang="en-US" dirty="0"/>
              <a:t>DMT2 is </a:t>
            </a:r>
            <a:r>
              <a:rPr lang="en-US" b="1" i="1" u="sng" dirty="0"/>
              <a:t>going to be great</a:t>
            </a:r>
            <a:r>
              <a:rPr lang="en-US" dirty="0"/>
              <a:t>! Let’s learn a lot of stuff together! Keep morale high!</a:t>
            </a:r>
          </a:p>
          <a:p>
            <a:r>
              <a:rPr lang="en-US" dirty="0"/>
              <a:t>LAST LECTURE!!!! </a:t>
            </a:r>
          </a:p>
          <a:p>
            <a:r>
              <a:rPr lang="en-US" dirty="0"/>
              <a:t>Quiz 4 is </a:t>
            </a:r>
            <a:r>
              <a:rPr lang="en-US" b="1" i="1" u="sng" dirty="0"/>
              <a:t>graded and returned</a:t>
            </a:r>
            <a:r>
              <a:rPr lang="en-US" dirty="0"/>
              <a:t>. </a:t>
            </a:r>
          </a:p>
          <a:p>
            <a:pPr lvl="1"/>
            <a:r>
              <a:rPr lang="en-US" dirty="0"/>
              <a:t>Regrades are closed, will return to you shortly.</a:t>
            </a:r>
          </a:p>
          <a:p>
            <a:r>
              <a:rPr lang="en-US" b="1" i="1" u="sng" dirty="0"/>
              <a:t>Homework Grading</a:t>
            </a:r>
            <a:r>
              <a:rPr lang="en-US" dirty="0"/>
              <a:t>: Late homework 4 is being graded this week.</a:t>
            </a:r>
          </a:p>
          <a:p>
            <a:r>
              <a:rPr lang="en-US" b="1" i="1" u="sng" dirty="0"/>
              <a:t>Homework 5</a:t>
            </a:r>
            <a:r>
              <a:rPr lang="en-US" dirty="0"/>
              <a:t> is due THIS EVENING.</a:t>
            </a:r>
          </a:p>
          <a:p>
            <a:pPr lvl="1"/>
            <a:r>
              <a:rPr lang="en-US" dirty="0"/>
              <a:t>Due to grading constraints, extensions are only for 48 hours!</a:t>
            </a:r>
          </a:p>
          <a:p>
            <a:r>
              <a:rPr lang="en-US" b="1" i="1" u="sng" dirty="0"/>
              <a:t>Final Exam</a:t>
            </a:r>
            <a:r>
              <a:rPr lang="en-US" dirty="0"/>
              <a:t>:</a:t>
            </a:r>
          </a:p>
          <a:p>
            <a:pPr lvl="1"/>
            <a:r>
              <a:rPr lang="en-US" dirty="0"/>
              <a:t>9:30 section: Tuesday, Dec. 17 2-5pm (last day of exams)</a:t>
            </a:r>
          </a:p>
          <a:p>
            <a:pPr lvl="1"/>
            <a:r>
              <a:rPr lang="en-US" dirty="0"/>
              <a:t>12:30 section: Monday Dec. 9 2-5pm (first day of exams)</a:t>
            </a:r>
          </a:p>
          <a:p>
            <a:pPr lvl="1"/>
            <a:r>
              <a:rPr lang="en-US" dirty="0"/>
              <a:t>Both are in the respective lecture rooms</a:t>
            </a:r>
          </a:p>
          <a:p>
            <a:r>
              <a:rPr lang="en-US" dirty="0"/>
              <a:t>Today we will finish module 5 and finish the course!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dirty="0"/>
          </a:p>
        </p:txBody>
      </p:sp>
    </p:spTree>
    <p:extLst>
      <p:ext uri="{BB962C8B-B14F-4D97-AF65-F5344CB8AC3E}">
        <p14:creationId xmlns:p14="http://schemas.microsoft.com/office/powerpoint/2010/main" val="356110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11926</TotalTime>
  <Words>2731</Words>
  <Application>Microsoft Macintosh PowerPoint</Application>
  <PresentationFormat>Widescreen</PresentationFormat>
  <Paragraphs>237</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lpstr>Lecture 15: Tue. Oct. 29</vt:lpstr>
      <vt:lpstr>Lecture 16: Thu. Nov. 7</vt:lpstr>
      <vt:lpstr>Lecture 17: Tue. Nov. 12</vt:lpstr>
      <vt:lpstr>Lecture 18: Thu. Nov. 14</vt:lpstr>
      <vt:lpstr>Lecture 19: Tue. Nov. 19</vt:lpstr>
      <vt:lpstr>Lecture 20: Tue. Dec. 3</vt:lpstr>
      <vt:lpstr>Lecture 21: Thu. Dec. 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198</cp:revision>
  <dcterms:created xsi:type="dcterms:W3CDTF">2023-02-24T14:15:53Z</dcterms:created>
  <dcterms:modified xsi:type="dcterms:W3CDTF">2024-12-05T13:25:13Z</dcterms:modified>
</cp:coreProperties>
</file>