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59"/>
  </p:notesMasterIdLst>
  <p:sldIdLst>
    <p:sldId id="256" r:id="rId2"/>
    <p:sldId id="272" r:id="rId3"/>
    <p:sldId id="258" r:id="rId4"/>
    <p:sldId id="367" r:id="rId5"/>
    <p:sldId id="459" r:id="rId6"/>
    <p:sldId id="460" r:id="rId7"/>
    <p:sldId id="362" r:id="rId8"/>
    <p:sldId id="363" r:id="rId9"/>
    <p:sldId id="366" r:id="rId10"/>
    <p:sldId id="461" r:id="rId11"/>
    <p:sldId id="480" r:id="rId12"/>
    <p:sldId id="462" r:id="rId13"/>
    <p:sldId id="481" r:id="rId14"/>
    <p:sldId id="463" r:id="rId15"/>
    <p:sldId id="482" r:id="rId16"/>
    <p:sldId id="465" r:id="rId17"/>
    <p:sldId id="483" r:id="rId18"/>
    <p:sldId id="360" r:id="rId19"/>
    <p:sldId id="468" r:id="rId20"/>
    <p:sldId id="469" r:id="rId21"/>
    <p:sldId id="512" r:id="rId22"/>
    <p:sldId id="484" r:id="rId23"/>
    <p:sldId id="487" r:id="rId24"/>
    <p:sldId id="470" r:id="rId25"/>
    <p:sldId id="486" r:id="rId26"/>
    <p:sldId id="467" r:id="rId27"/>
    <p:sldId id="474" r:id="rId28"/>
    <p:sldId id="489" r:id="rId29"/>
    <p:sldId id="491" r:id="rId30"/>
    <p:sldId id="492" r:id="rId31"/>
    <p:sldId id="493" r:id="rId32"/>
    <p:sldId id="490" r:id="rId33"/>
    <p:sldId id="494" r:id="rId34"/>
    <p:sldId id="495" r:id="rId35"/>
    <p:sldId id="496" r:id="rId36"/>
    <p:sldId id="497" r:id="rId37"/>
    <p:sldId id="498" r:id="rId38"/>
    <p:sldId id="499" r:id="rId39"/>
    <p:sldId id="500" r:id="rId40"/>
    <p:sldId id="501" r:id="rId41"/>
    <p:sldId id="502" r:id="rId42"/>
    <p:sldId id="503" r:id="rId43"/>
    <p:sldId id="475" r:id="rId44"/>
    <p:sldId id="476" r:id="rId45"/>
    <p:sldId id="477" r:id="rId46"/>
    <p:sldId id="505" r:id="rId47"/>
    <p:sldId id="506" r:id="rId48"/>
    <p:sldId id="507" r:id="rId49"/>
    <p:sldId id="508" r:id="rId50"/>
    <p:sldId id="509" r:id="rId51"/>
    <p:sldId id="510" r:id="rId52"/>
    <p:sldId id="511" r:id="rId53"/>
    <p:sldId id="488" r:id="rId54"/>
    <p:sldId id="471" r:id="rId55"/>
    <p:sldId id="504" r:id="rId56"/>
    <p:sldId id="473" r:id="rId57"/>
    <p:sldId id="458"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50"/>
    <p:restoredTop sz="94687"/>
  </p:normalViewPr>
  <p:slideViewPr>
    <p:cSldViewPr snapToGrid="0" snapToObjects="1">
      <p:cViewPr varScale="1">
        <p:scale>
          <a:sx n="141" d="100"/>
          <a:sy n="141" d="100"/>
        </p:scale>
        <p:origin x="7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9/28/23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9/28/23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9/28/23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9/28/23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9/28/23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9/28/23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9/28/23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9/28/23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9/28/23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9/28/23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9/28/23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9/28/23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9/28/23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9/28/23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7"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Context-Free Languages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 Context-Free Grammar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2015980" y="2536215"/>
                <a:ext cx="8572356" cy="2035786"/>
              </a:xfrm>
              <a:solidFill>
                <a:schemeClr val="tx1">
                  <a:lumMod val="95000"/>
                </a:schemeClr>
              </a:solidFill>
            </p:spPr>
            <p:txBody>
              <a:bodyPr>
                <a:normAutofit fontScale="92500" lnSpcReduction="10000"/>
              </a:bodyPr>
              <a:lstStyle/>
              <a:p>
                <a:pPr marL="0" indent="0">
                  <a:buNone/>
                </a:pPr>
                <a:r>
                  <a:rPr lang="en-US" dirty="0">
                    <a:solidFill>
                      <a:schemeClr val="bg1"/>
                    </a:solidFill>
                  </a:rPr>
                  <a:t>&lt;</a:t>
                </a:r>
                <a:r>
                  <a:rPr lang="en-US" dirty="0" err="1">
                    <a:solidFill>
                      <a:schemeClr val="bg1"/>
                    </a:solidFill>
                  </a:rPr>
                  <a:t>variable_dec</a:t>
                </a:r>
                <a:r>
                  <a:rPr lang="en-US" dirty="0">
                    <a:solidFill>
                      <a:schemeClr val="bg1"/>
                    </a:solidFill>
                  </a:rPr>
                  <a:t>&gt; </a:t>
                </a:r>
                <a:r>
                  <a:rPr lang="en-US" dirty="0">
                    <a:solidFill>
                      <a:schemeClr val="bg1"/>
                    </a:solidFill>
                    <a:sym typeface="Wingdings" pitchFamily="2" charset="2"/>
                  </a:rPr>
                  <a:t></a:t>
                </a:r>
                <a:r>
                  <a:rPr lang="en-US" dirty="0">
                    <a:solidFill>
                      <a:schemeClr val="bg1"/>
                    </a:solidFill>
                  </a:rPr>
                  <a:t> &lt;type&gt; &lt;name&gt; = &lt;expr&gt;;</a:t>
                </a:r>
                <a:br>
                  <a:rPr lang="en-US" dirty="0">
                    <a:solidFill>
                      <a:schemeClr val="bg1"/>
                    </a:solidFill>
                  </a:rPr>
                </a:br>
                <a:r>
                  <a:rPr lang="en-US" dirty="0">
                    <a:solidFill>
                      <a:schemeClr val="bg1"/>
                    </a:solidFill>
                  </a:rPr>
                  <a:t>&lt;type&gt; </a:t>
                </a:r>
                <a:r>
                  <a:rPr lang="en-US" dirty="0">
                    <a:solidFill>
                      <a:schemeClr val="bg1"/>
                    </a:solidFill>
                    <a:sym typeface="Wingdings" pitchFamily="2" charset="2"/>
                  </a:rPr>
                  <a:t></a:t>
                </a:r>
                <a:r>
                  <a:rPr lang="en-US" dirty="0">
                    <a:solidFill>
                      <a:schemeClr val="bg1"/>
                    </a:solidFill>
                  </a:rPr>
                  <a:t> </a:t>
                </a:r>
                <a:r>
                  <a:rPr lang="en-US" dirty="0" err="1">
                    <a:solidFill>
                      <a:schemeClr val="bg1"/>
                    </a:solidFill>
                  </a:rPr>
                  <a:t>int</a:t>
                </a:r>
                <a:r>
                  <a:rPr lang="en-US" dirty="0">
                    <a:solidFill>
                      <a:schemeClr val="bg1"/>
                    </a:solidFill>
                  </a:rPr>
                  <a:t> | double</a:t>
                </a:r>
                <a:br>
                  <a:rPr lang="en-US" dirty="0">
                    <a:solidFill>
                      <a:schemeClr val="bg1"/>
                    </a:solidFill>
                  </a:rPr>
                </a:br>
                <a:r>
                  <a:rPr lang="en-US" dirty="0">
                    <a:solidFill>
                      <a:schemeClr val="bg1"/>
                    </a:solidFill>
                  </a:rPr>
                  <a:t>&lt;name&gt; </a:t>
                </a:r>
                <a:r>
                  <a:rPr lang="en-US" dirty="0">
                    <a:solidFill>
                      <a:schemeClr val="bg1"/>
                    </a:solidFill>
                    <a:sym typeface="Wingdings" pitchFamily="2" charset="2"/>
                  </a:rPr>
                  <a:t></a:t>
                </a:r>
                <a:r>
                  <a:rPr lang="en-US" dirty="0">
                    <a:solidFill>
                      <a:schemeClr val="bg1"/>
                    </a:solidFill>
                  </a:rPr>
                  <a:t> </a:t>
                </a:r>
                <a14:m>
                  <m:oMath xmlns:m="http://schemas.openxmlformats.org/officeDocument/2006/math">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Σ</m:t>
                        </m:r>
                      </m:e>
                      <m:sup>
                        <m:r>
                          <a:rPr lang="en-US" b="0" i="1" smtClean="0">
                            <a:solidFill>
                              <a:schemeClr val="bg1"/>
                            </a:solidFill>
                            <a:latin typeface="Cambria Math" panose="02040503050406030204" pitchFamily="18" charset="0"/>
                          </a:rPr>
                          <m:t>∗</m:t>
                        </m:r>
                      </m:sup>
                    </m:sSup>
                  </m:oMath>
                </a14:m>
                <a:br>
                  <a:rPr lang="en-US" dirty="0">
                    <a:solidFill>
                      <a:schemeClr val="bg1"/>
                    </a:solidFill>
                  </a:rPr>
                </a:br>
                <a:r>
                  <a:rPr lang="en-US" dirty="0">
                    <a:solidFill>
                      <a:schemeClr val="bg1"/>
                    </a:solidFill>
                  </a:rPr>
                  <a:t>&lt;expr&gt; </a:t>
                </a:r>
                <a:r>
                  <a:rPr lang="en-US" dirty="0">
                    <a:solidFill>
                      <a:schemeClr val="bg1"/>
                    </a:solidFill>
                    <a:sym typeface="Wingdings" pitchFamily="2" charset="2"/>
                  </a:rPr>
                  <a:t></a:t>
                </a:r>
                <a:r>
                  <a:rPr lang="en-US" dirty="0">
                    <a:solidFill>
                      <a:schemeClr val="bg1"/>
                    </a:solidFill>
                  </a:rPr>
                  <a:t> &lt;</a:t>
                </a:r>
                <a:r>
                  <a:rPr lang="en-US" dirty="0" err="1">
                    <a:solidFill>
                      <a:schemeClr val="bg1"/>
                    </a:solidFill>
                  </a:rPr>
                  <a:t>concrete_type</a:t>
                </a:r>
                <a:r>
                  <a:rPr lang="en-US" dirty="0">
                    <a:solidFill>
                      <a:schemeClr val="bg1"/>
                    </a:solidFill>
                  </a:rPr>
                  <a:t>&gt; | &lt;expr&gt; + &lt;expr&gt; | &lt;expr&gt; - &lt;expr&gt;</a:t>
                </a:r>
                <a:br>
                  <a:rPr lang="en-US" dirty="0">
                    <a:solidFill>
                      <a:schemeClr val="bg1"/>
                    </a:solidFill>
                  </a:rPr>
                </a:br>
                <a:r>
                  <a:rPr lang="en-US" dirty="0">
                    <a:solidFill>
                      <a:schemeClr val="bg1"/>
                    </a:solidFill>
                  </a:rPr>
                  <a:t>&lt;</a:t>
                </a:r>
                <a:r>
                  <a:rPr lang="en-US" dirty="0" err="1">
                    <a:solidFill>
                      <a:schemeClr val="bg1"/>
                    </a:solidFill>
                  </a:rPr>
                  <a:t>concrete_type</a:t>
                </a:r>
                <a:r>
                  <a:rPr lang="en-US" dirty="0">
                    <a:solidFill>
                      <a:schemeClr val="bg1"/>
                    </a:solidFill>
                  </a:rPr>
                  <a:t>&gt; </a:t>
                </a:r>
                <a:r>
                  <a:rPr lang="en-US" dirty="0">
                    <a:solidFill>
                      <a:schemeClr val="bg1"/>
                    </a:solidFill>
                    <a:sym typeface="Wingdings" pitchFamily="2" charset="2"/>
                  </a:rPr>
                  <a:t></a:t>
                </a:r>
                <a:r>
                  <a:rPr lang="en-US" dirty="0">
                    <a:solidFill>
                      <a:schemeClr val="bg1"/>
                    </a:solidFill>
                  </a:rPr>
                  <a:t> </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oMath>
                </a14:m>
                <a:r>
                  <a:rPr lang="en-US" dirty="0">
                    <a:solidFill>
                      <a:schemeClr val="bg1"/>
                    </a:solidFill>
                  </a:rPr>
                  <a:t> | </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2015980" y="2536215"/>
                <a:ext cx="8572356" cy="2035786"/>
              </a:xfrm>
              <a:blipFill>
                <a:blip r:embed="rId2"/>
                <a:stretch>
                  <a:fillRect l="-888" t="-1242"/>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AEDC762-41B0-B84F-B924-530F3542BAAD}"/>
              </a:ext>
            </a:extLst>
          </p:cNvPr>
          <p:cNvSpPr txBox="1">
            <a:spLocks/>
          </p:cNvSpPr>
          <p:nvPr/>
        </p:nvSpPr>
        <p:spPr>
          <a:xfrm>
            <a:off x="937387" y="1150882"/>
            <a:ext cx="2637086" cy="74939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The first variable here is called the </a:t>
            </a:r>
            <a:r>
              <a:rPr lang="en-US" sz="1800" b="1" i="1" u="sng" dirty="0"/>
              <a:t>start variable</a:t>
            </a:r>
            <a:r>
              <a:rPr lang="en-US" sz="1800" i="1" dirty="0"/>
              <a:t> </a:t>
            </a:r>
            <a:endParaRPr lang="en-US" sz="1800" b="1" u="sng" dirty="0"/>
          </a:p>
        </p:txBody>
      </p:sp>
      <p:cxnSp>
        <p:nvCxnSpPr>
          <p:cNvPr id="5" name="Straight Connector 4">
            <a:extLst>
              <a:ext uri="{FF2B5EF4-FFF2-40B4-BE49-F238E27FC236}">
                <a16:creationId xmlns:a16="http://schemas.microsoft.com/office/drawing/2014/main" id="{6FA8269A-0A0E-8643-8DC1-5D789984E433}"/>
              </a:ext>
            </a:extLst>
          </p:cNvPr>
          <p:cNvCxnSpPr>
            <a:cxnSpLocks/>
          </p:cNvCxnSpPr>
          <p:nvPr/>
        </p:nvCxnSpPr>
        <p:spPr>
          <a:xfrm flipH="1" flipV="1">
            <a:off x="2452679" y="1891130"/>
            <a:ext cx="716548" cy="51956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0AB717CD-E900-6F49-B0B7-A813E8258B18}"/>
              </a:ext>
            </a:extLst>
          </p:cNvPr>
          <p:cNvSpPr txBox="1">
            <a:spLocks/>
          </p:cNvSpPr>
          <p:nvPr/>
        </p:nvSpPr>
        <p:spPr>
          <a:xfrm>
            <a:off x="1141413" y="5579571"/>
            <a:ext cx="4178404" cy="83956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Each of these production rules can be applied to substitute for variables of the same name</a:t>
            </a:r>
            <a:endParaRPr lang="en-US" sz="1800" b="1" u="sng" dirty="0"/>
          </a:p>
        </p:txBody>
      </p:sp>
      <p:cxnSp>
        <p:nvCxnSpPr>
          <p:cNvPr id="8" name="Straight Connector 7">
            <a:extLst>
              <a:ext uri="{FF2B5EF4-FFF2-40B4-BE49-F238E27FC236}">
                <a16:creationId xmlns:a16="http://schemas.microsoft.com/office/drawing/2014/main" id="{9BFFF63B-00AB-6D43-8C2C-2C47EECBA12D}"/>
              </a:ext>
            </a:extLst>
          </p:cNvPr>
          <p:cNvCxnSpPr>
            <a:cxnSpLocks/>
          </p:cNvCxnSpPr>
          <p:nvPr/>
        </p:nvCxnSpPr>
        <p:spPr>
          <a:xfrm flipV="1">
            <a:off x="2374254" y="4697525"/>
            <a:ext cx="327382" cy="84543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DC31E2AC-A600-EF4D-8D2C-DCA45D14781D}"/>
              </a:ext>
            </a:extLst>
          </p:cNvPr>
          <p:cNvSpPr txBox="1">
            <a:spLocks/>
          </p:cNvSpPr>
          <p:nvPr/>
        </p:nvSpPr>
        <p:spPr>
          <a:xfrm>
            <a:off x="6790719" y="5579571"/>
            <a:ext cx="4521304" cy="102488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Terminal characters like these cannot be replaced, but ensure the expression will eventually be completed through enough substitutions</a:t>
            </a:r>
            <a:endParaRPr lang="en-US" sz="1800" b="1" u="sng" dirty="0"/>
          </a:p>
        </p:txBody>
      </p:sp>
      <p:cxnSp>
        <p:nvCxnSpPr>
          <p:cNvPr id="11" name="Straight Connector 10">
            <a:extLst>
              <a:ext uri="{FF2B5EF4-FFF2-40B4-BE49-F238E27FC236}">
                <a16:creationId xmlns:a16="http://schemas.microsoft.com/office/drawing/2014/main" id="{FEB8900E-F25D-E041-9201-975AAC774CC8}"/>
              </a:ext>
            </a:extLst>
          </p:cNvPr>
          <p:cNvCxnSpPr>
            <a:cxnSpLocks/>
          </p:cNvCxnSpPr>
          <p:nvPr/>
        </p:nvCxnSpPr>
        <p:spPr>
          <a:xfrm flipH="1" flipV="1">
            <a:off x="5870864" y="4697525"/>
            <a:ext cx="919855" cy="106736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478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 Context-Free Grammar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935325" y="1019142"/>
                <a:ext cx="8572356" cy="2035786"/>
              </a:xfrm>
              <a:solidFill>
                <a:schemeClr val="tx1">
                  <a:lumMod val="95000"/>
                </a:schemeClr>
              </a:solidFill>
            </p:spPr>
            <p:txBody>
              <a:bodyPr>
                <a:normAutofit fontScale="92500" lnSpcReduction="10000"/>
              </a:bodyPr>
              <a:lstStyle/>
              <a:p>
                <a:pPr marL="0" indent="0">
                  <a:buNone/>
                </a:pPr>
                <a:r>
                  <a:rPr lang="en-US" dirty="0">
                    <a:solidFill>
                      <a:schemeClr val="bg1"/>
                    </a:solidFill>
                  </a:rPr>
                  <a:t>&lt;</a:t>
                </a:r>
                <a:r>
                  <a:rPr lang="en-US" dirty="0" err="1">
                    <a:solidFill>
                      <a:schemeClr val="bg1"/>
                    </a:solidFill>
                  </a:rPr>
                  <a:t>variable_dec</a:t>
                </a:r>
                <a:r>
                  <a:rPr lang="en-US" dirty="0">
                    <a:solidFill>
                      <a:schemeClr val="bg1"/>
                    </a:solidFill>
                  </a:rPr>
                  <a:t>&gt; </a:t>
                </a:r>
                <a:r>
                  <a:rPr lang="en-US" dirty="0">
                    <a:solidFill>
                      <a:schemeClr val="bg1"/>
                    </a:solidFill>
                    <a:sym typeface="Wingdings" pitchFamily="2" charset="2"/>
                  </a:rPr>
                  <a:t></a:t>
                </a:r>
                <a:r>
                  <a:rPr lang="en-US" dirty="0">
                    <a:solidFill>
                      <a:schemeClr val="bg1"/>
                    </a:solidFill>
                  </a:rPr>
                  <a:t> &lt;type&gt; &lt;name&gt; = &lt;expr&gt;;</a:t>
                </a:r>
                <a:br>
                  <a:rPr lang="en-US" dirty="0">
                    <a:solidFill>
                      <a:schemeClr val="bg1"/>
                    </a:solidFill>
                  </a:rPr>
                </a:br>
                <a:r>
                  <a:rPr lang="en-US" dirty="0">
                    <a:solidFill>
                      <a:schemeClr val="bg1"/>
                    </a:solidFill>
                  </a:rPr>
                  <a:t>&lt;type&gt; </a:t>
                </a:r>
                <a:r>
                  <a:rPr lang="en-US" dirty="0">
                    <a:solidFill>
                      <a:schemeClr val="bg1"/>
                    </a:solidFill>
                    <a:sym typeface="Wingdings" pitchFamily="2" charset="2"/>
                  </a:rPr>
                  <a:t></a:t>
                </a:r>
                <a:r>
                  <a:rPr lang="en-US" dirty="0">
                    <a:solidFill>
                      <a:schemeClr val="bg1"/>
                    </a:solidFill>
                  </a:rPr>
                  <a:t> </a:t>
                </a:r>
                <a:r>
                  <a:rPr lang="en-US" dirty="0" err="1">
                    <a:solidFill>
                      <a:schemeClr val="bg1"/>
                    </a:solidFill>
                  </a:rPr>
                  <a:t>int</a:t>
                </a:r>
                <a:r>
                  <a:rPr lang="en-US" dirty="0">
                    <a:solidFill>
                      <a:schemeClr val="bg1"/>
                    </a:solidFill>
                  </a:rPr>
                  <a:t> | double</a:t>
                </a:r>
                <a:br>
                  <a:rPr lang="en-US" dirty="0">
                    <a:solidFill>
                      <a:schemeClr val="bg1"/>
                    </a:solidFill>
                  </a:rPr>
                </a:br>
                <a:r>
                  <a:rPr lang="en-US" dirty="0">
                    <a:solidFill>
                      <a:schemeClr val="bg1"/>
                    </a:solidFill>
                  </a:rPr>
                  <a:t>&lt;name&gt; </a:t>
                </a:r>
                <a:r>
                  <a:rPr lang="en-US" dirty="0">
                    <a:solidFill>
                      <a:schemeClr val="bg1"/>
                    </a:solidFill>
                    <a:sym typeface="Wingdings" pitchFamily="2" charset="2"/>
                  </a:rPr>
                  <a:t></a:t>
                </a:r>
                <a:r>
                  <a:rPr lang="en-US" dirty="0">
                    <a:solidFill>
                      <a:schemeClr val="bg1"/>
                    </a:solidFill>
                  </a:rPr>
                  <a:t> </a:t>
                </a:r>
                <a14:m>
                  <m:oMath xmlns:m="http://schemas.openxmlformats.org/officeDocument/2006/math">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Σ</m:t>
                        </m:r>
                      </m:e>
                      <m:sup>
                        <m:r>
                          <a:rPr lang="en-US" b="0" i="1" smtClean="0">
                            <a:solidFill>
                              <a:schemeClr val="bg1"/>
                            </a:solidFill>
                            <a:latin typeface="Cambria Math" panose="02040503050406030204" pitchFamily="18" charset="0"/>
                          </a:rPr>
                          <m:t>∗</m:t>
                        </m:r>
                      </m:sup>
                    </m:sSup>
                  </m:oMath>
                </a14:m>
                <a:br>
                  <a:rPr lang="en-US" dirty="0">
                    <a:solidFill>
                      <a:schemeClr val="bg1"/>
                    </a:solidFill>
                  </a:rPr>
                </a:br>
                <a:r>
                  <a:rPr lang="en-US" dirty="0">
                    <a:solidFill>
                      <a:schemeClr val="bg1"/>
                    </a:solidFill>
                  </a:rPr>
                  <a:t>&lt;expr&gt; </a:t>
                </a:r>
                <a:r>
                  <a:rPr lang="en-US" dirty="0">
                    <a:solidFill>
                      <a:schemeClr val="bg1"/>
                    </a:solidFill>
                    <a:sym typeface="Wingdings" pitchFamily="2" charset="2"/>
                  </a:rPr>
                  <a:t></a:t>
                </a:r>
                <a:r>
                  <a:rPr lang="en-US" dirty="0">
                    <a:solidFill>
                      <a:schemeClr val="bg1"/>
                    </a:solidFill>
                  </a:rPr>
                  <a:t> &lt;</a:t>
                </a:r>
                <a:r>
                  <a:rPr lang="en-US" dirty="0" err="1">
                    <a:solidFill>
                      <a:schemeClr val="bg1"/>
                    </a:solidFill>
                  </a:rPr>
                  <a:t>concrete_type</a:t>
                </a:r>
                <a:r>
                  <a:rPr lang="en-US" dirty="0">
                    <a:solidFill>
                      <a:schemeClr val="bg1"/>
                    </a:solidFill>
                  </a:rPr>
                  <a:t>&gt; | &lt;expr&gt; + &lt;expr&gt; | &lt;expr&gt; - &lt;expr&gt;</a:t>
                </a:r>
                <a:br>
                  <a:rPr lang="en-US" dirty="0">
                    <a:solidFill>
                      <a:schemeClr val="bg1"/>
                    </a:solidFill>
                  </a:rPr>
                </a:br>
                <a:r>
                  <a:rPr lang="en-US" dirty="0">
                    <a:solidFill>
                      <a:schemeClr val="bg1"/>
                    </a:solidFill>
                  </a:rPr>
                  <a:t>&lt;</a:t>
                </a:r>
                <a:r>
                  <a:rPr lang="en-US" dirty="0" err="1">
                    <a:solidFill>
                      <a:schemeClr val="bg1"/>
                    </a:solidFill>
                  </a:rPr>
                  <a:t>concrete_type</a:t>
                </a:r>
                <a:r>
                  <a:rPr lang="en-US" dirty="0">
                    <a:solidFill>
                      <a:schemeClr val="bg1"/>
                    </a:solidFill>
                  </a:rPr>
                  <a:t>&gt; </a:t>
                </a:r>
                <a:r>
                  <a:rPr lang="en-US" dirty="0">
                    <a:solidFill>
                      <a:schemeClr val="bg1"/>
                    </a:solidFill>
                    <a:sym typeface="Wingdings" pitchFamily="2" charset="2"/>
                  </a:rPr>
                  <a:t></a:t>
                </a:r>
                <a:r>
                  <a:rPr lang="en-US" dirty="0">
                    <a:solidFill>
                      <a:schemeClr val="bg1"/>
                    </a:solidFill>
                  </a:rPr>
                  <a:t> </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oMath>
                </a14:m>
                <a:r>
                  <a:rPr lang="en-US" dirty="0">
                    <a:solidFill>
                      <a:schemeClr val="bg1"/>
                    </a:solidFill>
                  </a:rPr>
                  <a:t> | </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935325" y="1019142"/>
                <a:ext cx="8572356" cy="2035786"/>
              </a:xfrm>
              <a:blipFill>
                <a:blip r:embed="rId2"/>
                <a:stretch>
                  <a:fillRect l="-888" t="-6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DC31E2AC-A600-EF4D-8D2C-DCA45D14781D}"/>
                  </a:ext>
                </a:extLst>
              </p:cNvPr>
              <p:cNvSpPr txBox="1">
                <a:spLocks/>
              </p:cNvSpPr>
              <p:nvPr/>
            </p:nvSpPr>
            <p:spPr>
              <a:xfrm>
                <a:off x="935325" y="3480608"/>
                <a:ext cx="3593123" cy="115373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u="sng" dirty="0"/>
                  <a:t>Example string in this grammar</a:t>
                </a:r>
                <a:r>
                  <a:rPr lang="en-US" sz="1800" i="1" dirty="0"/>
                  <a:t>:</a:t>
                </a:r>
                <a:br>
                  <a:rPr lang="en-US" sz="1800" i="1" dirty="0"/>
                </a:br>
                <a:endParaRPr lang="en-US" sz="18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𝑑𝑜𝑢𝑏𝑙𝑒</m:t>
                      </m:r>
                      <m:r>
                        <a:rPr lang="en-US" sz="1800" b="0" i="1" smtClean="0">
                          <a:latin typeface="Cambria Math" panose="02040503050406030204" pitchFamily="18" charset="0"/>
                        </a:rPr>
                        <m:t> </m:t>
                      </m:r>
                      <m:r>
                        <a:rPr lang="en-US" sz="1800" b="0" i="1" smtClean="0">
                          <a:latin typeface="Cambria Math" panose="02040503050406030204" pitchFamily="18" charset="0"/>
                        </a:rPr>
                        <m:t>𝑚𝑦𝑉𝑎𝑟</m:t>
                      </m:r>
                      <m:r>
                        <a:rPr lang="en-US" sz="1800" b="0" i="1" smtClean="0">
                          <a:latin typeface="Cambria Math" panose="02040503050406030204" pitchFamily="18" charset="0"/>
                        </a:rPr>
                        <m:t>=3.4+5;</m:t>
                      </m:r>
                    </m:oMath>
                  </m:oMathPara>
                </a14:m>
                <a:endParaRPr lang="en-US" sz="1800" dirty="0"/>
              </a:p>
            </p:txBody>
          </p:sp>
        </mc:Choice>
        <mc:Fallback xmlns="">
          <p:sp>
            <p:nvSpPr>
              <p:cNvPr id="10" name="Content Placeholder 2">
                <a:extLst>
                  <a:ext uri="{FF2B5EF4-FFF2-40B4-BE49-F238E27FC236}">
                    <a16:creationId xmlns:a16="http://schemas.microsoft.com/office/drawing/2014/main" id="{DC31E2AC-A600-EF4D-8D2C-DCA45D14781D}"/>
                  </a:ext>
                </a:extLst>
              </p:cNvPr>
              <p:cNvSpPr txBox="1">
                <a:spLocks noRot="1" noChangeAspect="1" noMove="1" noResize="1" noEditPoints="1" noAdjustHandles="1" noChangeArrowheads="1" noChangeShapeType="1" noTextEdit="1"/>
              </p:cNvSpPr>
              <p:nvPr/>
            </p:nvSpPr>
            <p:spPr>
              <a:xfrm>
                <a:off x="935325" y="3480608"/>
                <a:ext cx="3593123" cy="1153737"/>
              </a:xfrm>
              <a:prstGeom prst="rect">
                <a:avLst/>
              </a:prstGeom>
              <a:blipFill>
                <a:blip r:embed="rId3"/>
                <a:stretch>
                  <a:fillRect l="-1404"/>
                </a:stretch>
              </a:blipFill>
              <a:ln>
                <a:solidFill>
                  <a:schemeClr val="tx1">
                    <a:lumMod val="95000"/>
                  </a:schemeClr>
                </a:solidFill>
              </a:ln>
            </p:spPr>
            <p:txBody>
              <a:bodyPr/>
              <a:lstStyle/>
              <a:p>
                <a:r>
                  <a:rPr lang="en-US">
                    <a:noFill/>
                  </a:rPr>
                  <a:t> </a:t>
                </a:r>
              </a:p>
            </p:txBody>
          </p:sp>
        </mc:Fallback>
      </mc:AlternateContent>
      <p:grpSp>
        <p:nvGrpSpPr>
          <p:cNvPr id="70" name="Group 69">
            <a:extLst>
              <a:ext uri="{FF2B5EF4-FFF2-40B4-BE49-F238E27FC236}">
                <a16:creationId xmlns:a16="http://schemas.microsoft.com/office/drawing/2014/main" id="{DCAF4180-15BA-1044-8927-5CD19AE8DDA1}"/>
              </a:ext>
            </a:extLst>
          </p:cNvPr>
          <p:cNvGrpSpPr/>
          <p:nvPr/>
        </p:nvGrpSpPr>
        <p:grpSpPr>
          <a:xfrm>
            <a:off x="4849234" y="3150526"/>
            <a:ext cx="6320993" cy="3489265"/>
            <a:chOff x="4849234" y="3150526"/>
            <a:chExt cx="6320993" cy="3489265"/>
          </a:xfrm>
        </p:grpSpPr>
        <p:sp>
          <p:nvSpPr>
            <p:cNvPr id="12" name="Content Placeholder 2">
              <a:extLst>
                <a:ext uri="{FF2B5EF4-FFF2-40B4-BE49-F238E27FC236}">
                  <a16:creationId xmlns:a16="http://schemas.microsoft.com/office/drawing/2014/main" id="{C933B2D9-639A-EC4E-9EEA-4F3DDDFCB0B0}"/>
                </a:ext>
              </a:extLst>
            </p:cNvPr>
            <p:cNvSpPr txBox="1">
              <a:spLocks/>
            </p:cNvSpPr>
            <p:nvPr/>
          </p:nvSpPr>
          <p:spPr>
            <a:xfrm>
              <a:off x="4849234" y="3150526"/>
              <a:ext cx="6320993" cy="348926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u="sng" dirty="0"/>
                <a:t>Derivation of that string</a:t>
              </a:r>
              <a:r>
                <a:rPr lang="en-US" sz="1800" i="1" dirty="0"/>
                <a:t>:</a:t>
              </a:r>
            </a:p>
          </p:txBody>
        </p:sp>
        <p:sp>
          <p:nvSpPr>
            <p:cNvPr id="13" name="Content Placeholder 2">
              <a:extLst>
                <a:ext uri="{FF2B5EF4-FFF2-40B4-BE49-F238E27FC236}">
                  <a16:creationId xmlns:a16="http://schemas.microsoft.com/office/drawing/2014/main" id="{310D1787-BA8F-6C4C-AE52-A6E587E8783A}"/>
                </a:ext>
              </a:extLst>
            </p:cNvPr>
            <p:cNvSpPr txBox="1">
              <a:spLocks/>
            </p:cNvSpPr>
            <p:nvPr/>
          </p:nvSpPr>
          <p:spPr>
            <a:xfrm>
              <a:off x="6903170" y="3446315"/>
              <a:ext cx="1856365"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r>
                <a:rPr lang="en-US" sz="1800" i="1" dirty="0" err="1"/>
                <a:t>variable_dec</a:t>
              </a:r>
              <a:r>
                <a:rPr lang="en-US" sz="1800" i="1" dirty="0"/>
                <a:t>&gt;</a:t>
              </a:r>
            </a:p>
          </p:txBody>
        </p:sp>
        <p:sp>
          <p:nvSpPr>
            <p:cNvPr id="14" name="Content Placeholder 2">
              <a:extLst>
                <a:ext uri="{FF2B5EF4-FFF2-40B4-BE49-F238E27FC236}">
                  <a16:creationId xmlns:a16="http://schemas.microsoft.com/office/drawing/2014/main" id="{FBC8365F-D33A-0E4E-8948-CF4372CC7064}"/>
                </a:ext>
              </a:extLst>
            </p:cNvPr>
            <p:cNvSpPr txBox="1">
              <a:spLocks/>
            </p:cNvSpPr>
            <p:nvPr/>
          </p:nvSpPr>
          <p:spPr>
            <a:xfrm>
              <a:off x="6402602" y="3993568"/>
              <a:ext cx="2857499"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&lt;type&gt; &lt;name&gt; = &lt;expr&gt;;</a:t>
              </a:r>
            </a:p>
          </p:txBody>
        </p:sp>
        <p:cxnSp>
          <p:nvCxnSpPr>
            <p:cNvPr id="15" name="Straight Connector 14">
              <a:extLst>
                <a:ext uri="{FF2B5EF4-FFF2-40B4-BE49-F238E27FC236}">
                  <a16:creationId xmlns:a16="http://schemas.microsoft.com/office/drawing/2014/main" id="{0520B78F-30A9-304A-9296-5A8C0D7DF52F}"/>
                </a:ext>
              </a:extLst>
            </p:cNvPr>
            <p:cNvCxnSpPr>
              <a:cxnSpLocks/>
              <a:stCxn id="13" idx="2"/>
              <a:endCxn id="14" idx="0"/>
            </p:cNvCxnSpPr>
            <p:nvPr/>
          </p:nvCxnSpPr>
          <p:spPr>
            <a:xfrm flipH="1">
              <a:off x="7831352" y="3875806"/>
              <a:ext cx="1" cy="1177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8CFD1AF1-32C0-9040-B283-114C79EDADA0}"/>
                </a:ext>
              </a:extLst>
            </p:cNvPr>
            <p:cNvSpPr txBox="1">
              <a:spLocks/>
            </p:cNvSpPr>
            <p:nvPr/>
          </p:nvSpPr>
          <p:spPr>
            <a:xfrm>
              <a:off x="5048389" y="6161810"/>
              <a:ext cx="928182"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double</a:t>
              </a:r>
            </a:p>
          </p:txBody>
        </p: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859862C0-B2E4-0743-B1BD-6C1A545BAE74}"/>
                    </a:ext>
                  </a:extLst>
                </p:cNvPr>
                <p:cNvSpPr txBox="1">
                  <a:spLocks/>
                </p:cNvSpPr>
                <p:nvPr/>
              </p:nvSpPr>
              <p:spPr>
                <a:xfrm>
                  <a:off x="6632930" y="4856014"/>
                  <a:ext cx="431080"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rPr>
                            </m:ctrlPr>
                          </m:sSupPr>
                          <m:e>
                            <m:r>
                              <m:rPr>
                                <m:sty m:val="p"/>
                              </m:rPr>
                              <a:rPr lang="en-US" sz="1800" b="0" i="0" smtClean="0">
                                <a:latin typeface="Cambria Math" panose="02040503050406030204" pitchFamily="18" charset="0"/>
                              </a:rPr>
                              <m:t>Σ</m:t>
                            </m:r>
                          </m:e>
                          <m:sup>
                            <m:r>
                              <a:rPr lang="en-US" sz="1800" b="0" i="1" smtClean="0">
                                <a:latin typeface="Cambria Math" panose="02040503050406030204" pitchFamily="18" charset="0"/>
                              </a:rPr>
                              <m:t>∗</m:t>
                            </m:r>
                          </m:sup>
                        </m:sSup>
                      </m:oMath>
                    </m:oMathPara>
                  </a14:m>
                  <a:endParaRPr lang="en-US" sz="1800" i="1" dirty="0"/>
                </a:p>
              </p:txBody>
            </p:sp>
          </mc:Choice>
          <mc:Fallback xmlns="">
            <p:sp>
              <p:nvSpPr>
                <p:cNvPr id="25" name="Content Placeholder 2">
                  <a:extLst>
                    <a:ext uri="{FF2B5EF4-FFF2-40B4-BE49-F238E27FC236}">
                      <a16:creationId xmlns:a16="http://schemas.microsoft.com/office/drawing/2014/main" id="{859862C0-B2E4-0743-B1BD-6C1A545BAE74}"/>
                    </a:ext>
                  </a:extLst>
                </p:cNvPr>
                <p:cNvSpPr txBox="1">
                  <a:spLocks noRot="1" noChangeAspect="1" noMove="1" noResize="1" noEditPoints="1" noAdjustHandles="1" noChangeArrowheads="1" noChangeShapeType="1" noTextEdit="1"/>
                </p:cNvSpPr>
                <p:nvPr/>
              </p:nvSpPr>
              <p:spPr>
                <a:xfrm>
                  <a:off x="6632930" y="4856014"/>
                  <a:ext cx="431080" cy="429491"/>
                </a:xfrm>
                <a:prstGeom prst="rect">
                  <a:avLst/>
                </a:prstGeom>
                <a:blipFill>
                  <a:blip r:embed="rId4"/>
                  <a:stretch>
                    <a:fillRect/>
                  </a:stretch>
                </a:blipFill>
                <a:ln>
                  <a:noFill/>
                </a:ln>
              </p:spPr>
              <p:txBody>
                <a:bodyPr/>
                <a:lstStyle/>
                <a:p>
                  <a:r>
                    <a:rPr lang="en-US">
                      <a:noFill/>
                    </a:rPr>
                    <a:t> </a:t>
                  </a:r>
                </a:p>
              </p:txBody>
            </p:sp>
          </mc:Fallback>
        </mc:AlternateContent>
        <p:sp>
          <p:nvSpPr>
            <p:cNvPr id="26" name="Content Placeholder 2">
              <a:extLst>
                <a:ext uri="{FF2B5EF4-FFF2-40B4-BE49-F238E27FC236}">
                  <a16:creationId xmlns:a16="http://schemas.microsoft.com/office/drawing/2014/main" id="{DB6F6D5D-0467-A749-90F1-D4AC556D58D0}"/>
                </a:ext>
              </a:extLst>
            </p:cNvPr>
            <p:cNvSpPr txBox="1">
              <a:spLocks/>
            </p:cNvSpPr>
            <p:nvPr/>
          </p:nvSpPr>
          <p:spPr>
            <a:xfrm>
              <a:off x="6168839" y="6161810"/>
              <a:ext cx="928182"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err="1"/>
                <a:t>myVar</a:t>
              </a:r>
              <a:endParaRPr lang="en-US" sz="1800" i="1" dirty="0"/>
            </a:p>
          </p:txBody>
        </p:sp>
        <p:sp>
          <p:nvSpPr>
            <p:cNvPr id="27" name="Content Placeholder 2">
              <a:extLst>
                <a:ext uri="{FF2B5EF4-FFF2-40B4-BE49-F238E27FC236}">
                  <a16:creationId xmlns:a16="http://schemas.microsoft.com/office/drawing/2014/main" id="{6CF810E2-3CFD-2249-A212-531E3CFCB3DB}"/>
                </a:ext>
              </a:extLst>
            </p:cNvPr>
            <p:cNvSpPr txBox="1">
              <a:spLocks/>
            </p:cNvSpPr>
            <p:nvPr/>
          </p:nvSpPr>
          <p:spPr>
            <a:xfrm>
              <a:off x="8079777" y="4662049"/>
              <a:ext cx="2043510"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&lt;expr&gt; + &lt;expr&gt;</a:t>
              </a:r>
            </a:p>
          </p:txBody>
        </p:sp>
        <p:sp>
          <p:nvSpPr>
            <p:cNvPr id="28" name="Content Placeholder 2">
              <a:extLst>
                <a:ext uri="{FF2B5EF4-FFF2-40B4-BE49-F238E27FC236}">
                  <a16:creationId xmlns:a16="http://schemas.microsoft.com/office/drawing/2014/main" id="{7B5DCC5B-40DD-A34E-A42B-49F92DCF0298}"/>
                </a:ext>
              </a:extLst>
            </p:cNvPr>
            <p:cNvSpPr txBox="1">
              <a:spLocks/>
            </p:cNvSpPr>
            <p:nvPr/>
          </p:nvSpPr>
          <p:spPr>
            <a:xfrm>
              <a:off x="7405320" y="5178131"/>
              <a:ext cx="1717894"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r>
                <a:rPr lang="en-US" sz="1800" i="1" dirty="0" err="1"/>
                <a:t>concrete_type</a:t>
              </a:r>
              <a:r>
                <a:rPr lang="en-US" sz="1800" i="1" dirty="0"/>
                <a:t>&gt;</a:t>
              </a:r>
            </a:p>
          </p:txBody>
        </p:sp>
        <p:sp>
          <p:nvSpPr>
            <p:cNvPr id="29" name="Content Placeholder 2">
              <a:extLst>
                <a:ext uri="{FF2B5EF4-FFF2-40B4-BE49-F238E27FC236}">
                  <a16:creationId xmlns:a16="http://schemas.microsoft.com/office/drawing/2014/main" id="{2087870E-0054-6E4D-A9D3-20A5A23B7682}"/>
                </a:ext>
              </a:extLst>
            </p:cNvPr>
            <p:cNvSpPr txBox="1">
              <a:spLocks/>
            </p:cNvSpPr>
            <p:nvPr/>
          </p:nvSpPr>
          <p:spPr>
            <a:xfrm>
              <a:off x="9187397" y="5178130"/>
              <a:ext cx="1717894"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r>
                <a:rPr lang="en-US" sz="1800" i="1" dirty="0" err="1"/>
                <a:t>concrete_type</a:t>
              </a:r>
              <a:r>
                <a:rPr lang="en-US" sz="1800" i="1" dirty="0"/>
                <a:t>&gt;</a:t>
              </a:r>
            </a:p>
          </p:txBody>
        </p:sp>
        <p:sp>
          <p:nvSpPr>
            <p:cNvPr id="30" name="Content Placeholder 2">
              <a:extLst>
                <a:ext uri="{FF2B5EF4-FFF2-40B4-BE49-F238E27FC236}">
                  <a16:creationId xmlns:a16="http://schemas.microsoft.com/office/drawing/2014/main" id="{F0B698DA-22AF-504B-9B02-99DE894AE82B}"/>
                </a:ext>
              </a:extLst>
            </p:cNvPr>
            <p:cNvSpPr txBox="1">
              <a:spLocks/>
            </p:cNvSpPr>
            <p:nvPr/>
          </p:nvSpPr>
          <p:spPr>
            <a:xfrm>
              <a:off x="7172409" y="6196446"/>
              <a:ext cx="37923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31" name="Content Placeholder 2">
              <a:extLst>
                <a:ext uri="{FF2B5EF4-FFF2-40B4-BE49-F238E27FC236}">
                  <a16:creationId xmlns:a16="http://schemas.microsoft.com/office/drawing/2014/main" id="{E929DD29-D7CC-A646-A5AB-F9FA6165CD46}"/>
                </a:ext>
              </a:extLst>
            </p:cNvPr>
            <p:cNvSpPr txBox="1">
              <a:spLocks/>
            </p:cNvSpPr>
            <p:nvPr/>
          </p:nvSpPr>
          <p:spPr>
            <a:xfrm>
              <a:off x="10637005" y="6149685"/>
              <a:ext cx="37923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32" name="Content Placeholder 2">
              <a:extLst>
                <a:ext uri="{FF2B5EF4-FFF2-40B4-BE49-F238E27FC236}">
                  <a16:creationId xmlns:a16="http://schemas.microsoft.com/office/drawing/2014/main" id="{25B32AB1-2B40-F748-94BC-8A37491A8493}"/>
                </a:ext>
              </a:extLst>
            </p:cNvPr>
            <p:cNvSpPr txBox="1">
              <a:spLocks/>
            </p:cNvSpPr>
            <p:nvPr/>
          </p:nvSpPr>
          <p:spPr>
            <a:xfrm>
              <a:off x="8911915" y="6156614"/>
              <a:ext cx="37923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33" name="Content Placeholder 2">
              <a:extLst>
                <a:ext uri="{FF2B5EF4-FFF2-40B4-BE49-F238E27FC236}">
                  <a16:creationId xmlns:a16="http://schemas.microsoft.com/office/drawing/2014/main" id="{888E8CFD-1D7D-634E-ACE4-7F4946E9013B}"/>
                </a:ext>
              </a:extLst>
            </p:cNvPr>
            <p:cNvSpPr txBox="1">
              <a:spLocks/>
            </p:cNvSpPr>
            <p:nvPr/>
          </p:nvSpPr>
          <p:spPr>
            <a:xfrm>
              <a:off x="7595786" y="6164570"/>
              <a:ext cx="114722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3.4</a:t>
              </a:r>
            </a:p>
          </p:txBody>
        </p:sp>
        <p:sp>
          <p:nvSpPr>
            <p:cNvPr id="34" name="Content Placeholder 2">
              <a:extLst>
                <a:ext uri="{FF2B5EF4-FFF2-40B4-BE49-F238E27FC236}">
                  <a16:creationId xmlns:a16="http://schemas.microsoft.com/office/drawing/2014/main" id="{8AF407D0-AAC7-3443-880B-32B6F334A6F8}"/>
                </a:ext>
              </a:extLst>
            </p:cNvPr>
            <p:cNvSpPr txBox="1">
              <a:spLocks/>
            </p:cNvSpPr>
            <p:nvPr/>
          </p:nvSpPr>
          <p:spPr>
            <a:xfrm>
              <a:off x="9291148" y="6144492"/>
              <a:ext cx="114722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5</a:t>
              </a:r>
            </a:p>
          </p:txBody>
        </p:sp>
        <mc:AlternateContent xmlns:mc="http://schemas.openxmlformats.org/markup-compatibility/2006" xmlns:a14="http://schemas.microsoft.com/office/drawing/2010/main">
          <mc:Choice Requires="a14">
            <p:sp>
              <p:nvSpPr>
                <p:cNvPr id="35" name="Content Placeholder 2">
                  <a:extLst>
                    <a:ext uri="{FF2B5EF4-FFF2-40B4-BE49-F238E27FC236}">
                      <a16:creationId xmlns:a16="http://schemas.microsoft.com/office/drawing/2014/main" id="{7C493712-F195-F942-BA48-B33C0949EAF9}"/>
                    </a:ext>
                  </a:extLst>
                </p:cNvPr>
                <p:cNvSpPr txBox="1">
                  <a:spLocks/>
                </p:cNvSpPr>
                <p:nvPr/>
              </p:nvSpPr>
              <p:spPr>
                <a:xfrm>
                  <a:off x="7633956" y="5685553"/>
                  <a:ext cx="114722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𝑑</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𝑑</m:t>
                            </m:r>
                          </m:e>
                          <m:sup>
                            <m:r>
                              <a:rPr lang="en-US" sz="1800" b="0" i="1" smtClean="0">
                                <a:latin typeface="Cambria Math" panose="02040503050406030204" pitchFamily="18" charset="0"/>
                              </a:rPr>
                              <m:t>+</m:t>
                            </m:r>
                          </m:sup>
                        </m:sSup>
                      </m:oMath>
                    </m:oMathPara>
                  </a14:m>
                  <a:endParaRPr lang="en-US" sz="1800" i="1" dirty="0"/>
                </a:p>
              </p:txBody>
            </p:sp>
          </mc:Choice>
          <mc:Fallback xmlns="">
            <p:sp>
              <p:nvSpPr>
                <p:cNvPr id="35" name="Content Placeholder 2">
                  <a:extLst>
                    <a:ext uri="{FF2B5EF4-FFF2-40B4-BE49-F238E27FC236}">
                      <a16:creationId xmlns:a16="http://schemas.microsoft.com/office/drawing/2014/main" id="{7C493712-F195-F942-BA48-B33C0949EAF9}"/>
                    </a:ext>
                  </a:extLst>
                </p:cNvPr>
                <p:cNvSpPr txBox="1">
                  <a:spLocks noRot="1" noChangeAspect="1" noMove="1" noResize="1" noEditPoints="1" noAdjustHandles="1" noChangeArrowheads="1" noChangeShapeType="1" noTextEdit="1"/>
                </p:cNvSpPr>
                <p:nvPr/>
              </p:nvSpPr>
              <p:spPr>
                <a:xfrm>
                  <a:off x="7633956" y="5685553"/>
                  <a:ext cx="1147223" cy="429491"/>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Content Placeholder 2">
                  <a:extLst>
                    <a:ext uri="{FF2B5EF4-FFF2-40B4-BE49-F238E27FC236}">
                      <a16:creationId xmlns:a16="http://schemas.microsoft.com/office/drawing/2014/main" id="{3A51F73C-08C9-1E4E-B117-7DAED6AD5512}"/>
                    </a:ext>
                  </a:extLst>
                </p:cNvPr>
                <p:cNvSpPr txBox="1">
                  <a:spLocks/>
                </p:cNvSpPr>
                <p:nvPr/>
              </p:nvSpPr>
              <p:spPr>
                <a:xfrm>
                  <a:off x="9280487" y="5683823"/>
                  <a:ext cx="114722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𝑑</m:t>
                            </m:r>
                          </m:e>
                          <m:sup>
                            <m:r>
                              <a:rPr lang="en-US" sz="1800" b="0" i="1" smtClean="0">
                                <a:latin typeface="Cambria Math" panose="02040503050406030204" pitchFamily="18" charset="0"/>
                              </a:rPr>
                              <m:t>+</m:t>
                            </m:r>
                          </m:sup>
                        </m:sSup>
                      </m:oMath>
                    </m:oMathPara>
                  </a14:m>
                  <a:endParaRPr lang="en-US" sz="1800" i="1" dirty="0"/>
                </a:p>
              </p:txBody>
            </p:sp>
          </mc:Choice>
          <mc:Fallback xmlns="">
            <p:sp>
              <p:nvSpPr>
                <p:cNvPr id="36" name="Content Placeholder 2">
                  <a:extLst>
                    <a:ext uri="{FF2B5EF4-FFF2-40B4-BE49-F238E27FC236}">
                      <a16:creationId xmlns:a16="http://schemas.microsoft.com/office/drawing/2014/main" id="{3A51F73C-08C9-1E4E-B117-7DAED6AD5512}"/>
                    </a:ext>
                  </a:extLst>
                </p:cNvPr>
                <p:cNvSpPr txBox="1">
                  <a:spLocks noRot="1" noChangeAspect="1" noMove="1" noResize="1" noEditPoints="1" noAdjustHandles="1" noChangeArrowheads="1" noChangeShapeType="1" noTextEdit="1"/>
                </p:cNvSpPr>
                <p:nvPr/>
              </p:nvSpPr>
              <p:spPr>
                <a:xfrm>
                  <a:off x="9280487" y="5683823"/>
                  <a:ext cx="1147223" cy="429491"/>
                </a:xfrm>
                <a:prstGeom prst="rect">
                  <a:avLst/>
                </a:prstGeom>
                <a:blipFill>
                  <a:blip r:embed="rId6"/>
                  <a:stretch>
                    <a:fillRect/>
                  </a:stretch>
                </a:blipFill>
                <a:ln>
                  <a:noFill/>
                </a:ln>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BCA4878E-C9F1-EE4D-BF46-BD50FE5972F1}"/>
                </a:ext>
              </a:extLst>
            </p:cNvPr>
            <p:cNvCxnSpPr>
              <a:cxnSpLocks/>
              <a:stCxn id="14" idx="2"/>
              <a:endCxn id="25" idx="0"/>
            </p:cNvCxnSpPr>
            <p:nvPr/>
          </p:nvCxnSpPr>
          <p:spPr>
            <a:xfrm flipH="1">
              <a:off x="6848470" y="4423059"/>
              <a:ext cx="982882" cy="43295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9CF8523-D3D6-2745-A258-F9913D9A9840}"/>
                </a:ext>
              </a:extLst>
            </p:cNvPr>
            <p:cNvCxnSpPr>
              <a:cxnSpLocks/>
              <a:endCxn id="24" idx="0"/>
            </p:cNvCxnSpPr>
            <p:nvPr/>
          </p:nvCxnSpPr>
          <p:spPr>
            <a:xfrm flipH="1">
              <a:off x="5512480" y="4439691"/>
              <a:ext cx="1230744" cy="172211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16C0D33-D3E3-1E4C-AEA3-629484E8FCE0}"/>
                </a:ext>
              </a:extLst>
            </p:cNvPr>
            <p:cNvCxnSpPr>
              <a:cxnSpLocks/>
              <a:stCxn id="25" idx="2"/>
              <a:endCxn id="26" idx="0"/>
            </p:cNvCxnSpPr>
            <p:nvPr/>
          </p:nvCxnSpPr>
          <p:spPr>
            <a:xfrm flipH="1">
              <a:off x="6632930" y="5285505"/>
              <a:ext cx="215540" cy="876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7180EDA-0633-0142-AA4F-BC7308200152}"/>
                </a:ext>
              </a:extLst>
            </p:cNvPr>
            <p:cNvCxnSpPr>
              <a:cxnSpLocks/>
              <a:endCxn id="27" idx="0"/>
            </p:cNvCxnSpPr>
            <p:nvPr/>
          </p:nvCxnSpPr>
          <p:spPr>
            <a:xfrm>
              <a:off x="8614530" y="4423059"/>
              <a:ext cx="487002" cy="2389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EC05184-A724-714E-8A35-B4E5F8E7EFB5}"/>
                </a:ext>
              </a:extLst>
            </p:cNvPr>
            <p:cNvCxnSpPr>
              <a:cxnSpLocks/>
              <a:endCxn id="28" idx="0"/>
            </p:cNvCxnSpPr>
            <p:nvPr/>
          </p:nvCxnSpPr>
          <p:spPr>
            <a:xfrm flipH="1">
              <a:off x="8264267" y="5070759"/>
              <a:ext cx="280733" cy="10737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ED85C74-0CEA-1940-8C3F-77F10ED516A3}"/>
                </a:ext>
              </a:extLst>
            </p:cNvPr>
            <p:cNvCxnSpPr>
              <a:cxnSpLocks/>
              <a:endCxn id="29" idx="0"/>
            </p:cNvCxnSpPr>
            <p:nvPr/>
          </p:nvCxnSpPr>
          <p:spPr>
            <a:xfrm>
              <a:off x="9680064" y="5058639"/>
              <a:ext cx="366280" cy="1194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CD68A51-0857-7845-882A-608EE7A80229}"/>
                </a:ext>
              </a:extLst>
            </p:cNvPr>
            <p:cNvCxnSpPr>
              <a:cxnSpLocks/>
              <a:stCxn id="28" idx="2"/>
              <a:endCxn id="35" idx="0"/>
            </p:cNvCxnSpPr>
            <p:nvPr/>
          </p:nvCxnSpPr>
          <p:spPr>
            <a:xfrm flipH="1">
              <a:off x="8207568" y="5607622"/>
              <a:ext cx="56699" cy="7793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4849E32-B746-B74F-8B5A-72BB8E6612C9}"/>
                </a:ext>
              </a:extLst>
            </p:cNvPr>
            <p:cNvCxnSpPr>
              <a:cxnSpLocks/>
              <a:endCxn id="36" idx="0"/>
            </p:cNvCxnSpPr>
            <p:nvPr/>
          </p:nvCxnSpPr>
          <p:spPr>
            <a:xfrm flipH="1">
              <a:off x="9854099" y="5563466"/>
              <a:ext cx="192246" cy="1203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7B6C524-180D-DC4E-83E8-97F3B501D8B6}"/>
                </a:ext>
              </a:extLst>
            </p:cNvPr>
            <p:cNvCxnSpPr>
              <a:cxnSpLocks/>
              <a:stCxn id="34" idx="0"/>
            </p:cNvCxnSpPr>
            <p:nvPr/>
          </p:nvCxnSpPr>
          <p:spPr>
            <a:xfrm flipH="1" flipV="1">
              <a:off x="9854100" y="5992958"/>
              <a:ext cx="10660" cy="1515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CB34AFF-9D31-FD4A-9AEE-975145212C85}"/>
                </a:ext>
              </a:extLst>
            </p:cNvPr>
            <p:cNvCxnSpPr>
              <a:cxnSpLocks/>
              <a:stCxn id="33" idx="0"/>
            </p:cNvCxnSpPr>
            <p:nvPr/>
          </p:nvCxnSpPr>
          <p:spPr>
            <a:xfrm flipH="1" flipV="1">
              <a:off x="8058174" y="5992958"/>
              <a:ext cx="111224" cy="17161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3423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Another Example CFG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141412" y="1372428"/>
                <a:ext cx="10123996" cy="695363"/>
              </a:xfrm>
              <a:solidFill>
                <a:schemeClr val="tx1">
                  <a:lumMod val="95000"/>
                </a:schemeClr>
              </a:solidFill>
            </p:spPr>
            <p:txBody>
              <a:bodyPr/>
              <a:lstStyle/>
              <a:p>
                <a:pPr marL="0" indent="0" algn="ctr">
                  <a:buNone/>
                </a:pPr>
                <a:r>
                  <a:rPr lang="en-US" dirty="0">
                    <a:solidFill>
                      <a:schemeClr val="bg1"/>
                    </a:solidFill>
                  </a:rPr>
                  <a:t>We learned last time that the language </a:t>
                </a:r>
                <a14:m>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1</m:t>
                        </m:r>
                      </m:e>
                      <m:sup>
                        <m:r>
                          <a:rPr lang="en-US" b="0" i="1" smtClean="0">
                            <a:solidFill>
                              <a:schemeClr val="bg1"/>
                            </a:solidFill>
                            <a:latin typeface="Cambria Math" panose="02040503050406030204" pitchFamily="18" charset="0"/>
                          </a:rPr>
                          <m:t>𝑛</m:t>
                        </m:r>
                      </m:sup>
                    </m:sSup>
                  </m:oMath>
                </a14:m>
                <a:r>
                  <a:rPr lang="en-US" dirty="0">
                    <a:solidFill>
                      <a:schemeClr val="bg1"/>
                    </a:solidFill>
                  </a:rPr>
                  <a:t> is NOT regular.</a:t>
                </a:r>
              </a:p>
            </p:txBody>
          </p:sp>
        </mc:Choice>
        <mc:Fallback xmlns="">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1141412" y="1372428"/>
                <a:ext cx="10123996" cy="695363"/>
              </a:xfrm>
              <a:blipFill>
                <a:blip r:embed="rId2"/>
                <a:stretch>
                  <a:fillRect t="-1818"/>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C89FEE60-F3AF-9E48-9DD9-8CC5CEA7C17F}"/>
              </a:ext>
            </a:extLst>
          </p:cNvPr>
          <p:cNvSpPr txBox="1">
            <a:spLocks/>
          </p:cNvSpPr>
          <p:nvPr/>
        </p:nvSpPr>
        <p:spPr>
          <a:xfrm>
            <a:off x="1403059" y="2230924"/>
            <a:ext cx="9374188" cy="5922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Can you generate a context-free grammar that recognizes it?</a:t>
            </a:r>
          </a:p>
        </p:txBody>
      </p:sp>
    </p:spTree>
    <p:extLst>
      <p:ext uri="{BB962C8B-B14F-4D97-AF65-F5344CB8AC3E}">
        <p14:creationId xmlns:p14="http://schemas.microsoft.com/office/powerpoint/2010/main" val="1904792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Another Example CFG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141412" y="1372428"/>
                <a:ext cx="10123996" cy="695363"/>
              </a:xfrm>
              <a:solidFill>
                <a:schemeClr val="tx1">
                  <a:lumMod val="95000"/>
                </a:schemeClr>
              </a:solidFill>
            </p:spPr>
            <p:txBody>
              <a:bodyPr/>
              <a:lstStyle/>
              <a:p>
                <a:pPr marL="0" indent="0" algn="ctr">
                  <a:buNone/>
                </a:pPr>
                <a:r>
                  <a:rPr lang="en-US" dirty="0">
                    <a:solidFill>
                      <a:schemeClr val="bg1"/>
                    </a:solidFill>
                  </a:rPr>
                  <a:t>We learned last time that the language </a:t>
                </a:r>
                <a14:m>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1</m:t>
                        </m:r>
                      </m:e>
                      <m:sup>
                        <m:r>
                          <a:rPr lang="en-US" b="0" i="1" smtClean="0">
                            <a:solidFill>
                              <a:schemeClr val="bg1"/>
                            </a:solidFill>
                            <a:latin typeface="Cambria Math" panose="02040503050406030204" pitchFamily="18" charset="0"/>
                          </a:rPr>
                          <m:t>𝑛</m:t>
                        </m:r>
                      </m:sup>
                    </m:sSup>
                  </m:oMath>
                </a14:m>
                <a:r>
                  <a:rPr lang="en-US" dirty="0">
                    <a:solidFill>
                      <a:schemeClr val="bg1"/>
                    </a:solidFill>
                  </a:rPr>
                  <a:t> is NOT regular.</a:t>
                </a:r>
              </a:p>
            </p:txBody>
          </p:sp>
        </mc:Choice>
        <mc:Fallback xmlns="">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1141412" y="1372428"/>
                <a:ext cx="10123996" cy="695363"/>
              </a:xfrm>
              <a:blipFill>
                <a:blip r:embed="rId2"/>
                <a:stretch>
                  <a:fillRect t="-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89FEE60-F3AF-9E48-9DD9-8CC5CEA7C17F}"/>
                  </a:ext>
                </a:extLst>
              </p:cNvPr>
              <p:cNvSpPr txBox="1">
                <a:spLocks/>
              </p:cNvSpPr>
              <p:nvPr/>
            </p:nvSpPr>
            <p:spPr>
              <a:xfrm>
                <a:off x="2213554" y="2822863"/>
                <a:ext cx="2576659" cy="175606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S </a:t>
                </a:r>
                <a:r>
                  <a:rPr lang="en-US" dirty="0">
                    <a:sym typeface="Wingdings" pitchFamily="2" charset="2"/>
                  </a:rPr>
                  <a:t> B</a:t>
                </a:r>
                <a:br>
                  <a:rPr lang="en-US" dirty="0">
                    <a:sym typeface="Wingdings" pitchFamily="2" charset="2"/>
                  </a:rPr>
                </a:br>
                <a:r>
                  <a:rPr lang="en-US" dirty="0">
                    <a:sym typeface="Wingdings" pitchFamily="2" charset="2"/>
                  </a:rPr>
                  <a:t>B  0B1</a:t>
                </a:r>
                <a:br>
                  <a:rPr lang="en-US" dirty="0">
                    <a:sym typeface="Wingdings" pitchFamily="2" charset="2"/>
                  </a:rPr>
                </a:br>
                <a:r>
                  <a:rPr lang="en-US" dirty="0">
                    <a:sym typeface="Wingdings" pitchFamily="2" charset="2"/>
                  </a:rPr>
                  <a:t>B  </a:t>
                </a:r>
                <a14:m>
                  <m:oMath xmlns:m="http://schemas.openxmlformats.org/officeDocument/2006/math">
                    <m:r>
                      <a:rPr lang="en-US" b="0" i="1" smtClean="0">
                        <a:latin typeface="Cambria Math" panose="02040503050406030204" pitchFamily="18" charset="0"/>
                        <a:sym typeface="Wingdings" pitchFamily="2" charset="2"/>
                      </a:rPr>
                      <m:t>𝜖</m:t>
                    </m:r>
                  </m:oMath>
                </a14:m>
                <a:endParaRPr lang="en-US" dirty="0"/>
              </a:p>
            </p:txBody>
          </p:sp>
        </mc:Choice>
        <mc:Fallback xmlns="">
          <p:sp>
            <p:nvSpPr>
              <p:cNvPr id="4" name="Content Placeholder 2">
                <a:extLst>
                  <a:ext uri="{FF2B5EF4-FFF2-40B4-BE49-F238E27FC236}">
                    <a16:creationId xmlns:a16="http://schemas.microsoft.com/office/drawing/2014/main" id="{C89FEE60-F3AF-9E48-9DD9-8CC5CEA7C17F}"/>
                  </a:ext>
                </a:extLst>
              </p:cNvPr>
              <p:cNvSpPr txBox="1">
                <a:spLocks noRot="1" noChangeAspect="1" noMove="1" noResize="1" noEditPoints="1" noAdjustHandles="1" noChangeArrowheads="1" noChangeShapeType="1" noTextEdit="1"/>
              </p:cNvSpPr>
              <p:nvPr/>
            </p:nvSpPr>
            <p:spPr>
              <a:xfrm>
                <a:off x="2213554" y="2822863"/>
                <a:ext cx="2576659" cy="1756065"/>
              </a:xfrm>
              <a:prstGeom prst="rect">
                <a:avLst/>
              </a:prstGeom>
              <a:blipFill>
                <a:blip r:embed="rId3"/>
                <a:stretch>
                  <a:fillRect/>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DFBBE828-D6D1-6E42-9967-6EE7E3C8EEA0}"/>
                  </a:ext>
                </a:extLst>
              </p:cNvPr>
              <p:cNvSpPr txBox="1">
                <a:spLocks/>
              </p:cNvSpPr>
              <p:nvPr/>
            </p:nvSpPr>
            <p:spPr>
              <a:xfrm>
                <a:off x="6094412" y="2822863"/>
                <a:ext cx="4232278" cy="332855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u="sng" dirty="0"/>
                  <a:t>Example Derivation of </a:t>
                </a:r>
                <a14:m>
                  <m:oMath xmlns:m="http://schemas.openxmlformats.org/officeDocument/2006/math">
                    <m:sSup>
                      <m:sSupPr>
                        <m:ctrlPr>
                          <a:rPr lang="en-US" b="0" i="1" u="sng" smtClean="0">
                            <a:latin typeface="Cambria Math" panose="02040503050406030204" pitchFamily="18" charset="0"/>
                          </a:rPr>
                        </m:ctrlPr>
                      </m:sSupPr>
                      <m:e>
                        <m:r>
                          <a:rPr lang="en-US" b="0" i="0" u="sng" smtClean="0">
                            <a:latin typeface="Cambria Math" panose="02040503050406030204" pitchFamily="18" charset="0"/>
                          </a:rPr>
                          <m:t>0</m:t>
                        </m:r>
                      </m:e>
                      <m:sup>
                        <m:r>
                          <a:rPr lang="en-US" b="0" i="0" u="sng" smtClean="0">
                            <a:latin typeface="Cambria Math" panose="02040503050406030204" pitchFamily="18" charset="0"/>
                          </a:rPr>
                          <m:t>3</m:t>
                        </m:r>
                      </m:sup>
                    </m:sSup>
                    <m:sSup>
                      <m:sSupPr>
                        <m:ctrlPr>
                          <a:rPr lang="en-US" b="0" i="1" u="sng" smtClean="0">
                            <a:latin typeface="Cambria Math" panose="02040503050406030204" pitchFamily="18" charset="0"/>
                          </a:rPr>
                        </m:ctrlPr>
                      </m:sSupPr>
                      <m:e>
                        <m:r>
                          <a:rPr lang="en-US" b="0" i="0" u="sng" smtClean="0">
                            <a:latin typeface="Cambria Math" panose="02040503050406030204" pitchFamily="18" charset="0"/>
                          </a:rPr>
                          <m:t>1</m:t>
                        </m:r>
                      </m:e>
                      <m:sup>
                        <m:r>
                          <a:rPr lang="en-US" b="0" i="0" u="sng" smtClean="0">
                            <a:latin typeface="Cambria Math" panose="02040503050406030204" pitchFamily="18" charset="0"/>
                          </a:rPr>
                          <m:t>3</m:t>
                        </m:r>
                      </m:sup>
                    </m:sSup>
                  </m:oMath>
                </a14:m>
                <a:r>
                  <a:rPr lang="en-US" dirty="0"/>
                  <a:t>:</a:t>
                </a:r>
              </a:p>
              <a:p>
                <a:pPr marL="0" indent="0" algn="ctr">
                  <a:buNone/>
                </a:pPr>
                <a:r>
                  <a:rPr lang="en-US" dirty="0"/>
                  <a:t>S</a:t>
                </a:r>
                <a:br>
                  <a:rPr lang="en-US" dirty="0"/>
                </a:br>
                <a:r>
                  <a:rPr lang="en-US" dirty="0"/>
                  <a:t>B</a:t>
                </a:r>
                <a:br>
                  <a:rPr lang="en-US" dirty="0"/>
                </a:br>
                <a:r>
                  <a:rPr lang="en-US" dirty="0"/>
                  <a:t>0B1</a:t>
                </a:r>
                <a:br>
                  <a:rPr lang="en-US" dirty="0"/>
                </a:br>
                <a:r>
                  <a:rPr lang="en-US" dirty="0"/>
                  <a:t>00B11</a:t>
                </a:r>
                <a:br>
                  <a:rPr lang="en-US" dirty="0"/>
                </a:br>
                <a:r>
                  <a:rPr lang="en-US" dirty="0"/>
                  <a:t>000B111</a:t>
                </a:r>
                <a:br>
                  <a:rPr lang="en-US" dirty="0"/>
                </a:br>
                <a:r>
                  <a:rPr lang="en-US" dirty="0"/>
                  <a:t>000111</a:t>
                </a:r>
              </a:p>
            </p:txBody>
          </p:sp>
        </mc:Choice>
        <mc:Fallback xmlns="">
          <p:sp>
            <p:nvSpPr>
              <p:cNvPr id="5" name="Content Placeholder 2">
                <a:extLst>
                  <a:ext uri="{FF2B5EF4-FFF2-40B4-BE49-F238E27FC236}">
                    <a16:creationId xmlns:a16="http://schemas.microsoft.com/office/drawing/2014/main" id="{DFBBE828-D6D1-6E42-9967-6EE7E3C8EEA0}"/>
                  </a:ext>
                </a:extLst>
              </p:cNvPr>
              <p:cNvSpPr txBox="1">
                <a:spLocks noRot="1" noChangeAspect="1" noMove="1" noResize="1" noEditPoints="1" noAdjustHandles="1" noChangeArrowheads="1" noChangeShapeType="1" noTextEdit="1"/>
              </p:cNvSpPr>
              <p:nvPr/>
            </p:nvSpPr>
            <p:spPr>
              <a:xfrm>
                <a:off x="6094412" y="2822863"/>
                <a:ext cx="4232278" cy="3328555"/>
              </a:xfrm>
              <a:prstGeom prst="rect">
                <a:avLst/>
              </a:prstGeom>
              <a:blipFill>
                <a:blip r:embed="rId4"/>
                <a:stretch>
                  <a:fillRect l="-2395" b="-151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945141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Formal Definition of a CFG</a:t>
            </a:r>
          </a:p>
        </p:txBody>
      </p:sp>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2201285" y="1569857"/>
            <a:ext cx="7992198" cy="581060"/>
          </a:xfrm>
        </p:spPr>
        <p:txBody>
          <a:bodyPr/>
          <a:lstStyle/>
          <a:p>
            <a:pPr marL="0" indent="0">
              <a:buNone/>
            </a:pPr>
            <a:r>
              <a:rPr lang="en-US" dirty="0"/>
              <a:t>A context free grammar is: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C35AB6E-A45F-984E-BF5B-944E0D9FD54C}"/>
                  </a:ext>
                </a:extLst>
              </p:cNvPr>
              <p:cNvSpPr txBox="1">
                <a:spLocks/>
              </p:cNvSpPr>
              <p:nvPr/>
            </p:nvSpPr>
            <p:spPr>
              <a:xfrm>
                <a:off x="2201284" y="2098962"/>
                <a:ext cx="7992198" cy="3086100"/>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solidFill>
                      <a:schemeClr val="bg1"/>
                    </a:solidFill>
                  </a:rPr>
                  <a:t>A 4-tuple </a:t>
                </a:r>
                <a14:m>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𝑉</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𝛴</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𝑆</m:t>
                    </m:r>
                    <m:r>
                      <a:rPr lang="en-US" b="0" i="1" smtClean="0">
                        <a:solidFill>
                          <a:schemeClr val="bg1"/>
                        </a:solidFill>
                        <a:latin typeface="Cambria Math" panose="02040503050406030204" pitchFamily="18" charset="0"/>
                      </a:rPr>
                      <m:t>)</m:t>
                    </m:r>
                  </m:oMath>
                </a14:m>
                <a:r>
                  <a:rPr lang="en-US" i="1" dirty="0">
                    <a:solidFill>
                      <a:schemeClr val="bg1"/>
                    </a:solidFill>
                  </a:rPr>
                  <a:t> where:</a:t>
                </a:r>
              </a:p>
              <a:p>
                <a:pPr marL="914400" lvl="1" indent="-457200">
                  <a:buFont typeface="Arial" panose="020B0604020202020204" pitchFamily="34" charset="0"/>
                  <a:buAutoNum type="arabicPeriod"/>
                </a:pPr>
                <a14:m>
                  <m:oMath xmlns:m="http://schemas.openxmlformats.org/officeDocument/2006/math">
                    <m:r>
                      <a:rPr lang="en-US" b="0" i="1" smtClean="0">
                        <a:solidFill>
                          <a:schemeClr val="bg1"/>
                        </a:solidFill>
                        <a:latin typeface="Cambria Math" panose="02040503050406030204" pitchFamily="18" charset="0"/>
                      </a:rPr>
                      <m:t>𝑉</m:t>
                    </m:r>
                  </m:oMath>
                </a14:m>
                <a:r>
                  <a:rPr lang="en-US" i="1" dirty="0">
                    <a:solidFill>
                      <a:schemeClr val="bg1"/>
                    </a:solidFill>
                  </a:rPr>
                  <a:t> is a finite set called the </a:t>
                </a:r>
                <a:r>
                  <a:rPr lang="en-US" b="1" i="1" dirty="0">
                    <a:solidFill>
                      <a:schemeClr val="bg1"/>
                    </a:solidFill>
                  </a:rPr>
                  <a:t>variables</a:t>
                </a:r>
              </a:p>
              <a:p>
                <a:pPr marL="914400" lvl="1" indent="-457200">
                  <a:buFont typeface="Arial" panose="020B0604020202020204" pitchFamily="34" charset="0"/>
                  <a:buAutoNum type="arabicPeriod"/>
                </a:pPr>
                <a14:m>
                  <m:oMath xmlns:m="http://schemas.openxmlformats.org/officeDocument/2006/math">
                    <m:r>
                      <a:rPr lang="en-US" b="0" i="1" smtClean="0">
                        <a:solidFill>
                          <a:schemeClr val="bg1"/>
                        </a:solidFill>
                        <a:latin typeface="Cambria Math" panose="02040503050406030204" pitchFamily="18" charset="0"/>
                      </a:rPr>
                      <m:t>𝛴</m:t>
                    </m:r>
                  </m:oMath>
                </a14:m>
                <a:r>
                  <a:rPr lang="en-US" i="1" dirty="0">
                    <a:solidFill>
                      <a:schemeClr val="bg1"/>
                    </a:solidFill>
                  </a:rPr>
                  <a:t> is a finite set, disjoint from </a:t>
                </a:r>
                <a14:m>
                  <m:oMath xmlns:m="http://schemas.openxmlformats.org/officeDocument/2006/math">
                    <m:r>
                      <a:rPr lang="en-US" b="0" i="1" smtClean="0">
                        <a:solidFill>
                          <a:schemeClr val="bg1"/>
                        </a:solidFill>
                        <a:latin typeface="Cambria Math" panose="02040503050406030204" pitchFamily="18" charset="0"/>
                      </a:rPr>
                      <m:t>𝑉</m:t>
                    </m:r>
                  </m:oMath>
                </a14:m>
                <a:r>
                  <a:rPr lang="en-US" i="1" dirty="0">
                    <a:solidFill>
                      <a:schemeClr val="bg1"/>
                    </a:solidFill>
                  </a:rPr>
                  <a:t>, called the </a:t>
                </a:r>
                <a:r>
                  <a:rPr lang="en-US" b="1" i="1" dirty="0">
                    <a:solidFill>
                      <a:schemeClr val="bg1"/>
                    </a:solidFill>
                  </a:rPr>
                  <a:t>terminals</a:t>
                </a:r>
              </a:p>
              <a:p>
                <a:pPr marL="914400" lvl="1" indent="-457200">
                  <a:buFont typeface="Arial" panose="020B0604020202020204" pitchFamily="34" charset="0"/>
                  <a:buAutoNum type="arabicPeriod"/>
                </a:pPr>
                <a14:m>
                  <m:oMath xmlns:m="http://schemas.openxmlformats.org/officeDocument/2006/math">
                    <m:r>
                      <a:rPr lang="en-US" b="0" i="1" smtClean="0">
                        <a:solidFill>
                          <a:schemeClr val="bg1"/>
                        </a:solidFill>
                        <a:latin typeface="Cambria Math" panose="02040503050406030204" pitchFamily="18" charset="0"/>
                      </a:rPr>
                      <m:t>𝑅</m:t>
                    </m:r>
                  </m:oMath>
                </a14:m>
                <a:r>
                  <a:rPr lang="en-US" i="1" dirty="0">
                    <a:solidFill>
                      <a:schemeClr val="bg1"/>
                    </a:solidFill>
                  </a:rPr>
                  <a:t> is a finite set of </a:t>
                </a:r>
                <a:r>
                  <a:rPr lang="en-US" b="1" i="1" dirty="0">
                    <a:solidFill>
                      <a:schemeClr val="bg1"/>
                    </a:solidFill>
                  </a:rPr>
                  <a:t>rules</a:t>
                </a:r>
                <a:r>
                  <a:rPr lang="en-US" i="1" dirty="0">
                    <a:solidFill>
                      <a:schemeClr val="bg1"/>
                    </a:solidFill>
                  </a:rPr>
                  <a:t>, with each rule being a variable and a string of variables and terminals</a:t>
                </a:r>
              </a:p>
              <a:p>
                <a:pPr marL="914400" lvl="1" indent="-457200">
                  <a:buFont typeface="Arial" panose="020B0604020202020204" pitchFamily="34" charset="0"/>
                  <a:buAutoNum type="arabicPeriod"/>
                </a:pPr>
                <a14:m>
                  <m:oMath xmlns:m="http://schemas.openxmlformats.org/officeDocument/2006/math">
                    <m:r>
                      <a:rPr lang="en-US" b="0" i="1" smtClean="0">
                        <a:solidFill>
                          <a:schemeClr val="bg1"/>
                        </a:solidFill>
                        <a:latin typeface="Cambria Math" panose="02040503050406030204" pitchFamily="18" charset="0"/>
                      </a:rPr>
                      <m:t>𝑆</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𝑉</m:t>
                    </m:r>
                  </m:oMath>
                </a14:m>
                <a:r>
                  <a:rPr lang="en-US" i="1" dirty="0">
                    <a:solidFill>
                      <a:schemeClr val="bg1"/>
                    </a:solidFill>
                  </a:rPr>
                  <a:t> is the start variable</a:t>
                </a:r>
              </a:p>
              <a:p>
                <a:pPr marL="457200" indent="-457200">
                  <a:buFont typeface="Arial" panose="020B0604020202020204" pitchFamily="34" charset="0"/>
                  <a:buAutoNum type="arabicPeriod"/>
                </a:pPr>
                <a:endParaRPr lang="en-US" i="1" dirty="0">
                  <a:solidFill>
                    <a:schemeClr val="bg1"/>
                  </a:solidFill>
                </a:endParaRPr>
              </a:p>
            </p:txBody>
          </p:sp>
        </mc:Choice>
        <mc:Fallback xmlns="">
          <p:sp>
            <p:nvSpPr>
              <p:cNvPr id="4" name="Content Placeholder 2">
                <a:extLst>
                  <a:ext uri="{FF2B5EF4-FFF2-40B4-BE49-F238E27FC236}">
                    <a16:creationId xmlns:a16="http://schemas.microsoft.com/office/drawing/2014/main" id="{2C35AB6E-A45F-984E-BF5B-944E0D9FD54C}"/>
                  </a:ext>
                </a:extLst>
              </p:cNvPr>
              <p:cNvSpPr txBox="1">
                <a:spLocks noRot="1" noChangeAspect="1" noMove="1" noResize="1" noEditPoints="1" noAdjustHandles="1" noChangeArrowheads="1" noChangeShapeType="1" noTextEdit="1"/>
              </p:cNvSpPr>
              <p:nvPr/>
            </p:nvSpPr>
            <p:spPr>
              <a:xfrm>
                <a:off x="2201284" y="2098962"/>
                <a:ext cx="7992198" cy="3086100"/>
              </a:xfrm>
              <a:prstGeom prst="rect">
                <a:avLst/>
              </a:prstGeom>
              <a:blipFill>
                <a:blip r:embed="rId2"/>
                <a:stretch>
                  <a:fillRect l="-1109"/>
                </a:stretch>
              </a:blipFill>
            </p:spPr>
            <p:txBody>
              <a:bodyPr/>
              <a:lstStyle/>
              <a:p>
                <a:r>
                  <a:rPr lang="en-US">
                    <a:noFill/>
                  </a:rPr>
                  <a:t> </a:t>
                </a:r>
              </a:p>
            </p:txBody>
          </p:sp>
        </mc:Fallback>
      </mc:AlternateContent>
    </p:spTree>
    <p:extLst>
      <p:ext uri="{BB962C8B-B14F-4D97-AF65-F5344CB8AC3E}">
        <p14:creationId xmlns:p14="http://schemas.microsoft.com/office/powerpoint/2010/main" val="1993343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Challenge</a:t>
            </a:r>
          </a:p>
        </p:txBody>
      </p:sp>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2201285" y="1569857"/>
            <a:ext cx="7992198" cy="581060"/>
          </a:xfrm>
        </p:spPr>
        <p:txBody>
          <a:bodyPr/>
          <a:lstStyle/>
          <a:p>
            <a:pPr marL="0" indent="0" algn="ctr">
              <a:buNone/>
            </a:pPr>
            <a:r>
              <a:rPr lang="en-US" dirty="0"/>
              <a:t>Can you generate the following grammar on your own:</a:t>
            </a:r>
          </a:p>
        </p:txBody>
      </p:sp>
      <p:sp>
        <p:nvSpPr>
          <p:cNvPr id="4" name="Content Placeholder 2">
            <a:extLst>
              <a:ext uri="{FF2B5EF4-FFF2-40B4-BE49-F238E27FC236}">
                <a16:creationId xmlns:a16="http://schemas.microsoft.com/office/drawing/2014/main" id="{2C35AB6E-A45F-984E-BF5B-944E0D9FD54C}"/>
              </a:ext>
            </a:extLst>
          </p:cNvPr>
          <p:cNvSpPr txBox="1">
            <a:spLocks/>
          </p:cNvSpPr>
          <p:nvPr/>
        </p:nvSpPr>
        <p:spPr>
          <a:xfrm>
            <a:off x="2201284" y="2098962"/>
            <a:ext cx="7992198" cy="3086100"/>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solidFill>
                  <a:schemeClr val="bg1"/>
                </a:solidFill>
              </a:rPr>
              <a:t>The grammar of all well formed arithmetic expressions containing at most two variables (x and y), parentheses, and two operators (+ and *).</a:t>
            </a:r>
          </a:p>
          <a:p>
            <a:pPr marL="0" indent="0">
              <a:buFont typeface="Arial" panose="020B0604020202020204" pitchFamily="34" charset="0"/>
              <a:buNone/>
            </a:pPr>
            <a:endParaRPr lang="en-US" i="1" dirty="0">
              <a:solidFill>
                <a:schemeClr val="bg1"/>
              </a:solidFill>
            </a:endParaRPr>
          </a:p>
          <a:p>
            <a:pPr marL="0" indent="0">
              <a:buFont typeface="Arial" panose="020B0604020202020204" pitchFamily="34" charset="0"/>
              <a:buNone/>
            </a:pPr>
            <a:r>
              <a:rPr lang="en-US" i="1" dirty="0">
                <a:solidFill>
                  <a:schemeClr val="bg1"/>
                </a:solidFill>
              </a:rPr>
              <a:t>Example string: (</a:t>
            </a:r>
            <a:r>
              <a:rPr lang="en-US" i="1" dirty="0" err="1">
                <a:solidFill>
                  <a:schemeClr val="bg1"/>
                </a:solidFill>
              </a:rPr>
              <a:t>x+y</a:t>
            </a:r>
            <a:r>
              <a:rPr lang="en-US" i="1" dirty="0">
                <a:solidFill>
                  <a:schemeClr val="bg1"/>
                </a:solidFill>
              </a:rPr>
              <a:t>)*(x*x)</a:t>
            </a:r>
          </a:p>
        </p:txBody>
      </p:sp>
    </p:spTree>
    <p:extLst>
      <p:ext uri="{BB962C8B-B14F-4D97-AF65-F5344CB8AC3E}">
        <p14:creationId xmlns:p14="http://schemas.microsoft.com/office/powerpoint/2010/main" val="3166299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Chomsky Normal 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032414" y="1569855"/>
                <a:ext cx="10123996" cy="2534551"/>
              </a:xfrm>
              <a:solidFill>
                <a:schemeClr val="tx1">
                  <a:lumMod val="95000"/>
                </a:schemeClr>
              </a:solidFill>
            </p:spPr>
            <p:txBody>
              <a:bodyPr/>
              <a:lstStyle/>
              <a:p>
                <a:pPr marL="0" indent="0">
                  <a:buNone/>
                </a:pPr>
                <a:r>
                  <a:rPr lang="en-US" dirty="0">
                    <a:solidFill>
                      <a:schemeClr val="bg1"/>
                    </a:solidFill>
                  </a:rPr>
                  <a:t>A context-free grammar is in Chomsky normal form if every rule is of the form</a:t>
                </a:r>
              </a:p>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𝐵𝐶</m:t>
                      </m:r>
                    </m:oMath>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𝛼</m:t>
                      </m:r>
                    </m:oMath>
                  </m:oMathPara>
                </a14:m>
                <a:endParaRPr lang="en-US" dirty="0">
                  <a:solidFill>
                    <a:schemeClr val="bg1"/>
                  </a:solidFill>
                </a:endParaRPr>
              </a:p>
              <a:p>
                <a:pPr marL="0" indent="0">
                  <a:buNone/>
                </a:pPr>
                <a:r>
                  <a:rPr lang="en-US" dirty="0">
                    <a:solidFill>
                      <a:schemeClr val="bg1"/>
                    </a:solidFill>
                  </a:rPr>
                  <a:t>Where </a:t>
                </a:r>
                <a14:m>
                  <m:oMath xmlns:m="http://schemas.openxmlformats.org/officeDocument/2006/math">
                    <m:r>
                      <a:rPr lang="en-US" b="0" i="1" smtClean="0">
                        <a:solidFill>
                          <a:schemeClr val="bg1"/>
                        </a:solidFill>
                        <a:latin typeface="Cambria Math" panose="02040503050406030204" pitchFamily="18" charset="0"/>
                      </a:rPr>
                      <m:t>𝛼</m:t>
                    </m:r>
                  </m:oMath>
                </a14:m>
                <a:r>
                  <a:rPr lang="en-US" dirty="0">
                    <a:solidFill>
                      <a:schemeClr val="bg1"/>
                    </a:solidFill>
                  </a:rPr>
                  <a:t> is any terminal and </a:t>
                </a:r>
                <a14:m>
                  <m:oMath xmlns:m="http://schemas.openxmlformats.org/officeDocument/2006/math">
                    <m:r>
                      <a:rPr lang="en-US" i="1">
                        <a:solidFill>
                          <a:schemeClr val="bg1"/>
                        </a:solidFill>
                        <a:latin typeface="Cambria Math" panose="02040503050406030204" pitchFamily="18" charset="0"/>
                      </a:rPr>
                      <m:t>𝐴</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𝐵</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𝐶</m:t>
                    </m:r>
                  </m:oMath>
                </a14:m>
                <a:r>
                  <a:rPr lang="en-US" dirty="0">
                    <a:solidFill>
                      <a:schemeClr val="bg1"/>
                    </a:solidFill>
                  </a:rPr>
                  <a:t> are any variables. </a:t>
                </a:r>
                <a14:m>
                  <m:oMath xmlns:m="http://schemas.openxmlformats.org/officeDocument/2006/math">
                    <m:r>
                      <a:rPr lang="en-US" b="0" i="1" smtClean="0">
                        <a:solidFill>
                          <a:schemeClr val="bg1"/>
                        </a:solidFill>
                        <a:latin typeface="Cambria Math" panose="02040503050406030204" pitchFamily="18" charset="0"/>
                      </a:rPr>
                      <m:t>𝐵</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𝐶</m:t>
                    </m:r>
                  </m:oMath>
                </a14:m>
                <a:r>
                  <a:rPr lang="en-US" dirty="0">
                    <a:solidFill>
                      <a:schemeClr val="bg1"/>
                    </a:solidFill>
                  </a:rPr>
                  <a:t> may not be the start variable. In addition we allow the rule </a:t>
                </a:r>
                <a14:m>
                  <m:oMath xmlns:m="http://schemas.openxmlformats.org/officeDocument/2006/math">
                    <m:r>
                      <a:rPr lang="en-US" b="0" i="1" smtClean="0">
                        <a:solidFill>
                          <a:schemeClr val="bg1"/>
                        </a:solidFill>
                        <a:latin typeface="Cambria Math" panose="02040503050406030204" pitchFamily="18" charset="0"/>
                      </a:rPr>
                      <m:t>𝑆</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𝜖</m:t>
                    </m:r>
                  </m:oMath>
                </a14:m>
                <a:r>
                  <a:rPr lang="en-US" dirty="0">
                    <a:solidFill>
                      <a:schemeClr val="bg1"/>
                    </a:solidFill>
                  </a:rPr>
                  <a:t> for the start variable </a:t>
                </a:r>
                <a14:m>
                  <m:oMath xmlns:m="http://schemas.openxmlformats.org/officeDocument/2006/math">
                    <m:r>
                      <a:rPr lang="en-US" b="0" i="1" smtClean="0">
                        <a:solidFill>
                          <a:schemeClr val="bg1"/>
                        </a:solidFill>
                        <a:latin typeface="Cambria Math" panose="02040503050406030204" pitchFamily="18" charset="0"/>
                      </a:rPr>
                      <m:t>𝑆</m:t>
                    </m:r>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1032414" y="1569855"/>
                <a:ext cx="10123996" cy="2534551"/>
              </a:xfrm>
              <a:blipFill>
                <a:blip r:embed="rId2"/>
                <a:stretch>
                  <a:fillRect l="-877" t="-500"/>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43907458-EAC7-2144-9198-8351B698B137}"/>
              </a:ext>
            </a:extLst>
          </p:cNvPr>
          <p:cNvSpPr txBox="1">
            <a:spLocks/>
          </p:cNvSpPr>
          <p:nvPr/>
        </p:nvSpPr>
        <p:spPr>
          <a:xfrm>
            <a:off x="1141413" y="5164281"/>
            <a:ext cx="5186652" cy="14019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t>Why is this useful? Well, it is easier to do proofs about grammars if you can assume the grammar is always in a simplified form (fewer cases to handle).</a:t>
            </a:r>
          </a:p>
        </p:txBody>
      </p:sp>
      <p:cxnSp>
        <p:nvCxnSpPr>
          <p:cNvPr id="6" name="Straight Connector 5">
            <a:extLst>
              <a:ext uri="{FF2B5EF4-FFF2-40B4-BE49-F238E27FC236}">
                <a16:creationId xmlns:a16="http://schemas.microsoft.com/office/drawing/2014/main" id="{C5011901-E751-1C4E-B4E4-BE70C862E814}"/>
              </a:ext>
            </a:extLst>
          </p:cNvPr>
          <p:cNvCxnSpPr/>
          <p:nvPr/>
        </p:nvCxnSpPr>
        <p:spPr>
          <a:xfrm flipV="1">
            <a:off x="3886199" y="4353792"/>
            <a:ext cx="311728" cy="85205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48F3466C-CC50-BA4B-9E81-99B9281A8D93}"/>
              </a:ext>
            </a:extLst>
          </p:cNvPr>
          <p:cNvSpPr txBox="1">
            <a:spLocks/>
          </p:cNvSpPr>
          <p:nvPr/>
        </p:nvSpPr>
        <p:spPr>
          <a:xfrm>
            <a:off x="8714544" y="5455232"/>
            <a:ext cx="2441866" cy="111099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t>But can any context-free grammar be in Chomsky normal form?</a:t>
            </a:r>
          </a:p>
        </p:txBody>
      </p:sp>
      <p:cxnSp>
        <p:nvCxnSpPr>
          <p:cNvPr id="8" name="Straight Connector 7">
            <a:extLst>
              <a:ext uri="{FF2B5EF4-FFF2-40B4-BE49-F238E27FC236}">
                <a16:creationId xmlns:a16="http://schemas.microsoft.com/office/drawing/2014/main" id="{D7AB50A7-7922-3649-9BF7-EF1F5BC6C1C0}"/>
              </a:ext>
            </a:extLst>
          </p:cNvPr>
          <p:cNvCxnSpPr>
            <a:cxnSpLocks/>
          </p:cNvCxnSpPr>
          <p:nvPr/>
        </p:nvCxnSpPr>
        <p:spPr>
          <a:xfrm flipH="1" flipV="1">
            <a:off x="8364682" y="4270664"/>
            <a:ext cx="1264227" cy="11845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610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Chomsky Normal 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032414" y="1341254"/>
                <a:ext cx="10123996" cy="2534551"/>
              </a:xfrm>
              <a:solidFill>
                <a:schemeClr val="tx1">
                  <a:lumMod val="95000"/>
                </a:schemeClr>
              </a:solidFill>
            </p:spPr>
            <p:txBody>
              <a:bodyPr/>
              <a:lstStyle/>
              <a:p>
                <a:pPr marL="0" indent="0">
                  <a:buNone/>
                </a:pPr>
                <a:r>
                  <a:rPr lang="en-US" dirty="0">
                    <a:solidFill>
                      <a:schemeClr val="bg1"/>
                    </a:solidFill>
                  </a:rPr>
                  <a:t>A context-free grammar is in Chomsky normal form if every rule is of the form</a:t>
                </a:r>
              </a:p>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𝐵𝐶</m:t>
                      </m:r>
                    </m:oMath>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𝛼</m:t>
                      </m:r>
                    </m:oMath>
                  </m:oMathPara>
                </a14:m>
                <a:endParaRPr lang="en-US" dirty="0">
                  <a:solidFill>
                    <a:schemeClr val="bg1"/>
                  </a:solidFill>
                </a:endParaRPr>
              </a:p>
              <a:p>
                <a:pPr marL="0" indent="0">
                  <a:buNone/>
                </a:pPr>
                <a:r>
                  <a:rPr lang="en-US" dirty="0">
                    <a:solidFill>
                      <a:schemeClr val="bg1"/>
                    </a:solidFill>
                  </a:rPr>
                  <a:t>Where </a:t>
                </a:r>
                <a14:m>
                  <m:oMath xmlns:m="http://schemas.openxmlformats.org/officeDocument/2006/math">
                    <m:r>
                      <a:rPr lang="en-US" b="0" i="1" smtClean="0">
                        <a:solidFill>
                          <a:schemeClr val="bg1"/>
                        </a:solidFill>
                        <a:latin typeface="Cambria Math" panose="02040503050406030204" pitchFamily="18" charset="0"/>
                      </a:rPr>
                      <m:t>𝛼</m:t>
                    </m:r>
                  </m:oMath>
                </a14:m>
                <a:r>
                  <a:rPr lang="en-US" dirty="0">
                    <a:solidFill>
                      <a:schemeClr val="bg1"/>
                    </a:solidFill>
                  </a:rPr>
                  <a:t> is any terminal and </a:t>
                </a:r>
                <a14:m>
                  <m:oMath xmlns:m="http://schemas.openxmlformats.org/officeDocument/2006/math">
                    <m:r>
                      <a:rPr lang="en-US" i="1">
                        <a:solidFill>
                          <a:schemeClr val="bg1"/>
                        </a:solidFill>
                        <a:latin typeface="Cambria Math" panose="02040503050406030204" pitchFamily="18" charset="0"/>
                      </a:rPr>
                      <m:t>𝐴</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𝐵</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𝐶</m:t>
                    </m:r>
                  </m:oMath>
                </a14:m>
                <a:r>
                  <a:rPr lang="en-US" dirty="0">
                    <a:solidFill>
                      <a:schemeClr val="bg1"/>
                    </a:solidFill>
                  </a:rPr>
                  <a:t> are any variables. </a:t>
                </a:r>
                <a14:m>
                  <m:oMath xmlns:m="http://schemas.openxmlformats.org/officeDocument/2006/math">
                    <m:r>
                      <a:rPr lang="en-US" b="0" i="1" smtClean="0">
                        <a:solidFill>
                          <a:schemeClr val="bg1"/>
                        </a:solidFill>
                        <a:latin typeface="Cambria Math" panose="02040503050406030204" pitchFamily="18" charset="0"/>
                      </a:rPr>
                      <m:t>𝐵</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𝐶</m:t>
                    </m:r>
                  </m:oMath>
                </a14:m>
                <a:r>
                  <a:rPr lang="en-US" dirty="0">
                    <a:solidFill>
                      <a:schemeClr val="bg1"/>
                    </a:solidFill>
                  </a:rPr>
                  <a:t> may not be the start variable. In addition we allow the rule </a:t>
                </a:r>
                <a14:m>
                  <m:oMath xmlns:m="http://schemas.openxmlformats.org/officeDocument/2006/math">
                    <m:r>
                      <a:rPr lang="en-US" b="0" i="1" smtClean="0">
                        <a:solidFill>
                          <a:schemeClr val="bg1"/>
                        </a:solidFill>
                        <a:latin typeface="Cambria Math" panose="02040503050406030204" pitchFamily="18" charset="0"/>
                      </a:rPr>
                      <m:t>𝑆</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𝜖</m:t>
                    </m:r>
                  </m:oMath>
                </a14:m>
                <a:r>
                  <a:rPr lang="en-US" dirty="0">
                    <a:solidFill>
                      <a:schemeClr val="bg1"/>
                    </a:solidFill>
                  </a:rPr>
                  <a:t> for the start variable </a:t>
                </a:r>
                <a14:m>
                  <m:oMath xmlns:m="http://schemas.openxmlformats.org/officeDocument/2006/math">
                    <m:r>
                      <a:rPr lang="en-US" b="0" i="1" smtClean="0">
                        <a:solidFill>
                          <a:schemeClr val="bg1"/>
                        </a:solidFill>
                        <a:latin typeface="Cambria Math" panose="02040503050406030204" pitchFamily="18" charset="0"/>
                      </a:rPr>
                      <m:t>𝑆</m:t>
                    </m:r>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1032414" y="1341254"/>
                <a:ext cx="10123996" cy="2534551"/>
              </a:xfrm>
              <a:blipFill>
                <a:blip r:embed="rId2"/>
                <a:stretch>
                  <a:fillRect l="-877" t="-500"/>
                </a:stretch>
              </a:blipFill>
            </p:spPr>
            <p:txBody>
              <a:bodyPr/>
              <a:lstStyle/>
              <a:p>
                <a:r>
                  <a:rPr lang="en-US">
                    <a:noFill/>
                  </a:rPr>
                  <a:t> </a:t>
                </a:r>
              </a:p>
            </p:txBody>
          </p:sp>
        </mc:Fallback>
      </mc:AlternateContent>
      <p:sp>
        <p:nvSpPr>
          <p:cNvPr id="9" name="Content Placeholder 2">
            <a:extLst>
              <a:ext uri="{FF2B5EF4-FFF2-40B4-BE49-F238E27FC236}">
                <a16:creationId xmlns:a16="http://schemas.microsoft.com/office/drawing/2014/main" id="{FBFA1F8B-C738-F244-ABC9-8B0B5ED92625}"/>
              </a:ext>
            </a:extLst>
          </p:cNvPr>
          <p:cNvSpPr txBox="1">
            <a:spLocks/>
          </p:cNvSpPr>
          <p:nvPr/>
        </p:nvSpPr>
        <p:spPr>
          <a:xfrm>
            <a:off x="1032414" y="4330374"/>
            <a:ext cx="10123996" cy="1072903"/>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u="sng" dirty="0">
                <a:solidFill>
                  <a:schemeClr val="bg1"/>
                </a:solidFill>
              </a:rPr>
              <a:t>Theorem</a:t>
            </a:r>
            <a:r>
              <a:rPr lang="en-US" dirty="0">
                <a:solidFill>
                  <a:schemeClr val="bg1"/>
                </a:solidFill>
              </a:rPr>
              <a:t>: Any context-free language is generated by a context-free grammar in Chomsky normal form.</a:t>
            </a:r>
          </a:p>
        </p:txBody>
      </p:sp>
      <p:sp>
        <p:nvSpPr>
          <p:cNvPr id="10" name="Content Placeholder 2">
            <a:extLst>
              <a:ext uri="{FF2B5EF4-FFF2-40B4-BE49-F238E27FC236}">
                <a16:creationId xmlns:a16="http://schemas.microsoft.com/office/drawing/2014/main" id="{59F08D33-6F66-9B4E-8EA1-5B9B280D6A0C}"/>
              </a:ext>
            </a:extLst>
          </p:cNvPr>
          <p:cNvSpPr txBox="1">
            <a:spLocks/>
          </p:cNvSpPr>
          <p:nvPr/>
        </p:nvSpPr>
        <p:spPr>
          <a:xfrm>
            <a:off x="7564581" y="5501083"/>
            <a:ext cx="3581437" cy="10729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We are NOT going to prove this one. Just trust me (proof is in the book on pg. 107/108 if you are interested).</a:t>
            </a:r>
          </a:p>
        </p:txBody>
      </p:sp>
    </p:spTree>
    <p:extLst>
      <p:ext uri="{BB962C8B-B14F-4D97-AF65-F5344CB8AC3E}">
        <p14:creationId xmlns:p14="http://schemas.microsoft.com/office/powerpoint/2010/main" val="235423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2: Pushdown Automata</a:t>
            </a:r>
          </a:p>
        </p:txBody>
      </p:sp>
    </p:spTree>
    <p:extLst>
      <p:ext uri="{BB962C8B-B14F-4D97-AF65-F5344CB8AC3E}">
        <p14:creationId xmlns:p14="http://schemas.microsoft.com/office/powerpoint/2010/main" val="1051515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Pushdown Automata</a:t>
            </a:r>
          </a:p>
        </p:txBody>
      </p:sp>
      <p:sp>
        <p:nvSpPr>
          <p:cNvPr id="4" name="TextBox 3">
            <a:extLst>
              <a:ext uri="{FF2B5EF4-FFF2-40B4-BE49-F238E27FC236}">
                <a16:creationId xmlns:a16="http://schemas.microsoft.com/office/drawing/2014/main" id="{367FB61D-C209-EA48-956C-7423B7E2A949}"/>
              </a:ext>
            </a:extLst>
          </p:cNvPr>
          <p:cNvSpPr txBox="1"/>
          <p:nvPr/>
        </p:nvSpPr>
        <p:spPr>
          <a:xfrm>
            <a:off x="1411575" y="2900216"/>
            <a:ext cx="3482542" cy="1477328"/>
          </a:xfrm>
          <a:prstGeom prst="rect">
            <a:avLst/>
          </a:prstGeom>
          <a:noFill/>
          <a:ln>
            <a:solidFill>
              <a:schemeClr val="tx1">
                <a:lumMod val="95000"/>
              </a:schemeClr>
            </a:solidFill>
          </a:ln>
        </p:spPr>
        <p:txBody>
          <a:bodyPr wrap="square" rtlCol="0">
            <a:spAutoFit/>
          </a:bodyPr>
          <a:lstStyle/>
          <a:p>
            <a:r>
              <a:rPr lang="en-US" b="1" i="1" u="sng" dirty="0"/>
              <a:t>Pushdown Automata</a:t>
            </a:r>
            <a:r>
              <a:rPr lang="en-US" i="1" dirty="0"/>
              <a:t>: Informally, is a machine that combines a DFA/NFA (state control) but adds a stack. The machine can push and pop to the stack</a:t>
            </a:r>
          </a:p>
        </p:txBody>
      </p:sp>
      <p:pic>
        <p:nvPicPr>
          <p:cNvPr id="6" name="Picture 5">
            <a:extLst>
              <a:ext uri="{FF2B5EF4-FFF2-40B4-BE49-F238E27FC236}">
                <a16:creationId xmlns:a16="http://schemas.microsoft.com/office/drawing/2014/main" id="{ACD73383-7FDD-CC4C-8233-6895AB0C7B10}"/>
              </a:ext>
            </a:extLst>
          </p:cNvPr>
          <p:cNvPicPr>
            <a:picLocks noChangeAspect="1"/>
          </p:cNvPicPr>
          <p:nvPr/>
        </p:nvPicPr>
        <p:blipFill>
          <a:blip r:embed="rId2"/>
          <a:stretch>
            <a:fillRect/>
          </a:stretch>
        </p:blipFill>
        <p:spPr>
          <a:xfrm>
            <a:off x="5628511" y="2213266"/>
            <a:ext cx="4936983" cy="2839026"/>
          </a:xfrm>
          <a:prstGeom prst="rect">
            <a:avLst/>
          </a:prstGeom>
        </p:spPr>
      </p:pic>
      <p:sp>
        <p:nvSpPr>
          <p:cNvPr id="7" name="Content Placeholder 2">
            <a:extLst>
              <a:ext uri="{FF2B5EF4-FFF2-40B4-BE49-F238E27FC236}">
                <a16:creationId xmlns:a16="http://schemas.microsoft.com/office/drawing/2014/main" id="{1EDBFCA6-AA82-ED49-80CD-ECC249BA4276}"/>
              </a:ext>
            </a:extLst>
          </p:cNvPr>
          <p:cNvSpPr txBox="1">
            <a:spLocks/>
          </p:cNvSpPr>
          <p:nvPr/>
        </p:nvSpPr>
        <p:spPr>
          <a:xfrm>
            <a:off x="1411575" y="1031954"/>
            <a:ext cx="3581437" cy="73450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This state control is just a DFA/NFA just like before!</a:t>
            </a:r>
          </a:p>
        </p:txBody>
      </p:sp>
      <p:cxnSp>
        <p:nvCxnSpPr>
          <p:cNvPr id="8" name="Straight Connector 7">
            <a:extLst>
              <a:ext uri="{FF2B5EF4-FFF2-40B4-BE49-F238E27FC236}">
                <a16:creationId xmlns:a16="http://schemas.microsoft.com/office/drawing/2014/main" id="{25C4E9F1-EC0F-954A-B503-3134732543BC}"/>
              </a:ext>
            </a:extLst>
          </p:cNvPr>
          <p:cNvCxnSpPr>
            <a:cxnSpLocks/>
          </p:cNvCxnSpPr>
          <p:nvPr/>
        </p:nvCxnSpPr>
        <p:spPr>
          <a:xfrm flipH="1" flipV="1">
            <a:off x="4613564" y="1399205"/>
            <a:ext cx="748146" cy="8140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C5BB49B6-694E-664F-90EA-5635DB840ED5}"/>
              </a:ext>
            </a:extLst>
          </p:cNvPr>
          <p:cNvSpPr txBox="1">
            <a:spLocks/>
          </p:cNvSpPr>
          <p:nvPr/>
        </p:nvSpPr>
        <p:spPr>
          <a:xfrm>
            <a:off x="8097002" y="923544"/>
            <a:ext cx="3330429" cy="73450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600" dirty="0">
                <a:solidFill>
                  <a:schemeClr val="tx1">
                    <a:lumMod val="95000"/>
                  </a:schemeClr>
                </a:solidFill>
              </a:rPr>
              <a:t>Input is read in character by character (same as DFA / NFA)</a:t>
            </a:r>
          </a:p>
        </p:txBody>
      </p:sp>
      <p:cxnSp>
        <p:nvCxnSpPr>
          <p:cNvPr id="12" name="Straight Connector 11">
            <a:extLst>
              <a:ext uri="{FF2B5EF4-FFF2-40B4-BE49-F238E27FC236}">
                <a16:creationId xmlns:a16="http://schemas.microsoft.com/office/drawing/2014/main" id="{5B725D97-454C-DA4C-80A0-49F0FE6A2601}"/>
              </a:ext>
            </a:extLst>
          </p:cNvPr>
          <p:cNvCxnSpPr>
            <a:cxnSpLocks/>
          </p:cNvCxnSpPr>
          <p:nvPr/>
        </p:nvCxnSpPr>
        <p:spPr>
          <a:xfrm flipV="1">
            <a:off x="9092045" y="1399205"/>
            <a:ext cx="311728" cy="64780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4EAFDAFF-1152-F542-8996-C6F49438C13A}"/>
              </a:ext>
            </a:extLst>
          </p:cNvPr>
          <p:cNvSpPr txBox="1">
            <a:spLocks/>
          </p:cNvSpPr>
          <p:nvPr/>
        </p:nvSpPr>
        <p:spPr>
          <a:xfrm>
            <a:off x="5747067" y="5760023"/>
            <a:ext cx="5300344" cy="858986"/>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600" dirty="0">
                <a:solidFill>
                  <a:schemeClr val="tx1">
                    <a:lumMod val="95000"/>
                  </a:schemeClr>
                </a:solidFill>
              </a:rPr>
              <a:t>The </a:t>
            </a:r>
            <a:r>
              <a:rPr lang="en-US" sz="1600" b="1" dirty="0">
                <a:solidFill>
                  <a:schemeClr val="tx1">
                    <a:lumMod val="95000"/>
                  </a:schemeClr>
                </a:solidFill>
              </a:rPr>
              <a:t>stack</a:t>
            </a:r>
            <a:r>
              <a:rPr lang="en-US" sz="1600" dirty="0">
                <a:solidFill>
                  <a:schemeClr val="tx1">
                    <a:lumMod val="95000"/>
                  </a:schemeClr>
                </a:solidFill>
              </a:rPr>
              <a:t> provides the machine with memory. The machine can </a:t>
            </a:r>
            <a:r>
              <a:rPr lang="en-US" sz="1600" b="1" dirty="0">
                <a:solidFill>
                  <a:schemeClr val="tx1">
                    <a:lumMod val="95000"/>
                  </a:schemeClr>
                </a:solidFill>
              </a:rPr>
              <a:t>push</a:t>
            </a:r>
            <a:r>
              <a:rPr lang="en-US" sz="1600" dirty="0">
                <a:solidFill>
                  <a:schemeClr val="tx1">
                    <a:lumMod val="95000"/>
                  </a:schemeClr>
                </a:solidFill>
              </a:rPr>
              <a:t> or </a:t>
            </a:r>
            <a:r>
              <a:rPr lang="en-US" sz="1600" b="1" dirty="0">
                <a:solidFill>
                  <a:schemeClr val="tx1">
                    <a:lumMod val="95000"/>
                  </a:schemeClr>
                </a:solidFill>
              </a:rPr>
              <a:t>pop</a:t>
            </a:r>
            <a:r>
              <a:rPr lang="en-US" sz="1600" dirty="0">
                <a:solidFill>
                  <a:schemeClr val="tx1">
                    <a:lumMod val="95000"/>
                  </a:schemeClr>
                </a:solidFill>
              </a:rPr>
              <a:t> from the top of the stack only during any state transition (one push or pop per transition)</a:t>
            </a:r>
          </a:p>
        </p:txBody>
      </p:sp>
      <p:cxnSp>
        <p:nvCxnSpPr>
          <p:cNvPr id="16" name="Straight Connector 15">
            <a:extLst>
              <a:ext uri="{FF2B5EF4-FFF2-40B4-BE49-F238E27FC236}">
                <a16:creationId xmlns:a16="http://schemas.microsoft.com/office/drawing/2014/main" id="{402ED088-547E-9743-B353-332651C5D3A1}"/>
              </a:ext>
            </a:extLst>
          </p:cNvPr>
          <p:cNvCxnSpPr>
            <a:cxnSpLocks/>
          </p:cNvCxnSpPr>
          <p:nvPr/>
        </p:nvCxnSpPr>
        <p:spPr>
          <a:xfrm flipH="1" flipV="1">
            <a:off x="7658100" y="5218549"/>
            <a:ext cx="197427" cy="54147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660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Very quick review of the Chomsky Hierarchy (overall picture).</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Our second model of computation, the pushdown automata!! Let’s add memory to that finite state machine!!</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What languages can this new model of computation now recognize? Can we find languages it cannot recognize now?</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Pushdown Automata</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76534ED-777A-204F-94EA-6C032A005603}"/>
                  </a:ext>
                </a:extLst>
              </p:cNvPr>
              <p:cNvSpPr txBox="1">
                <a:spLocks/>
              </p:cNvSpPr>
              <p:nvPr/>
            </p:nvSpPr>
            <p:spPr>
              <a:xfrm>
                <a:off x="2321717" y="1177425"/>
                <a:ext cx="7545389" cy="109742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This pushdown automata recognizes the language:</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1</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 |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4" name="Content Placeholder 2">
                <a:extLst>
                  <a:ext uri="{FF2B5EF4-FFF2-40B4-BE49-F238E27FC236}">
                    <a16:creationId xmlns:a16="http://schemas.microsoft.com/office/drawing/2014/main" id="{276534ED-777A-204F-94EA-6C032A005603}"/>
                  </a:ext>
                </a:extLst>
              </p:cNvPr>
              <p:cNvSpPr txBox="1">
                <a:spLocks noRot="1" noChangeAspect="1" noMove="1" noResize="1" noEditPoints="1" noAdjustHandles="1" noChangeArrowheads="1" noChangeShapeType="1" noTextEdit="1"/>
              </p:cNvSpPr>
              <p:nvPr/>
            </p:nvSpPr>
            <p:spPr>
              <a:xfrm>
                <a:off x="2321717" y="1177425"/>
                <a:ext cx="7545389" cy="1097425"/>
              </a:xfrm>
              <a:prstGeom prst="rect">
                <a:avLst/>
              </a:prstGeom>
              <a:blipFill>
                <a:blip r:embed="rId2"/>
                <a:stretch>
                  <a:fillRect l="-1176"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14C01A16-1EFA-5E49-B39B-3627F9CB3F12}"/>
                  </a:ext>
                </a:extLst>
              </p:cNvPr>
              <p:cNvSpPr txBox="1">
                <a:spLocks/>
              </p:cNvSpPr>
              <p:nvPr/>
            </p:nvSpPr>
            <p:spPr>
              <a:xfrm>
                <a:off x="8909554" y="3140868"/>
                <a:ext cx="2656118" cy="258119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Make sure you know how to read these transitions.</a:t>
                </a:r>
              </a:p>
              <a:p>
                <a:pPr marL="0" indent="0">
                  <a:buFont typeface="Arial" panose="020B0604020202020204" pitchFamily="34" charset="0"/>
                  <a:buNone/>
                </a:pPr>
                <a14:m>
                  <m:oMath xmlns:m="http://schemas.openxmlformats.org/officeDocument/2006/math">
                    <m:r>
                      <a:rPr lang="en-US" sz="1600" b="0" i="1" smtClean="0">
                        <a:solidFill>
                          <a:schemeClr val="tx1">
                            <a:lumMod val="95000"/>
                          </a:schemeClr>
                        </a:solidFill>
                        <a:latin typeface="Cambria Math" panose="02040503050406030204" pitchFamily="18" charset="0"/>
                      </a:rPr>
                      <m:t>1,0→</m:t>
                    </m:r>
                    <m:r>
                      <a:rPr lang="en-US" sz="1600" b="0" i="1" smtClean="0">
                        <a:solidFill>
                          <a:schemeClr val="tx1">
                            <a:lumMod val="95000"/>
                          </a:schemeClr>
                        </a:solidFill>
                        <a:latin typeface="Cambria Math" panose="02040503050406030204" pitchFamily="18" charset="0"/>
                      </a:rPr>
                      <m:t>𝜖</m:t>
                    </m:r>
                  </m:oMath>
                </a14:m>
                <a:r>
                  <a:rPr lang="en-US" sz="1600" dirty="0">
                    <a:solidFill>
                      <a:schemeClr val="tx1">
                        <a:lumMod val="95000"/>
                      </a:schemeClr>
                    </a:solidFill>
                  </a:rPr>
                  <a:t> </a:t>
                </a:r>
              </a:p>
              <a:p>
                <a:pPr marL="0" indent="0">
                  <a:buFont typeface="Arial" panose="020B0604020202020204" pitchFamily="34" charset="0"/>
                  <a:buNone/>
                </a:pPr>
                <a:r>
                  <a:rPr lang="en-US" sz="1600" dirty="0">
                    <a:solidFill>
                      <a:schemeClr val="tx1">
                        <a:lumMod val="95000"/>
                      </a:schemeClr>
                    </a:solidFill>
                  </a:rPr>
                  <a:t>means if you read a 1 from input and a 0 is on top of stack (pop it), and don’t push (epsilon) anything</a:t>
                </a:r>
              </a:p>
            </p:txBody>
          </p:sp>
        </mc:Choice>
        <mc:Fallback xmlns="">
          <p:sp>
            <p:nvSpPr>
              <p:cNvPr id="37" name="Content Placeholder 2">
                <a:extLst>
                  <a:ext uri="{FF2B5EF4-FFF2-40B4-BE49-F238E27FC236}">
                    <a16:creationId xmlns:a16="http://schemas.microsoft.com/office/drawing/2014/main" id="{14C01A16-1EFA-5E49-B39B-3627F9CB3F12}"/>
                  </a:ext>
                </a:extLst>
              </p:cNvPr>
              <p:cNvSpPr txBox="1">
                <a:spLocks noRot="1" noChangeAspect="1" noMove="1" noResize="1" noEditPoints="1" noAdjustHandles="1" noChangeArrowheads="1" noChangeShapeType="1" noTextEdit="1"/>
              </p:cNvSpPr>
              <p:nvPr/>
            </p:nvSpPr>
            <p:spPr>
              <a:xfrm>
                <a:off x="8909554" y="3140868"/>
                <a:ext cx="2656118" cy="2581194"/>
              </a:xfrm>
              <a:prstGeom prst="rect">
                <a:avLst/>
              </a:prstGeom>
              <a:blipFill>
                <a:blip r:embed="rId3"/>
                <a:stretch>
                  <a:fillRect l="-1429"/>
                </a:stretch>
              </a:blipFill>
            </p:spPr>
            <p:txBody>
              <a:bodyPr/>
              <a:lstStyle/>
              <a:p>
                <a:r>
                  <a:rPr lang="en-US">
                    <a:noFill/>
                  </a:rPr>
                  <a:t> </a:t>
                </a:r>
              </a:p>
            </p:txBody>
          </p:sp>
        </mc:Fallback>
      </mc:AlternateContent>
      <p:grpSp>
        <p:nvGrpSpPr>
          <p:cNvPr id="40" name="Group 39">
            <a:extLst>
              <a:ext uri="{FF2B5EF4-FFF2-40B4-BE49-F238E27FC236}">
                <a16:creationId xmlns:a16="http://schemas.microsoft.com/office/drawing/2014/main" id="{DE85C5CC-88E2-2D42-A17C-859501C57446}"/>
              </a:ext>
            </a:extLst>
          </p:cNvPr>
          <p:cNvGrpSpPr/>
          <p:nvPr/>
        </p:nvGrpSpPr>
        <p:grpSpPr>
          <a:xfrm>
            <a:off x="1288473" y="2743199"/>
            <a:ext cx="7250468" cy="3501736"/>
            <a:chOff x="1288473" y="2743199"/>
            <a:chExt cx="7250468" cy="3501736"/>
          </a:xfrm>
        </p:grpSpPr>
        <p:sp>
          <p:nvSpPr>
            <p:cNvPr id="35" name="Rectangle 34">
              <a:extLst>
                <a:ext uri="{FF2B5EF4-FFF2-40B4-BE49-F238E27FC236}">
                  <a16:creationId xmlns:a16="http://schemas.microsoft.com/office/drawing/2014/main" id="{CE7A51F4-96A7-3944-882E-4A8C21CEC928}"/>
                </a:ext>
              </a:extLst>
            </p:cNvPr>
            <p:cNvSpPr/>
            <p:nvPr/>
          </p:nvSpPr>
          <p:spPr>
            <a:xfrm>
              <a:off x="1288473" y="2743199"/>
              <a:ext cx="7003473" cy="3501736"/>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F223572-8246-C44E-95F5-DF1D2A14AFAC}"/>
                </a:ext>
              </a:extLst>
            </p:cNvPr>
            <p:cNvSpPr/>
            <p:nvPr/>
          </p:nvSpPr>
          <p:spPr>
            <a:xfrm>
              <a:off x="1906081" y="3044535"/>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6" name="Oval 5">
              <a:extLst>
                <a:ext uri="{FF2B5EF4-FFF2-40B4-BE49-F238E27FC236}">
                  <a16:creationId xmlns:a16="http://schemas.microsoft.com/office/drawing/2014/main" id="{1C792860-0430-7743-A9DD-2E4C88E132B9}"/>
                </a:ext>
              </a:extLst>
            </p:cNvPr>
            <p:cNvSpPr/>
            <p:nvPr/>
          </p:nvSpPr>
          <p:spPr>
            <a:xfrm>
              <a:off x="5279662" y="3044535"/>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
          <p:nvSpPr>
            <p:cNvPr id="7" name="Oval 6">
              <a:extLst>
                <a:ext uri="{FF2B5EF4-FFF2-40B4-BE49-F238E27FC236}">
                  <a16:creationId xmlns:a16="http://schemas.microsoft.com/office/drawing/2014/main" id="{E2E9E367-C6D6-DC47-8ACB-3B177B4A8910}"/>
                </a:ext>
              </a:extLst>
            </p:cNvPr>
            <p:cNvSpPr/>
            <p:nvPr/>
          </p:nvSpPr>
          <p:spPr>
            <a:xfrm>
              <a:off x="5279662" y="4973780"/>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Q3</a:t>
              </a:r>
            </a:p>
          </p:txBody>
        </p:sp>
        <p:sp>
          <p:nvSpPr>
            <p:cNvPr id="8" name="Oval 7">
              <a:extLst>
                <a:ext uri="{FF2B5EF4-FFF2-40B4-BE49-F238E27FC236}">
                  <a16:creationId xmlns:a16="http://schemas.microsoft.com/office/drawing/2014/main" id="{A88C7305-F15F-254D-9B2C-39EBEB26A8AD}"/>
                </a:ext>
              </a:extLst>
            </p:cNvPr>
            <p:cNvSpPr/>
            <p:nvPr/>
          </p:nvSpPr>
          <p:spPr>
            <a:xfrm>
              <a:off x="1913007" y="4973780"/>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cxnSp>
          <p:nvCxnSpPr>
            <p:cNvPr id="10" name="Straight Arrow Connector 9">
              <a:extLst>
                <a:ext uri="{FF2B5EF4-FFF2-40B4-BE49-F238E27FC236}">
                  <a16:creationId xmlns:a16="http://schemas.microsoft.com/office/drawing/2014/main" id="{B0A7E8BF-EDD0-944A-809A-CBAE61890A89}"/>
                </a:ext>
              </a:extLst>
            </p:cNvPr>
            <p:cNvCxnSpPr>
              <a:cxnSpLocks/>
              <a:endCxn id="5" idx="2"/>
            </p:cNvCxnSpPr>
            <p:nvPr/>
          </p:nvCxnSpPr>
          <p:spPr>
            <a:xfrm>
              <a:off x="1428099" y="3530636"/>
              <a:ext cx="477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1F92598-A5BE-6345-A0C0-5BDE80447F9D}"/>
                </a:ext>
              </a:extLst>
            </p:cNvPr>
            <p:cNvCxnSpPr>
              <a:cxnSpLocks/>
              <a:stCxn id="5" idx="6"/>
              <a:endCxn id="6" idx="2"/>
            </p:cNvCxnSpPr>
            <p:nvPr/>
          </p:nvCxnSpPr>
          <p:spPr>
            <a:xfrm>
              <a:off x="2878282" y="3530636"/>
              <a:ext cx="24013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5560F51-6C18-1646-8C44-BCBC9D212ADB}"/>
                </a:ext>
              </a:extLst>
            </p:cNvPr>
            <p:cNvCxnSpPr>
              <a:cxnSpLocks/>
              <a:stCxn id="7" idx="2"/>
              <a:endCxn id="8" idx="6"/>
            </p:cNvCxnSpPr>
            <p:nvPr/>
          </p:nvCxnSpPr>
          <p:spPr>
            <a:xfrm flipH="1">
              <a:off x="2885208" y="5459881"/>
              <a:ext cx="23944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D0B9FBD-4E0A-A646-965C-A9F7370514C1}"/>
                </a:ext>
              </a:extLst>
            </p:cNvPr>
            <p:cNvCxnSpPr>
              <a:cxnSpLocks/>
              <a:stCxn id="6" idx="4"/>
              <a:endCxn id="7" idx="0"/>
            </p:cNvCxnSpPr>
            <p:nvPr/>
          </p:nvCxnSpPr>
          <p:spPr>
            <a:xfrm>
              <a:off x="5765763" y="4016736"/>
              <a:ext cx="0" cy="957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2E93EECA-B8D4-6B42-AB82-06C5A42AB2E8}"/>
                </a:ext>
              </a:extLst>
            </p:cNvPr>
            <p:cNvCxnSpPr>
              <a:cxnSpLocks/>
              <a:stCxn id="6" idx="7"/>
              <a:endCxn id="6" idx="5"/>
            </p:cNvCxnSpPr>
            <p:nvPr/>
          </p:nvCxnSpPr>
          <p:spPr>
            <a:xfrm rot="16200000" flipH="1">
              <a:off x="5765762" y="3530635"/>
              <a:ext cx="687449" cy="12700"/>
            </a:xfrm>
            <a:prstGeom prst="bentConnector5">
              <a:avLst>
                <a:gd name="adj1" fmla="val -33253"/>
                <a:gd name="adj2" fmla="val 8334055"/>
                <a:gd name="adj3" fmla="val 13325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C1624D1F-FB84-7542-9B9D-392186A659ED}"/>
                </a:ext>
              </a:extLst>
            </p:cNvPr>
            <p:cNvCxnSpPr>
              <a:cxnSpLocks/>
              <a:stCxn id="7" idx="7"/>
              <a:endCxn id="7" idx="5"/>
            </p:cNvCxnSpPr>
            <p:nvPr/>
          </p:nvCxnSpPr>
          <p:spPr>
            <a:xfrm rot="16200000" flipH="1">
              <a:off x="5765762" y="5459880"/>
              <a:ext cx="687449" cy="12700"/>
            </a:xfrm>
            <a:prstGeom prst="bentConnector5">
              <a:avLst>
                <a:gd name="adj1" fmla="val -33253"/>
                <a:gd name="adj2" fmla="val 8334055"/>
                <a:gd name="adj3" fmla="val 13325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Content Placeholder 2">
                  <a:extLst>
                    <a:ext uri="{FF2B5EF4-FFF2-40B4-BE49-F238E27FC236}">
                      <a16:creationId xmlns:a16="http://schemas.microsoft.com/office/drawing/2014/main" id="{B434FC5E-18FF-9E49-8CC7-EFD7333B7CE6}"/>
                    </a:ext>
                  </a:extLst>
                </p:cNvPr>
                <p:cNvSpPr txBox="1">
                  <a:spLocks/>
                </p:cNvSpPr>
                <p:nvPr/>
              </p:nvSpPr>
              <p:spPr>
                <a:xfrm>
                  <a:off x="2971801" y="3114999"/>
                  <a:ext cx="217183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oMath>
                    </m:oMathPara>
                  </a14:m>
                  <a:endParaRPr lang="en-US" sz="2000" dirty="0">
                    <a:solidFill>
                      <a:schemeClr val="tx1">
                        <a:lumMod val="95000"/>
                      </a:schemeClr>
                    </a:solidFill>
                  </a:endParaRPr>
                </a:p>
              </p:txBody>
            </p:sp>
          </mc:Choice>
          <mc:Fallback xmlns="">
            <p:sp>
              <p:nvSpPr>
                <p:cNvPr id="30" name="Content Placeholder 2">
                  <a:extLst>
                    <a:ext uri="{FF2B5EF4-FFF2-40B4-BE49-F238E27FC236}">
                      <a16:creationId xmlns:a16="http://schemas.microsoft.com/office/drawing/2014/main" id="{B434FC5E-18FF-9E49-8CC7-EFD7333B7CE6}"/>
                    </a:ext>
                  </a:extLst>
                </p:cNvPr>
                <p:cNvSpPr txBox="1">
                  <a:spLocks noRot="1" noChangeAspect="1" noMove="1" noResize="1" noEditPoints="1" noAdjustHandles="1" noChangeArrowheads="1" noChangeShapeType="1" noTextEdit="1"/>
                </p:cNvSpPr>
                <p:nvPr/>
              </p:nvSpPr>
              <p:spPr>
                <a:xfrm>
                  <a:off x="2971801" y="3114999"/>
                  <a:ext cx="2171836" cy="48101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Content Placeholder 2">
                  <a:extLst>
                    <a:ext uri="{FF2B5EF4-FFF2-40B4-BE49-F238E27FC236}">
                      <a16:creationId xmlns:a16="http://schemas.microsoft.com/office/drawing/2014/main" id="{480A1288-F359-A84B-AC1A-02C5814E8A8C}"/>
                    </a:ext>
                  </a:extLst>
                </p:cNvPr>
                <p:cNvSpPr txBox="1">
                  <a:spLocks/>
                </p:cNvSpPr>
                <p:nvPr/>
              </p:nvSpPr>
              <p:spPr>
                <a:xfrm>
                  <a:off x="2996517" y="5041972"/>
                  <a:ext cx="217183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31" name="Content Placeholder 2">
                  <a:extLst>
                    <a:ext uri="{FF2B5EF4-FFF2-40B4-BE49-F238E27FC236}">
                      <a16:creationId xmlns:a16="http://schemas.microsoft.com/office/drawing/2014/main" id="{480A1288-F359-A84B-AC1A-02C5814E8A8C}"/>
                    </a:ext>
                  </a:extLst>
                </p:cNvPr>
                <p:cNvSpPr txBox="1">
                  <a:spLocks noRot="1" noChangeAspect="1" noMove="1" noResize="1" noEditPoints="1" noAdjustHandles="1" noChangeArrowheads="1" noChangeShapeType="1" noTextEdit="1"/>
                </p:cNvSpPr>
                <p:nvPr/>
              </p:nvSpPr>
              <p:spPr>
                <a:xfrm>
                  <a:off x="2996517" y="5041972"/>
                  <a:ext cx="2171836" cy="48101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A9AA5662-3ADD-6C4F-9F5F-B1FA4C036C7A}"/>
                    </a:ext>
                  </a:extLst>
                </p:cNvPr>
                <p:cNvSpPr txBox="1">
                  <a:spLocks/>
                </p:cNvSpPr>
                <p:nvPr/>
              </p:nvSpPr>
              <p:spPr>
                <a:xfrm>
                  <a:off x="6785754" y="3257442"/>
                  <a:ext cx="172201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0,</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→0</m:t>
                        </m:r>
                      </m:oMath>
                    </m:oMathPara>
                  </a14:m>
                  <a:endParaRPr lang="en-US" sz="20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A9AA5662-3ADD-6C4F-9F5F-B1FA4C036C7A}"/>
                    </a:ext>
                  </a:extLst>
                </p:cNvPr>
                <p:cNvSpPr txBox="1">
                  <a:spLocks noRot="1" noChangeAspect="1" noMove="1" noResize="1" noEditPoints="1" noAdjustHandles="1" noChangeArrowheads="1" noChangeShapeType="1" noTextEdit="1"/>
                </p:cNvSpPr>
                <p:nvPr/>
              </p:nvSpPr>
              <p:spPr>
                <a:xfrm>
                  <a:off x="6785754" y="3257442"/>
                  <a:ext cx="1722015" cy="48101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Content Placeholder 2">
                  <a:extLst>
                    <a:ext uri="{FF2B5EF4-FFF2-40B4-BE49-F238E27FC236}">
                      <a16:creationId xmlns:a16="http://schemas.microsoft.com/office/drawing/2014/main" id="{AF738371-1CB3-F145-A0A5-648BD262F8E2}"/>
                    </a:ext>
                  </a:extLst>
                </p:cNvPr>
                <p:cNvSpPr txBox="1">
                  <a:spLocks/>
                </p:cNvSpPr>
                <p:nvPr/>
              </p:nvSpPr>
              <p:spPr>
                <a:xfrm>
                  <a:off x="6816926" y="5225723"/>
                  <a:ext cx="172201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i="1" smtClean="0">
                            <a:solidFill>
                              <a:schemeClr val="tx1">
                                <a:lumMod val="95000"/>
                              </a:schemeClr>
                            </a:solidFill>
                            <a:latin typeface="Cambria Math" panose="02040503050406030204" pitchFamily="18" charset="0"/>
                          </a:rPr>
                          <m:t>1</m:t>
                        </m:r>
                        <m:r>
                          <a:rPr lang="en-US" sz="2000" b="0" i="1" smtClean="0">
                            <a:solidFill>
                              <a:schemeClr val="tx1">
                                <a:lumMod val="95000"/>
                              </a:schemeClr>
                            </a:solidFill>
                            <a:latin typeface="Cambria Math" panose="02040503050406030204" pitchFamily="18" charset="0"/>
                          </a:rPr>
                          <m:t>,0→</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33" name="Content Placeholder 2">
                  <a:extLst>
                    <a:ext uri="{FF2B5EF4-FFF2-40B4-BE49-F238E27FC236}">
                      <a16:creationId xmlns:a16="http://schemas.microsoft.com/office/drawing/2014/main" id="{AF738371-1CB3-F145-A0A5-648BD262F8E2}"/>
                    </a:ext>
                  </a:extLst>
                </p:cNvPr>
                <p:cNvSpPr txBox="1">
                  <a:spLocks noRot="1" noChangeAspect="1" noMove="1" noResize="1" noEditPoints="1" noAdjustHandles="1" noChangeArrowheads="1" noChangeShapeType="1" noTextEdit="1"/>
                </p:cNvSpPr>
                <p:nvPr/>
              </p:nvSpPr>
              <p:spPr>
                <a:xfrm>
                  <a:off x="6816926" y="5225723"/>
                  <a:ext cx="1722015" cy="48101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8B416D4F-0F99-AF4D-9F82-BE5E24A2EBEE}"/>
                    </a:ext>
                  </a:extLst>
                </p:cNvPr>
                <p:cNvSpPr txBox="1">
                  <a:spLocks/>
                </p:cNvSpPr>
                <p:nvPr/>
              </p:nvSpPr>
              <p:spPr>
                <a:xfrm>
                  <a:off x="4381121" y="4227151"/>
                  <a:ext cx="172201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i="1" smtClean="0">
                            <a:solidFill>
                              <a:schemeClr val="tx1">
                                <a:lumMod val="95000"/>
                              </a:schemeClr>
                            </a:solidFill>
                            <a:latin typeface="Cambria Math" panose="02040503050406030204" pitchFamily="18" charset="0"/>
                          </a:rPr>
                          <m:t>1</m:t>
                        </m:r>
                        <m:r>
                          <a:rPr lang="en-US" sz="2000" b="0" i="1" smtClean="0">
                            <a:solidFill>
                              <a:schemeClr val="tx1">
                                <a:lumMod val="95000"/>
                              </a:schemeClr>
                            </a:solidFill>
                            <a:latin typeface="Cambria Math" panose="02040503050406030204" pitchFamily="18" charset="0"/>
                          </a:rPr>
                          <m:t>,0→</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34" name="Content Placeholder 2">
                  <a:extLst>
                    <a:ext uri="{FF2B5EF4-FFF2-40B4-BE49-F238E27FC236}">
                      <a16:creationId xmlns:a16="http://schemas.microsoft.com/office/drawing/2014/main" id="{8B416D4F-0F99-AF4D-9F82-BE5E24A2EBEE}"/>
                    </a:ext>
                  </a:extLst>
                </p:cNvPr>
                <p:cNvSpPr txBox="1">
                  <a:spLocks noRot="1" noChangeAspect="1" noMove="1" noResize="1" noEditPoints="1" noAdjustHandles="1" noChangeArrowheads="1" noChangeShapeType="1" noTextEdit="1"/>
                </p:cNvSpPr>
                <p:nvPr/>
              </p:nvSpPr>
              <p:spPr>
                <a:xfrm>
                  <a:off x="4381121" y="4227151"/>
                  <a:ext cx="1722015" cy="481013"/>
                </a:xfrm>
                <a:prstGeom prst="rect">
                  <a:avLst/>
                </a:prstGeom>
                <a:blipFill>
                  <a:blip r:embed="rId8"/>
                  <a:stretch>
                    <a:fillRect/>
                  </a:stretch>
                </a:blipFill>
              </p:spPr>
              <p:txBody>
                <a:bodyPr/>
                <a:lstStyle/>
                <a:p>
                  <a:r>
                    <a:rPr lang="en-US">
                      <a:noFill/>
                    </a:rPr>
                    <a:t> </a:t>
                  </a:r>
                </a:p>
              </p:txBody>
            </p:sp>
          </mc:Fallback>
        </mc:AlternateContent>
        <p:sp>
          <p:nvSpPr>
            <p:cNvPr id="38" name="Oval 37">
              <a:extLst>
                <a:ext uri="{FF2B5EF4-FFF2-40B4-BE49-F238E27FC236}">
                  <a16:creationId xmlns:a16="http://schemas.microsoft.com/office/drawing/2014/main" id="{0649DE25-AC31-3143-BA26-498906B83AAA}"/>
                </a:ext>
              </a:extLst>
            </p:cNvPr>
            <p:cNvSpPr/>
            <p:nvPr/>
          </p:nvSpPr>
          <p:spPr>
            <a:xfrm>
              <a:off x="1975353" y="3124198"/>
              <a:ext cx="826727" cy="826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39" name="Oval 38">
              <a:extLst>
                <a:ext uri="{FF2B5EF4-FFF2-40B4-BE49-F238E27FC236}">
                  <a16:creationId xmlns:a16="http://schemas.microsoft.com/office/drawing/2014/main" id="{6A3D3921-E20D-2D4D-B423-00069F632EE0}"/>
                </a:ext>
              </a:extLst>
            </p:cNvPr>
            <p:cNvSpPr/>
            <p:nvPr/>
          </p:nvSpPr>
          <p:spPr>
            <a:xfrm>
              <a:off x="1985743" y="5052363"/>
              <a:ext cx="826727" cy="826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grpSp>
    </p:spTree>
    <p:extLst>
      <p:ext uri="{BB962C8B-B14F-4D97-AF65-F5344CB8AC3E}">
        <p14:creationId xmlns:p14="http://schemas.microsoft.com/office/powerpoint/2010/main" val="181318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Pushdown Automata</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276534ED-777A-204F-94EA-6C032A005603}"/>
                  </a:ext>
                </a:extLst>
              </p:cNvPr>
              <p:cNvSpPr txBox="1">
                <a:spLocks/>
              </p:cNvSpPr>
              <p:nvPr/>
            </p:nvSpPr>
            <p:spPr>
              <a:xfrm>
                <a:off x="1003874" y="1022539"/>
                <a:ext cx="7545389" cy="109742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This pushdown automata recognizes the language:</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1</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 |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p:sp>
            <p:nvSpPr>
              <p:cNvPr id="4" name="Content Placeholder 2">
                <a:extLst>
                  <a:ext uri="{FF2B5EF4-FFF2-40B4-BE49-F238E27FC236}">
                    <a16:creationId xmlns:a16="http://schemas.microsoft.com/office/drawing/2014/main" id="{276534ED-777A-204F-94EA-6C032A005603}"/>
                  </a:ext>
                </a:extLst>
              </p:cNvPr>
              <p:cNvSpPr txBox="1">
                <a:spLocks noRot="1" noChangeAspect="1" noMove="1" noResize="1" noEditPoints="1" noAdjustHandles="1" noChangeArrowheads="1" noChangeShapeType="1" noTextEdit="1"/>
              </p:cNvSpPr>
              <p:nvPr/>
            </p:nvSpPr>
            <p:spPr>
              <a:xfrm>
                <a:off x="1003874" y="1022539"/>
                <a:ext cx="7545389" cy="1097425"/>
              </a:xfrm>
              <a:prstGeom prst="rect">
                <a:avLst/>
              </a:prstGeom>
              <a:blipFill>
                <a:blip r:embed="rId2"/>
                <a:stretch>
                  <a:fillRect l="-1176" t="-1149"/>
                </a:stretch>
              </a:blipFill>
            </p:spPr>
            <p:txBody>
              <a:bodyPr/>
              <a:lstStyle/>
              <a:p>
                <a:r>
                  <a:rPr lang="en-US">
                    <a:noFill/>
                  </a:rPr>
                  <a:t> </a:t>
                </a:r>
              </a:p>
            </p:txBody>
          </p:sp>
        </mc:Fallback>
      </mc:AlternateContent>
      <p:sp>
        <p:nvSpPr>
          <p:cNvPr id="37" name="Content Placeholder 2">
            <a:extLst>
              <a:ext uri="{FF2B5EF4-FFF2-40B4-BE49-F238E27FC236}">
                <a16:creationId xmlns:a16="http://schemas.microsoft.com/office/drawing/2014/main" id="{14C01A16-1EFA-5E49-B39B-3627F9CB3F12}"/>
              </a:ext>
            </a:extLst>
          </p:cNvPr>
          <p:cNvSpPr txBox="1">
            <a:spLocks/>
          </p:cNvSpPr>
          <p:nvPr/>
        </p:nvSpPr>
        <p:spPr>
          <a:xfrm>
            <a:off x="8502148" y="2246361"/>
            <a:ext cx="2656118" cy="90603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Let’s step through w/ input:</a:t>
            </a:r>
          </a:p>
          <a:p>
            <a:pPr marL="0" indent="0">
              <a:buFont typeface="Arial" panose="020B0604020202020204" pitchFamily="34" charset="0"/>
              <a:buNone/>
            </a:pPr>
            <a:r>
              <a:rPr lang="en-US" sz="1600" dirty="0">
                <a:solidFill>
                  <a:schemeClr val="tx1">
                    <a:lumMod val="95000"/>
                  </a:schemeClr>
                </a:solidFill>
              </a:rPr>
              <a:t>000111</a:t>
            </a:r>
          </a:p>
        </p:txBody>
      </p:sp>
      <p:grpSp>
        <p:nvGrpSpPr>
          <p:cNvPr id="40" name="Group 39">
            <a:extLst>
              <a:ext uri="{FF2B5EF4-FFF2-40B4-BE49-F238E27FC236}">
                <a16:creationId xmlns:a16="http://schemas.microsoft.com/office/drawing/2014/main" id="{DE85C5CC-88E2-2D42-A17C-859501C57446}"/>
              </a:ext>
            </a:extLst>
          </p:cNvPr>
          <p:cNvGrpSpPr/>
          <p:nvPr/>
        </p:nvGrpSpPr>
        <p:grpSpPr>
          <a:xfrm>
            <a:off x="881067" y="2299579"/>
            <a:ext cx="7250468" cy="3501736"/>
            <a:chOff x="1288473" y="2743199"/>
            <a:chExt cx="7250468" cy="3501736"/>
          </a:xfrm>
        </p:grpSpPr>
        <p:sp>
          <p:nvSpPr>
            <p:cNvPr id="35" name="Rectangle 34">
              <a:extLst>
                <a:ext uri="{FF2B5EF4-FFF2-40B4-BE49-F238E27FC236}">
                  <a16:creationId xmlns:a16="http://schemas.microsoft.com/office/drawing/2014/main" id="{CE7A51F4-96A7-3944-882E-4A8C21CEC928}"/>
                </a:ext>
              </a:extLst>
            </p:cNvPr>
            <p:cNvSpPr/>
            <p:nvPr/>
          </p:nvSpPr>
          <p:spPr>
            <a:xfrm>
              <a:off x="1288473" y="2743199"/>
              <a:ext cx="7003473" cy="3501736"/>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F223572-8246-C44E-95F5-DF1D2A14AFAC}"/>
                </a:ext>
              </a:extLst>
            </p:cNvPr>
            <p:cNvSpPr/>
            <p:nvPr/>
          </p:nvSpPr>
          <p:spPr>
            <a:xfrm>
              <a:off x="1906081" y="3044535"/>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6" name="Oval 5">
              <a:extLst>
                <a:ext uri="{FF2B5EF4-FFF2-40B4-BE49-F238E27FC236}">
                  <a16:creationId xmlns:a16="http://schemas.microsoft.com/office/drawing/2014/main" id="{1C792860-0430-7743-A9DD-2E4C88E132B9}"/>
                </a:ext>
              </a:extLst>
            </p:cNvPr>
            <p:cNvSpPr/>
            <p:nvPr/>
          </p:nvSpPr>
          <p:spPr>
            <a:xfrm>
              <a:off x="5279662" y="3044535"/>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
          <p:nvSpPr>
            <p:cNvPr id="7" name="Oval 6">
              <a:extLst>
                <a:ext uri="{FF2B5EF4-FFF2-40B4-BE49-F238E27FC236}">
                  <a16:creationId xmlns:a16="http://schemas.microsoft.com/office/drawing/2014/main" id="{E2E9E367-C6D6-DC47-8ACB-3B177B4A8910}"/>
                </a:ext>
              </a:extLst>
            </p:cNvPr>
            <p:cNvSpPr/>
            <p:nvPr/>
          </p:nvSpPr>
          <p:spPr>
            <a:xfrm>
              <a:off x="5279662" y="4973780"/>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Q3</a:t>
              </a:r>
            </a:p>
          </p:txBody>
        </p:sp>
        <p:sp>
          <p:nvSpPr>
            <p:cNvPr id="8" name="Oval 7">
              <a:extLst>
                <a:ext uri="{FF2B5EF4-FFF2-40B4-BE49-F238E27FC236}">
                  <a16:creationId xmlns:a16="http://schemas.microsoft.com/office/drawing/2014/main" id="{A88C7305-F15F-254D-9B2C-39EBEB26A8AD}"/>
                </a:ext>
              </a:extLst>
            </p:cNvPr>
            <p:cNvSpPr/>
            <p:nvPr/>
          </p:nvSpPr>
          <p:spPr>
            <a:xfrm>
              <a:off x="1913007" y="4973780"/>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cxnSp>
          <p:nvCxnSpPr>
            <p:cNvPr id="10" name="Straight Arrow Connector 9">
              <a:extLst>
                <a:ext uri="{FF2B5EF4-FFF2-40B4-BE49-F238E27FC236}">
                  <a16:creationId xmlns:a16="http://schemas.microsoft.com/office/drawing/2014/main" id="{B0A7E8BF-EDD0-944A-809A-CBAE61890A89}"/>
                </a:ext>
              </a:extLst>
            </p:cNvPr>
            <p:cNvCxnSpPr>
              <a:cxnSpLocks/>
              <a:endCxn id="5" idx="2"/>
            </p:cNvCxnSpPr>
            <p:nvPr/>
          </p:nvCxnSpPr>
          <p:spPr>
            <a:xfrm>
              <a:off x="1428099" y="3530636"/>
              <a:ext cx="477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1F92598-A5BE-6345-A0C0-5BDE80447F9D}"/>
                </a:ext>
              </a:extLst>
            </p:cNvPr>
            <p:cNvCxnSpPr>
              <a:cxnSpLocks/>
              <a:stCxn id="5" idx="6"/>
              <a:endCxn id="6" idx="2"/>
            </p:cNvCxnSpPr>
            <p:nvPr/>
          </p:nvCxnSpPr>
          <p:spPr>
            <a:xfrm>
              <a:off x="2878282" y="3530636"/>
              <a:ext cx="24013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5560F51-6C18-1646-8C44-BCBC9D212ADB}"/>
                </a:ext>
              </a:extLst>
            </p:cNvPr>
            <p:cNvCxnSpPr>
              <a:cxnSpLocks/>
              <a:stCxn id="7" idx="2"/>
              <a:endCxn id="8" idx="6"/>
            </p:cNvCxnSpPr>
            <p:nvPr/>
          </p:nvCxnSpPr>
          <p:spPr>
            <a:xfrm flipH="1">
              <a:off x="2885208" y="5459881"/>
              <a:ext cx="23944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D0B9FBD-4E0A-A646-965C-A9F7370514C1}"/>
                </a:ext>
              </a:extLst>
            </p:cNvPr>
            <p:cNvCxnSpPr>
              <a:cxnSpLocks/>
              <a:stCxn id="6" idx="4"/>
              <a:endCxn id="7" idx="0"/>
            </p:cNvCxnSpPr>
            <p:nvPr/>
          </p:nvCxnSpPr>
          <p:spPr>
            <a:xfrm>
              <a:off x="5765763" y="4016736"/>
              <a:ext cx="0" cy="957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2E93EECA-B8D4-6B42-AB82-06C5A42AB2E8}"/>
                </a:ext>
              </a:extLst>
            </p:cNvPr>
            <p:cNvCxnSpPr>
              <a:cxnSpLocks/>
              <a:stCxn id="6" idx="7"/>
              <a:endCxn id="6" idx="5"/>
            </p:cNvCxnSpPr>
            <p:nvPr/>
          </p:nvCxnSpPr>
          <p:spPr>
            <a:xfrm rot="16200000" flipH="1">
              <a:off x="5765762" y="3530635"/>
              <a:ext cx="687449" cy="12700"/>
            </a:xfrm>
            <a:prstGeom prst="bentConnector5">
              <a:avLst>
                <a:gd name="adj1" fmla="val -33253"/>
                <a:gd name="adj2" fmla="val 8334055"/>
                <a:gd name="adj3" fmla="val 13325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C1624D1F-FB84-7542-9B9D-392186A659ED}"/>
                </a:ext>
              </a:extLst>
            </p:cNvPr>
            <p:cNvCxnSpPr>
              <a:cxnSpLocks/>
              <a:stCxn id="7" idx="7"/>
              <a:endCxn id="7" idx="5"/>
            </p:cNvCxnSpPr>
            <p:nvPr/>
          </p:nvCxnSpPr>
          <p:spPr>
            <a:xfrm rot="16200000" flipH="1">
              <a:off x="5765762" y="5459880"/>
              <a:ext cx="687449" cy="12700"/>
            </a:xfrm>
            <a:prstGeom prst="bentConnector5">
              <a:avLst>
                <a:gd name="adj1" fmla="val -33253"/>
                <a:gd name="adj2" fmla="val 8334055"/>
                <a:gd name="adj3" fmla="val 13325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Content Placeholder 2">
                  <a:extLst>
                    <a:ext uri="{FF2B5EF4-FFF2-40B4-BE49-F238E27FC236}">
                      <a16:creationId xmlns:a16="http://schemas.microsoft.com/office/drawing/2014/main" id="{B434FC5E-18FF-9E49-8CC7-EFD7333B7CE6}"/>
                    </a:ext>
                  </a:extLst>
                </p:cNvPr>
                <p:cNvSpPr txBox="1">
                  <a:spLocks/>
                </p:cNvSpPr>
                <p:nvPr/>
              </p:nvSpPr>
              <p:spPr>
                <a:xfrm>
                  <a:off x="2971801" y="3114999"/>
                  <a:ext cx="217183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oMath>
                    </m:oMathPara>
                  </a14:m>
                  <a:endParaRPr lang="en-US" sz="2000" dirty="0">
                    <a:solidFill>
                      <a:schemeClr val="tx1">
                        <a:lumMod val="95000"/>
                      </a:schemeClr>
                    </a:solidFill>
                  </a:endParaRPr>
                </a:p>
              </p:txBody>
            </p:sp>
          </mc:Choice>
          <mc:Fallback xmlns="">
            <p:sp>
              <p:nvSpPr>
                <p:cNvPr id="30" name="Content Placeholder 2">
                  <a:extLst>
                    <a:ext uri="{FF2B5EF4-FFF2-40B4-BE49-F238E27FC236}">
                      <a16:creationId xmlns:a16="http://schemas.microsoft.com/office/drawing/2014/main" id="{B434FC5E-18FF-9E49-8CC7-EFD7333B7CE6}"/>
                    </a:ext>
                  </a:extLst>
                </p:cNvPr>
                <p:cNvSpPr txBox="1">
                  <a:spLocks noRot="1" noChangeAspect="1" noMove="1" noResize="1" noEditPoints="1" noAdjustHandles="1" noChangeArrowheads="1" noChangeShapeType="1" noTextEdit="1"/>
                </p:cNvSpPr>
                <p:nvPr/>
              </p:nvSpPr>
              <p:spPr>
                <a:xfrm>
                  <a:off x="2971801" y="3114999"/>
                  <a:ext cx="2171836" cy="48101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Content Placeholder 2">
                  <a:extLst>
                    <a:ext uri="{FF2B5EF4-FFF2-40B4-BE49-F238E27FC236}">
                      <a16:creationId xmlns:a16="http://schemas.microsoft.com/office/drawing/2014/main" id="{480A1288-F359-A84B-AC1A-02C5814E8A8C}"/>
                    </a:ext>
                  </a:extLst>
                </p:cNvPr>
                <p:cNvSpPr txBox="1">
                  <a:spLocks/>
                </p:cNvSpPr>
                <p:nvPr/>
              </p:nvSpPr>
              <p:spPr>
                <a:xfrm>
                  <a:off x="2996517" y="5041972"/>
                  <a:ext cx="217183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31" name="Content Placeholder 2">
                  <a:extLst>
                    <a:ext uri="{FF2B5EF4-FFF2-40B4-BE49-F238E27FC236}">
                      <a16:creationId xmlns:a16="http://schemas.microsoft.com/office/drawing/2014/main" id="{480A1288-F359-A84B-AC1A-02C5814E8A8C}"/>
                    </a:ext>
                  </a:extLst>
                </p:cNvPr>
                <p:cNvSpPr txBox="1">
                  <a:spLocks noRot="1" noChangeAspect="1" noMove="1" noResize="1" noEditPoints="1" noAdjustHandles="1" noChangeArrowheads="1" noChangeShapeType="1" noTextEdit="1"/>
                </p:cNvSpPr>
                <p:nvPr/>
              </p:nvSpPr>
              <p:spPr>
                <a:xfrm>
                  <a:off x="2996517" y="5041972"/>
                  <a:ext cx="2171836" cy="48101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A9AA5662-3ADD-6C4F-9F5F-B1FA4C036C7A}"/>
                    </a:ext>
                  </a:extLst>
                </p:cNvPr>
                <p:cNvSpPr txBox="1">
                  <a:spLocks/>
                </p:cNvSpPr>
                <p:nvPr/>
              </p:nvSpPr>
              <p:spPr>
                <a:xfrm>
                  <a:off x="6785754" y="3257442"/>
                  <a:ext cx="172201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0,</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→0</m:t>
                        </m:r>
                      </m:oMath>
                    </m:oMathPara>
                  </a14:m>
                  <a:endParaRPr lang="en-US" sz="20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A9AA5662-3ADD-6C4F-9F5F-B1FA4C036C7A}"/>
                    </a:ext>
                  </a:extLst>
                </p:cNvPr>
                <p:cNvSpPr txBox="1">
                  <a:spLocks noRot="1" noChangeAspect="1" noMove="1" noResize="1" noEditPoints="1" noAdjustHandles="1" noChangeArrowheads="1" noChangeShapeType="1" noTextEdit="1"/>
                </p:cNvSpPr>
                <p:nvPr/>
              </p:nvSpPr>
              <p:spPr>
                <a:xfrm>
                  <a:off x="6785754" y="3257442"/>
                  <a:ext cx="1722015" cy="48101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Content Placeholder 2">
                  <a:extLst>
                    <a:ext uri="{FF2B5EF4-FFF2-40B4-BE49-F238E27FC236}">
                      <a16:creationId xmlns:a16="http://schemas.microsoft.com/office/drawing/2014/main" id="{AF738371-1CB3-F145-A0A5-648BD262F8E2}"/>
                    </a:ext>
                  </a:extLst>
                </p:cNvPr>
                <p:cNvSpPr txBox="1">
                  <a:spLocks/>
                </p:cNvSpPr>
                <p:nvPr/>
              </p:nvSpPr>
              <p:spPr>
                <a:xfrm>
                  <a:off x="6816926" y="5225723"/>
                  <a:ext cx="172201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i="1" smtClean="0">
                            <a:solidFill>
                              <a:schemeClr val="tx1">
                                <a:lumMod val="95000"/>
                              </a:schemeClr>
                            </a:solidFill>
                            <a:latin typeface="Cambria Math" panose="02040503050406030204" pitchFamily="18" charset="0"/>
                          </a:rPr>
                          <m:t>1</m:t>
                        </m:r>
                        <m:r>
                          <a:rPr lang="en-US" sz="2000" b="0" i="1" smtClean="0">
                            <a:solidFill>
                              <a:schemeClr val="tx1">
                                <a:lumMod val="95000"/>
                              </a:schemeClr>
                            </a:solidFill>
                            <a:latin typeface="Cambria Math" panose="02040503050406030204" pitchFamily="18" charset="0"/>
                          </a:rPr>
                          <m:t>,0→</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33" name="Content Placeholder 2">
                  <a:extLst>
                    <a:ext uri="{FF2B5EF4-FFF2-40B4-BE49-F238E27FC236}">
                      <a16:creationId xmlns:a16="http://schemas.microsoft.com/office/drawing/2014/main" id="{AF738371-1CB3-F145-A0A5-648BD262F8E2}"/>
                    </a:ext>
                  </a:extLst>
                </p:cNvPr>
                <p:cNvSpPr txBox="1">
                  <a:spLocks noRot="1" noChangeAspect="1" noMove="1" noResize="1" noEditPoints="1" noAdjustHandles="1" noChangeArrowheads="1" noChangeShapeType="1" noTextEdit="1"/>
                </p:cNvSpPr>
                <p:nvPr/>
              </p:nvSpPr>
              <p:spPr>
                <a:xfrm>
                  <a:off x="6816926" y="5225723"/>
                  <a:ext cx="1722015" cy="48101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8B416D4F-0F99-AF4D-9F82-BE5E24A2EBEE}"/>
                    </a:ext>
                  </a:extLst>
                </p:cNvPr>
                <p:cNvSpPr txBox="1">
                  <a:spLocks/>
                </p:cNvSpPr>
                <p:nvPr/>
              </p:nvSpPr>
              <p:spPr>
                <a:xfrm>
                  <a:off x="4381121" y="4227151"/>
                  <a:ext cx="172201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i="1" smtClean="0">
                            <a:solidFill>
                              <a:schemeClr val="tx1">
                                <a:lumMod val="95000"/>
                              </a:schemeClr>
                            </a:solidFill>
                            <a:latin typeface="Cambria Math" panose="02040503050406030204" pitchFamily="18" charset="0"/>
                          </a:rPr>
                          <m:t>1</m:t>
                        </m:r>
                        <m:r>
                          <a:rPr lang="en-US" sz="2000" b="0" i="1" smtClean="0">
                            <a:solidFill>
                              <a:schemeClr val="tx1">
                                <a:lumMod val="95000"/>
                              </a:schemeClr>
                            </a:solidFill>
                            <a:latin typeface="Cambria Math" panose="02040503050406030204" pitchFamily="18" charset="0"/>
                          </a:rPr>
                          <m:t>,0→</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34" name="Content Placeholder 2">
                  <a:extLst>
                    <a:ext uri="{FF2B5EF4-FFF2-40B4-BE49-F238E27FC236}">
                      <a16:creationId xmlns:a16="http://schemas.microsoft.com/office/drawing/2014/main" id="{8B416D4F-0F99-AF4D-9F82-BE5E24A2EBEE}"/>
                    </a:ext>
                  </a:extLst>
                </p:cNvPr>
                <p:cNvSpPr txBox="1">
                  <a:spLocks noRot="1" noChangeAspect="1" noMove="1" noResize="1" noEditPoints="1" noAdjustHandles="1" noChangeArrowheads="1" noChangeShapeType="1" noTextEdit="1"/>
                </p:cNvSpPr>
                <p:nvPr/>
              </p:nvSpPr>
              <p:spPr>
                <a:xfrm>
                  <a:off x="4381121" y="4227151"/>
                  <a:ext cx="1722015" cy="481013"/>
                </a:xfrm>
                <a:prstGeom prst="rect">
                  <a:avLst/>
                </a:prstGeom>
                <a:blipFill>
                  <a:blip r:embed="rId8"/>
                  <a:stretch>
                    <a:fillRect/>
                  </a:stretch>
                </a:blipFill>
              </p:spPr>
              <p:txBody>
                <a:bodyPr/>
                <a:lstStyle/>
                <a:p>
                  <a:r>
                    <a:rPr lang="en-US">
                      <a:noFill/>
                    </a:rPr>
                    <a:t> </a:t>
                  </a:r>
                </a:p>
              </p:txBody>
            </p:sp>
          </mc:Fallback>
        </mc:AlternateContent>
        <p:sp>
          <p:nvSpPr>
            <p:cNvPr id="38" name="Oval 37">
              <a:extLst>
                <a:ext uri="{FF2B5EF4-FFF2-40B4-BE49-F238E27FC236}">
                  <a16:creationId xmlns:a16="http://schemas.microsoft.com/office/drawing/2014/main" id="{0649DE25-AC31-3143-BA26-498906B83AAA}"/>
                </a:ext>
              </a:extLst>
            </p:cNvPr>
            <p:cNvSpPr/>
            <p:nvPr/>
          </p:nvSpPr>
          <p:spPr>
            <a:xfrm>
              <a:off x="1975353" y="3124198"/>
              <a:ext cx="826727" cy="826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39" name="Oval 38">
              <a:extLst>
                <a:ext uri="{FF2B5EF4-FFF2-40B4-BE49-F238E27FC236}">
                  <a16:creationId xmlns:a16="http://schemas.microsoft.com/office/drawing/2014/main" id="{6A3D3921-E20D-2D4D-B423-00069F632EE0}"/>
                </a:ext>
              </a:extLst>
            </p:cNvPr>
            <p:cNvSpPr/>
            <p:nvPr/>
          </p:nvSpPr>
          <p:spPr>
            <a:xfrm>
              <a:off x="1985743" y="5052363"/>
              <a:ext cx="826727" cy="826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grpSp>
    </p:spTree>
    <p:extLst>
      <p:ext uri="{BB962C8B-B14F-4D97-AF65-F5344CB8AC3E}">
        <p14:creationId xmlns:p14="http://schemas.microsoft.com/office/powerpoint/2010/main" val="3803878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Pushdown Automata</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E2E0B85E-EC4D-9340-A103-50414A65C904}"/>
                  </a:ext>
                </a:extLst>
              </p:cNvPr>
              <p:cNvSpPr txBox="1">
                <a:spLocks/>
              </p:cNvSpPr>
              <p:nvPr/>
            </p:nvSpPr>
            <p:spPr>
              <a:xfrm>
                <a:off x="2321717" y="1177425"/>
                <a:ext cx="7545389" cy="109742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This pushdown automata recognizes the language:</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≥0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oMath>
                  </m:oMathPara>
                </a14:m>
                <a:endParaRPr lang="en-US" dirty="0">
                  <a:solidFill>
                    <a:schemeClr val="bg1"/>
                  </a:solidFill>
                </a:endParaRPr>
              </a:p>
            </p:txBody>
          </p:sp>
        </mc:Choice>
        <mc:Fallback xmlns="">
          <p:sp>
            <p:nvSpPr>
              <p:cNvPr id="4" name="Content Placeholder 2">
                <a:extLst>
                  <a:ext uri="{FF2B5EF4-FFF2-40B4-BE49-F238E27FC236}">
                    <a16:creationId xmlns:a16="http://schemas.microsoft.com/office/drawing/2014/main" id="{E2E0B85E-EC4D-9340-A103-50414A65C904}"/>
                  </a:ext>
                </a:extLst>
              </p:cNvPr>
              <p:cNvSpPr txBox="1">
                <a:spLocks noRot="1" noChangeAspect="1" noMove="1" noResize="1" noEditPoints="1" noAdjustHandles="1" noChangeArrowheads="1" noChangeShapeType="1" noTextEdit="1"/>
              </p:cNvSpPr>
              <p:nvPr/>
            </p:nvSpPr>
            <p:spPr>
              <a:xfrm>
                <a:off x="2321717" y="1177425"/>
                <a:ext cx="7545389" cy="1097425"/>
              </a:xfrm>
              <a:prstGeom prst="rect">
                <a:avLst/>
              </a:prstGeom>
              <a:blipFill>
                <a:blip r:embed="rId2"/>
                <a:stretch>
                  <a:fillRect l="-1176" t="-1149"/>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473712E0-8642-3444-8947-7EDCBF6B8533}"/>
              </a:ext>
            </a:extLst>
          </p:cNvPr>
          <p:cNvSpPr txBox="1">
            <a:spLocks/>
          </p:cNvSpPr>
          <p:nvPr/>
        </p:nvSpPr>
        <p:spPr>
          <a:xfrm>
            <a:off x="6121140" y="4098905"/>
            <a:ext cx="5300344" cy="144984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2000" dirty="0">
                <a:solidFill>
                  <a:schemeClr val="tx1">
                    <a:lumMod val="95000"/>
                  </a:schemeClr>
                </a:solidFill>
              </a:rPr>
              <a:t>Do not be afraid to use non-determinism here. We don’t really know whether to match the number of a’s with the b’s or the c’s. Can we try both?</a:t>
            </a:r>
          </a:p>
        </p:txBody>
      </p:sp>
      <p:cxnSp>
        <p:nvCxnSpPr>
          <p:cNvPr id="8" name="Straight Connector 7">
            <a:extLst>
              <a:ext uri="{FF2B5EF4-FFF2-40B4-BE49-F238E27FC236}">
                <a16:creationId xmlns:a16="http://schemas.microsoft.com/office/drawing/2014/main" id="{CCFE9BA2-2A58-2947-8841-F2AEBD8B3BFE}"/>
              </a:ext>
            </a:extLst>
          </p:cNvPr>
          <p:cNvCxnSpPr>
            <a:cxnSpLocks/>
          </p:cNvCxnSpPr>
          <p:nvPr/>
        </p:nvCxnSpPr>
        <p:spPr>
          <a:xfrm flipH="1" flipV="1">
            <a:off x="7439893" y="2528733"/>
            <a:ext cx="644234" cy="157017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6BFBAA49-CF4A-D24A-B46F-31268365F9B3}"/>
              </a:ext>
            </a:extLst>
          </p:cNvPr>
          <p:cNvSpPr txBox="1">
            <a:spLocks/>
          </p:cNvSpPr>
          <p:nvPr/>
        </p:nvSpPr>
        <p:spPr>
          <a:xfrm>
            <a:off x="1141413" y="3305729"/>
            <a:ext cx="3410788" cy="1526041"/>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lumMod val="95000"/>
                  </a:schemeClr>
                </a:solidFill>
              </a:rPr>
              <a:t>Basic Idea: Push the a’s to the stack and then read them off to match them to either the b’s or the c’s</a:t>
            </a:r>
          </a:p>
        </p:txBody>
      </p:sp>
      <p:cxnSp>
        <p:nvCxnSpPr>
          <p:cNvPr id="12" name="Straight Connector 11">
            <a:extLst>
              <a:ext uri="{FF2B5EF4-FFF2-40B4-BE49-F238E27FC236}">
                <a16:creationId xmlns:a16="http://schemas.microsoft.com/office/drawing/2014/main" id="{8ECE4D8F-BA21-0247-83EA-6736CABA9BC2}"/>
              </a:ext>
            </a:extLst>
          </p:cNvPr>
          <p:cNvCxnSpPr>
            <a:cxnSpLocks/>
          </p:cNvCxnSpPr>
          <p:nvPr/>
        </p:nvCxnSpPr>
        <p:spPr>
          <a:xfrm flipV="1">
            <a:off x="3512127" y="2528732"/>
            <a:ext cx="590409" cy="75479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290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Pushdown Automata</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E2E0B85E-EC4D-9340-A103-50414A65C904}"/>
                  </a:ext>
                </a:extLst>
              </p:cNvPr>
              <p:cNvSpPr txBox="1">
                <a:spLocks/>
              </p:cNvSpPr>
              <p:nvPr/>
            </p:nvSpPr>
            <p:spPr>
              <a:xfrm>
                <a:off x="2321717" y="886477"/>
                <a:ext cx="7545389" cy="109742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This pushdown automata recognizes the language:</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≥0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oMath>
                  </m:oMathPara>
                </a14:m>
                <a:endParaRPr lang="en-US" dirty="0">
                  <a:solidFill>
                    <a:schemeClr val="bg1"/>
                  </a:solidFill>
                </a:endParaRPr>
              </a:p>
            </p:txBody>
          </p:sp>
        </mc:Choice>
        <mc:Fallback xmlns="">
          <p:sp>
            <p:nvSpPr>
              <p:cNvPr id="4" name="Content Placeholder 2">
                <a:extLst>
                  <a:ext uri="{FF2B5EF4-FFF2-40B4-BE49-F238E27FC236}">
                    <a16:creationId xmlns:a16="http://schemas.microsoft.com/office/drawing/2014/main" id="{E2E0B85E-EC4D-9340-A103-50414A65C904}"/>
                  </a:ext>
                </a:extLst>
              </p:cNvPr>
              <p:cNvSpPr txBox="1">
                <a:spLocks noRot="1" noChangeAspect="1" noMove="1" noResize="1" noEditPoints="1" noAdjustHandles="1" noChangeArrowheads="1" noChangeShapeType="1" noTextEdit="1"/>
              </p:cNvSpPr>
              <p:nvPr/>
            </p:nvSpPr>
            <p:spPr>
              <a:xfrm>
                <a:off x="2321717" y="886477"/>
                <a:ext cx="7545389" cy="1097425"/>
              </a:xfrm>
              <a:prstGeom prst="rect">
                <a:avLst/>
              </a:prstGeom>
              <a:blipFill>
                <a:blip r:embed="rId2"/>
                <a:stretch>
                  <a:fillRect l="-1176"/>
                </a:stretch>
              </a:blipFill>
            </p:spPr>
            <p:txBody>
              <a:bodyPr/>
              <a:lstStyle/>
              <a:p>
                <a:r>
                  <a:rPr lang="en-US">
                    <a:noFill/>
                  </a:rPr>
                  <a:t> </a:t>
                </a:r>
              </a:p>
            </p:txBody>
          </p:sp>
        </mc:Fallback>
      </mc:AlternateContent>
      <p:grpSp>
        <p:nvGrpSpPr>
          <p:cNvPr id="71" name="Group 70">
            <a:extLst>
              <a:ext uri="{FF2B5EF4-FFF2-40B4-BE49-F238E27FC236}">
                <a16:creationId xmlns:a16="http://schemas.microsoft.com/office/drawing/2014/main" id="{F2FDCFAA-13B6-7348-B54E-370908145170}"/>
              </a:ext>
            </a:extLst>
          </p:cNvPr>
          <p:cNvGrpSpPr/>
          <p:nvPr/>
        </p:nvGrpSpPr>
        <p:grpSpPr>
          <a:xfrm>
            <a:off x="1818552" y="2202872"/>
            <a:ext cx="8551718" cy="4384963"/>
            <a:chOff x="353292" y="2306781"/>
            <a:chExt cx="8551718" cy="4384963"/>
          </a:xfrm>
        </p:grpSpPr>
        <p:sp>
          <p:nvSpPr>
            <p:cNvPr id="10" name="Rectangle 9">
              <a:extLst>
                <a:ext uri="{FF2B5EF4-FFF2-40B4-BE49-F238E27FC236}">
                  <a16:creationId xmlns:a16="http://schemas.microsoft.com/office/drawing/2014/main" id="{CC39B40C-9E01-0D4A-8215-4929C2A6736B}"/>
                </a:ext>
              </a:extLst>
            </p:cNvPr>
            <p:cNvSpPr/>
            <p:nvPr/>
          </p:nvSpPr>
          <p:spPr>
            <a:xfrm>
              <a:off x="353292" y="2306781"/>
              <a:ext cx="8551718" cy="438496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41F3679-0227-CD4A-9ED4-7397BAC5DD7D}"/>
                </a:ext>
              </a:extLst>
            </p:cNvPr>
            <p:cNvSpPr/>
            <p:nvPr/>
          </p:nvSpPr>
          <p:spPr>
            <a:xfrm>
              <a:off x="3975858" y="2908585"/>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Q3</a:t>
              </a:r>
            </a:p>
          </p:txBody>
        </p:sp>
        <p:sp>
          <p:nvSpPr>
            <p:cNvPr id="15" name="Oval 14">
              <a:extLst>
                <a:ext uri="{FF2B5EF4-FFF2-40B4-BE49-F238E27FC236}">
                  <a16:creationId xmlns:a16="http://schemas.microsoft.com/office/drawing/2014/main" id="{1CF62AD8-41F8-8B4C-8D1C-6B6F67A57B26}"/>
                </a:ext>
              </a:extLst>
            </p:cNvPr>
            <p:cNvSpPr/>
            <p:nvPr/>
          </p:nvSpPr>
          <p:spPr>
            <a:xfrm>
              <a:off x="3975858" y="4854933"/>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Q5</a:t>
              </a:r>
            </a:p>
          </p:txBody>
        </p:sp>
        <p:cxnSp>
          <p:nvCxnSpPr>
            <p:cNvPr id="17" name="Straight Arrow Connector 16">
              <a:extLst>
                <a:ext uri="{FF2B5EF4-FFF2-40B4-BE49-F238E27FC236}">
                  <a16:creationId xmlns:a16="http://schemas.microsoft.com/office/drawing/2014/main" id="{D85D1348-D6A0-7A42-B4B1-D5658058657F}"/>
                </a:ext>
              </a:extLst>
            </p:cNvPr>
            <p:cNvCxnSpPr>
              <a:cxnSpLocks/>
              <a:endCxn id="30" idx="2"/>
            </p:cNvCxnSpPr>
            <p:nvPr/>
          </p:nvCxnSpPr>
          <p:spPr>
            <a:xfrm>
              <a:off x="513703" y="3392411"/>
              <a:ext cx="588422" cy="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2995CA6-8D31-C24A-B884-91B120AFFB4B}"/>
                </a:ext>
              </a:extLst>
            </p:cNvPr>
            <p:cNvCxnSpPr>
              <a:cxnSpLocks/>
              <a:stCxn id="30" idx="4"/>
              <a:endCxn id="31" idx="1"/>
            </p:cNvCxnSpPr>
            <p:nvPr/>
          </p:nvCxnSpPr>
          <p:spPr>
            <a:xfrm>
              <a:off x="1588226" y="3880786"/>
              <a:ext cx="497051" cy="1116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DC6335A-3382-0648-A63C-8067F58C311C}"/>
                </a:ext>
              </a:extLst>
            </p:cNvPr>
            <p:cNvCxnSpPr>
              <a:cxnSpLocks/>
              <a:stCxn id="31" idx="7"/>
              <a:endCxn id="14" idx="3"/>
            </p:cNvCxnSpPr>
            <p:nvPr/>
          </p:nvCxnSpPr>
          <p:spPr>
            <a:xfrm flipV="1">
              <a:off x="2772726" y="3738410"/>
              <a:ext cx="1345508" cy="1258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F7CB4449-FAB9-3D4B-BFAF-37F9C7D6EDB9}"/>
                </a:ext>
              </a:extLst>
            </p:cNvPr>
            <p:cNvCxnSpPr>
              <a:cxnSpLocks/>
              <a:stCxn id="31" idx="5"/>
              <a:endCxn id="31" idx="3"/>
            </p:cNvCxnSpPr>
            <p:nvPr/>
          </p:nvCxnSpPr>
          <p:spPr>
            <a:xfrm rot="5400000">
              <a:off x="2429002" y="5341035"/>
              <a:ext cx="12700" cy="687449"/>
            </a:xfrm>
            <a:prstGeom prst="bentConnector3">
              <a:avLst>
                <a:gd name="adj1" fmla="val 29210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77413E43-ECAD-5C48-9309-1BEDF5FD9538}"/>
                </a:ext>
              </a:extLst>
            </p:cNvPr>
            <p:cNvCxnSpPr>
              <a:cxnSpLocks/>
              <a:stCxn id="13" idx="7"/>
              <a:endCxn id="13" idx="6"/>
            </p:cNvCxnSpPr>
            <p:nvPr/>
          </p:nvCxnSpPr>
          <p:spPr>
            <a:xfrm rot="16200000" flipH="1">
              <a:off x="6603769" y="3151635"/>
              <a:ext cx="343725" cy="142376"/>
            </a:xfrm>
            <a:prstGeom prst="bentConnector4">
              <a:avLst>
                <a:gd name="adj1" fmla="val -107928"/>
                <a:gd name="adj2" fmla="val 2605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Content Placeholder 2">
                  <a:extLst>
                    <a:ext uri="{FF2B5EF4-FFF2-40B4-BE49-F238E27FC236}">
                      <a16:creationId xmlns:a16="http://schemas.microsoft.com/office/drawing/2014/main" id="{B88C00C3-B77A-5349-9026-B627898E25D4}"/>
                    </a:ext>
                  </a:extLst>
                </p:cNvPr>
                <p:cNvSpPr txBox="1">
                  <a:spLocks/>
                </p:cNvSpPr>
                <p:nvPr/>
              </p:nvSpPr>
              <p:spPr>
                <a:xfrm>
                  <a:off x="668268" y="4127353"/>
                  <a:ext cx="121645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oMath>
                    </m:oMathPara>
                  </a14:m>
                  <a:endParaRPr lang="en-US" sz="2000" dirty="0">
                    <a:solidFill>
                      <a:schemeClr val="tx1">
                        <a:lumMod val="95000"/>
                      </a:schemeClr>
                    </a:solidFill>
                  </a:endParaRPr>
                </a:p>
              </p:txBody>
            </p:sp>
          </mc:Choice>
          <mc:Fallback xmlns="">
            <p:sp>
              <p:nvSpPr>
                <p:cNvPr id="23" name="Content Placeholder 2">
                  <a:extLst>
                    <a:ext uri="{FF2B5EF4-FFF2-40B4-BE49-F238E27FC236}">
                      <a16:creationId xmlns:a16="http://schemas.microsoft.com/office/drawing/2014/main" id="{B88C00C3-B77A-5349-9026-B627898E25D4}"/>
                    </a:ext>
                  </a:extLst>
                </p:cNvPr>
                <p:cNvSpPr txBox="1">
                  <a:spLocks noRot="1" noChangeAspect="1" noMove="1" noResize="1" noEditPoints="1" noAdjustHandles="1" noChangeArrowheads="1" noChangeShapeType="1" noTextEdit="1"/>
                </p:cNvSpPr>
                <p:nvPr/>
              </p:nvSpPr>
              <p:spPr>
                <a:xfrm>
                  <a:off x="668268" y="4127353"/>
                  <a:ext cx="1216456" cy="48101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Content Placeholder 2">
                  <a:extLst>
                    <a:ext uri="{FF2B5EF4-FFF2-40B4-BE49-F238E27FC236}">
                      <a16:creationId xmlns:a16="http://schemas.microsoft.com/office/drawing/2014/main" id="{68831F12-B200-1743-BEA5-508F2AB7AB89}"/>
                    </a:ext>
                  </a:extLst>
                </p:cNvPr>
                <p:cNvSpPr txBox="1">
                  <a:spLocks/>
                </p:cNvSpPr>
                <p:nvPr/>
              </p:nvSpPr>
              <p:spPr>
                <a:xfrm rot="18986527">
                  <a:off x="2694423" y="4055103"/>
                  <a:ext cx="108956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24" name="Content Placeholder 2">
                  <a:extLst>
                    <a:ext uri="{FF2B5EF4-FFF2-40B4-BE49-F238E27FC236}">
                      <a16:creationId xmlns:a16="http://schemas.microsoft.com/office/drawing/2014/main" id="{68831F12-B200-1743-BEA5-508F2AB7AB89}"/>
                    </a:ext>
                  </a:extLst>
                </p:cNvPr>
                <p:cNvSpPr txBox="1">
                  <a:spLocks noRot="1" noChangeAspect="1" noMove="1" noResize="1" noEditPoints="1" noAdjustHandles="1" noChangeArrowheads="1" noChangeShapeType="1" noTextEdit="1"/>
                </p:cNvSpPr>
                <p:nvPr/>
              </p:nvSpPr>
              <p:spPr>
                <a:xfrm rot="18986527">
                  <a:off x="2694423" y="4055103"/>
                  <a:ext cx="1089568" cy="48101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CE243B9D-F407-A744-9697-9011995B3F3D}"/>
                    </a:ext>
                  </a:extLst>
                </p:cNvPr>
                <p:cNvSpPr txBox="1">
                  <a:spLocks/>
                </p:cNvSpPr>
                <p:nvPr/>
              </p:nvSpPr>
              <p:spPr>
                <a:xfrm>
                  <a:off x="7037061" y="2747741"/>
                  <a:ext cx="105473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n-US" sz="2000" i="1">
                            <a:solidFill>
                              <a:schemeClr val="tx1">
                                <a:lumMod val="95000"/>
                              </a:schemeClr>
                            </a:solidFill>
                            <a:latin typeface="Cambria Math" panose="02040503050406030204" pitchFamily="18" charset="0"/>
                          </a:rPr>
                          <m:t>c</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25" name="Content Placeholder 2">
                  <a:extLst>
                    <a:ext uri="{FF2B5EF4-FFF2-40B4-BE49-F238E27FC236}">
                      <a16:creationId xmlns:a16="http://schemas.microsoft.com/office/drawing/2014/main" id="{CE243B9D-F407-A744-9697-9011995B3F3D}"/>
                    </a:ext>
                  </a:extLst>
                </p:cNvPr>
                <p:cNvSpPr txBox="1">
                  <a:spLocks noRot="1" noChangeAspect="1" noMove="1" noResize="1" noEditPoints="1" noAdjustHandles="1" noChangeArrowheads="1" noChangeShapeType="1" noTextEdit="1"/>
                </p:cNvSpPr>
                <p:nvPr/>
              </p:nvSpPr>
              <p:spPr>
                <a:xfrm>
                  <a:off x="7037061" y="2747741"/>
                  <a:ext cx="1054735" cy="48101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Content Placeholder 2">
                  <a:extLst>
                    <a:ext uri="{FF2B5EF4-FFF2-40B4-BE49-F238E27FC236}">
                      <a16:creationId xmlns:a16="http://schemas.microsoft.com/office/drawing/2014/main" id="{64016A6E-A66F-264C-92F0-D0AC69FE2FBB}"/>
                    </a:ext>
                  </a:extLst>
                </p:cNvPr>
                <p:cNvSpPr txBox="1">
                  <a:spLocks/>
                </p:cNvSpPr>
                <p:nvPr/>
              </p:nvSpPr>
              <p:spPr>
                <a:xfrm>
                  <a:off x="3872468" y="2309127"/>
                  <a:ext cx="116171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𝑏</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𝑎</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27" name="Content Placeholder 2">
                  <a:extLst>
                    <a:ext uri="{FF2B5EF4-FFF2-40B4-BE49-F238E27FC236}">
                      <a16:creationId xmlns:a16="http://schemas.microsoft.com/office/drawing/2014/main" id="{64016A6E-A66F-264C-92F0-D0AC69FE2FBB}"/>
                    </a:ext>
                  </a:extLst>
                </p:cNvPr>
                <p:cNvSpPr txBox="1">
                  <a:spLocks noRot="1" noChangeAspect="1" noMove="1" noResize="1" noEditPoints="1" noAdjustHandles="1" noChangeArrowheads="1" noChangeShapeType="1" noTextEdit="1"/>
                </p:cNvSpPr>
                <p:nvPr/>
              </p:nvSpPr>
              <p:spPr>
                <a:xfrm>
                  <a:off x="3872468" y="2309127"/>
                  <a:ext cx="1161718" cy="481013"/>
                </a:xfrm>
                <a:prstGeom prst="rect">
                  <a:avLst/>
                </a:prstGeom>
                <a:blipFill>
                  <a:blip r:embed="rId6"/>
                  <a:stretch>
                    <a:fillRect/>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56B4D402-4F81-4D45-929D-FF59131FE99D}"/>
                </a:ext>
              </a:extLst>
            </p:cNvPr>
            <p:cNvGrpSpPr/>
            <p:nvPr/>
          </p:nvGrpSpPr>
          <p:grpSpPr>
            <a:xfrm>
              <a:off x="5874619" y="2908585"/>
              <a:ext cx="972201" cy="972201"/>
              <a:chOff x="6062126" y="2927094"/>
              <a:chExt cx="972201" cy="972201"/>
            </a:xfrm>
          </p:grpSpPr>
          <p:sp>
            <p:nvSpPr>
              <p:cNvPr id="13" name="Oval 12">
                <a:extLst>
                  <a:ext uri="{FF2B5EF4-FFF2-40B4-BE49-F238E27FC236}">
                    <a16:creationId xmlns:a16="http://schemas.microsoft.com/office/drawing/2014/main" id="{C77B1FA2-A1FF-8742-A6A7-38359688AB76}"/>
                  </a:ext>
                </a:extLst>
              </p:cNvPr>
              <p:cNvSpPr/>
              <p:nvPr/>
            </p:nvSpPr>
            <p:spPr>
              <a:xfrm>
                <a:off x="6062126" y="2927094"/>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28" name="Oval 27">
                <a:extLst>
                  <a:ext uri="{FF2B5EF4-FFF2-40B4-BE49-F238E27FC236}">
                    <a16:creationId xmlns:a16="http://schemas.microsoft.com/office/drawing/2014/main" id="{DD166164-6E0A-EA4B-BE7C-DE93DF71F055}"/>
                  </a:ext>
                </a:extLst>
              </p:cNvPr>
              <p:cNvSpPr/>
              <p:nvPr/>
            </p:nvSpPr>
            <p:spPr>
              <a:xfrm>
                <a:off x="6131398" y="3006757"/>
                <a:ext cx="826727" cy="826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grpSp>
        <p:grpSp>
          <p:nvGrpSpPr>
            <p:cNvPr id="6" name="Group 5">
              <a:extLst>
                <a:ext uri="{FF2B5EF4-FFF2-40B4-BE49-F238E27FC236}">
                  <a16:creationId xmlns:a16="http://schemas.microsoft.com/office/drawing/2014/main" id="{A57535F1-1947-4B44-B2EC-2A44C15985AD}"/>
                </a:ext>
              </a:extLst>
            </p:cNvPr>
            <p:cNvGrpSpPr/>
            <p:nvPr/>
          </p:nvGrpSpPr>
          <p:grpSpPr>
            <a:xfrm>
              <a:off x="7773378" y="4854933"/>
              <a:ext cx="972201" cy="972201"/>
              <a:chOff x="10068684" y="4934597"/>
              <a:chExt cx="972201" cy="972201"/>
            </a:xfrm>
          </p:grpSpPr>
          <p:sp>
            <p:nvSpPr>
              <p:cNvPr id="16" name="Oval 15">
                <a:extLst>
                  <a:ext uri="{FF2B5EF4-FFF2-40B4-BE49-F238E27FC236}">
                    <a16:creationId xmlns:a16="http://schemas.microsoft.com/office/drawing/2014/main" id="{35589740-1E16-2241-952B-474EC6E06BE6}"/>
                  </a:ext>
                </a:extLst>
              </p:cNvPr>
              <p:cNvSpPr/>
              <p:nvPr/>
            </p:nvSpPr>
            <p:spPr>
              <a:xfrm>
                <a:off x="10068684" y="4934597"/>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sp>
            <p:nvSpPr>
              <p:cNvPr id="29" name="Oval 28">
                <a:extLst>
                  <a:ext uri="{FF2B5EF4-FFF2-40B4-BE49-F238E27FC236}">
                    <a16:creationId xmlns:a16="http://schemas.microsoft.com/office/drawing/2014/main" id="{4DFF571F-160A-454A-ACBF-0E53FC56CD0F}"/>
                  </a:ext>
                </a:extLst>
              </p:cNvPr>
              <p:cNvSpPr/>
              <p:nvPr/>
            </p:nvSpPr>
            <p:spPr>
              <a:xfrm>
                <a:off x="10141420" y="5013180"/>
                <a:ext cx="826727" cy="826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Q7</a:t>
                </a:r>
              </a:p>
            </p:txBody>
          </p:sp>
        </p:grpSp>
        <p:sp>
          <p:nvSpPr>
            <p:cNvPr id="30" name="Oval 29">
              <a:extLst>
                <a:ext uri="{FF2B5EF4-FFF2-40B4-BE49-F238E27FC236}">
                  <a16:creationId xmlns:a16="http://schemas.microsoft.com/office/drawing/2014/main" id="{9A66D950-70DD-8E4F-BBD1-5BE1D377BCF4}"/>
                </a:ext>
              </a:extLst>
            </p:cNvPr>
            <p:cNvSpPr/>
            <p:nvPr/>
          </p:nvSpPr>
          <p:spPr>
            <a:xfrm>
              <a:off x="1102125" y="2908585"/>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31" name="Oval 30">
              <a:extLst>
                <a:ext uri="{FF2B5EF4-FFF2-40B4-BE49-F238E27FC236}">
                  <a16:creationId xmlns:a16="http://schemas.microsoft.com/office/drawing/2014/main" id="{4E834958-10D4-F342-800F-043E11E327A2}"/>
                </a:ext>
              </a:extLst>
            </p:cNvPr>
            <p:cNvSpPr/>
            <p:nvPr/>
          </p:nvSpPr>
          <p:spPr>
            <a:xfrm>
              <a:off x="1942901" y="4854934"/>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
          <p:nvSpPr>
            <p:cNvPr id="32" name="Oval 31">
              <a:extLst>
                <a:ext uri="{FF2B5EF4-FFF2-40B4-BE49-F238E27FC236}">
                  <a16:creationId xmlns:a16="http://schemas.microsoft.com/office/drawing/2014/main" id="{71A2AB0E-2243-D44C-8C2E-4BBFA03F0C76}"/>
                </a:ext>
              </a:extLst>
            </p:cNvPr>
            <p:cNvSpPr/>
            <p:nvPr/>
          </p:nvSpPr>
          <p:spPr>
            <a:xfrm>
              <a:off x="5874618" y="4860426"/>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Q6</a:t>
              </a:r>
            </a:p>
          </p:txBody>
        </p:sp>
        <p:cxnSp>
          <p:nvCxnSpPr>
            <p:cNvPr id="38" name="Straight Arrow Connector 37">
              <a:extLst>
                <a:ext uri="{FF2B5EF4-FFF2-40B4-BE49-F238E27FC236}">
                  <a16:creationId xmlns:a16="http://schemas.microsoft.com/office/drawing/2014/main" id="{E998075B-293C-5C48-8DC8-C0193207B10D}"/>
                </a:ext>
              </a:extLst>
            </p:cNvPr>
            <p:cNvCxnSpPr>
              <a:cxnSpLocks/>
              <a:stCxn id="31" idx="6"/>
              <a:endCxn id="15" idx="2"/>
            </p:cNvCxnSpPr>
            <p:nvPr/>
          </p:nvCxnSpPr>
          <p:spPr>
            <a:xfrm flipV="1">
              <a:off x="2915102" y="5341034"/>
              <a:ext cx="10607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30EE7FE-6E5A-7340-94DF-1A065FF47657}"/>
                </a:ext>
              </a:extLst>
            </p:cNvPr>
            <p:cNvCxnSpPr>
              <a:cxnSpLocks/>
              <a:stCxn id="15" idx="6"/>
              <a:endCxn id="32" idx="2"/>
            </p:cNvCxnSpPr>
            <p:nvPr/>
          </p:nvCxnSpPr>
          <p:spPr>
            <a:xfrm>
              <a:off x="4948059" y="5341034"/>
              <a:ext cx="926559" cy="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DBA5EB1-9D50-4F47-B74E-815BA169CE3A}"/>
                </a:ext>
              </a:extLst>
            </p:cNvPr>
            <p:cNvCxnSpPr>
              <a:cxnSpLocks/>
              <a:stCxn id="32" idx="6"/>
              <a:endCxn id="16" idx="2"/>
            </p:cNvCxnSpPr>
            <p:nvPr/>
          </p:nvCxnSpPr>
          <p:spPr>
            <a:xfrm flipV="1">
              <a:off x="6846819" y="5341034"/>
              <a:ext cx="926559" cy="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B0CC358-8187-B044-B3EF-BB4C40FF513F}"/>
                </a:ext>
              </a:extLst>
            </p:cNvPr>
            <p:cNvCxnSpPr>
              <a:cxnSpLocks/>
              <a:stCxn id="14" idx="6"/>
              <a:endCxn id="13" idx="2"/>
            </p:cNvCxnSpPr>
            <p:nvPr/>
          </p:nvCxnSpPr>
          <p:spPr>
            <a:xfrm>
              <a:off x="4948059" y="3394686"/>
              <a:ext cx="926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51C77D76-4047-9047-A460-6F321763B3D0}"/>
                </a:ext>
              </a:extLst>
            </p:cNvPr>
            <p:cNvCxnSpPr>
              <a:cxnSpLocks/>
              <a:stCxn id="15" idx="5"/>
              <a:endCxn id="15" idx="3"/>
            </p:cNvCxnSpPr>
            <p:nvPr/>
          </p:nvCxnSpPr>
          <p:spPr>
            <a:xfrm rot="5400000">
              <a:off x="4461959" y="5341034"/>
              <a:ext cx="12700" cy="687449"/>
            </a:xfrm>
            <a:prstGeom prst="bentConnector3">
              <a:avLst>
                <a:gd name="adj1" fmla="val 29210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5DAF5893-5DA0-E54A-9A23-79E3B776739F}"/>
                </a:ext>
              </a:extLst>
            </p:cNvPr>
            <p:cNvCxnSpPr>
              <a:cxnSpLocks/>
              <a:stCxn id="32" idx="5"/>
              <a:endCxn id="32" idx="3"/>
            </p:cNvCxnSpPr>
            <p:nvPr/>
          </p:nvCxnSpPr>
          <p:spPr>
            <a:xfrm rot="5400000">
              <a:off x="6360719" y="5346527"/>
              <a:ext cx="12700" cy="687449"/>
            </a:xfrm>
            <a:prstGeom prst="bentConnector3">
              <a:avLst>
                <a:gd name="adj1" fmla="val 29210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3B03FA3B-3779-1741-9657-251761254EB0}"/>
                </a:ext>
              </a:extLst>
            </p:cNvPr>
            <p:cNvCxnSpPr>
              <a:cxnSpLocks/>
              <a:stCxn id="14" idx="7"/>
              <a:endCxn id="14" idx="1"/>
            </p:cNvCxnSpPr>
            <p:nvPr/>
          </p:nvCxnSpPr>
          <p:spPr>
            <a:xfrm rot="16200000" flipV="1">
              <a:off x="4461959" y="2707236"/>
              <a:ext cx="12700" cy="687449"/>
            </a:xfrm>
            <a:prstGeom prst="bentConnector3">
              <a:avLst>
                <a:gd name="adj1" fmla="val 292107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Content Placeholder 2">
                  <a:extLst>
                    <a:ext uri="{FF2B5EF4-FFF2-40B4-BE49-F238E27FC236}">
                      <a16:creationId xmlns:a16="http://schemas.microsoft.com/office/drawing/2014/main" id="{67253079-34AC-A746-9270-4F5F071E97D7}"/>
                    </a:ext>
                  </a:extLst>
                </p:cNvPr>
                <p:cNvSpPr txBox="1">
                  <a:spLocks/>
                </p:cNvSpPr>
                <p:nvPr/>
              </p:nvSpPr>
              <p:spPr>
                <a:xfrm>
                  <a:off x="1816013" y="5959985"/>
                  <a:ext cx="121645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𝑎</m:t>
                        </m:r>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𝑎</m:t>
                        </m:r>
                      </m:oMath>
                    </m:oMathPara>
                  </a14:m>
                  <a:endParaRPr lang="en-US" sz="2000" dirty="0">
                    <a:solidFill>
                      <a:schemeClr val="tx1">
                        <a:lumMod val="95000"/>
                      </a:schemeClr>
                    </a:solidFill>
                  </a:endParaRPr>
                </a:p>
              </p:txBody>
            </p:sp>
          </mc:Choice>
          <mc:Fallback xmlns="">
            <p:sp>
              <p:nvSpPr>
                <p:cNvPr id="62" name="Content Placeholder 2">
                  <a:extLst>
                    <a:ext uri="{FF2B5EF4-FFF2-40B4-BE49-F238E27FC236}">
                      <a16:creationId xmlns:a16="http://schemas.microsoft.com/office/drawing/2014/main" id="{67253079-34AC-A746-9270-4F5F071E97D7}"/>
                    </a:ext>
                  </a:extLst>
                </p:cNvPr>
                <p:cNvSpPr txBox="1">
                  <a:spLocks noRot="1" noChangeAspect="1" noMove="1" noResize="1" noEditPoints="1" noAdjustHandles="1" noChangeArrowheads="1" noChangeShapeType="1" noTextEdit="1"/>
                </p:cNvSpPr>
                <p:nvPr/>
              </p:nvSpPr>
              <p:spPr>
                <a:xfrm>
                  <a:off x="1816013" y="5959985"/>
                  <a:ext cx="1216456" cy="48101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Content Placeholder 2">
                  <a:extLst>
                    <a:ext uri="{FF2B5EF4-FFF2-40B4-BE49-F238E27FC236}">
                      <a16:creationId xmlns:a16="http://schemas.microsoft.com/office/drawing/2014/main" id="{04F6E773-5FE7-A24E-BEA7-F205BF54F974}"/>
                    </a:ext>
                  </a:extLst>
                </p:cNvPr>
                <p:cNvSpPr txBox="1">
                  <a:spLocks/>
                </p:cNvSpPr>
                <p:nvPr/>
              </p:nvSpPr>
              <p:spPr>
                <a:xfrm>
                  <a:off x="2887592" y="4957372"/>
                  <a:ext cx="108956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63" name="Content Placeholder 2">
                  <a:extLst>
                    <a:ext uri="{FF2B5EF4-FFF2-40B4-BE49-F238E27FC236}">
                      <a16:creationId xmlns:a16="http://schemas.microsoft.com/office/drawing/2014/main" id="{04F6E773-5FE7-A24E-BEA7-F205BF54F974}"/>
                    </a:ext>
                  </a:extLst>
                </p:cNvPr>
                <p:cNvSpPr txBox="1">
                  <a:spLocks noRot="1" noChangeAspect="1" noMove="1" noResize="1" noEditPoints="1" noAdjustHandles="1" noChangeArrowheads="1" noChangeShapeType="1" noTextEdit="1"/>
                </p:cNvSpPr>
                <p:nvPr/>
              </p:nvSpPr>
              <p:spPr>
                <a:xfrm>
                  <a:off x="2887592" y="4957372"/>
                  <a:ext cx="1089568" cy="48101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Content Placeholder 2">
                  <a:extLst>
                    <a:ext uri="{FF2B5EF4-FFF2-40B4-BE49-F238E27FC236}">
                      <a16:creationId xmlns:a16="http://schemas.microsoft.com/office/drawing/2014/main" id="{0B0B7E5B-1C74-A34F-91F3-F73FC702B4DE}"/>
                    </a:ext>
                  </a:extLst>
                </p:cNvPr>
                <p:cNvSpPr txBox="1">
                  <a:spLocks/>
                </p:cNvSpPr>
                <p:nvPr/>
              </p:nvSpPr>
              <p:spPr>
                <a:xfrm>
                  <a:off x="4876457" y="4914442"/>
                  <a:ext cx="108956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64" name="Content Placeholder 2">
                  <a:extLst>
                    <a:ext uri="{FF2B5EF4-FFF2-40B4-BE49-F238E27FC236}">
                      <a16:creationId xmlns:a16="http://schemas.microsoft.com/office/drawing/2014/main" id="{0B0B7E5B-1C74-A34F-91F3-F73FC702B4DE}"/>
                    </a:ext>
                  </a:extLst>
                </p:cNvPr>
                <p:cNvSpPr txBox="1">
                  <a:spLocks noRot="1" noChangeAspect="1" noMove="1" noResize="1" noEditPoints="1" noAdjustHandles="1" noChangeArrowheads="1" noChangeShapeType="1" noTextEdit="1"/>
                </p:cNvSpPr>
                <p:nvPr/>
              </p:nvSpPr>
              <p:spPr>
                <a:xfrm>
                  <a:off x="4876457" y="4914442"/>
                  <a:ext cx="1089568" cy="48101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Content Placeholder 2">
                  <a:extLst>
                    <a:ext uri="{FF2B5EF4-FFF2-40B4-BE49-F238E27FC236}">
                      <a16:creationId xmlns:a16="http://schemas.microsoft.com/office/drawing/2014/main" id="{2C938D67-C091-0C4D-9143-17C4B1ED106D}"/>
                    </a:ext>
                  </a:extLst>
                </p:cNvPr>
                <p:cNvSpPr txBox="1">
                  <a:spLocks/>
                </p:cNvSpPr>
                <p:nvPr/>
              </p:nvSpPr>
              <p:spPr>
                <a:xfrm>
                  <a:off x="4850412" y="3305439"/>
                  <a:ext cx="108956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65" name="Content Placeholder 2">
                  <a:extLst>
                    <a:ext uri="{FF2B5EF4-FFF2-40B4-BE49-F238E27FC236}">
                      <a16:creationId xmlns:a16="http://schemas.microsoft.com/office/drawing/2014/main" id="{2C938D67-C091-0C4D-9143-17C4B1ED106D}"/>
                    </a:ext>
                  </a:extLst>
                </p:cNvPr>
                <p:cNvSpPr txBox="1">
                  <a:spLocks noRot="1" noChangeAspect="1" noMove="1" noResize="1" noEditPoints="1" noAdjustHandles="1" noChangeArrowheads="1" noChangeShapeType="1" noTextEdit="1"/>
                </p:cNvSpPr>
                <p:nvPr/>
              </p:nvSpPr>
              <p:spPr>
                <a:xfrm>
                  <a:off x="4850412" y="3305439"/>
                  <a:ext cx="1089568" cy="48101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Content Placeholder 2">
                  <a:extLst>
                    <a:ext uri="{FF2B5EF4-FFF2-40B4-BE49-F238E27FC236}">
                      <a16:creationId xmlns:a16="http://schemas.microsoft.com/office/drawing/2014/main" id="{77B7A43B-B4FE-D446-A14C-69AF4468E2CE}"/>
                    </a:ext>
                  </a:extLst>
                </p:cNvPr>
                <p:cNvSpPr txBox="1">
                  <a:spLocks/>
                </p:cNvSpPr>
                <p:nvPr/>
              </p:nvSpPr>
              <p:spPr>
                <a:xfrm>
                  <a:off x="6758977" y="4911084"/>
                  <a:ext cx="108956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66" name="Content Placeholder 2">
                  <a:extLst>
                    <a:ext uri="{FF2B5EF4-FFF2-40B4-BE49-F238E27FC236}">
                      <a16:creationId xmlns:a16="http://schemas.microsoft.com/office/drawing/2014/main" id="{77B7A43B-B4FE-D446-A14C-69AF4468E2CE}"/>
                    </a:ext>
                  </a:extLst>
                </p:cNvPr>
                <p:cNvSpPr txBox="1">
                  <a:spLocks noRot="1" noChangeAspect="1" noMove="1" noResize="1" noEditPoints="1" noAdjustHandles="1" noChangeArrowheads="1" noChangeShapeType="1" noTextEdit="1"/>
                </p:cNvSpPr>
                <p:nvPr/>
              </p:nvSpPr>
              <p:spPr>
                <a:xfrm>
                  <a:off x="6758977" y="4911084"/>
                  <a:ext cx="1089568" cy="481013"/>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Content Placeholder 2">
                  <a:extLst>
                    <a:ext uri="{FF2B5EF4-FFF2-40B4-BE49-F238E27FC236}">
                      <a16:creationId xmlns:a16="http://schemas.microsoft.com/office/drawing/2014/main" id="{A82417A2-50A4-7F4C-ABBA-2433ED44375A}"/>
                    </a:ext>
                  </a:extLst>
                </p:cNvPr>
                <p:cNvSpPr txBox="1">
                  <a:spLocks/>
                </p:cNvSpPr>
                <p:nvPr/>
              </p:nvSpPr>
              <p:spPr>
                <a:xfrm>
                  <a:off x="3955076" y="5953684"/>
                  <a:ext cx="121645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0" dirty="0">
                      <a:solidFill>
                        <a:schemeClr val="tx1">
                          <a:lumMod val="95000"/>
                        </a:schemeClr>
                      </a:solidFill>
                    </a:rPr>
                    <a:t>b</a:t>
                  </a:r>
                  <a14:m>
                    <m:oMath xmlns:m="http://schemas.openxmlformats.org/officeDocument/2006/math">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oMath>
                  </a14:m>
                  <a:endParaRPr lang="en-US" sz="2000" dirty="0">
                    <a:solidFill>
                      <a:schemeClr val="tx1">
                        <a:lumMod val="95000"/>
                      </a:schemeClr>
                    </a:solidFill>
                  </a:endParaRPr>
                </a:p>
              </p:txBody>
            </p:sp>
          </mc:Choice>
          <mc:Fallback xmlns="">
            <p:sp>
              <p:nvSpPr>
                <p:cNvPr id="67" name="Content Placeholder 2">
                  <a:extLst>
                    <a:ext uri="{FF2B5EF4-FFF2-40B4-BE49-F238E27FC236}">
                      <a16:creationId xmlns:a16="http://schemas.microsoft.com/office/drawing/2014/main" id="{A82417A2-50A4-7F4C-ABBA-2433ED44375A}"/>
                    </a:ext>
                  </a:extLst>
                </p:cNvPr>
                <p:cNvSpPr txBox="1">
                  <a:spLocks noRot="1" noChangeAspect="1" noMove="1" noResize="1" noEditPoints="1" noAdjustHandles="1" noChangeArrowheads="1" noChangeShapeType="1" noTextEdit="1"/>
                </p:cNvSpPr>
                <p:nvPr/>
              </p:nvSpPr>
              <p:spPr>
                <a:xfrm>
                  <a:off x="3955076" y="5953684"/>
                  <a:ext cx="1216456" cy="481013"/>
                </a:xfrm>
                <a:prstGeom prst="rect">
                  <a:avLst/>
                </a:prstGeom>
                <a:blipFill>
                  <a:blip r:embed="rId12"/>
                  <a:stretch>
                    <a:fillRect l="-5155" b="-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Content Placeholder 2">
                  <a:extLst>
                    <a:ext uri="{FF2B5EF4-FFF2-40B4-BE49-F238E27FC236}">
                      <a16:creationId xmlns:a16="http://schemas.microsoft.com/office/drawing/2014/main" id="{B40CB62F-BECF-D74C-B77E-E6DB1CC57EE2}"/>
                    </a:ext>
                  </a:extLst>
                </p:cNvPr>
                <p:cNvSpPr txBox="1">
                  <a:spLocks/>
                </p:cNvSpPr>
                <p:nvPr/>
              </p:nvSpPr>
              <p:spPr>
                <a:xfrm>
                  <a:off x="5885009" y="5968162"/>
                  <a:ext cx="121645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tx1">
                          <a:lumMod val="95000"/>
                        </a:schemeClr>
                      </a:solidFill>
                    </a:rPr>
                    <a:t>c</a:t>
                  </a:r>
                  <a14:m>
                    <m:oMath xmlns:m="http://schemas.openxmlformats.org/officeDocument/2006/math">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𝑎</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oMath>
                  </a14:m>
                  <a:endParaRPr lang="en-US" sz="2000" dirty="0">
                    <a:solidFill>
                      <a:schemeClr val="tx1">
                        <a:lumMod val="95000"/>
                      </a:schemeClr>
                    </a:solidFill>
                  </a:endParaRPr>
                </a:p>
              </p:txBody>
            </p:sp>
          </mc:Choice>
          <mc:Fallback xmlns="">
            <p:sp>
              <p:nvSpPr>
                <p:cNvPr id="68" name="Content Placeholder 2">
                  <a:extLst>
                    <a:ext uri="{FF2B5EF4-FFF2-40B4-BE49-F238E27FC236}">
                      <a16:creationId xmlns:a16="http://schemas.microsoft.com/office/drawing/2014/main" id="{B40CB62F-BECF-D74C-B77E-E6DB1CC57EE2}"/>
                    </a:ext>
                  </a:extLst>
                </p:cNvPr>
                <p:cNvSpPr txBox="1">
                  <a:spLocks noRot="1" noChangeAspect="1" noMove="1" noResize="1" noEditPoints="1" noAdjustHandles="1" noChangeArrowheads="1" noChangeShapeType="1" noTextEdit="1"/>
                </p:cNvSpPr>
                <p:nvPr/>
              </p:nvSpPr>
              <p:spPr>
                <a:xfrm>
                  <a:off x="5885009" y="5968162"/>
                  <a:ext cx="1216456" cy="481013"/>
                </a:xfrm>
                <a:prstGeom prst="rect">
                  <a:avLst/>
                </a:prstGeom>
                <a:blipFill>
                  <a:blip r:embed="rId13"/>
                  <a:stretch>
                    <a:fillRect l="-5155" b="-10256"/>
                  </a:stretch>
                </a:blipFill>
              </p:spPr>
              <p:txBody>
                <a:bodyPr/>
                <a:lstStyle/>
                <a:p>
                  <a:r>
                    <a:rPr lang="en-US">
                      <a:noFill/>
                    </a:rPr>
                    <a:t> </a:t>
                  </a:r>
                </a:p>
              </p:txBody>
            </p:sp>
          </mc:Fallback>
        </mc:AlternateContent>
      </p:grpSp>
    </p:spTree>
    <p:extLst>
      <p:ext uri="{BB962C8B-B14F-4D97-AF65-F5344CB8AC3E}">
        <p14:creationId xmlns:p14="http://schemas.microsoft.com/office/powerpoint/2010/main" val="3590494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Formal Definition Pushdown Automata</a:t>
            </a:r>
          </a:p>
        </p:txBody>
      </p:sp>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2108704" y="1278909"/>
            <a:ext cx="7971415" cy="560278"/>
          </a:xfrm>
        </p:spPr>
        <p:txBody>
          <a:bodyPr/>
          <a:lstStyle/>
          <a:p>
            <a:pPr marL="0" indent="0">
              <a:buNone/>
            </a:pPr>
            <a:r>
              <a:rPr lang="en-US" u="sng" dirty="0"/>
              <a:t>A </a:t>
            </a:r>
            <a:r>
              <a:rPr lang="en-US" b="1" u="sng" dirty="0"/>
              <a:t>pushdown automata</a:t>
            </a:r>
            <a:r>
              <a:rPr lang="en-US" u="sng" dirty="0"/>
              <a:t> is</a:t>
            </a:r>
            <a:r>
              <a:rPr lang="en-US" dirty="0"/>
              <a:t>:</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CA0C4D0-4E58-264B-A066-50931F225A3D}"/>
                  </a:ext>
                </a:extLst>
              </p:cNvPr>
              <p:cNvSpPr txBox="1">
                <a:spLocks/>
              </p:cNvSpPr>
              <p:nvPr/>
            </p:nvSpPr>
            <p:spPr>
              <a:xfrm>
                <a:off x="2108703" y="1815770"/>
                <a:ext cx="7971415" cy="363945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bg1"/>
                    </a:solidFill>
                  </a:rPr>
                  <a:t>A 6-tuple </a:t>
                </a:r>
                <a14:m>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Σ</m:t>
                    </m:r>
                    <m:r>
                      <a:rPr lang="en-US" b="0" i="1"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Γ</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𝑞</m:t>
                        </m:r>
                      </m:e>
                      <m:sub>
                        <m:r>
                          <a:rPr lang="en-US" b="0" i="1" smtClean="0">
                            <a:solidFill>
                              <a:schemeClr val="bg1"/>
                            </a:solidFill>
                            <a:latin typeface="Cambria Math" panose="02040503050406030204" pitchFamily="18" charset="0"/>
                          </a:rPr>
                          <m:t>0</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𝐹</m:t>
                    </m:r>
                    <m:r>
                      <a:rPr lang="en-US" b="0" i="1" smtClean="0">
                        <a:solidFill>
                          <a:schemeClr val="bg1"/>
                        </a:solidFill>
                        <a:latin typeface="Cambria Math" panose="02040503050406030204" pitchFamily="18" charset="0"/>
                      </a:rPr>
                      <m:t>)</m:t>
                    </m:r>
                  </m:oMath>
                </a14:m>
                <a:r>
                  <a:rPr lang="en-US" dirty="0">
                    <a:solidFill>
                      <a:schemeClr val="bg1"/>
                    </a:solidFill>
                  </a:rPr>
                  <a:t> where </a:t>
                </a:r>
                <a14:m>
                  <m:oMath xmlns:m="http://schemas.openxmlformats.org/officeDocument/2006/math">
                    <m:r>
                      <a:rPr lang="en-US" i="1">
                        <a:solidFill>
                          <a:schemeClr val="bg1"/>
                        </a:solidFill>
                        <a:latin typeface="Cambria Math" panose="02040503050406030204" pitchFamily="18" charset="0"/>
                      </a:rPr>
                      <m:t>𝑄</m:t>
                    </m:r>
                  </m:oMath>
                </a14:m>
                <a:r>
                  <a:rPr lang="en-US" dirty="0">
                    <a:solidFill>
                      <a:schemeClr val="bg1"/>
                    </a:solidFill>
                  </a:rPr>
                  <a:t>, </a:t>
                </a:r>
                <a14:m>
                  <m:oMath xmlns:m="http://schemas.openxmlformats.org/officeDocument/2006/math">
                    <m:r>
                      <m:rPr>
                        <m:sty m:val="p"/>
                      </m:rPr>
                      <a:rPr lang="en-US" b="0" i="0" smtClean="0">
                        <a:solidFill>
                          <a:schemeClr val="bg1"/>
                        </a:solidFill>
                        <a:latin typeface="Cambria Math" panose="02040503050406030204" pitchFamily="18" charset="0"/>
                      </a:rPr>
                      <m:t>Σ</m:t>
                    </m:r>
                  </m:oMath>
                </a14:m>
                <a:r>
                  <a:rPr lang="en-US" dirty="0">
                    <a:solidFill>
                      <a:schemeClr val="bg1"/>
                    </a:solidFill>
                  </a:rPr>
                  <a:t>, </a:t>
                </a:r>
                <a14:m>
                  <m:oMath xmlns:m="http://schemas.openxmlformats.org/officeDocument/2006/math">
                    <m:r>
                      <m:rPr>
                        <m:sty m:val="p"/>
                      </m:rPr>
                      <a:rPr lang="en-US" b="0" i="0" smtClean="0">
                        <a:solidFill>
                          <a:schemeClr val="bg1"/>
                        </a:solidFill>
                        <a:latin typeface="Cambria Math" panose="02040503050406030204" pitchFamily="18" charset="0"/>
                      </a:rPr>
                      <m:t>Γ</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𝐹</m:t>
                    </m:r>
                  </m:oMath>
                </a14:m>
                <a:r>
                  <a:rPr lang="en-US" dirty="0">
                    <a:solidFill>
                      <a:schemeClr val="bg1"/>
                    </a:solidFill>
                  </a:rPr>
                  <a:t> are all finite sets and:</a:t>
                </a:r>
              </a:p>
              <a:p>
                <a:pPr marL="914400" lvl="1" indent="-457200">
                  <a:buAutoNum type="arabicPeriod"/>
                </a:pPr>
                <a14:m>
                  <m:oMath xmlns:m="http://schemas.openxmlformats.org/officeDocument/2006/math">
                    <m:r>
                      <a:rPr lang="en-US" b="0" i="1" smtClean="0">
                        <a:solidFill>
                          <a:schemeClr val="bg1"/>
                        </a:solidFill>
                        <a:latin typeface="Cambria Math" panose="02040503050406030204" pitchFamily="18" charset="0"/>
                      </a:rPr>
                      <m:t>𝑄</m:t>
                    </m:r>
                  </m:oMath>
                </a14:m>
                <a:r>
                  <a:rPr lang="en-US" dirty="0">
                    <a:solidFill>
                      <a:schemeClr val="bg1"/>
                    </a:solidFill>
                  </a:rPr>
                  <a:t> is the set of states</a:t>
                </a:r>
              </a:p>
              <a:p>
                <a:pPr marL="914400" lvl="1" indent="-457200">
                  <a:buAutoNum type="arabicPeriod"/>
                </a:pPr>
                <a14:m>
                  <m:oMath xmlns:m="http://schemas.openxmlformats.org/officeDocument/2006/math">
                    <m:r>
                      <m:rPr>
                        <m:sty m:val="p"/>
                      </m:rPr>
                      <a:rPr lang="en-US" b="0" i="0" smtClean="0">
                        <a:solidFill>
                          <a:schemeClr val="bg1"/>
                        </a:solidFill>
                        <a:latin typeface="Cambria Math" panose="02040503050406030204" pitchFamily="18" charset="0"/>
                      </a:rPr>
                      <m:t>Σ</m:t>
                    </m:r>
                  </m:oMath>
                </a14:m>
                <a:r>
                  <a:rPr lang="en-US" dirty="0">
                    <a:solidFill>
                      <a:schemeClr val="bg1"/>
                    </a:solidFill>
                  </a:rPr>
                  <a:t> is the input alphabet</a:t>
                </a:r>
              </a:p>
              <a:p>
                <a:pPr marL="914400" lvl="1" indent="-457200">
                  <a:buAutoNum type="arabicPeriod"/>
                </a:pPr>
                <a14:m>
                  <m:oMath xmlns:m="http://schemas.openxmlformats.org/officeDocument/2006/math">
                    <m:r>
                      <m:rPr>
                        <m:sty m:val="p"/>
                      </m:rPr>
                      <a:rPr lang="en-US" b="0" i="0" smtClean="0">
                        <a:solidFill>
                          <a:schemeClr val="bg1"/>
                        </a:solidFill>
                        <a:latin typeface="Cambria Math" panose="02040503050406030204" pitchFamily="18" charset="0"/>
                      </a:rPr>
                      <m:t>Γ</m:t>
                    </m:r>
                  </m:oMath>
                </a14:m>
                <a:r>
                  <a:rPr lang="en-US" dirty="0">
                    <a:solidFill>
                      <a:schemeClr val="bg1"/>
                    </a:solidFill>
                  </a:rPr>
                  <a:t> is the stack alphabet</a:t>
                </a:r>
              </a:p>
              <a:p>
                <a:pPr marL="914400" lvl="1" indent="-457200">
                  <a:buAutoNum type="arabicPeriod"/>
                </a:pPr>
                <a14:m>
                  <m:oMath xmlns:m="http://schemas.openxmlformats.org/officeDocument/2006/math">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Σ</m:t>
                        </m:r>
                      </m:e>
                      <m:sub>
                        <m:r>
                          <a:rPr lang="en-US" b="0" i="1" smtClean="0">
                            <a:solidFill>
                              <a:schemeClr val="bg1"/>
                            </a:solidFill>
                            <a:latin typeface="Cambria Math" panose="02040503050406030204" pitchFamily="18" charset="0"/>
                          </a:rPr>
                          <m:t>𝜖</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Γ</m:t>
                        </m:r>
                      </m:e>
                      <m:sub>
                        <m:r>
                          <a:rPr lang="en-US" b="0" i="1" smtClean="0">
                            <a:solidFill>
                              <a:schemeClr val="bg1"/>
                            </a:solidFill>
                            <a:latin typeface="Cambria Math" panose="02040503050406030204" pitchFamily="18" charset="0"/>
                          </a:rPr>
                          <m:t>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𝑃</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Γ</m:t>
                        </m:r>
                      </m:e>
                      <m:sub>
                        <m:r>
                          <a:rPr lang="en-US" b="0" i="1" smtClean="0">
                            <a:solidFill>
                              <a:schemeClr val="bg1"/>
                            </a:solidFill>
                            <a:latin typeface="Cambria Math" panose="02040503050406030204" pitchFamily="18" charset="0"/>
                          </a:rPr>
                          <m:t>𝜖</m:t>
                        </m:r>
                      </m:sub>
                    </m:sSub>
                    <m:r>
                      <a:rPr lang="en-US" b="0" i="1" smtClean="0">
                        <a:solidFill>
                          <a:schemeClr val="bg1"/>
                        </a:solidFill>
                        <a:latin typeface="Cambria Math" panose="02040503050406030204" pitchFamily="18" charset="0"/>
                      </a:rPr>
                      <m:t>)</m:t>
                    </m:r>
                  </m:oMath>
                </a14:m>
                <a:r>
                  <a:rPr lang="en-US" dirty="0">
                    <a:solidFill>
                      <a:schemeClr val="bg1"/>
                    </a:solidFill>
                  </a:rPr>
                  <a:t> is the transition function</a:t>
                </a:r>
              </a:p>
              <a:p>
                <a:pPr marL="914400" lvl="1" indent="-457200">
                  <a:buAutoNum type="arabicPeriod"/>
                </a:pP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𝑞</m:t>
                        </m:r>
                      </m:e>
                      <m:sub>
                        <m:r>
                          <a:rPr lang="en-US" b="0" i="1" smtClean="0">
                            <a:solidFill>
                              <a:schemeClr val="bg1"/>
                            </a:solidFill>
                            <a:latin typeface="Cambria Math" panose="02040503050406030204" pitchFamily="18" charset="0"/>
                          </a:rPr>
                          <m:t>0</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oMath>
                </a14:m>
                <a:r>
                  <a:rPr lang="en-US" dirty="0">
                    <a:solidFill>
                      <a:schemeClr val="bg1"/>
                    </a:solidFill>
                  </a:rPr>
                  <a:t> is the start state</a:t>
                </a:r>
              </a:p>
              <a:p>
                <a:pPr marL="914400" lvl="1" indent="-457200">
                  <a:buAutoNum type="arabicPeriod"/>
                </a:pPr>
                <a14:m>
                  <m:oMath xmlns:m="http://schemas.openxmlformats.org/officeDocument/2006/math">
                    <m:r>
                      <a:rPr lang="en-US" b="0" i="1" smtClean="0">
                        <a:solidFill>
                          <a:schemeClr val="bg1"/>
                        </a:solidFill>
                        <a:latin typeface="Cambria Math" panose="02040503050406030204" pitchFamily="18" charset="0"/>
                      </a:rPr>
                      <m:t>𝐹</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oMath>
                </a14:m>
                <a:r>
                  <a:rPr lang="en-US" dirty="0">
                    <a:solidFill>
                      <a:schemeClr val="bg1"/>
                    </a:solidFill>
                  </a:rPr>
                  <a:t> is the set of accept states</a:t>
                </a:r>
              </a:p>
            </p:txBody>
          </p:sp>
        </mc:Choice>
        <mc:Fallback xmlns="">
          <p:sp>
            <p:nvSpPr>
              <p:cNvPr id="4" name="Content Placeholder 2">
                <a:extLst>
                  <a:ext uri="{FF2B5EF4-FFF2-40B4-BE49-F238E27FC236}">
                    <a16:creationId xmlns:a16="http://schemas.microsoft.com/office/drawing/2014/main" id="{CCA0C4D0-4E58-264B-A066-50931F225A3D}"/>
                  </a:ext>
                </a:extLst>
              </p:cNvPr>
              <p:cNvSpPr txBox="1">
                <a:spLocks noRot="1" noChangeAspect="1" noMove="1" noResize="1" noEditPoints="1" noAdjustHandles="1" noChangeArrowheads="1" noChangeShapeType="1" noTextEdit="1"/>
              </p:cNvSpPr>
              <p:nvPr/>
            </p:nvSpPr>
            <p:spPr>
              <a:xfrm>
                <a:off x="2108703" y="1815770"/>
                <a:ext cx="7971415" cy="3639455"/>
              </a:xfrm>
              <a:prstGeom prst="rect">
                <a:avLst/>
              </a:prstGeom>
              <a:blipFill>
                <a:blip r:embed="rId2"/>
                <a:stretch>
                  <a:fillRect l="-1113"/>
                </a:stretch>
              </a:blipFill>
            </p:spPr>
            <p:txBody>
              <a:bodyPr/>
              <a:lstStyle/>
              <a:p>
                <a:r>
                  <a:rPr lang="en-US">
                    <a:noFill/>
                  </a:rPr>
                  <a:t> </a:t>
                </a:r>
              </a:p>
            </p:txBody>
          </p:sp>
        </mc:Fallback>
      </mc:AlternateContent>
    </p:spTree>
    <p:extLst>
      <p:ext uri="{BB962C8B-B14F-4D97-AF65-F5344CB8AC3E}">
        <p14:creationId xmlns:p14="http://schemas.microsoft.com/office/powerpoint/2010/main" val="2581958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Try it on your own!</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E2E0B85E-EC4D-9340-A103-50414A65C904}"/>
                  </a:ext>
                </a:extLst>
              </p:cNvPr>
              <p:cNvSpPr txBox="1">
                <a:spLocks/>
              </p:cNvSpPr>
              <p:nvPr/>
            </p:nvSpPr>
            <p:spPr>
              <a:xfrm>
                <a:off x="2321717" y="1177425"/>
                <a:ext cx="7545389" cy="109742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Can you create PD that recognizes: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𝑤</m:t>
                          </m:r>
                        </m:e>
                        <m:sup>
                          <m:r>
                            <a:rPr lang="en-US" b="0" i="1" smtClean="0">
                              <a:solidFill>
                                <a:schemeClr val="bg1"/>
                              </a:solidFill>
                              <a:latin typeface="Cambria Math" panose="02040503050406030204" pitchFamily="18" charset="0"/>
                            </a:rPr>
                            <m:t>𝑅</m:t>
                          </m:r>
                        </m:sup>
                      </m:sSup>
                      <m:r>
                        <a:rPr lang="en-US" b="0" i="1" smtClean="0">
                          <a:solidFill>
                            <a:schemeClr val="bg1"/>
                          </a:solidFill>
                          <a:latin typeface="Cambria Math" panose="02040503050406030204" pitchFamily="18" charset="0"/>
                        </a:rPr>
                        <m:t> | </m:t>
                      </m:r>
                      <m:r>
                        <a:rPr lang="en-US" b="0" i="1" smtClean="0">
                          <a:solidFill>
                            <a:schemeClr val="bg1"/>
                          </a:solidFill>
                          <a:latin typeface="Cambria Math" panose="02040503050406030204" pitchFamily="18" charset="0"/>
                        </a:rPr>
                        <m:t>𝑤h𝑒𝑟𝑒</m:t>
                      </m:r>
                      <m:r>
                        <a:rPr lang="en-US" b="0" i="1"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𝑤</m:t>
                          </m:r>
                        </m:e>
                        <m:sup>
                          <m:r>
                            <a:rPr lang="en-US" b="0" i="1" smtClean="0">
                              <a:solidFill>
                                <a:schemeClr val="bg1"/>
                              </a:solidFill>
                              <a:latin typeface="Cambria Math" panose="02040503050406030204" pitchFamily="18" charset="0"/>
                            </a:rPr>
                            <m:t>𝑅</m:t>
                          </m:r>
                        </m:sup>
                      </m:sSup>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𝑡h𝑒</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𝑠𝑡𝑟𝑖𝑛𝑔</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𝑟𝑒𝑣𝑒𝑟𝑠𝑒𝑑</m:t>
                      </m:r>
                    </m:oMath>
                  </m:oMathPara>
                </a14:m>
                <a:endParaRPr lang="en-US" dirty="0">
                  <a:solidFill>
                    <a:schemeClr val="bg1"/>
                  </a:solidFill>
                </a:endParaRPr>
              </a:p>
            </p:txBody>
          </p:sp>
        </mc:Choice>
        <mc:Fallback xmlns="">
          <p:sp>
            <p:nvSpPr>
              <p:cNvPr id="4" name="Content Placeholder 2">
                <a:extLst>
                  <a:ext uri="{FF2B5EF4-FFF2-40B4-BE49-F238E27FC236}">
                    <a16:creationId xmlns:a16="http://schemas.microsoft.com/office/drawing/2014/main" id="{E2E0B85E-EC4D-9340-A103-50414A65C904}"/>
                  </a:ext>
                </a:extLst>
              </p:cNvPr>
              <p:cNvSpPr txBox="1">
                <a:spLocks noRot="1" noChangeAspect="1" noMove="1" noResize="1" noEditPoints="1" noAdjustHandles="1" noChangeArrowheads="1" noChangeShapeType="1" noTextEdit="1"/>
              </p:cNvSpPr>
              <p:nvPr/>
            </p:nvSpPr>
            <p:spPr>
              <a:xfrm>
                <a:off x="2321717" y="1177425"/>
                <a:ext cx="7545389" cy="1097425"/>
              </a:xfrm>
              <a:prstGeom prst="rect">
                <a:avLst/>
              </a:prstGeom>
              <a:blipFill>
                <a:blip r:embed="rId2"/>
                <a:stretch>
                  <a:fillRect l="-1176" t="-1149"/>
                </a:stretch>
              </a:blipFill>
            </p:spPr>
            <p:txBody>
              <a:bodyPr/>
              <a:lstStyle/>
              <a:p>
                <a:r>
                  <a:rPr lang="en-US">
                    <a:noFill/>
                  </a:rPr>
                  <a:t> </a:t>
                </a:r>
              </a:p>
            </p:txBody>
          </p:sp>
        </mc:Fallback>
      </mc:AlternateContent>
    </p:spTree>
    <p:extLst>
      <p:ext uri="{BB962C8B-B14F-4D97-AF65-F5344CB8AC3E}">
        <p14:creationId xmlns:p14="http://schemas.microsoft.com/office/powerpoint/2010/main" val="1031663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Equivalence with Context-Free Grammars</a:t>
            </a:r>
          </a:p>
        </p:txBody>
      </p:sp>
    </p:spTree>
    <p:extLst>
      <p:ext uri="{BB962C8B-B14F-4D97-AF65-F5344CB8AC3E}">
        <p14:creationId xmlns:p14="http://schemas.microsoft.com/office/powerpoint/2010/main" val="510966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120979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7" name="Content Placeholder 2">
            <a:extLst>
              <a:ext uri="{FF2B5EF4-FFF2-40B4-BE49-F238E27FC236}">
                <a16:creationId xmlns:a16="http://schemas.microsoft.com/office/drawing/2014/main" id="{8EA1670A-75F2-BF44-94EF-0578D1803250}"/>
              </a:ext>
            </a:extLst>
          </p:cNvPr>
          <p:cNvSpPr txBox="1">
            <a:spLocks/>
          </p:cNvSpPr>
          <p:nvPr/>
        </p:nvSpPr>
        <p:spPr>
          <a:xfrm>
            <a:off x="1141413" y="2948230"/>
            <a:ext cx="1553235" cy="45042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How to prove:</a:t>
            </a:r>
            <a:endParaRPr lang="en-US" sz="1800" dirty="0"/>
          </a:p>
        </p:txBody>
      </p:sp>
      <p:sp>
        <p:nvSpPr>
          <p:cNvPr id="8" name="Content Placeholder 2">
            <a:extLst>
              <a:ext uri="{FF2B5EF4-FFF2-40B4-BE49-F238E27FC236}">
                <a16:creationId xmlns:a16="http://schemas.microsoft.com/office/drawing/2014/main" id="{BACE6998-FCFE-1D4A-953B-89A4D3D64B92}"/>
              </a:ext>
            </a:extLst>
          </p:cNvPr>
          <p:cNvSpPr txBox="1">
            <a:spLocks/>
          </p:cNvSpPr>
          <p:nvPr/>
        </p:nvSpPr>
        <p:spPr>
          <a:xfrm>
            <a:off x="1141412" y="3358192"/>
            <a:ext cx="9977045" cy="67164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1: Assume L is context-free, show how to construct the pushdown automata for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4133679"/>
            <a:ext cx="9977045" cy="770092"/>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context-free grammar that describes it.</a:t>
            </a:r>
          </a:p>
        </p:txBody>
      </p:sp>
    </p:spTree>
    <p:extLst>
      <p:ext uri="{BB962C8B-B14F-4D97-AF65-F5344CB8AC3E}">
        <p14:creationId xmlns:p14="http://schemas.microsoft.com/office/powerpoint/2010/main" val="2068585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910390"/>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8" name="Content Placeholder 2">
            <a:extLst>
              <a:ext uri="{FF2B5EF4-FFF2-40B4-BE49-F238E27FC236}">
                <a16:creationId xmlns:a16="http://schemas.microsoft.com/office/drawing/2014/main" id="{BACE6998-FCFE-1D4A-953B-89A4D3D64B92}"/>
              </a:ext>
            </a:extLst>
          </p:cNvPr>
          <p:cNvSpPr txBox="1">
            <a:spLocks/>
          </p:cNvSpPr>
          <p:nvPr/>
        </p:nvSpPr>
        <p:spPr>
          <a:xfrm>
            <a:off x="1141412" y="1925908"/>
            <a:ext cx="9977045" cy="67164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1: Assume L is context-free, show how to construct the pushdown automata for it.</a:t>
            </a:r>
          </a:p>
        </p:txBody>
      </p:sp>
    </p:spTree>
    <p:extLst>
      <p:ext uri="{BB962C8B-B14F-4D97-AF65-F5344CB8AC3E}">
        <p14:creationId xmlns:p14="http://schemas.microsoft.com/office/powerpoint/2010/main" val="3018431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910390"/>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8" name="Content Placeholder 2">
            <a:extLst>
              <a:ext uri="{FF2B5EF4-FFF2-40B4-BE49-F238E27FC236}">
                <a16:creationId xmlns:a16="http://schemas.microsoft.com/office/drawing/2014/main" id="{BACE6998-FCFE-1D4A-953B-89A4D3D64B92}"/>
              </a:ext>
            </a:extLst>
          </p:cNvPr>
          <p:cNvSpPr txBox="1">
            <a:spLocks/>
          </p:cNvSpPr>
          <p:nvPr/>
        </p:nvSpPr>
        <p:spPr>
          <a:xfrm>
            <a:off x="1141412" y="1925908"/>
            <a:ext cx="9977045" cy="67164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1: Assume L is context-free, show how to construct the pushdown automata for it.</a:t>
            </a:r>
          </a:p>
        </p:txBody>
      </p:sp>
      <p:sp>
        <p:nvSpPr>
          <p:cNvPr id="5" name="Content Placeholder 2">
            <a:extLst>
              <a:ext uri="{FF2B5EF4-FFF2-40B4-BE49-F238E27FC236}">
                <a16:creationId xmlns:a16="http://schemas.microsoft.com/office/drawing/2014/main" id="{04983036-3060-8C4E-9E51-CD63B8244FB1}"/>
              </a:ext>
            </a:extLst>
          </p:cNvPr>
          <p:cNvSpPr txBox="1">
            <a:spLocks/>
          </p:cNvSpPr>
          <p:nvPr/>
        </p:nvSpPr>
        <p:spPr>
          <a:xfrm>
            <a:off x="1141412" y="3000800"/>
            <a:ext cx="9977045" cy="32948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High level idea of proof</a:t>
            </a:r>
            <a:r>
              <a:rPr lang="en-US" sz="1800" dirty="0"/>
              <a:t>:</a:t>
            </a:r>
          </a:p>
          <a:p>
            <a:pPr marL="0" indent="0">
              <a:buFont typeface="Arial" panose="020B0604020202020204" pitchFamily="34" charset="0"/>
              <a:buNone/>
            </a:pPr>
            <a:r>
              <a:rPr lang="en-US" sz="1800" dirty="0"/>
              <a:t>Let L be a context-free grammar, this means it can be described by a set of substitutions of variables / terminals (see formal definition of CFG)</a:t>
            </a:r>
          </a:p>
          <a:p>
            <a:pPr marL="0" indent="0">
              <a:buFont typeface="Arial" panose="020B0604020202020204" pitchFamily="34" charset="0"/>
              <a:buNone/>
            </a:pPr>
            <a:r>
              <a:rPr lang="en-US" sz="1800" dirty="0"/>
              <a:t>To construct the PDA that recognizes it:</a:t>
            </a:r>
          </a:p>
          <a:p>
            <a:pPr marL="800100" lvl="1" indent="-342900">
              <a:buFont typeface="+mj-lt"/>
              <a:buAutoNum type="arabicPeriod"/>
            </a:pPr>
            <a:r>
              <a:rPr lang="en-US" sz="1400" dirty="0"/>
              <a:t>Put the start variable on the stack</a:t>
            </a:r>
          </a:p>
          <a:p>
            <a:pPr marL="800100" lvl="1" indent="-342900">
              <a:buFont typeface="+mj-lt"/>
              <a:buAutoNum type="arabicPeriod"/>
            </a:pPr>
            <a:r>
              <a:rPr lang="en-US" sz="1400" dirty="0"/>
              <a:t>Loop: Pop a variable off the stack, look at rules that can be substituted for, non-deterministically branch off for each one and put new symbol on the stack.</a:t>
            </a:r>
          </a:p>
          <a:p>
            <a:pPr marL="800100" lvl="1" indent="-342900">
              <a:buFont typeface="+mj-lt"/>
              <a:buAutoNum type="arabicPeriod"/>
            </a:pPr>
            <a:r>
              <a:rPr lang="en-US" sz="1400" dirty="0"/>
              <a:t>If terminal is on the stack, pop it and check. it against the next character of input.</a:t>
            </a:r>
          </a:p>
        </p:txBody>
      </p:sp>
    </p:spTree>
    <p:extLst>
      <p:ext uri="{BB962C8B-B14F-4D97-AF65-F5344CB8AC3E}">
        <p14:creationId xmlns:p14="http://schemas.microsoft.com/office/powerpoint/2010/main" val="400311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Reminder of where we are / Chomsky Hierarchy</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910390"/>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8" name="Content Placeholder 2">
            <a:extLst>
              <a:ext uri="{FF2B5EF4-FFF2-40B4-BE49-F238E27FC236}">
                <a16:creationId xmlns:a16="http://schemas.microsoft.com/office/drawing/2014/main" id="{BACE6998-FCFE-1D4A-953B-89A4D3D64B92}"/>
              </a:ext>
            </a:extLst>
          </p:cNvPr>
          <p:cNvSpPr txBox="1">
            <a:spLocks/>
          </p:cNvSpPr>
          <p:nvPr/>
        </p:nvSpPr>
        <p:spPr>
          <a:xfrm>
            <a:off x="1141412" y="1925908"/>
            <a:ext cx="9977045" cy="67164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1: Assume L is context-free, show how to construct the pushdown automata for it.</a:t>
            </a:r>
          </a:p>
        </p:txBody>
      </p:sp>
      <p:pic>
        <p:nvPicPr>
          <p:cNvPr id="6" name="Picture 5">
            <a:extLst>
              <a:ext uri="{FF2B5EF4-FFF2-40B4-BE49-F238E27FC236}">
                <a16:creationId xmlns:a16="http://schemas.microsoft.com/office/drawing/2014/main" id="{8B5AED03-7A53-E649-9733-CE46C6BA05B3}"/>
              </a:ext>
            </a:extLst>
          </p:cNvPr>
          <p:cNvPicPr>
            <a:picLocks noChangeAspect="1"/>
          </p:cNvPicPr>
          <p:nvPr/>
        </p:nvPicPr>
        <p:blipFill>
          <a:blip r:embed="rId2"/>
          <a:stretch>
            <a:fillRect/>
          </a:stretch>
        </p:blipFill>
        <p:spPr>
          <a:xfrm>
            <a:off x="3155892" y="3048736"/>
            <a:ext cx="5293974" cy="3234020"/>
          </a:xfrm>
          <a:prstGeom prst="rect">
            <a:avLst/>
          </a:prstGeom>
        </p:spPr>
      </p:pic>
      <p:sp>
        <p:nvSpPr>
          <p:cNvPr id="9" name="Content Placeholder 2">
            <a:extLst>
              <a:ext uri="{FF2B5EF4-FFF2-40B4-BE49-F238E27FC236}">
                <a16:creationId xmlns:a16="http://schemas.microsoft.com/office/drawing/2014/main" id="{341207CA-2B31-EE4C-9442-1486183E126A}"/>
              </a:ext>
            </a:extLst>
          </p:cNvPr>
          <p:cNvSpPr txBox="1">
            <a:spLocks/>
          </p:cNvSpPr>
          <p:nvPr/>
        </p:nvSpPr>
        <p:spPr>
          <a:xfrm>
            <a:off x="720684" y="3071061"/>
            <a:ext cx="1828364" cy="121772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Start by pushing $ onto the stack following by start variable S</a:t>
            </a:r>
          </a:p>
        </p:txBody>
      </p:sp>
      <p:cxnSp>
        <p:nvCxnSpPr>
          <p:cNvPr id="10" name="Straight Connector 9">
            <a:extLst>
              <a:ext uri="{FF2B5EF4-FFF2-40B4-BE49-F238E27FC236}">
                <a16:creationId xmlns:a16="http://schemas.microsoft.com/office/drawing/2014/main" id="{6B656FEA-AEC5-6749-AC20-9DDE32AB028A}"/>
              </a:ext>
            </a:extLst>
          </p:cNvPr>
          <p:cNvCxnSpPr>
            <a:cxnSpLocks/>
          </p:cNvCxnSpPr>
          <p:nvPr/>
        </p:nvCxnSpPr>
        <p:spPr>
          <a:xfrm>
            <a:off x="2128388" y="3514221"/>
            <a:ext cx="889940" cy="7864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736B359B-407F-BC4B-8181-9C04D4B030DD}"/>
              </a:ext>
            </a:extLst>
          </p:cNvPr>
          <p:cNvSpPr txBox="1">
            <a:spLocks/>
          </p:cNvSpPr>
          <p:nvPr/>
        </p:nvSpPr>
        <p:spPr>
          <a:xfrm>
            <a:off x="801113" y="4948573"/>
            <a:ext cx="2112019" cy="129372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This main loop has a non-deterministic condition for every possible rule substitution </a:t>
            </a:r>
          </a:p>
        </p:txBody>
      </p:sp>
      <p:sp>
        <p:nvSpPr>
          <p:cNvPr id="14" name="Content Placeholder 2">
            <a:extLst>
              <a:ext uri="{FF2B5EF4-FFF2-40B4-BE49-F238E27FC236}">
                <a16:creationId xmlns:a16="http://schemas.microsoft.com/office/drawing/2014/main" id="{1F24D1CB-CC5E-0442-B1AE-6DE63475CF04}"/>
              </a:ext>
            </a:extLst>
          </p:cNvPr>
          <p:cNvSpPr txBox="1">
            <a:spLocks/>
          </p:cNvSpPr>
          <p:nvPr/>
        </p:nvSpPr>
        <p:spPr>
          <a:xfrm>
            <a:off x="9183606" y="2936380"/>
            <a:ext cx="2816882" cy="1166282"/>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if we see a variable A on top of stack (e.g., ), pop A off and push the things it can be substituted with onto stack one character at a time</a:t>
            </a:r>
          </a:p>
        </p:txBody>
      </p:sp>
      <p:sp>
        <p:nvSpPr>
          <p:cNvPr id="15" name="Content Placeholder 2">
            <a:extLst>
              <a:ext uri="{FF2B5EF4-FFF2-40B4-BE49-F238E27FC236}">
                <a16:creationId xmlns:a16="http://schemas.microsoft.com/office/drawing/2014/main" id="{5D8E6FF4-EF18-6446-A705-AFC501183ABC}"/>
              </a:ext>
            </a:extLst>
          </p:cNvPr>
          <p:cNvSpPr txBox="1">
            <a:spLocks/>
          </p:cNvSpPr>
          <p:nvPr/>
        </p:nvSpPr>
        <p:spPr>
          <a:xfrm>
            <a:off x="9386760" y="5185964"/>
            <a:ext cx="2037843" cy="142388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If we see a terminal a on top of stack, pop it off and check it against the next character of input</a:t>
            </a:r>
          </a:p>
        </p:txBody>
      </p:sp>
      <p:cxnSp>
        <p:nvCxnSpPr>
          <p:cNvPr id="16" name="Straight Connector 15">
            <a:extLst>
              <a:ext uri="{FF2B5EF4-FFF2-40B4-BE49-F238E27FC236}">
                <a16:creationId xmlns:a16="http://schemas.microsoft.com/office/drawing/2014/main" id="{9B9D735D-5979-9B48-808D-C944E0E605EA}"/>
              </a:ext>
            </a:extLst>
          </p:cNvPr>
          <p:cNvCxnSpPr>
            <a:cxnSpLocks/>
          </p:cNvCxnSpPr>
          <p:nvPr/>
        </p:nvCxnSpPr>
        <p:spPr>
          <a:xfrm flipV="1">
            <a:off x="2354782" y="4948573"/>
            <a:ext cx="695914" cy="46499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E84FC99-E9C6-944D-893A-79E46005A334}"/>
              </a:ext>
            </a:extLst>
          </p:cNvPr>
          <p:cNvCxnSpPr>
            <a:cxnSpLocks/>
          </p:cNvCxnSpPr>
          <p:nvPr/>
        </p:nvCxnSpPr>
        <p:spPr>
          <a:xfrm flipV="1">
            <a:off x="8555062" y="3281722"/>
            <a:ext cx="628544" cy="8209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AFC7DD7-D5A0-F34A-9941-BEF0F832FE0B}"/>
              </a:ext>
            </a:extLst>
          </p:cNvPr>
          <p:cNvCxnSpPr>
            <a:cxnSpLocks/>
          </p:cNvCxnSpPr>
          <p:nvPr/>
        </p:nvCxnSpPr>
        <p:spPr>
          <a:xfrm>
            <a:off x="8502464" y="4948573"/>
            <a:ext cx="884296" cy="46499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142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910390"/>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8" name="Content Placeholder 2">
            <a:extLst>
              <a:ext uri="{FF2B5EF4-FFF2-40B4-BE49-F238E27FC236}">
                <a16:creationId xmlns:a16="http://schemas.microsoft.com/office/drawing/2014/main" id="{BACE6998-FCFE-1D4A-953B-89A4D3D64B92}"/>
              </a:ext>
            </a:extLst>
          </p:cNvPr>
          <p:cNvSpPr txBox="1">
            <a:spLocks/>
          </p:cNvSpPr>
          <p:nvPr/>
        </p:nvSpPr>
        <p:spPr>
          <a:xfrm>
            <a:off x="1141412" y="1925908"/>
            <a:ext cx="9977045" cy="67164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1: Assume L is context-free, show how to construct the pushdown automata for it.</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4D4759AC-5088-8A4A-A3DA-A869FCBCC381}"/>
                  </a:ext>
                </a:extLst>
              </p:cNvPr>
              <p:cNvSpPr txBox="1">
                <a:spLocks/>
              </p:cNvSpPr>
              <p:nvPr/>
            </p:nvSpPr>
            <p:spPr>
              <a:xfrm>
                <a:off x="1941177" y="3366288"/>
                <a:ext cx="2347604" cy="1926206"/>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EXAMPLE:</a:t>
                </a:r>
                <a:br>
                  <a:rPr lang="en-US" sz="1800" dirty="0"/>
                </a:br>
                <a:r>
                  <a:rPr lang="en-US" sz="1800" dirty="0"/>
                  <a:t>Consider the grammar:</a:t>
                </a:r>
              </a:p>
              <a:p>
                <a:pPr marL="0" indent="0">
                  <a:buFont typeface="Arial" panose="020B0604020202020204" pitchFamily="34" charset="0"/>
                  <a:buNone/>
                </a:pPr>
                <a:endParaRPr lang="en-US" sz="18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m:t>
                      </m:r>
                      <m:r>
                        <a:rPr lang="en-US" sz="1800" b="0" i="1" smtClean="0">
                          <a:latin typeface="Cambria Math" panose="02040503050406030204" pitchFamily="18" charset="0"/>
                        </a:rPr>
                        <m:t>→</m:t>
                      </m:r>
                      <m:r>
                        <a:rPr lang="en-US" sz="1800" b="0" i="1" smtClean="0">
                          <a:latin typeface="Cambria Math" panose="02040503050406030204" pitchFamily="18" charset="0"/>
                        </a:rPr>
                        <m:t>𝑎𝑇𝑏</m:t>
                      </m:r>
                      <m:r>
                        <a:rPr lang="en-US" sz="1800" b="0" i="1" smtClean="0">
                          <a:latin typeface="Cambria Math" panose="02040503050406030204" pitchFamily="18" charset="0"/>
                        </a:rPr>
                        <m:t> | </m:t>
                      </m:r>
                      <m:r>
                        <a:rPr lang="en-US" sz="1800" b="0" i="1" smtClean="0">
                          <a:latin typeface="Cambria Math" panose="02040503050406030204" pitchFamily="18" charset="0"/>
                        </a:rPr>
                        <m:t>𝑏</m:t>
                      </m:r>
                    </m:oMath>
                    <m:oMath xmlns:m="http://schemas.openxmlformats.org/officeDocument/2006/math">
                      <m:r>
                        <a:rPr lang="en-US" sz="1800" b="0" i="1" smtClean="0">
                          <a:latin typeface="Cambria Math" panose="02040503050406030204" pitchFamily="18" charset="0"/>
                        </a:rPr>
                        <m:t>𝑇</m:t>
                      </m:r>
                      <m:r>
                        <a:rPr lang="en-US" sz="1800" b="0" i="1" smtClean="0">
                          <a:latin typeface="Cambria Math" panose="02040503050406030204" pitchFamily="18" charset="0"/>
                        </a:rPr>
                        <m:t>→</m:t>
                      </m:r>
                      <m:r>
                        <a:rPr lang="en-US" sz="1800" b="0" i="1" smtClean="0">
                          <a:latin typeface="Cambria Math" panose="02040503050406030204" pitchFamily="18" charset="0"/>
                        </a:rPr>
                        <m:t>𝑇𝑎</m:t>
                      </m:r>
                      <m:r>
                        <a:rPr lang="en-US" sz="1800" b="0" i="1" smtClean="0">
                          <a:latin typeface="Cambria Math" panose="02040503050406030204" pitchFamily="18" charset="0"/>
                        </a:rPr>
                        <m:t> | </m:t>
                      </m:r>
                      <m:r>
                        <a:rPr lang="en-US" sz="1800" b="0" i="1" smtClean="0">
                          <a:latin typeface="Cambria Math" panose="02040503050406030204" pitchFamily="18" charset="0"/>
                        </a:rPr>
                        <m:t>𝜖</m:t>
                      </m:r>
                    </m:oMath>
                  </m:oMathPara>
                </a14:m>
                <a:endParaRPr lang="en-US" sz="1800" dirty="0"/>
              </a:p>
            </p:txBody>
          </p:sp>
        </mc:Choice>
        <mc:Fallback xmlns="">
          <p:sp>
            <p:nvSpPr>
              <p:cNvPr id="6" name="Content Placeholder 2">
                <a:extLst>
                  <a:ext uri="{FF2B5EF4-FFF2-40B4-BE49-F238E27FC236}">
                    <a16:creationId xmlns:a16="http://schemas.microsoft.com/office/drawing/2014/main" id="{4D4759AC-5088-8A4A-A3DA-A869FCBCC381}"/>
                  </a:ext>
                </a:extLst>
              </p:cNvPr>
              <p:cNvSpPr txBox="1">
                <a:spLocks noRot="1" noChangeAspect="1" noMove="1" noResize="1" noEditPoints="1" noAdjustHandles="1" noChangeArrowheads="1" noChangeShapeType="1" noTextEdit="1"/>
              </p:cNvSpPr>
              <p:nvPr/>
            </p:nvSpPr>
            <p:spPr>
              <a:xfrm>
                <a:off x="1941177" y="3366288"/>
                <a:ext cx="2347604" cy="1926206"/>
              </a:xfrm>
              <a:prstGeom prst="rect">
                <a:avLst/>
              </a:prstGeom>
              <a:blipFill>
                <a:blip r:embed="rId2"/>
                <a:stretch>
                  <a:fillRect l="-2151"/>
                </a:stretch>
              </a:blipFill>
              <a:ln>
                <a:noFill/>
              </a:ln>
            </p:spPr>
            <p:txBody>
              <a:bodyPr/>
              <a:lstStyle/>
              <a:p>
                <a:r>
                  <a:rPr lang="en-US">
                    <a:noFill/>
                  </a:rPr>
                  <a:t> </a:t>
                </a:r>
              </a:p>
            </p:txBody>
          </p:sp>
        </mc:Fallback>
      </mc:AlternateContent>
      <p:pic>
        <p:nvPicPr>
          <p:cNvPr id="7" name="Picture 6">
            <a:extLst>
              <a:ext uri="{FF2B5EF4-FFF2-40B4-BE49-F238E27FC236}">
                <a16:creationId xmlns:a16="http://schemas.microsoft.com/office/drawing/2014/main" id="{0258B483-EBBB-3041-832C-9E2A76C927DD}"/>
              </a:ext>
            </a:extLst>
          </p:cNvPr>
          <p:cNvPicPr>
            <a:picLocks noChangeAspect="1"/>
          </p:cNvPicPr>
          <p:nvPr/>
        </p:nvPicPr>
        <p:blipFill>
          <a:blip r:embed="rId3"/>
          <a:stretch>
            <a:fillRect/>
          </a:stretch>
        </p:blipFill>
        <p:spPr>
          <a:xfrm>
            <a:off x="4507263" y="2775568"/>
            <a:ext cx="6214819" cy="3933797"/>
          </a:xfrm>
          <a:prstGeom prst="rect">
            <a:avLst/>
          </a:prstGeom>
        </p:spPr>
      </p:pic>
    </p:spTree>
    <p:extLst>
      <p:ext uri="{BB962C8B-B14F-4D97-AF65-F5344CB8AC3E}">
        <p14:creationId xmlns:p14="http://schemas.microsoft.com/office/powerpoint/2010/main" val="950381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9977045" cy="770092"/>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context-free grammar that describes it.</a:t>
            </a:r>
          </a:p>
        </p:txBody>
      </p:sp>
    </p:spTree>
    <p:extLst>
      <p:ext uri="{BB962C8B-B14F-4D97-AF65-F5344CB8AC3E}">
        <p14:creationId xmlns:p14="http://schemas.microsoft.com/office/powerpoint/2010/main" val="681918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pic>
        <p:nvPicPr>
          <p:cNvPr id="5" name="Picture 4">
            <a:extLst>
              <a:ext uri="{FF2B5EF4-FFF2-40B4-BE49-F238E27FC236}">
                <a16:creationId xmlns:a16="http://schemas.microsoft.com/office/drawing/2014/main" id="{FFB73E81-20D1-B94E-AB40-2189D20111E7}"/>
              </a:ext>
            </a:extLst>
          </p:cNvPr>
          <p:cNvPicPr>
            <a:picLocks noChangeAspect="1"/>
          </p:cNvPicPr>
          <p:nvPr/>
        </p:nvPicPr>
        <p:blipFill>
          <a:blip r:embed="rId2"/>
          <a:stretch>
            <a:fillRect/>
          </a:stretch>
        </p:blipFill>
        <p:spPr>
          <a:xfrm>
            <a:off x="2014916" y="3702200"/>
            <a:ext cx="3312701" cy="1904978"/>
          </a:xfrm>
          <a:prstGeom prst="rect">
            <a:avLst/>
          </a:prstGeom>
        </p:spPr>
      </p:pic>
      <p:sp>
        <p:nvSpPr>
          <p:cNvPr id="6" name="Content Placeholder 2">
            <a:extLst>
              <a:ext uri="{FF2B5EF4-FFF2-40B4-BE49-F238E27FC236}">
                <a16:creationId xmlns:a16="http://schemas.microsoft.com/office/drawing/2014/main" id="{DEBAB838-4192-CD43-AA70-C05C7FB69242}"/>
              </a:ext>
            </a:extLst>
          </p:cNvPr>
          <p:cNvSpPr txBox="1">
            <a:spLocks/>
          </p:cNvSpPr>
          <p:nvPr/>
        </p:nvSpPr>
        <p:spPr>
          <a:xfrm>
            <a:off x="2014916" y="3272932"/>
            <a:ext cx="3312701" cy="3761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Start with an arbitrary PDA, called P</a:t>
            </a:r>
          </a:p>
        </p:txBody>
      </p:sp>
      <p:sp>
        <p:nvSpPr>
          <p:cNvPr id="8" name="Right Arrow 7">
            <a:extLst>
              <a:ext uri="{FF2B5EF4-FFF2-40B4-BE49-F238E27FC236}">
                <a16:creationId xmlns:a16="http://schemas.microsoft.com/office/drawing/2014/main" id="{7BB8F65D-46E1-F345-8D70-9DB46D4545ED}"/>
              </a:ext>
            </a:extLst>
          </p:cNvPr>
          <p:cNvSpPr/>
          <p:nvPr/>
        </p:nvSpPr>
        <p:spPr>
          <a:xfrm>
            <a:off x="5615874" y="4256410"/>
            <a:ext cx="1440382" cy="364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A636BC59-6E2B-EC4C-A0EA-38BB9183907E}"/>
              </a:ext>
            </a:extLst>
          </p:cNvPr>
          <p:cNvSpPr txBox="1">
            <a:spLocks/>
          </p:cNvSpPr>
          <p:nvPr/>
        </p:nvSpPr>
        <p:spPr>
          <a:xfrm>
            <a:off x="5574062" y="4620552"/>
            <a:ext cx="1514561" cy="38032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Convert into</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C592D9C-C000-AB4F-A308-BB84EE4ADE40}"/>
                  </a:ext>
                </a:extLst>
              </p:cNvPr>
              <p:cNvSpPr txBox="1">
                <a:spLocks/>
              </p:cNvSpPr>
              <p:nvPr/>
            </p:nvSpPr>
            <p:spPr>
              <a:xfrm>
                <a:off x="7145267" y="3649507"/>
                <a:ext cx="3552404" cy="19339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solidFill>
                      <a:schemeClr val="tx1">
                        <a:lumMod val="95000"/>
                      </a:schemeClr>
                    </a:solidFill>
                  </a:rPr>
                  <a:t>A grammar that is equivalent to P</a:t>
                </a:r>
                <a:r>
                  <a:rPr lang="en-US" sz="1600" i="1" dirty="0">
                    <a:solidFill>
                      <a:schemeClr val="tx1">
                        <a:lumMod val="95000"/>
                      </a:schemeClr>
                    </a:solidFill>
                  </a:rPr>
                  <a:t>:</a:t>
                </a:r>
              </a:p>
              <a:p>
                <a:pPr marL="0" indent="0" algn="ctr">
                  <a:buFont typeface="Arial" panose="020B0604020202020204" pitchFamily="34" charset="0"/>
                  <a:buNone/>
                </a:pPr>
                <a:endParaRPr lang="en-US" sz="1600" i="1" dirty="0">
                  <a:solidFill>
                    <a:schemeClr val="tx1">
                      <a:lumMod val="95000"/>
                    </a:schemeClr>
                  </a:solidFill>
                </a:endParaRP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600" b="0" i="1" smtClean="0">
                          <a:solidFill>
                            <a:schemeClr val="tx1">
                              <a:lumMod val="95000"/>
                            </a:schemeClr>
                          </a:solidFill>
                          <a:latin typeface="Cambria Math" panose="02040503050406030204" pitchFamily="18" charset="0"/>
                        </a:rPr>
                        <m:t>𝑆</m:t>
                      </m:r>
                      <m:r>
                        <a:rPr lang="en-US" sz="1600" b="0" i="1" smtClean="0">
                          <a:solidFill>
                            <a:schemeClr val="tx1">
                              <a:lumMod val="95000"/>
                            </a:schemeClr>
                          </a:solidFill>
                          <a:latin typeface="Cambria Math" panose="02040503050406030204" pitchFamily="18" charset="0"/>
                        </a:rPr>
                        <m:t>→</m:t>
                      </m:r>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𝐴</m:t>
                          </m:r>
                        </m:e>
                        <m:sub>
                          <m:r>
                            <a:rPr lang="en-US" sz="1600" b="0" i="1" smtClean="0">
                              <a:solidFill>
                                <a:schemeClr val="tx1">
                                  <a:lumMod val="95000"/>
                                </a:schemeClr>
                              </a:solidFill>
                              <a:latin typeface="Cambria Math" panose="02040503050406030204" pitchFamily="18" charset="0"/>
                            </a:rPr>
                            <m:t>𝑟𝑠</m:t>
                          </m:r>
                        </m:sub>
                      </m:sSub>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𝐴</m:t>
                          </m:r>
                        </m:e>
                        <m:sub>
                          <m:r>
                            <a:rPr lang="en-US" sz="1600" b="0" i="1" smtClean="0">
                              <a:solidFill>
                                <a:schemeClr val="tx1">
                                  <a:lumMod val="95000"/>
                                </a:schemeClr>
                              </a:solidFill>
                              <a:latin typeface="Cambria Math" panose="02040503050406030204" pitchFamily="18" charset="0"/>
                            </a:rPr>
                            <m:t>𝑠𝑞</m:t>
                          </m:r>
                        </m:sub>
                      </m:sSub>
                    </m:oMath>
                    <m:oMath xmlns:m="http://schemas.openxmlformats.org/officeDocument/2006/math">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𝐴</m:t>
                          </m:r>
                        </m:e>
                        <m:sub>
                          <m:r>
                            <a:rPr lang="en-US" sz="1600" b="0" i="1" smtClean="0">
                              <a:solidFill>
                                <a:schemeClr val="tx1">
                                  <a:lumMod val="95000"/>
                                </a:schemeClr>
                              </a:solidFill>
                              <a:latin typeface="Cambria Math" panose="02040503050406030204" pitchFamily="18" charset="0"/>
                            </a:rPr>
                            <m:t>𝑟𝑠</m:t>
                          </m:r>
                        </m:sub>
                      </m:sSub>
                      <m:r>
                        <a:rPr lang="en-US" sz="1600" b="0" i="1" smtClean="0">
                          <a:solidFill>
                            <a:schemeClr val="tx1">
                              <a:lumMod val="95000"/>
                            </a:schemeClr>
                          </a:solidFill>
                          <a:latin typeface="Cambria Math" panose="02040503050406030204" pitchFamily="18" charset="0"/>
                        </a:rPr>
                        <m:t>→</m:t>
                      </m:r>
                      <m:r>
                        <a:rPr lang="en-US" sz="1600" b="0" i="1" smtClean="0">
                          <a:solidFill>
                            <a:schemeClr val="tx1">
                              <a:lumMod val="95000"/>
                            </a:schemeClr>
                          </a:solidFill>
                          <a:latin typeface="Cambria Math" panose="02040503050406030204" pitchFamily="18" charset="0"/>
                        </a:rPr>
                        <m:t>𝜖</m:t>
                      </m:r>
                    </m:oMath>
                    <m:oMath xmlns:m="http://schemas.openxmlformats.org/officeDocument/2006/math">
                      <m:r>
                        <a:rPr lang="en-US" sz="1600" b="0" i="1" smtClean="0">
                          <a:solidFill>
                            <a:schemeClr val="tx1">
                              <a:lumMod val="95000"/>
                            </a:schemeClr>
                          </a:solidFill>
                          <a:latin typeface="Cambria Math" panose="02040503050406030204" pitchFamily="18" charset="0"/>
                        </a:rPr>
                        <m:t>…</m:t>
                      </m:r>
                    </m:oMath>
                  </m:oMathPara>
                </a14:m>
                <a:endParaRPr lang="en-US" sz="1600" i="1" dirty="0">
                  <a:solidFill>
                    <a:schemeClr val="tx1">
                      <a:lumMod val="95000"/>
                    </a:schemeClr>
                  </a:solidFill>
                </a:endParaRPr>
              </a:p>
            </p:txBody>
          </p:sp>
        </mc:Choice>
        <mc:Fallback xmlns="">
          <p:sp>
            <p:nvSpPr>
              <p:cNvPr id="11" name="Content Placeholder 2">
                <a:extLst>
                  <a:ext uri="{FF2B5EF4-FFF2-40B4-BE49-F238E27FC236}">
                    <a16:creationId xmlns:a16="http://schemas.microsoft.com/office/drawing/2014/main" id="{5C592D9C-C000-AB4F-A308-BB84EE4ADE40}"/>
                  </a:ext>
                </a:extLst>
              </p:cNvPr>
              <p:cNvSpPr txBox="1">
                <a:spLocks noRot="1" noChangeAspect="1" noMove="1" noResize="1" noEditPoints="1" noAdjustHandles="1" noChangeArrowheads="1" noChangeShapeType="1" noTextEdit="1"/>
              </p:cNvSpPr>
              <p:nvPr/>
            </p:nvSpPr>
            <p:spPr>
              <a:xfrm>
                <a:off x="7145267" y="3649507"/>
                <a:ext cx="3552404" cy="1933996"/>
              </a:xfrm>
              <a:prstGeom prst="rect">
                <a:avLst/>
              </a:prstGeom>
              <a:blipFill>
                <a:blip r:embed="rId3"/>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E3588D97-43B2-C246-BB8A-552FDF9CF6E9}"/>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Tree>
    <p:extLst>
      <p:ext uri="{BB962C8B-B14F-4D97-AF65-F5344CB8AC3E}">
        <p14:creationId xmlns:p14="http://schemas.microsoft.com/office/powerpoint/2010/main" val="1342617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pic>
        <p:nvPicPr>
          <p:cNvPr id="5" name="Picture 4">
            <a:extLst>
              <a:ext uri="{FF2B5EF4-FFF2-40B4-BE49-F238E27FC236}">
                <a16:creationId xmlns:a16="http://schemas.microsoft.com/office/drawing/2014/main" id="{FFB73E81-20D1-B94E-AB40-2189D20111E7}"/>
              </a:ext>
            </a:extLst>
          </p:cNvPr>
          <p:cNvPicPr>
            <a:picLocks noChangeAspect="1"/>
          </p:cNvPicPr>
          <p:nvPr/>
        </p:nvPicPr>
        <p:blipFill>
          <a:blip r:embed="rId2"/>
          <a:stretch>
            <a:fillRect/>
          </a:stretch>
        </p:blipFill>
        <p:spPr>
          <a:xfrm>
            <a:off x="1141412" y="3499900"/>
            <a:ext cx="3312701" cy="1904978"/>
          </a:xfrm>
          <a:prstGeom prst="rect">
            <a:avLst/>
          </a:prstGeom>
        </p:spPr>
      </p:pic>
      <p:sp>
        <p:nvSpPr>
          <p:cNvPr id="6" name="Content Placeholder 2">
            <a:extLst>
              <a:ext uri="{FF2B5EF4-FFF2-40B4-BE49-F238E27FC236}">
                <a16:creationId xmlns:a16="http://schemas.microsoft.com/office/drawing/2014/main" id="{DEBAB838-4192-CD43-AA70-C05C7FB69242}"/>
              </a:ext>
            </a:extLst>
          </p:cNvPr>
          <p:cNvSpPr txBox="1">
            <a:spLocks/>
          </p:cNvSpPr>
          <p:nvPr/>
        </p:nvSpPr>
        <p:spPr>
          <a:xfrm>
            <a:off x="1141412" y="3070632"/>
            <a:ext cx="3312701" cy="3761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Start with an arbitrary PDA, called P</a:t>
            </a:r>
          </a:p>
        </p:txBody>
      </p:sp>
      <p:sp>
        <p:nvSpPr>
          <p:cNvPr id="12" name="Content Placeholder 2">
            <a:extLst>
              <a:ext uri="{FF2B5EF4-FFF2-40B4-BE49-F238E27FC236}">
                <a16:creationId xmlns:a16="http://schemas.microsoft.com/office/drawing/2014/main" id="{5378F942-F2D4-9443-B6C3-3996B701B0A4}"/>
              </a:ext>
            </a:extLst>
          </p:cNvPr>
          <p:cNvSpPr txBox="1">
            <a:spLocks/>
          </p:cNvSpPr>
          <p:nvPr/>
        </p:nvSpPr>
        <p:spPr>
          <a:xfrm>
            <a:off x="4862400" y="3074381"/>
            <a:ext cx="6320793" cy="42708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solidFill>
                  <a:schemeClr val="tx1">
                    <a:lumMod val="95000"/>
                  </a:schemeClr>
                </a:solidFill>
              </a:rPr>
              <a:t>Step 1</a:t>
            </a:r>
            <a:r>
              <a:rPr lang="en-US" sz="1600" i="1" dirty="0">
                <a:solidFill>
                  <a:schemeClr val="tx1">
                    <a:lumMod val="95000"/>
                  </a:schemeClr>
                </a:solidFill>
              </a:rPr>
              <a:t>: Let’s simplify P a little bit so we know SOMETHING about it’s structure.</a:t>
            </a:r>
          </a:p>
          <a:p>
            <a:pPr marL="0" indent="0">
              <a:buFont typeface="Arial" panose="020B0604020202020204" pitchFamily="34" charset="0"/>
              <a:buNone/>
            </a:pPr>
            <a:endParaRPr lang="en-US" sz="1600" i="1" dirty="0">
              <a:solidFill>
                <a:schemeClr val="tx1">
                  <a:lumMod val="95000"/>
                </a:schemeClr>
              </a:solidFill>
            </a:endParaRPr>
          </a:p>
          <a:p>
            <a:pPr marL="0" indent="0">
              <a:buFont typeface="Arial" panose="020B0604020202020204" pitchFamily="34" charset="0"/>
              <a:buNone/>
            </a:pPr>
            <a:endParaRPr lang="en-US" sz="1600" i="1" dirty="0">
              <a:solidFill>
                <a:schemeClr val="tx1">
                  <a:lumMod val="95000"/>
                </a:schemeClr>
              </a:solidFill>
            </a:endParaRPr>
          </a:p>
        </p:txBody>
      </p:sp>
      <p:sp>
        <p:nvSpPr>
          <p:cNvPr id="13" name="Content Placeholder 2">
            <a:extLst>
              <a:ext uri="{FF2B5EF4-FFF2-40B4-BE49-F238E27FC236}">
                <a16:creationId xmlns:a16="http://schemas.microsoft.com/office/drawing/2014/main" id="{B1C1629C-A259-1645-B4EF-0139A55B7411}"/>
              </a:ext>
            </a:extLst>
          </p:cNvPr>
          <p:cNvSpPr txBox="1">
            <a:spLocks/>
          </p:cNvSpPr>
          <p:nvPr/>
        </p:nvSpPr>
        <p:spPr>
          <a:xfrm>
            <a:off x="4862400" y="3495948"/>
            <a:ext cx="6320793" cy="145221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We make the following changes to P:</a:t>
            </a:r>
          </a:p>
          <a:p>
            <a:pPr marL="0" indent="0">
              <a:buFont typeface="Arial" panose="020B0604020202020204" pitchFamily="34" charset="0"/>
              <a:buNone/>
            </a:pPr>
            <a:r>
              <a:rPr lang="en-US" sz="1600" i="1" dirty="0">
                <a:solidFill>
                  <a:schemeClr val="tx1">
                    <a:lumMod val="95000"/>
                  </a:schemeClr>
                </a:solidFill>
              </a:rPr>
              <a:t>1. If P has multiple accept states, change it to have only one</a:t>
            </a:r>
            <a:br>
              <a:rPr lang="en-US" sz="1600" i="1" dirty="0">
                <a:solidFill>
                  <a:schemeClr val="tx1">
                    <a:lumMod val="95000"/>
                  </a:schemeClr>
                </a:solidFill>
              </a:rPr>
            </a:br>
            <a:r>
              <a:rPr lang="en-US" sz="1600" i="1" dirty="0">
                <a:solidFill>
                  <a:schemeClr val="tx1">
                    <a:lumMod val="95000"/>
                  </a:schemeClr>
                </a:solidFill>
              </a:rPr>
              <a:t>2. If P has elements on the stack before accepting, empty the stack first</a:t>
            </a:r>
            <a:br>
              <a:rPr lang="en-US" sz="1600" i="1" dirty="0">
                <a:solidFill>
                  <a:schemeClr val="tx1">
                    <a:lumMod val="95000"/>
                  </a:schemeClr>
                </a:solidFill>
              </a:rPr>
            </a:br>
            <a:r>
              <a:rPr lang="en-US" sz="1600" i="1" dirty="0">
                <a:solidFill>
                  <a:schemeClr val="tx1">
                    <a:lumMod val="95000"/>
                  </a:schemeClr>
                </a:solidFill>
              </a:rPr>
              <a:t>3. Every transition either pushes a symbol, or pops a symbol, but not both</a:t>
            </a:r>
          </a:p>
        </p:txBody>
      </p:sp>
      <p:sp>
        <p:nvSpPr>
          <p:cNvPr id="14" name="Content Placeholder 2">
            <a:extLst>
              <a:ext uri="{FF2B5EF4-FFF2-40B4-BE49-F238E27FC236}">
                <a16:creationId xmlns:a16="http://schemas.microsoft.com/office/drawing/2014/main" id="{39DBAECC-21EF-D54F-A070-27D32BEF19D7}"/>
              </a:ext>
            </a:extLst>
          </p:cNvPr>
          <p:cNvSpPr txBox="1">
            <a:spLocks/>
          </p:cNvSpPr>
          <p:nvPr/>
        </p:nvSpPr>
        <p:spPr>
          <a:xfrm>
            <a:off x="7517502" y="5882910"/>
            <a:ext cx="3665691" cy="873939"/>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These changes are not too difficult to make. I will verbally describe how to do all 3 of these.</a:t>
            </a:r>
          </a:p>
        </p:txBody>
      </p:sp>
      <p:cxnSp>
        <p:nvCxnSpPr>
          <p:cNvPr id="15" name="Straight Connector 14">
            <a:extLst>
              <a:ext uri="{FF2B5EF4-FFF2-40B4-BE49-F238E27FC236}">
                <a16:creationId xmlns:a16="http://schemas.microsoft.com/office/drawing/2014/main" id="{3CC5C696-5BB8-9248-BA24-89B92ABCDF44}"/>
              </a:ext>
            </a:extLst>
          </p:cNvPr>
          <p:cNvCxnSpPr>
            <a:cxnSpLocks/>
          </p:cNvCxnSpPr>
          <p:nvPr/>
        </p:nvCxnSpPr>
        <p:spPr>
          <a:xfrm>
            <a:off x="7517502" y="5069953"/>
            <a:ext cx="505294" cy="8129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349B8A78-380C-3840-B391-37B3E9F7A61C}"/>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Tree>
    <p:extLst>
      <p:ext uri="{BB962C8B-B14F-4D97-AF65-F5344CB8AC3E}">
        <p14:creationId xmlns:p14="http://schemas.microsoft.com/office/powerpoint/2010/main" val="3582129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9977045" cy="422127"/>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pic>
        <p:nvPicPr>
          <p:cNvPr id="7" name="Picture 6">
            <a:extLst>
              <a:ext uri="{FF2B5EF4-FFF2-40B4-BE49-F238E27FC236}">
                <a16:creationId xmlns:a16="http://schemas.microsoft.com/office/drawing/2014/main" id="{866867FF-60D9-B34D-8A53-D0D0940F9C66}"/>
              </a:ext>
            </a:extLst>
          </p:cNvPr>
          <p:cNvPicPr>
            <a:picLocks noChangeAspect="1"/>
          </p:cNvPicPr>
          <p:nvPr/>
        </p:nvPicPr>
        <p:blipFill>
          <a:blip r:embed="rId2"/>
          <a:stretch>
            <a:fillRect/>
          </a:stretch>
        </p:blipFill>
        <p:spPr>
          <a:xfrm>
            <a:off x="1141412" y="3019180"/>
            <a:ext cx="6811527" cy="2948528"/>
          </a:xfrm>
          <a:prstGeom prst="rect">
            <a:avLst/>
          </a:prstGeom>
        </p:spPr>
      </p:pic>
      <p:sp>
        <p:nvSpPr>
          <p:cNvPr id="16" name="Content Placeholder 2">
            <a:extLst>
              <a:ext uri="{FF2B5EF4-FFF2-40B4-BE49-F238E27FC236}">
                <a16:creationId xmlns:a16="http://schemas.microsoft.com/office/drawing/2014/main" id="{F1228B82-B4BF-8B44-9E1C-8FAE07786B5E}"/>
              </a:ext>
            </a:extLst>
          </p:cNvPr>
          <p:cNvSpPr txBox="1">
            <a:spLocks/>
          </p:cNvSpPr>
          <p:nvPr/>
        </p:nvSpPr>
        <p:spPr>
          <a:xfrm>
            <a:off x="1222096" y="2651230"/>
            <a:ext cx="6612106" cy="41650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Overall idea: We need to get from start state (empty stack) to accept state (empty stack)</a:t>
            </a:r>
          </a:p>
        </p:txBody>
      </p:sp>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2E43E552-72F3-6046-89B4-4920FB37B149}"/>
                  </a:ext>
                </a:extLst>
              </p:cNvPr>
              <p:cNvSpPr txBox="1">
                <a:spLocks/>
              </p:cNvSpPr>
              <p:nvPr/>
            </p:nvSpPr>
            <p:spPr>
              <a:xfrm>
                <a:off x="8572080" y="2886465"/>
                <a:ext cx="3412224" cy="803503"/>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Variable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𝐴</m:t>
                        </m:r>
                      </m:e>
                      <m:sub>
                        <m:r>
                          <a:rPr lang="en-US" sz="1400" b="0" i="1" smtClean="0">
                            <a:latin typeface="Cambria Math" panose="02040503050406030204" pitchFamily="18" charset="0"/>
                          </a:rPr>
                          <m:t>𝑝𝑞</m:t>
                        </m:r>
                      </m:sub>
                    </m:sSub>
                  </m:oMath>
                </a14:m>
                <a:r>
                  <a:rPr lang="en-US" sz="1400" dirty="0"/>
                  <a:t> represents moving from state p to state q without changing the state of the stack</a:t>
                </a:r>
              </a:p>
            </p:txBody>
          </p:sp>
        </mc:Choice>
        <mc:Fallback xmlns="">
          <p:sp>
            <p:nvSpPr>
              <p:cNvPr id="17" name="Content Placeholder 2">
                <a:extLst>
                  <a:ext uri="{FF2B5EF4-FFF2-40B4-BE49-F238E27FC236}">
                    <a16:creationId xmlns:a16="http://schemas.microsoft.com/office/drawing/2014/main" id="{2E43E552-72F3-6046-89B4-4920FB37B149}"/>
                  </a:ext>
                </a:extLst>
              </p:cNvPr>
              <p:cNvSpPr txBox="1">
                <a:spLocks noRot="1" noChangeAspect="1" noMove="1" noResize="1" noEditPoints="1" noAdjustHandles="1" noChangeArrowheads="1" noChangeShapeType="1" noTextEdit="1"/>
              </p:cNvSpPr>
              <p:nvPr/>
            </p:nvSpPr>
            <p:spPr>
              <a:xfrm>
                <a:off x="8572080" y="2886465"/>
                <a:ext cx="3412224" cy="803503"/>
              </a:xfrm>
              <a:prstGeom prst="rect">
                <a:avLst/>
              </a:prstGeom>
              <a:blipFill>
                <a:blip r:embed="rId3"/>
                <a:stretch>
                  <a:fillRect l="-370" r="-370" b="-6154"/>
                </a:stretch>
              </a:blipFill>
              <a:ln>
                <a:noFill/>
              </a:ln>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1ED8EF70-3C76-AD41-9DD1-69A45452FDC6}"/>
              </a:ext>
            </a:extLst>
          </p:cNvPr>
          <p:cNvCxnSpPr>
            <a:cxnSpLocks/>
            <a:stCxn id="17" idx="1"/>
          </p:cNvCxnSpPr>
          <p:nvPr/>
        </p:nvCxnSpPr>
        <p:spPr>
          <a:xfrm flipH="1">
            <a:off x="8033624" y="3288217"/>
            <a:ext cx="538456" cy="88918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CE51C8EF-271C-AF4C-A49C-18136D87C310}"/>
              </a:ext>
            </a:extLst>
          </p:cNvPr>
          <p:cNvSpPr txBox="1">
            <a:spLocks/>
          </p:cNvSpPr>
          <p:nvPr/>
        </p:nvSpPr>
        <p:spPr>
          <a:xfrm>
            <a:off x="8692112" y="5410199"/>
            <a:ext cx="2677198" cy="128528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Notice that in this case, we move from state p to r (without altering stack) and then again from r to q (without altering stack)</a:t>
            </a:r>
          </a:p>
        </p:txBody>
      </p:sp>
      <p:cxnSp>
        <p:nvCxnSpPr>
          <p:cNvPr id="20" name="Straight Connector 19">
            <a:extLst>
              <a:ext uri="{FF2B5EF4-FFF2-40B4-BE49-F238E27FC236}">
                <a16:creationId xmlns:a16="http://schemas.microsoft.com/office/drawing/2014/main" id="{3E0C494C-95F5-0C47-93F5-4877ABC2103E}"/>
              </a:ext>
            </a:extLst>
          </p:cNvPr>
          <p:cNvCxnSpPr>
            <a:cxnSpLocks/>
          </p:cNvCxnSpPr>
          <p:nvPr/>
        </p:nvCxnSpPr>
        <p:spPr>
          <a:xfrm flipH="1" flipV="1">
            <a:off x="5923371" y="6044750"/>
            <a:ext cx="2768741" cy="29090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782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pic>
        <p:nvPicPr>
          <p:cNvPr id="7" name="Picture 6">
            <a:extLst>
              <a:ext uri="{FF2B5EF4-FFF2-40B4-BE49-F238E27FC236}">
                <a16:creationId xmlns:a16="http://schemas.microsoft.com/office/drawing/2014/main" id="{866867FF-60D9-B34D-8A53-D0D0940F9C66}"/>
              </a:ext>
            </a:extLst>
          </p:cNvPr>
          <p:cNvPicPr>
            <a:picLocks noChangeAspect="1"/>
          </p:cNvPicPr>
          <p:nvPr/>
        </p:nvPicPr>
        <p:blipFill rotWithShape="1">
          <a:blip r:embed="rId2"/>
          <a:srcRect l="4461" t="5303" r="4154" b="4272"/>
          <a:stretch/>
        </p:blipFill>
        <p:spPr>
          <a:xfrm>
            <a:off x="752994" y="2929317"/>
            <a:ext cx="5138632" cy="2201033"/>
          </a:xfrm>
          <a:prstGeom prst="rect">
            <a:avLst/>
          </a:prstGeom>
        </p:spPr>
      </p:pic>
      <p:pic>
        <p:nvPicPr>
          <p:cNvPr id="5" name="Picture 4">
            <a:extLst>
              <a:ext uri="{FF2B5EF4-FFF2-40B4-BE49-F238E27FC236}">
                <a16:creationId xmlns:a16="http://schemas.microsoft.com/office/drawing/2014/main" id="{C0FD1CD4-7EAE-434B-B41F-259CF95A556A}"/>
              </a:ext>
            </a:extLst>
          </p:cNvPr>
          <p:cNvPicPr>
            <a:picLocks noChangeAspect="1"/>
          </p:cNvPicPr>
          <p:nvPr/>
        </p:nvPicPr>
        <p:blipFill>
          <a:blip r:embed="rId3"/>
          <a:stretch>
            <a:fillRect/>
          </a:stretch>
        </p:blipFill>
        <p:spPr>
          <a:xfrm>
            <a:off x="5976186" y="4381499"/>
            <a:ext cx="5375472" cy="2292688"/>
          </a:xfrm>
          <a:prstGeom prst="rect">
            <a:avLst/>
          </a:prstGeom>
        </p:spPr>
      </p:pic>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6609410" y="2929317"/>
            <a:ext cx="5180686" cy="803503"/>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Situation can also look like this. Stack moves up and down but eventually comes back to being empty. The first symbol that is pushed (a in this case) must match the last symbol popped (a again).</a:t>
            </a:r>
          </a:p>
        </p:txBody>
      </p:sp>
      <p:cxnSp>
        <p:nvCxnSpPr>
          <p:cNvPr id="10" name="Straight Connector 9">
            <a:extLst>
              <a:ext uri="{FF2B5EF4-FFF2-40B4-BE49-F238E27FC236}">
                <a16:creationId xmlns:a16="http://schemas.microsoft.com/office/drawing/2014/main" id="{7448FBA5-C95A-2943-833E-8893C4D9F78E}"/>
              </a:ext>
            </a:extLst>
          </p:cNvPr>
          <p:cNvCxnSpPr>
            <a:cxnSpLocks/>
          </p:cNvCxnSpPr>
          <p:nvPr/>
        </p:nvCxnSpPr>
        <p:spPr>
          <a:xfrm flipH="1" flipV="1">
            <a:off x="8666570" y="3732820"/>
            <a:ext cx="178025" cy="5559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00C2C7DD-053B-1542-898E-526403C7EC29}"/>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Tree>
    <p:extLst>
      <p:ext uri="{BB962C8B-B14F-4D97-AF65-F5344CB8AC3E}">
        <p14:creationId xmlns:p14="http://schemas.microsoft.com/office/powerpoint/2010/main" val="997593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1141412" y="3309641"/>
            <a:ext cx="3956570" cy="263800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Let’s start constructing the grammar from the PDA. The variables represent moving from each pair of states </a:t>
            </a:r>
            <a:r>
              <a:rPr lang="en-US" sz="1400" dirty="0" err="1"/>
              <a:t>p,q</a:t>
            </a:r>
            <a:r>
              <a:rPr lang="en-US" sz="1400" dirty="0"/>
              <a:t> by using, but not altering the stack (empty stack to empty stack).</a:t>
            </a:r>
          </a:p>
          <a:p>
            <a:pPr marL="0" indent="0">
              <a:buFont typeface="Arial" panose="020B0604020202020204" pitchFamily="34" charset="0"/>
              <a:buNone/>
            </a:pPr>
            <a:r>
              <a:rPr lang="en-US" sz="1400" dirty="0"/>
              <a:t>start variable will simply be a dummy variable that represents getting from the start state to the accept state </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E1A2F469-790B-F04D-921E-5E5B2E7F8DBD}"/>
                  </a:ext>
                </a:extLst>
              </p:cNvPr>
              <p:cNvSpPr txBox="1">
                <a:spLocks/>
              </p:cNvSpPr>
              <p:nvPr/>
            </p:nvSpPr>
            <p:spPr>
              <a:xfrm>
                <a:off x="5340744" y="3091158"/>
                <a:ext cx="5858634" cy="318017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Variables of </a:t>
                </a:r>
                <a14:m>
                  <m:oMath xmlns:m="http://schemas.openxmlformats.org/officeDocument/2006/math">
                    <m:r>
                      <a:rPr lang="en-US" sz="1400" i="1">
                        <a:solidFill>
                          <a:schemeClr val="bg1"/>
                        </a:solidFill>
                        <a:latin typeface="Cambria Math" panose="02040503050406030204" pitchFamily="18" charset="0"/>
                      </a:rPr>
                      <m:t>𝐺</m:t>
                    </m:r>
                  </m:oMath>
                </a14:m>
                <a:r>
                  <a:rPr lang="en-US" sz="1400" b="0" dirty="0">
                    <a:solidFill>
                      <a:schemeClr val="bg1"/>
                    </a:solidFill>
                  </a:rPr>
                  <a:t> are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 </m:t>
                        </m:r>
                      </m:e>
                    </m:d>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m:t>
                    </m:r>
                  </m:oMath>
                </a14:m>
                <a:endParaRPr lang="en-US" sz="1400" dirty="0">
                  <a:solidFill>
                    <a:schemeClr val="bg1"/>
                  </a:solidFill>
                </a:endParaRPr>
              </a:p>
              <a:p>
                <a:pPr marL="0" indent="0">
                  <a:buNone/>
                </a:pPr>
                <a:r>
                  <a:rPr lang="en-US" sz="1400" dirty="0">
                    <a:solidFill>
                      <a:schemeClr val="bg1"/>
                    </a:solidFill>
                  </a:rPr>
                  <a:t>Start variable is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0</m:t>
                            </m:r>
                          </m:sub>
                        </m:sSub>
                        <m:r>
                          <a:rPr lang="en-US" sz="1400" b="0" i="1" smtClean="0">
                            <a:solidFill>
                              <a:schemeClr val="bg1"/>
                            </a:solidFill>
                            <a:latin typeface="Cambria Math" panose="02040503050406030204" pitchFamily="18" charset="0"/>
                          </a:rPr>
                          <m:t> </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𝑎𝑐𝑐𝑒𝑝𝑡</m:t>
                            </m:r>
                          </m:sub>
                        </m:sSub>
                      </m:sub>
                    </m:sSub>
                  </m:oMath>
                </a14:m>
                <a:endParaRPr lang="en-US" sz="1400" dirty="0">
                  <a:solidFill>
                    <a:schemeClr val="bg1"/>
                  </a:solidFill>
                </a:endParaRPr>
              </a:p>
              <a:p>
                <a:pPr marL="0" indent="0">
                  <a:buNone/>
                </a:pPr>
                <a:endParaRPr lang="en-US" sz="1400" dirty="0">
                  <a:solidFill>
                    <a:schemeClr val="bg1"/>
                  </a:solidFill>
                </a:endParaRPr>
              </a:p>
            </p:txBody>
          </p:sp>
        </mc:Choice>
        <mc:Fallback xmlns="">
          <p:sp>
            <p:nvSpPr>
              <p:cNvPr id="11" name="Content Placeholder 2">
                <a:extLst>
                  <a:ext uri="{FF2B5EF4-FFF2-40B4-BE49-F238E27FC236}">
                    <a16:creationId xmlns:a16="http://schemas.microsoft.com/office/drawing/2014/main" id="{E1A2F469-790B-F04D-921E-5E5B2E7F8DBD}"/>
                  </a:ext>
                </a:extLst>
              </p:cNvPr>
              <p:cNvSpPr txBox="1">
                <a:spLocks noRot="1" noChangeAspect="1" noMove="1" noResize="1" noEditPoints="1" noAdjustHandles="1" noChangeArrowheads="1" noChangeShapeType="1" noTextEdit="1"/>
              </p:cNvSpPr>
              <p:nvPr/>
            </p:nvSpPr>
            <p:spPr>
              <a:xfrm>
                <a:off x="5340744" y="3091158"/>
                <a:ext cx="5858634" cy="3180170"/>
              </a:xfrm>
              <a:prstGeom prst="rect">
                <a:avLst/>
              </a:prstGeom>
              <a:blipFill>
                <a:blip r:embed="rId2"/>
                <a:stretch>
                  <a:fillRect l="-21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2917E37A-28BD-F345-B9DF-B32824767C41}"/>
                  </a:ext>
                </a:extLst>
              </p:cNvPr>
              <p:cNvSpPr txBox="1">
                <a:spLocks/>
              </p:cNvSpPr>
              <p:nvPr/>
            </p:nvSpPr>
            <p:spPr>
              <a:xfrm>
                <a:off x="5340744" y="2678464"/>
                <a:ext cx="5858633"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tx1">
                        <a:lumMod val="95000"/>
                      </a:schemeClr>
                    </a:solidFill>
                  </a:rPr>
                  <a:t>Given a PDA </a:t>
                </a:r>
                <a14:m>
                  <m:oMath xmlns:m="http://schemas.openxmlformats.org/officeDocument/2006/math">
                    <m:r>
                      <a:rPr lang="en-US" sz="1400" b="0" i="1">
                        <a:solidFill>
                          <a:schemeClr val="tx1">
                            <a:lumMod val="95000"/>
                          </a:schemeClr>
                        </a:solidFill>
                        <a:latin typeface="Cambria Math" panose="02040503050406030204" pitchFamily="18" charset="0"/>
                      </a:rPr>
                      <m:t>𝑃</m:t>
                    </m:r>
                    <m:r>
                      <a:rPr lang="en-US" sz="1400" b="0" i="1">
                        <a:solidFill>
                          <a:schemeClr val="tx1">
                            <a:lumMod val="95000"/>
                          </a:schemeClr>
                        </a:solidFill>
                        <a:latin typeface="Cambria Math" panose="02040503050406030204" pitchFamily="18" charset="0"/>
                      </a:rPr>
                      <m:t>=</m:t>
                    </m:r>
                    <m:d>
                      <m:dPr>
                        <m:ctrlPr>
                          <a:rPr lang="en-US" sz="1400" i="1">
                            <a:solidFill>
                              <a:schemeClr val="tx1">
                                <a:lumMod val="95000"/>
                              </a:schemeClr>
                            </a:solidFill>
                            <a:latin typeface="Cambria Math" panose="02040503050406030204" pitchFamily="18" charset="0"/>
                          </a:rPr>
                        </m:ctrlPr>
                      </m:dPr>
                      <m:e>
                        <m:r>
                          <a:rPr lang="en-US" sz="1400" b="0" i="1">
                            <a:solidFill>
                              <a:schemeClr val="tx1">
                                <a:lumMod val="95000"/>
                              </a:schemeClr>
                            </a:solidFill>
                            <a:latin typeface="Cambria Math" panose="02040503050406030204" pitchFamily="18" charset="0"/>
                          </a:rPr>
                          <m:t>𝑄</m:t>
                        </m:r>
                        <m:r>
                          <a:rPr lang="en-US" sz="1400" b="0" i="1">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𝛴</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𝛤</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𝛿</m:t>
                        </m:r>
                        <m:r>
                          <a:rPr lang="en-US" sz="1400" b="0" i="1">
                            <a:solidFill>
                              <a:schemeClr val="tx1">
                                <a:lumMod val="95000"/>
                              </a:schemeClr>
                            </a:solidFill>
                            <a:latin typeface="Cambria Math" panose="02040503050406030204" pitchFamily="18" charset="0"/>
                          </a:rPr>
                          <m:t>,</m:t>
                        </m:r>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0</m:t>
                            </m:r>
                          </m:sub>
                        </m:sSub>
                        <m:r>
                          <a:rPr lang="en-US" sz="1400" b="0" i="1">
                            <a:solidFill>
                              <a:schemeClr val="tx1">
                                <a:lumMod val="95000"/>
                              </a:schemeClr>
                            </a:solidFill>
                            <a:latin typeface="Cambria Math" panose="02040503050406030204" pitchFamily="18" charset="0"/>
                          </a:rPr>
                          <m:t>,</m:t>
                        </m:r>
                        <m:d>
                          <m:dPr>
                            <m:begChr m:val="{"/>
                            <m:endChr m:val="}"/>
                            <m:ctrlPr>
                              <a:rPr lang="en-US" sz="1400" i="1">
                                <a:solidFill>
                                  <a:schemeClr val="tx1">
                                    <a:lumMod val="95000"/>
                                  </a:schemeClr>
                                </a:solidFill>
                                <a:latin typeface="Cambria Math" panose="02040503050406030204" pitchFamily="18" charset="0"/>
                              </a:rPr>
                            </m:ctrlPr>
                          </m:dPr>
                          <m:e>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𝑎𝑐𝑐𝑒𝑝𝑡</m:t>
                                </m:r>
                              </m:sub>
                            </m:sSub>
                          </m:e>
                        </m:d>
                      </m:e>
                    </m:d>
                  </m:oMath>
                </a14:m>
                <a:r>
                  <a:rPr lang="en-US" sz="1400" dirty="0">
                    <a:solidFill>
                      <a:schemeClr val="tx1">
                        <a:lumMod val="95000"/>
                      </a:schemeClr>
                    </a:solidFill>
                  </a:rPr>
                  <a:t>, construct grammar </a:t>
                </a:r>
                <a14:m>
                  <m:oMath xmlns:m="http://schemas.openxmlformats.org/officeDocument/2006/math">
                    <m:r>
                      <a:rPr lang="en-US" sz="1400" b="0" i="1">
                        <a:solidFill>
                          <a:schemeClr val="tx1">
                            <a:lumMod val="95000"/>
                          </a:schemeClr>
                        </a:solidFill>
                        <a:latin typeface="Cambria Math" panose="02040503050406030204" pitchFamily="18" charset="0"/>
                      </a:rPr>
                      <m:t>𝐺</m:t>
                    </m:r>
                  </m:oMath>
                </a14:m>
                <a:r>
                  <a:rPr lang="en-US" sz="1400" dirty="0">
                    <a:solidFill>
                      <a:schemeClr val="tx1">
                        <a:lumMod val="95000"/>
                      </a:schemeClr>
                    </a:solidFill>
                  </a:rPr>
                  <a:t>:</a:t>
                </a:r>
              </a:p>
            </p:txBody>
          </p:sp>
        </mc:Choice>
        <mc:Fallback xmlns="">
          <p:sp>
            <p:nvSpPr>
              <p:cNvPr id="12" name="Content Placeholder 2">
                <a:extLst>
                  <a:ext uri="{FF2B5EF4-FFF2-40B4-BE49-F238E27FC236}">
                    <a16:creationId xmlns:a16="http://schemas.microsoft.com/office/drawing/2014/main" id="{2917E37A-28BD-F345-B9DF-B32824767C41}"/>
                  </a:ext>
                </a:extLst>
              </p:cNvPr>
              <p:cNvSpPr txBox="1">
                <a:spLocks noRot="1" noChangeAspect="1" noMove="1" noResize="1" noEditPoints="1" noAdjustHandles="1" noChangeArrowheads="1" noChangeShapeType="1" noTextEdit="1"/>
              </p:cNvSpPr>
              <p:nvPr/>
            </p:nvSpPr>
            <p:spPr>
              <a:xfrm>
                <a:off x="5340744" y="2678464"/>
                <a:ext cx="5858633" cy="412694"/>
              </a:xfrm>
              <a:prstGeom prst="rect">
                <a:avLst/>
              </a:prstGeom>
              <a:blipFill>
                <a:blip r:embed="rId3"/>
                <a:stretch>
                  <a:fillRect l="-216" b="-30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289344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1141412" y="3965097"/>
            <a:ext cx="3956570" cy="1982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This next rule covers every pair of states the push and pop the same symbol (e.g., first step is to push a symbol a, then a bunch of stuff happens, then eventually we pop off the a).</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E1A2F469-790B-F04D-921E-5E5B2E7F8DBD}"/>
                  </a:ext>
                </a:extLst>
              </p:cNvPr>
              <p:cNvSpPr txBox="1">
                <a:spLocks/>
              </p:cNvSpPr>
              <p:nvPr/>
            </p:nvSpPr>
            <p:spPr>
              <a:xfrm>
                <a:off x="5340744" y="3091158"/>
                <a:ext cx="5858634" cy="318017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Variables of </a:t>
                </a:r>
                <a14:m>
                  <m:oMath xmlns:m="http://schemas.openxmlformats.org/officeDocument/2006/math">
                    <m:r>
                      <a:rPr lang="en-US" sz="1400" i="1">
                        <a:solidFill>
                          <a:schemeClr val="bg1"/>
                        </a:solidFill>
                        <a:latin typeface="Cambria Math" panose="02040503050406030204" pitchFamily="18" charset="0"/>
                      </a:rPr>
                      <m:t>𝐺</m:t>
                    </m:r>
                  </m:oMath>
                </a14:m>
                <a:r>
                  <a:rPr lang="en-US" sz="1400" b="0" dirty="0">
                    <a:solidFill>
                      <a:schemeClr val="bg1"/>
                    </a:solidFill>
                  </a:rPr>
                  <a:t> are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 </m:t>
                        </m:r>
                      </m:e>
                    </m:d>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m:t>
                    </m:r>
                  </m:oMath>
                </a14:m>
                <a:endParaRPr lang="en-US" sz="1400" dirty="0">
                  <a:solidFill>
                    <a:schemeClr val="bg1"/>
                  </a:solidFill>
                </a:endParaRPr>
              </a:p>
              <a:p>
                <a:pPr marL="0" indent="0">
                  <a:buNone/>
                </a:pPr>
                <a:r>
                  <a:rPr lang="en-US" sz="1400" dirty="0">
                    <a:solidFill>
                      <a:schemeClr val="bg1"/>
                    </a:solidFill>
                  </a:rPr>
                  <a:t>Start variable is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0</m:t>
                            </m:r>
                          </m:sub>
                        </m:sSub>
                        <m:r>
                          <a:rPr lang="en-US" sz="1400" b="0" i="1" smtClean="0">
                            <a:solidFill>
                              <a:schemeClr val="bg1"/>
                            </a:solidFill>
                            <a:latin typeface="Cambria Math" panose="02040503050406030204" pitchFamily="18" charset="0"/>
                          </a:rPr>
                          <m:t> </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𝑎𝑐𝑐𝑒𝑝𝑡</m:t>
                            </m:r>
                          </m:sub>
                        </m:sSub>
                      </m:sub>
                    </m:sSub>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r>
                      <m:rPr>
                        <m:sty m:val="p"/>
                      </m:rPr>
                      <a:rPr lang="en-US" sz="1400" b="0" i="0" smtClean="0">
                        <a:solidFill>
                          <a:schemeClr val="bg1"/>
                        </a:solidFill>
                        <a:latin typeface="Cambria Math" panose="02040503050406030204" pitchFamily="18" charset="0"/>
                      </a:rPr>
                      <m:t>Γ</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m:rPr>
                            <m:sty m:val="p"/>
                          </m:rPr>
                          <a:rPr lang="en-US" sz="1400" b="0" i="0" smtClean="0">
                            <a:solidFill>
                              <a:schemeClr val="bg1"/>
                            </a:solidFill>
                            <a:latin typeface="Cambria Math" panose="02040503050406030204" pitchFamily="18" charset="0"/>
                          </a:rPr>
                          <m:t>Σ</m:t>
                        </m:r>
                      </m:e>
                      <m:sub>
                        <m:r>
                          <a:rPr lang="en-US" sz="1400" b="0" i="1" smtClean="0">
                            <a:solidFill>
                              <a:schemeClr val="bg1"/>
                            </a:solidFill>
                            <a:latin typeface="Cambria Math" panose="02040503050406030204" pitchFamily="18" charset="0"/>
                          </a:rPr>
                          <m:t>𝜖</m:t>
                        </m:r>
                      </m:sub>
                    </m:sSub>
                  </m:oMath>
                </a14:m>
                <a:r>
                  <a:rPr lang="en-US" sz="1400" dirty="0">
                    <a:solidFill>
                      <a:schemeClr val="bg1"/>
                    </a:solidFill>
                  </a:rPr>
                  <a:t>, if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contains </a:t>
                </a:r>
                <a14:m>
                  <m:oMath xmlns:m="http://schemas.openxmlformats.org/officeDocument/2006/math">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e>
                    </m:d>
                  </m:oMath>
                </a14:m>
                <a:r>
                  <a:rPr lang="en-US" sz="1400" dirty="0">
                    <a:solidFill>
                      <a:schemeClr val="bg1"/>
                    </a:solidFill>
                  </a:rPr>
                  <a:t> contains </a:t>
                </a:r>
                <a14:m>
                  <m:oMath xmlns:m="http://schemas.openxmlformats.org/officeDocument/2006/math">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put the rule </a:t>
                </a:r>
                <a14:m>
                  <m:oMath xmlns:m="http://schemas.openxmlformats.org/officeDocument/2006/math">
                    <m:sSub>
                      <m:sSubPr>
                        <m:ctrlPr>
                          <a:rPr lang="en-US" sz="1400" b="1" i="1" smtClean="0">
                            <a:solidFill>
                              <a:schemeClr val="bg1"/>
                            </a:solidFill>
                            <a:latin typeface="Cambria Math" panose="02040503050406030204" pitchFamily="18" charset="0"/>
                          </a:rPr>
                        </m:ctrlPr>
                      </m:sSubPr>
                      <m:e>
                        <m:r>
                          <a:rPr lang="en-US" sz="1400" b="1" i="1" smtClean="0">
                            <a:solidFill>
                              <a:schemeClr val="bg1"/>
                            </a:solidFill>
                            <a:latin typeface="Cambria Math" panose="02040503050406030204" pitchFamily="18" charset="0"/>
                          </a:rPr>
                          <m:t>𝑨</m:t>
                        </m:r>
                      </m:e>
                      <m:sub>
                        <m:r>
                          <a:rPr lang="en-US" sz="1400" b="1" i="1" smtClean="0">
                            <a:solidFill>
                              <a:schemeClr val="bg1"/>
                            </a:solidFill>
                            <a:latin typeface="Cambria Math" panose="02040503050406030204" pitchFamily="18" charset="0"/>
                          </a:rPr>
                          <m:t>𝒑𝒒</m:t>
                        </m:r>
                      </m:sub>
                    </m:sSub>
                    <m:r>
                      <a:rPr lang="en-US" sz="1400" b="1" i="1" smtClean="0">
                        <a:solidFill>
                          <a:schemeClr val="bg1"/>
                        </a:solidFill>
                        <a:latin typeface="Cambria Math" panose="02040503050406030204" pitchFamily="18" charset="0"/>
                      </a:rPr>
                      <m:t>→</m:t>
                    </m:r>
                    <m:r>
                      <a:rPr lang="en-US" sz="1400" b="1" i="1" smtClean="0">
                        <a:solidFill>
                          <a:schemeClr val="bg1"/>
                        </a:solidFill>
                        <a:latin typeface="Cambria Math" panose="02040503050406030204" pitchFamily="18" charset="0"/>
                      </a:rPr>
                      <m:t>𝒂</m:t>
                    </m:r>
                    <m:sSub>
                      <m:sSubPr>
                        <m:ctrlPr>
                          <a:rPr lang="en-US" sz="1400" b="1" i="1" smtClean="0">
                            <a:solidFill>
                              <a:schemeClr val="bg1"/>
                            </a:solidFill>
                            <a:latin typeface="Cambria Math" panose="02040503050406030204" pitchFamily="18" charset="0"/>
                          </a:rPr>
                        </m:ctrlPr>
                      </m:sSubPr>
                      <m:e>
                        <m:r>
                          <a:rPr lang="en-US" sz="1400" b="1" i="1" smtClean="0">
                            <a:solidFill>
                              <a:schemeClr val="bg1"/>
                            </a:solidFill>
                            <a:latin typeface="Cambria Math" panose="02040503050406030204" pitchFamily="18" charset="0"/>
                          </a:rPr>
                          <m:t>𝑨</m:t>
                        </m:r>
                      </m:e>
                      <m:sub>
                        <m:r>
                          <a:rPr lang="en-US" sz="1400" b="1" i="1" smtClean="0">
                            <a:solidFill>
                              <a:schemeClr val="bg1"/>
                            </a:solidFill>
                            <a:latin typeface="Cambria Math" panose="02040503050406030204" pitchFamily="18" charset="0"/>
                          </a:rPr>
                          <m:t>𝒓𝒔</m:t>
                        </m:r>
                      </m:sub>
                    </m:sSub>
                    <m:r>
                      <a:rPr lang="en-US" sz="1400" b="1" i="1" smtClean="0">
                        <a:solidFill>
                          <a:schemeClr val="bg1"/>
                        </a:solidFill>
                        <a:latin typeface="Cambria Math" panose="02040503050406030204" pitchFamily="18" charset="0"/>
                      </a:rPr>
                      <m:t>𝒃</m:t>
                    </m:r>
                  </m:oMath>
                </a14:m>
                <a:r>
                  <a:rPr lang="en-US" sz="1400" b="1" dirty="0">
                    <a:solidFill>
                      <a:schemeClr val="bg1"/>
                    </a:solidFill>
                  </a:rPr>
                  <a:t> into </a:t>
                </a:r>
                <a14:m>
                  <m:oMath xmlns:m="http://schemas.openxmlformats.org/officeDocument/2006/math">
                    <m:r>
                      <a:rPr lang="en-US" sz="1400" b="1" i="1" smtClean="0">
                        <a:solidFill>
                          <a:schemeClr val="bg1"/>
                        </a:solidFill>
                        <a:latin typeface="Cambria Math" panose="02040503050406030204" pitchFamily="18" charset="0"/>
                      </a:rPr>
                      <m:t>𝑮</m:t>
                    </m:r>
                  </m:oMath>
                </a14:m>
                <a:endParaRPr lang="en-US" sz="1400" b="1" dirty="0">
                  <a:solidFill>
                    <a:schemeClr val="bg1"/>
                  </a:solidFill>
                </a:endParaRPr>
              </a:p>
              <a:p>
                <a:pPr marL="0" indent="0">
                  <a:buNone/>
                </a:pPr>
                <a:endParaRPr lang="en-US" sz="1400" dirty="0">
                  <a:solidFill>
                    <a:schemeClr val="bg1"/>
                  </a:solidFill>
                </a:endParaRPr>
              </a:p>
            </p:txBody>
          </p:sp>
        </mc:Choice>
        <mc:Fallback xmlns="">
          <p:sp>
            <p:nvSpPr>
              <p:cNvPr id="11" name="Content Placeholder 2">
                <a:extLst>
                  <a:ext uri="{FF2B5EF4-FFF2-40B4-BE49-F238E27FC236}">
                    <a16:creationId xmlns:a16="http://schemas.microsoft.com/office/drawing/2014/main" id="{E1A2F469-790B-F04D-921E-5E5B2E7F8DBD}"/>
                  </a:ext>
                </a:extLst>
              </p:cNvPr>
              <p:cNvSpPr txBox="1">
                <a:spLocks noRot="1" noChangeAspect="1" noMove="1" noResize="1" noEditPoints="1" noAdjustHandles="1" noChangeArrowheads="1" noChangeShapeType="1" noTextEdit="1"/>
              </p:cNvSpPr>
              <p:nvPr/>
            </p:nvSpPr>
            <p:spPr>
              <a:xfrm>
                <a:off x="5340744" y="3091158"/>
                <a:ext cx="5858634" cy="3180170"/>
              </a:xfrm>
              <a:prstGeom prst="rect">
                <a:avLst/>
              </a:prstGeom>
              <a:blipFill>
                <a:blip r:embed="rId2"/>
                <a:stretch>
                  <a:fillRect l="-21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2917E37A-28BD-F345-B9DF-B32824767C41}"/>
                  </a:ext>
                </a:extLst>
              </p:cNvPr>
              <p:cNvSpPr txBox="1">
                <a:spLocks/>
              </p:cNvSpPr>
              <p:nvPr/>
            </p:nvSpPr>
            <p:spPr>
              <a:xfrm>
                <a:off x="5340744" y="2678464"/>
                <a:ext cx="5858633"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tx1">
                        <a:lumMod val="95000"/>
                      </a:schemeClr>
                    </a:solidFill>
                  </a:rPr>
                  <a:t>Given a PDA </a:t>
                </a:r>
                <a14:m>
                  <m:oMath xmlns:m="http://schemas.openxmlformats.org/officeDocument/2006/math">
                    <m:r>
                      <a:rPr lang="en-US" sz="1400" b="0" i="1">
                        <a:solidFill>
                          <a:schemeClr val="tx1">
                            <a:lumMod val="95000"/>
                          </a:schemeClr>
                        </a:solidFill>
                        <a:latin typeface="Cambria Math" panose="02040503050406030204" pitchFamily="18" charset="0"/>
                      </a:rPr>
                      <m:t>𝑃</m:t>
                    </m:r>
                    <m:r>
                      <a:rPr lang="en-US" sz="1400" b="0" i="1">
                        <a:solidFill>
                          <a:schemeClr val="tx1">
                            <a:lumMod val="95000"/>
                          </a:schemeClr>
                        </a:solidFill>
                        <a:latin typeface="Cambria Math" panose="02040503050406030204" pitchFamily="18" charset="0"/>
                      </a:rPr>
                      <m:t>=</m:t>
                    </m:r>
                    <m:d>
                      <m:dPr>
                        <m:ctrlPr>
                          <a:rPr lang="en-US" sz="1400" i="1">
                            <a:solidFill>
                              <a:schemeClr val="tx1">
                                <a:lumMod val="95000"/>
                              </a:schemeClr>
                            </a:solidFill>
                            <a:latin typeface="Cambria Math" panose="02040503050406030204" pitchFamily="18" charset="0"/>
                          </a:rPr>
                        </m:ctrlPr>
                      </m:dPr>
                      <m:e>
                        <m:r>
                          <a:rPr lang="en-US" sz="1400" b="0" i="1">
                            <a:solidFill>
                              <a:schemeClr val="tx1">
                                <a:lumMod val="95000"/>
                              </a:schemeClr>
                            </a:solidFill>
                            <a:latin typeface="Cambria Math" panose="02040503050406030204" pitchFamily="18" charset="0"/>
                          </a:rPr>
                          <m:t>𝑄</m:t>
                        </m:r>
                        <m:r>
                          <a:rPr lang="en-US" sz="1400" b="0" i="1">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𝛴</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𝛤</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𝛿</m:t>
                        </m:r>
                        <m:r>
                          <a:rPr lang="en-US" sz="1400" b="0" i="1">
                            <a:solidFill>
                              <a:schemeClr val="tx1">
                                <a:lumMod val="95000"/>
                              </a:schemeClr>
                            </a:solidFill>
                            <a:latin typeface="Cambria Math" panose="02040503050406030204" pitchFamily="18" charset="0"/>
                          </a:rPr>
                          <m:t>,</m:t>
                        </m:r>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0</m:t>
                            </m:r>
                          </m:sub>
                        </m:sSub>
                        <m:r>
                          <a:rPr lang="en-US" sz="1400" b="0" i="1">
                            <a:solidFill>
                              <a:schemeClr val="tx1">
                                <a:lumMod val="95000"/>
                              </a:schemeClr>
                            </a:solidFill>
                            <a:latin typeface="Cambria Math" panose="02040503050406030204" pitchFamily="18" charset="0"/>
                          </a:rPr>
                          <m:t>,</m:t>
                        </m:r>
                        <m:d>
                          <m:dPr>
                            <m:begChr m:val="{"/>
                            <m:endChr m:val="}"/>
                            <m:ctrlPr>
                              <a:rPr lang="en-US" sz="1400" i="1">
                                <a:solidFill>
                                  <a:schemeClr val="tx1">
                                    <a:lumMod val="95000"/>
                                  </a:schemeClr>
                                </a:solidFill>
                                <a:latin typeface="Cambria Math" panose="02040503050406030204" pitchFamily="18" charset="0"/>
                              </a:rPr>
                            </m:ctrlPr>
                          </m:dPr>
                          <m:e>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𝑎𝑐𝑐𝑒𝑝𝑡</m:t>
                                </m:r>
                              </m:sub>
                            </m:sSub>
                          </m:e>
                        </m:d>
                      </m:e>
                    </m:d>
                  </m:oMath>
                </a14:m>
                <a:r>
                  <a:rPr lang="en-US" sz="1400" dirty="0">
                    <a:solidFill>
                      <a:schemeClr val="tx1">
                        <a:lumMod val="95000"/>
                      </a:schemeClr>
                    </a:solidFill>
                  </a:rPr>
                  <a:t>, construct grammar </a:t>
                </a:r>
                <a14:m>
                  <m:oMath xmlns:m="http://schemas.openxmlformats.org/officeDocument/2006/math">
                    <m:r>
                      <a:rPr lang="en-US" sz="1400" b="0" i="1">
                        <a:solidFill>
                          <a:schemeClr val="tx1">
                            <a:lumMod val="95000"/>
                          </a:schemeClr>
                        </a:solidFill>
                        <a:latin typeface="Cambria Math" panose="02040503050406030204" pitchFamily="18" charset="0"/>
                      </a:rPr>
                      <m:t>𝐺</m:t>
                    </m:r>
                  </m:oMath>
                </a14:m>
                <a:r>
                  <a:rPr lang="en-US" sz="1400" dirty="0">
                    <a:solidFill>
                      <a:schemeClr val="tx1">
                        <a:lumMod val="95000"/>
                      </a:schemeClr>
                    </a:solidFill>
                  </a:rPr>
                  <a:t>:</a:t>
                </a:r>
              </a:p>
            </p:txBody>
          </p:sp>
        </mc:Choice>
        <mc:Fallback xmlns="">
          <p:sp>
            <p:nvSpPr>
              <p:cNvPr id="12" name="Content Placeholder 2">
                <a:extLst>
                  <a:ext uri="{FF2B5EF4-FFF2-40B4-BE49-F238E27FC236}">
                    <a16:creationId xmlns:a16="http://schemas.microsoft.com/office/drawing/2014/main" id="{2917E37A-28BD-F345-B9DF-B32824767C41}"/>
                  </a:ext>
                </a:extLst>
              </p:cNvPr>
              <p:cNvSpPr txBox="1">
                <a:spLocks noRot="1" noChangeAspect="1" noMove="1" noResize="1" noEditPoints="1" noAdjustHandles="1" noChangeArrowheads="1" noChangeShapeType="1" noTextEdit="1"/>
              </p:cNvSpPr>
              <p:nvPr/>
            </p:nvSpPr>
            <p:spPr>
              <a:xfrm>
                <a:off x="5340744" y="2678464"/>
                <a:ext cx="5858633" cy="412694"/>
              </a:xfrm>
              <a:prstGeom prst="rect">
                <a:avLst/>
              </a:prstGeom>
              <a:blipFill>
                <a:blip r:embed="rId3"/>
                <a:stretch>
                  <a:fillRect l="-216" b="-30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9354057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1141412" y="4628644"/>
            <a:ext cx="3956570" cy="131900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This rule covers all cases where you empty the stack twice (at least). Once from state p to r and again from state r to q.</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E1A2F469-790B-F04D-921E-5E5B2E7F8DBD}"/>
                  </a:ext>
                </a:extLst>
              </p:cNvPr>
              <p:cNvSpPr txBox="1">
                <a:spLocks/>
              </p:cNvSpPr>
              <p:nvPr/>
            </p:nvSpPr>
            <p:spPr>
              <a:xfrm>
                <a:off x="5340744" y="3091158"/>
                <a:ext cx="5858634" cy="318017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Variables of </a:t>
                </a:r>
                <a14:m>
                  <m:oMath xmlns:m="http://schemas.openxmlformats.org/officeDocument/2006/math">
                    <m:r>
                      <a:rPr lang="en-US" sz="1400" i="1">
                        <a:solidFill>
                          <a:schemeClr val="bg1"/>
                        </a:solidFill>
                        <a:latin typeface="Cambria Math" panose="02040503050406030204" pitchFamily="18" charset="0"/>
                      </a:rPr>
                      <m:t>𝐺</m:t>
                    </m:r>
                  </m:oMath>
                </a14:m>
                <a:r>
                  <a:rPr lang="en-US" sz="1400" b="0" dirty="0">
                    <a:solidFill>
                      <a:schemeClr val="bg1"/>
                    </a:solidFill>
                  </a:rPr>
                  <a:t> are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 </m:t>
                        </m:r>
                      </m:e>
                    </m:d>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m:t>
                    </m:r>
                  </m:oMath>
                </a14:m>
                <a:endParaRPr lang="en-US" sz="1400" dirty="0">
                  <a:solidFill>
                    <a:schemeClr val="bg1"/>
                  </a:solidFill>
                </a:endParaRPr>
              </a:p>
              <a:p>
                <a:pPr marL="0" indent="0">
                  <a:buNone/>
                </a:pPr>
                <a:r>
                  <a:rPr lang="en-US" sz="1400" dirty="0">
                    <a:solidFill>
                      <a:schemeClr val="bg1"/>
                    </a:solidFill>
                  </a:rPr>
                  <a:t>Start variable is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0</m:t>
                            </m:r>
                          </m:sub>
                        </m:sSub>
                        <m:r>
                          <a:rPr lang="en-US" sz="1400" b="0" i="1" smtClean="0">
                            <a:solidFill>
                              <a:schemeClr val="bg1"/>
                            </a:solidFill>
                            <a:latin typeface="Cambria Math" panose="02040503050406030204" pitchFamily="18" charset="0"/>
                          </a:rPr>
                          <m:t> </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𝑎𝑐𝑐𝑒𝑝𝑡</m:t>
                            </m:r>
                          </m:sub>
                        </m:sSub>
                      </m:sub>
                    </m:sSub>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r>
                      <m:rPr>
                        <m:sty m:val="p"/>
                      </m:rPr>
                      <a:rPr lang="en-US" sz="1400" b="0" i="0" smtClean="0">
                        <a:solidFill>
                          <a:schemeClr val="bg1"/>
                        </a:solidFill>
                        <a:latin typeface="Cambria Math" panose="02040503050406030204" pitchFamily="18" charset="0"/>
                      </a:rPr>
                      <m:t>Γ</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m:rPr>
                            <m:sty m:val="p"/>
                          </m:rPr>
                          <a:rPr lang="en-US" sz="1400" b="0" i="0" smtClean="0">
                            <a:solidFill>
                              <a:schemeClr val="bg1"/>
                            </a:solidFill>
                            <a:latin typeface="Cambria Math" panose="02040503050406030204" pitchFamily="18" charset="0"/>
                          </a:rPr>
                          <m:t>Σ</m:t>
                        </m:r>
                      </m:e>
                      <m:sub>
                        <m:r>
                          <a:rPr lang="en-US" sz="1400" b="0" i="1" smtClean="0">
                            <a:solidFill>
                              <a:schemeClr val="bg1"/>
                            </a:solidFill>
                            <a:latin typeface="Cambria Math" panose="02040503050406030204" pitchFamily="18" charset="0"/>
                          </a:rPr>
                          <m:t>𝜖</m:t>
                        </m:r>
                      </m:sub>
                    </m:sSub>
                  </m:oMath>
                </a14:m>
                <a:r>
                  <a:rPr lang="en-US" sz="1400" dirty="0">
                    <a:solidFill>
                      <a:schemeClr val="bg1"/>
                    </a:solidFill>
                  </a:rPr>
                  <a:t>, if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contains </a:t>
                </a:r>
                <a14:m>
                  <m:oMath xmlns:m="http://schemas.openxmlformats.org/officeDocument/2006/math">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e>
                    </m:d>
                  </m:oMath>
                </a14:m>
                <a:r>
                  <a:rPr lang="en-US" sz="1400" dirty="0">
                    <a:solidFill>
                      <a:schemeClr val="bg1"/>
                    </a:solidFill>
                  </a:rPr>
                  <a:t> contains </a:t>
                </a:r>
                <a14:m>
                  <m:oMath xmlns:m="http://schemas.openxmlformats.org/officeDocument/2006/math">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put the rule </a:t>
                </a:r>
                <a14:m>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𝑟𝑠</m:t>
                        </m:r>
                      </m:sub>
                    </m:sSub>
                    <m:r>
                      <a:rPr lang="en-US" sz="1400" b="0" i="1" smtClean="0">
                        <a:solidFill>
                          <a:schemeClr val="bg1"/>
                        </a:solidFill>
                        <a:latin typeface="Cambria Math" panose="02040503050406030204" pitchFamily="18" charset="0"/>
                      </a:rPr>
                      <m:t>𝑏</m:t>
                    </m:r>
                  </m:oMath>
                </a14:m>
                <a:r>
                  <a:rPr lang="en-US" sz="1400" dirty="0">
                    <a:solidFill>
                      <a:schemeClr val="bg1"/>
                    </a:solidFill>
                  </a:rPr>
                  <a:t> into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oMath>
                </a14:m>
                <a:r>
                  <a:rPr lang="en-US" sz="1400" dirty="0">
                    <a:solidFill>
                      <a:schemeClr val="bg1"/>
                    </a:solidFill>
                  </a:rPr>
                  <a:t>, put the rule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𝑝𝑟</m:t>
                        </m:r>
                      </m:sub>
                    </m:s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𝑟𝑞</m:t>
                        </m:r>
                      </m:sub>
                    </m:sSub>
                  </m:oMath>
                </a14:m>
                <a:r>
                  <a:rPr lang="en-US" sz="1400" dirty="0">
                    <a:solidFill>
                      <a:schemeClr val="bg1"/>
                    </a:solidFill>
                  </a:rPr>
                  <a:t> in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endParaRPr lang="en-US" sz="1400" dirty="0">
                  <a:solidFill>
                    <a:schemeClr val="bg1"/>
                  </a:solidFill>
                </a:endParaRPr>
              </a:p>
            </p:txBody>
          </p:sp>
        </mc:Choice>
        <mc:Fallback xmlns="">
          <p:sp>
            <p:nvSpPr>
              <p:cNvPr id="11" name="Content Placeholder 2">
                <a:extLst>
                  <a:ext uri="{FF2B5EF4-FFF2-40B4-BE49-F238E27FC236}">
                    <a16:creationId xmlns:a16="http://schemas.microsoft.com/office/drawing/2014/main" id="{E1A2F469-790B-F04D-921E-5E5B2E7F8DBD}"/>
                  </a:ext>
                </a:extLst>
              </p:cNvPr>
              <p:cNvSpPr txBox="1">
                <a:spLocks noRot="1" noChangeAspect="1" noMove="1" noResize="1" noEditPoints="1" noAdjustHandles="1" noChangeArrowheads="1" noChangeShapeType="1" noTextEdit="1"/>
              </p:cNvSpPr>
              <p:nvPr/>
            </p:nvSpPr>
            <p:spPr>
              <a:xfrm>
                <a:off x="5340744" y="3091158"/>
                <a:ext cx="5858634" cy="3180170"/>
              </a:xfrm>
              <a:prstGeom prst="rect">
                <a:avLst/>
              </a:prstGeom>
              <a:blipFill>
                <a:blip r:embed="rId2"/>
                <a:stretch>
                  <a:fillRect l="-21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2917E37A-28BD-F345-B9DF-B32824767C41}"/>
                  </a:ext>
                </a:extLst>
              </p:cNvPr>
              <p:cNvSpPr txBox="1">
                <a:spLocks/>
              </p:cNvSpPr>
              <p:nvPr/>
            </p:nvSpPr>
            <p:spPr>
              <a:xfrm>
                <a:off x="5340744" y="2678464"/>
                <a:ext cx="5858633"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tx1">
                        <a:lumMod val="95000"/>
                      </a:schemeClr>
                    </a:solidFill>
                  </a:rPr>
                  <a:t>Given a PDA </a:t>
                </a:r>
                <a14:m>
                  <m:oMath xmlns:m="http://schemas.openxmlformats.org/officeDocument/2006/math">
                    <m:r>
                      <a:rPr lang="en-US" sz="1400" b="0" i="1">
                        <a:solidFill>
                          <a:schemeClr val="tx1">
                            <a:lumMod val="95000"/>
                          </a:schemeClr>
                        </a:solidFill>
                        <a:latin typeface="Cambria Math" panose="02040503050406030204" pitchFamily="18" charset="0"/>
                      </a:rPr>
                      <m:t>𝑃</m:t>
                    </m:r>
                    <m:r>
                      <a:rPr lang="en-US" sz="1400" b="0" i="1">
                        <a:solidFill>
                          <a:schemeClr val="tx1">
                            <a:lumMod val="95000"/>
                          </a:schemeClr>
                        </a:solidFill>
                        <a:latin typeface="Cambria Math" panose="02040503050406030204" pitchFamily="18" charset="0"/>
                      </a:rPr>
                      <m:t>=</m:t>
                    </m:r>
                    <m:d>
                      <m:dPr>
                        <m:ctrlPr>
                          <a:rPr lang="en-US" sz="1400" i="1">
                            <a:solidFill>
                              <a:schemeClr val="tx1">
                                <a:lumMod val="95000"/>
                              </a:schemeClr>
                            </a:solidFill>
                            <a:latin typeface="Cambria Math" panose="02040503050406030204" pitchFamily="18" charset="0"/>
                          </a:rPr>
                        </m:ctrlPr>
                      </m:dPr>
                      <m:e>
                        <m:r>
                          <a:rPr lang="en-US" sz="1400" b="0" i="1">
                            <a:solidFill>
                              <a:schemeClr val="tx1">
                                <a:lumMod val="95000"/>
                              </a:schemeClr>
                            </a:solidFill>
                            <a:latin typeface="Cambria Math" panose="02040503050406030204" pitchFamily="18" charset="0"/>
                          </a:rPr>
                          <m:t>𝑄</m:t>
                        </m:r>
                        <m:r>
                          <a:rPr lang="en-US" sz="1400" b="0" i="1">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𝛴</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𝛤</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𝛿</m:t>
                        </m:r>
                        <m:r>
                          <a:rPr lang="en-US" sz="1400" b="0" i="1">
                            <a:solidFill>
                              <a:schemeClr val="tx1">
                                <a:lumMod val="95000"/>
                              </a:schemeClr>
                            </a:solidFill>
                            <a:latin typeface="Cambria Math" panose="02040503050406030204" pitchFamily="18" charset="0"/>
                          </a:rPr>
                          <m:t>,</m:t>
                        </m:r>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0</m:t>
                            </m:r>
                          </m:sub>
                        </m:sSub>
                        <m:r>
                          <a:rPr lang="en-US" sz="1400" b="0" i="1">
                            <a:solidFill>
                              <a:schemeClr val="tx1">
                                <a:lumMod val="95000"/>
                              </a:schemeClr>
                            </a:solidFill>
                            <a:latin typeface="Cambria Math" panose="02040503050406030204" pitchFamily="18" charset="0"/>
                          </a:rPr>
                          <m:t>,</m:t>
                        </m:r>
                        <m:d>
                          <m:dPr>
                            <m:begChr m:val="{"/>
                            <m:endChr m:val="}"/>
                            <m:ctrlPr>
                              <a:rPr lang="en-US" sz="1400" i="1">
                                <a:solidFill>
                                  <a:schemeClr val="tx1">
                                    <a:lumMod val="95000"/>
                                  </a:schemeClr>
                                </a:solidFill>
                                <a:latin typeface="Cambria Math" panose="02040503050406030204" pitchFamily="18" charset="0"/>
                              </a:rPr>
                            </m:ctrlPr>
                          </m:dPr>
                          <m:e>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𝑎𝑐𝑐𝑒𝑝𝑡</m:t>
                                </m:r>
                              </m:sub>
                            </m:sSub>
                          </m:e>
                        </m:d>
                      </m:e>
                    </m:d>
                  </m:oMath>
                </a14:m>
                <a:r>
                  <a:rPr lang="en-US" sz="1400" dirty="0">
                    <a:solidFill>
                      <a:schemeClr val="tx1">
                        <a:lumMod val="95000"/>
                      </a:schemeClr>
                    </a:solidFill>
                  </a:rPr>
                  <a:t>, construct grammar </a:t>
                </a:r>
                <a14:m>
                  <m:oMath xmlns:m="http://schemas.openxmlformats.org/officeDocument/2006/math">
                    <m:r>
                      <a:rPr lang="en-US" sz="1400" b="0" i="1">
                        <a:solidFill>
                          <a:schemeClr val="tx1">
                            <a:lumMod val="95000"/>
                          </a:schemeClr>
                        </a:solidFill>
                        <a:latin typeface="Cambria Math" panose="02040503050406030204" pitchFamily="18" charset="0"/>
                      </a:rPr>
                      <m:t>𝐺</m:t>
                    </m:r>
                  </m:oMath>
                </a14:m>
                <a:r>
                  <a:rPr lang="en-US" sz="1400" dirty="0">
                    <a:solidFill>
                      <a:schemeClr val="tx1">
                        <a:lumMod val="95000"/>
                      </a:schemeClr>
                    </a:solidFill>
                  </a:rPr>
                  <a:t>:</a:t>
                </a:r>
              </a:p>
            </p:txBody>
          </p:sp>
        </mc:Choice>
        <mc:Fallback xmlns="">
          <p:sp>
            <p:nvSpPr>
              <p:cNvPr id="12" name="Content Placeholder 2">
                <a:extLst>
                  <a:ext uri="{FF2B5EF4-FFF2-40B4-BE49-F238E27FC236}">
                    <a16:creationId xmlns:a16="http://schemas.microsoft.com/office/drawing/2014/main" id="{2917E37A-28BD-F345-B9DF-B32824767C41}"/>
                  </a:ext>
                </a:extLst>
              </p:cNvPr>
              <p:cNvSpPr txBox="1">
                <a:spLocks noRot="1" noChangeAspect="1" noMove="1" noResize="1" noEditPoints="1" noAdjustHandles="1" noChangeArrowheads="1" noChangeShapeType="1" noTextEdit="1"/>
              </p:cNvSpPr>
              <p:nvPr/>
            </p:nvSpPr>
            <p:spPr>
              <a:xfrm>
                <a:off x="5340744" y="2678464"/>
                <a:ext cx="5858633" cy="412694"/>
              </a:xfrm>
              <a:prstGeom prst="rect">
                <a:avLst/>
              </a:prstGeom>
              <a:blipFill>
                <a:blip r:embed="rId3"/>
                <a:stretch>
                  <a:fillRect l="-216" b="-30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054793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A12C-3A0D-9343-9CC3-FB950DB38391}"/>
              </a:ext>
            </a:extLst>
          </p:cNvPr>
          <p:cNvSpPr>
            <a:spLocks noGrp="1"/>
          </p:cNvSpPr>
          <p:nvPr>
            <p:ph type="title"/>
          </p:nvPr>
        </p:nvSpPr>
        <p:spPr>
          <a:xfrm>
            <a:off x="1141412" y="234470"/>
            <a:ext cx="9905998" cy="670786"/>
          </a:xfrm>
        </p:spPr>
        <p:txBody>
          <a:bodyPr/>
          <a:lstStyle/>
          <a:p>
            <a:pPr algn="ctr"/>
            <a:r>
              <a:rPr lang="en-US" dirty="0"/>
              <a:t>Types of Problems</a:t>
            </a:r>
          </a:p>
        </p:txBody>
      </p:sp>
      <p:sp>
        <p:nvSpPr>
          <p:cNvPr id="3" name="Content Placeholder 2">
            <a:extLst>
              <a:ext uri="{FF2B5EF4-FFF2-40B4-BE49-F238E27FC236}">
                <a16:creationId xmlns:a16="http://schemas.microsoft.com/office/drawing/2014/main" id="{D9CF054C-33FC-A64B-8542-BEAFE510EFC9}"/>
              </a:ext>
            </a:extLst>
          </p:cNvPr>
          <p:cNvSpPr>
            <a:spLocks noGrp="1"/>
          </p:cNvSpPr>
          <p:nvPr>
            <p:ph idx="1"/>
          </p:nvPr>
        </p:nvSpPr>
        <p:spPr/>
        <p:txBody>
          <a:bodyPr/>
          <a:lstStyle/>
          <a:p>
            <a:endParaRPr lang="en-US"/>
          </a:p>
        </p:txBody>
      </p:sp>
      <mc:AlternateContent xmlns:mc="http://schemas.openxmlformats.org/markup-compatibility/2006" xmlns:a14="http://schemas.microsoft.com/office/drawing/2010/main">
        <mc:Choice Requires="a14">
          <p:graphicFrame>
            <p:nvGraphicFramePr>
              <p:cNvPr id="4" name="Content Placeholder 4">
                <a:extLst>
                  <a:ext uri="{FF2B5EF4-FFF2-40B4-BE49-F238E27FC236}">
                    <a16:creationId xmlns:a16="http://schemas.microsoft.com/office/drawing/2014/main" id="{744993AE-F321-E34D-A66F-50378FE92264}"/>
                  </a:ext>
                </a:extLst>
              </p:cNvPr>
              <p:cNvGraphicFramePr>
                <a:graphicFrameLocks/>
              </p:cNvGraphicFramePr>
              <p:nvPr>
                <p:extLst>
                  <p:ext uri="{D42A27DB-BD31-4B8C-83A1-F6EECF244321}">
                    <p14:modId xmlns:p14="http://schemas.microsoft.com/office/powerpoint/2010/main" val="3702788926"/>
                  </p:ext>
                </p:extLst>
              </p:nvPr>
            </p:nvGraphicFramePr>
            <p:xfrm>
              <a:off x="152430" y="1517904"/>
              <a:ext cx="11883962" cy="4343400"/>
            </p:xfrm>
            <a:graphic>
              <a:graphicData uri="http://schemas.openxmlformats.org/drawingml/2006/table">
                <a:tbl>
                  <a:tblPr firstRow="1" bandRow="1">
                    <a:tableStyleId>{073A0DAA-6AF3-43AB-8588-CEC1D06C72B9}</a:tableStyleId>
                  </a:tblPr>
                  <a:tblGrid>
                    <a:gridCol w="1715516">
                      <a:extLst>
                        <a:ext uri="{9D8B030D-6E8A-4147-A177-3AD203B41FA5}">
                          <a16:colId xmlns:a16="http://schemas.microsoft.com/office/drawing/2014/main" val="20000"/>
                        </a:ext>
                      </a:extLst>
                    </a:gridCol>
                    <a:gridCol w="2193925">
                      <a:extLst>
                        <a:ext uri="{9D8B030D-6E8A-4147-A177-3AD203B41FA5}">
                          <a16:colId xmlns:a16="http://schemas.microsoft.com/office/drawing/2014/main" val="20001"/>
                        </a:ext>
                      </a:extLst>
                    </a:gridCol>
                    <a:gridCol w="3983828">
                      <a:extLst>
                        <a:ext uri="{9D8B030D-6E8A-4147-A177-3AD203B41FA5}">
                          <a16:colId xmlns:a16="http://schemas.microsoft.com/office/drawing/2014/main" val="20002"/>
                        </a:ext>
                      </a:extLst>
                    </a:gridCol>
                    <a:gridCol w="3990693">
                      <a:extLst>
                        <a:ext uri="{9D8B030D-6E8A-4147-A177-3AD203B41FA5}">
                          <a16:colId xmlns:a16="http://schemas.microsoft.com/office/drawing/2014/main" val="20003"/>
                        </a:ext>
                      </a:extLst>
                    </a:gridCol>
                  </a:tblGrid>
                  <a:tr h="370840">
                    <a:tc>
                      <a:txBody>
                        <a:bodyPr/>
                        <a:lstStyle/>
                        <a:p>
                          <a:r>
                            <a:rPr lang="en-US" sz="2000"/>
                            <a:t>Name</a:t>
                          </a:r>
                        </a:p>
                      </a:txBody>
                      <a:tcPr/>
                    </a:tc>
                    <a:tc>
                      <a:txBody>
                        <a:bodyPr/>
                        <a:lstStyle/>
                        <a:p>
                          <a:r>
                            <a:rPr lang="en-US" sz="2000" dirty="0"/>
                            <a:t>Decision Problem</a:t>
                          </a:r>
                        </a:p>
                      </a:txBody>
                      <a:tcPr/>
                    </a:tc>
                    <a:tc>
                      <a:txBody>
                        <a:bodyPr/>
                        <a:lstStyle/>
                        <a:p>
                          <a:r>
                            <a:rPr lang="en-US" sz="2000"/>
                            <a:t>Function</a:t>
                          </a:r>
                        </a:p>
                      </a:txBody>
                      <a:tcPr/>
                    </a:tc>
                    <a:tc>
                      <a:txBody>
                        <a:bodyPr/>
                        <a:lstStyle/>
                        <a:p>
                          <a:r>
                            <a:rPr lang="en-US" sz="2000" dirty="0"/>
                            <a:t>Language</a:t>
                          </a:r>
                        </a:p>
                      </a:txBody>
                      <a:tcPr/>
                    </a:tc>
                    <a:extLst>
                      <a:ext uri="{0D108BD9-81ED-4DB2-BD59-A6C34878D82A}">
                        <a16:rowId xmlns:a16="http://schemas.microsoft.com/office/drawing/2014/main" val="10000"/>
                      </a:ext>
                    </a:extLst>
                  </a:tr>
                  <a:tr h="370840">
                    <a:tc>
                      <a:txBody>
                        <a:bodyPr/>
                        <a:lstStyle/>
                        <a:p>
                          <a:r>
                            <a:rPr lang="en-US" sz="2000" baseline="0" dirty="0"/>
                            <a:t>XOR</a:t>
                          </a:r>
                          <a:endParaRPr lang="en-US" sz="2000" dirty="0"/>
                        </a:p>
                      </a:txBody>
                      <a:tcPr/>
                    </a:tc>
                    <a:tc>
                      <a:txBody>
                        <a:bodyPr/>
                        <a:lstStyle/>
                        <a:p>
                          <a:r>
                            <a:rPr lang="en-US" sz="2000" dirty="0"/>
                            <a:t>Are there an odd number of 1’s?</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𝑓</m:t>
                                </m:r>
                                <m:d>
                                  <m:dPr>
                                    <m:ctrlPr>
                                      <a:rPr lang="en-US" sz="2000" i="1" smtClean="0">
                                        <a:latin typeface="Cambria Math" panose="02040503050406030204" pitchFamily="18" charset="0"/>
                                      </a:rPr>
                                    </m:ctrlPr>
                                  </m:dPr>
                                  <m:e>
                                    <m:r>
                                      <a:rPr lang="en-US" sz="2000" smtClean="0">
                                        <a:latin typeface="Cambria Math" panose="02040503050406030204" pitchFamily="18" charset="0"/>
                                      </a:rPr>
                                      <m:t>𝑏</m:t>
                                    </m:r>
                                  </m:e>
                                </m:d>
                                <m:r>
                                  <a:rPr lang="en-US" sz="2000" smtClean="0">
                                    <a:latin typeface="Cambria Math" panose="02040503050406030204" pitchFamily="18" charset="0"/>
                                  </a:rPr>
                                  <m:t>=</m:t>
                                </m:r>
                                <m:d>
                                  <m:dPr>
                                    <m:begChr m:val="{"/>
                                    <m:endChr m:val=""/>
                                    <m:ctrlPr>
                                      <a:rPr lang="en-US" sz="2000" i="1" smtClean="0">
                                        <a:latin typeface="Cambria Math" panose="02040503050406030204" pitchFamily="18" charset="0"/>
                                      </a:rPr>
                                    </m:ctrlPr>
                                  </m:dPr>
                                  <m:e>
                                    <m:eqArr>
                                      <m:eqArrPr>
                                        <m:ctrlPr>
                                          <a:rPr lang="en-US" sz="2000" i="1" smtClean="0">
                                            <a:latin typeface="Cambria Math" panose="02040503050406030204" pitchFamily="18" charset="0"/>
                                          </a:rPr>
                                        </m:ctrlPr>
                                      </m:eqArrPr>
                                      <m:e>
                                        <m:r>
                                          <a:rPr lang="en-US" sz="2000" smtClean="0">
                                            <a:latin typeface="Cambria Math" panose="02040503050406030204" pitchFamily="18" charset="0"/>
                                          </a:rPr>
                                          <m:t>0  </m:t>
                                        </m:r>
                                        <m:r>
                                          <m:rPr>
                                            <m:sty m:val="p"/>
                                          </m:rPr>
                                          <a:rPr lang="en-US" sz="2000" smtClean="0">
                                            <a:latin typeface="Cambria Math" panose="02040503050406030204" pitchFamily="18" charset="0"/>
                                          </a:rPr>
                                          <m:t>number</m:t>
                                        </m:r>
                                        <m:r>
                                          <a:rPr lang="en-US" sz="2000" smtClean="0">
                                            <a:latin typeface="Cambria Math" panose="02040503050406030204" pitchFamily="18" charset="0"/>
                                          </a:rPr>
                                          <m:t> </m:t>
                                        </m:r>
                                        <m:r>
                                          <m:rPr>
                                            <m:sty m:val="p"/>
                                          </m:rPr>
                                          <a:rPr lang="en-US" sz="2000" smtClean="0">
                                            <a:latin typeface="Cambria Math" panose="02040503050406030204" pitchFamily="18" charset="0"/>
                                          </a:rPr>
                                          <m:t>of</m:t>
                                        </m:r>
                                        <m:r>
                                          <a:rPr lang="en-US" sz="2000" smtClean="0">
                                            <a:latin typeface="Cambria Math" panose="02040503050406030204" pitchFamily="18" charset="0"/>
                                          </a:rPr>
                                          <m:t> 1</m:t>
                                        </m:r>
                                        <m:r>
                                          <m:rPr>
                                            <m:sty m:val="p"/>
                                          </m:rPr>
                                          <a:rPr lang="en-US" sz="2000" smtClean="0">
                                            <a:latin typeface="Cambria Math" panose="02040503050406030204" pitchFamily="18" charset="0"/>
                                          </a:rPr>
                                          <m:t>s</m:t>
                                        </m:r>
                                        <m:r>
                                          <a:rPr lang="en-US" sz="2000" smtClean="0">
                                            <a:latin typeface="Cambria Math" panose="02040503050406030204" pitchFamily="18" charset="0"/>
                                          </a:rPr>
                                          <m:t> </m:t>
                                        </m:r>
                                        <m:r>
                                          <m:rPr>
                                            <m:sty m:val="p"/>
                                          </m:rPr>
                                          <a:rPr lang="en-US" sz="2000" smtClean="0">
                                            <a:latin typeface="Cambria Math" panose="02040503050406030204" pitchFamily="18" charset="0"/>
                                          </a:rPr>
                                          <m:t>is</m:t>
                                        </m:r>
                                        <m:r>
                                          <a:rPr lang="en-US" sz="2000" smtClean="0">
                                            <a:latin typeface="Cambria Math" panose="02040503050406030204" pitchFamily="18" charset="0"/>
                                          </a:rPr>
                                          <m:t> </m:t>
                                        </m:r>
                                        <m:r>
                                          <m:rPr>
                                            <m:sty m:val="p"/>
                                          </m:rPr>
                                          <a:rPr lang="en-US" sz="2000" smtClean="0">
                                            <a:latin typeface="Cambria Math" panose="02040503050406030204" pitchFamily="18" charset="0"/>
                                          </a:rPr>
                                          <m:t>even</m:t>
                                        </m:r>
                                      </m:e>
                                      <m:e>
                                        <m:r>
                                          <a:rPr lang="en-US" sz="2000" smtClean="0">
                                            <a:latin typeface="Cambria Math" panose="02040503050406030204" pitchFamily="18" charset="0"/>
                                          </a:rPr>
                                          <m:t>1   </m:t>
                                        </m:r>
                                        <m:r>
                                          <m:rPr>
                                            <m:sty m:val="p"/>
                                          </m:rPr>
                                          <a:rPr lang="en-US" sz="2000" smtClean="0">
                                            <a:latin typeface="Cambria Math" panose="02040503050406030204" pitchFamily="18" charset="0"/>
                                          </a:rPr>
                                          <m:t>number</m:t>
                                        </m:r>
                                        <m:r>
                                          <a:rPr lang="en-US" sz="2000" smtClean="0">
                                            <a:latin typeface="Cambria Math" panose="02040503050406030204" pitchFamily="18" charset="0"/>
                                          </a:rPr>
                                          <m:t> </m:t>
                                        </m:r>
                                        <m:r>
                                          <m:rPr>
                                            <m:sty m:val="p"/>
                                          </m:rPr>
                                          <a:rPr lang="en-US" sz="2000" smtClean="0">
                                            <a:latin typeface="Cambria Math" panose="02040503050406030204" pitchFamily="18" charset="0"/>
                                          </a:rPr>
                                          <m:t>of</m:t>
                                        </m:r>
                                        <m:r>
                                          <a:rPr lang="en-US" sz="2000" smtClean="0">
                                            <a:latin typeface="Cambria Math" panose="02040503050406030204" pitchFamily="18" charset="0"/>
                                          </a:rPr>
                                          <m:t> 1</m:t>
                                        </m:r>
                                        <m:r>
                                          <m:rPr>
                                            <m:sty m:val="p"/>
                                          </m:rPr>
                                          <a:rPr lang="en-US" sz="2000" smtClean="0">
                                            <a:latin typeface="Cambria Math" panose="02040503050406030204" pitchFamily="18" charset="0"/>
                                          </a:rPr>
                                          <m:t>s</m:t>
                                        </m:r>
                                        <m:r>
                                          <a:rPr lang="en-US" sz="2000" smtClean="0">
                                            <a:latin typeface="Cambria Math" panose="02040503050406030204" pitchFamily="18" charset="0"/>
                                          </a:rPr>
                                          <m:t> </m:t>
                                        </m:r>
                                        <m:r>
                                          <m:rPr>
                                            <m:sty m:val="p"/>
                                          </m:rPr>
                                          <a:rPr lang="en-US" sz="2000" smtClean="0">
                                            <a:latin typeface="Cambria Math" panose="02040503050406030204" pitchFamily="18" charset="0"/>
                                          </a:rPr>
                                          <m:t>is</m:t>
                                        </m:r>
                                        <m:r>
                                          <a:rPr lang="en-US" sz="2000" smtClean="0">
                                            <a:latin typeface="Cambria Math" panose="02040503050406030204" pitchFamily="18" charset="0"/>
                                          </a:rPr>
                                          <m:t> </m:t>
                                        </m:r>
                                        <m:r>
                                          <a:rPr lang="en-US" sz="2000" smtClean="0">
                                            <a:latin typeface="Cambria Math" panose="02040503050406030204" pitchFamily="18" charset="0"/>
                                          </a:rPr>
                                          <m:t>𝑜𝑑𝑑</m:t>
                                        </m:r>
                                      </m:e>
                                    </m:eqArr>
                                  </m:e>
                                </m:d>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r>
                                      <a:rPr lang="en-US" sz="2000" smtClean="0">
                                        <a:latin typeface="Cambria Math" panose="02040503050406030204" pitchFamily="18" charset="0"/>
                                      </a:rPr>
                                      <m:t>𝑏</m:t>
                                    </m:r>
                                    <m:r>
                                      <a:rPr lang="en-US" sz="2000" smtClean="0">
                                        <a:latin typeface="Cambria Math" panose="02040503050406030204" pitchFamily="18" charset="0"/>
                                      </a:rPr>
                                      <m:t>∈</m:t>
                                    </m:r>
                                    <m:sSup>
                                      <m:sSupPr>
                                        <m:ctrlPr>
                                          <a:rPr lang="en-US" sz="2000" i="1" smtClean="0">
                                            <a:latin typeface="Cambria Math" panose="02040503050406030204" pitchFamily="18" charset="0"/>
                                          </a:rPr>
                                        </m:ctrlPr>
                                      </m:sSupPr>
                                      <m:e>
                                        <m:r>
                                          <m:rPr>
                                            <m:sty m:val="p"/>
                                          </m:rPr>
                                          <a:rPr lang="en-US" sz="2000" smtClean="0">
                                            <a:latin typeface="Cambria Math" panose="02040503050406030204" pitchFamily="18" charset="0"/>
                                          </a:rPr>
                                          <m:t>Σ</m:t>
                                        </m:r>
                                      </m:e>
                                      <m:sup>
                                        <m:r>
                                          <a:rPr lang="en-US" sz="2000" smtClean="0">
                                            <a:latin typeface="Cambria Math" panose="02040503050406030204" pitchFamily="18" charset="0"/>
                                          </a:rPr>
                                          <m:t>∗</m:t>
                                        </m:r>
                                      </m:sup>
                                    </m:sSup>
                                  </m:e>
                                </m:d>
                                <m:r>
                                  <a:rPr lang="en-US" sz="2000" smtClean="0">
                                    <a:latin typeface="Cambria Math" panose="02040503050406030204" pitchFamily="18" charset="0"/>
                                  </a:rPr>
                                  <m:t>𝑏</m:t>
                                </m:r>
                                <m:r>
                                  <a:rPr lang="en-US" sz="2000" smtClean="0">
                                    <a:latin typeface="Cambria Math" panose="02040503050406030204" pitchFamily="18" charset="0"/>
                                  </a:rPr>
                                  <m:t> </m:t>
                                </m:r>
                                <m:r>
                                  <m:rPr>
                                    <m:sty m:val="p"/>
                                  </m:rPr>
                                  <a:rPr lang="en-US" sz="2000" smtClean="0">
                                    <a:latin typeface="Cambria Math" panose="02040503050406030204" pitchFamily="18" charset="0"/>
                                  </a:rPr>
                                  <m:t>has</m:t>
                                </m:r>
                                <m:r>
                                  <a:rPr lang="en-US" sz="2000" smtClean="0">
                                    <a:latin typeface="Cambria Math" panose="02040503050406030204" pitchFamily="18" charset="0"/>
                                  </a:rPr>
                                  <m:t> </m:t>
                                </m:r>
                                <m:r>
                                  <m:rPr>
                                    <m:sty m:val="p"/>
                                  </m:rPr>
                                  <a:rPr lang="en-US" sz="2000" smtClean="0">
                                    <a:latin typeface="Cambria Math" panose="02040503050406030204" pitchFamily="18" charset="0"/>
                                  </a:rPr>
                                  <m:t>and</m:t>
                                </m:r>
                                <m:r>
                                  <a:rPr lang="en-US" sz="2000" smtClean="0">
                                    <a:latin typeface="Cambria Math" panose="02040503050406030204" pitchFamily="18" charset="0"/>
                                  </a:rPr>
                                  <m:t> </m:t>
                                </m:r>
                                <m:r>
                                  <m:rPr>
                                    <m:sty m:val="p"/>
                                  </m:rPr>
                                  <a:rPr lang="en-US" sz="2000" smtClean="0">
                                    <a:latin typeface="Cambria Math" panose="02040503050406030204" pitchFamily="18" charset="0"/>
                                  </a:rPr>
                                  <m:t>odd</m:t>
                                </m:r>
                                <m:r>
                                  <a:rPr lang="en-US" sz="2000" smtClean="0">
                                    <a:latin typeface="Cambria Math" panose="02040503050406030204" pitchFamily="18" charset="0"/>
                                  </a:rPr>
                                  <m:t> </m:t>
                                </m:r>
                                <m:r>
                                  <m:rPr>
                                    <m:sty m:val="p"/>
                                  </m:rPr>
                                  <a:rPr lang="en-US" sz="2000" smtClean="0">
                                    <a:latin typeface="Cambria Math" panose="02040503050406030204" pitchFamily="18" charset="0"/>
                                  </a:rPr>
                                  <m:t>number</m:t>
                                </m:r>
                                <m:r>
                                  <a:rPr lang="en-US" sz="2000" smtClean="0">
                                    <a:latin typeface="Cambria Math" panose="02040503050406030204" pitchFamily="18" charset="0"/>
                                  </a:rPr>
                                  <m:t> </m:t>
                                </m:r>
                                <m:r>
                                  <m:rPr>
                                    <m:sty m:val="p"/>
                                  </m:rPr>
                                  <a:rPr lang="en-US" sz="2000" smtClean="0">
                                    <a:latin typeface="Cambria Math" panose="02040503050406030204" pitchFamily="18" charset="0"/>
                                  </a:rPr>
                                  <m:t>of</m:t>
                                </m:r>
                                <m:r>
                                  <a:rPr lang="en-US" sz="2000" smtClean="0">
                                    <a:latin typeface="Cambria Math" panose="02040503050406030204" pitchFamily="18" charset="0"/>
                                  </a:rPr>
                                  <m:t> 1</m:t>
                                </m:r>
                                <m:r>
                                  <m:rPr>
                                    <m:sty m:val="p"/>
                                  </m:rPr>
                                  <a:rPr lang="en-US" sz="2000" smtClean="0">
                                    <a:latin typeface="Cambria Math" panose="02040503050406030204" pitchFamily="18" charset="0"/>
                                  </a:rPr>
                                  <m:t>s</m:t>
                                </m:r>
                                <m:r>
                                  <a:rPr lang="en-US" sz="2000" smtClean="0">
                                    <a:latin typeface="Cambria Math" panose="02040503050406030204" pitchFamily="18" charset="0"/>
                                  </a:rPr>
                                  <m:t>}</m:t>
                                </m:r>
                              </m:oMath>
                            </m:oMathPara>
                          </a14:m>
                          <a:endParaRPr lang="en-US" sz="2000" dirty="0"/>
                        </a:p>
                      </a:txBody>
                      <a:tcPr/>
                    </a:tc>
                    <a:extLst>
                      <a:ext uri="{0D108BD9-81ED-4DB2-BD59-A6C34878D82A}">
                        <a16:rowId xmlns:a16="http://schemas.microsoft.com/office/drawing/2014/main" val="10001"/>
                      </a:ext>
                    </a:extLst>
                  </a:tr>
                  <a:tr h="370840">
                    <a:tc>
                      <a:txBody>
                        <a:bodyPr/>
                        <a:lstStyle/>
                        <a:p>
                          <a:r>
                            <a:rPr lang="en-US" sz="2000"/>
                            <a:t>Majority</a:t>
                          </a:r>
                        </a:p>
                      </a:txBody>
                      <a:tcPr/>
                    </a:tc>
                    <a:tc>
                      <a:txBody>
                        <a:bodyPr/>
                        <a:lstStyle/>
                        <a:p>
                          <a:r>
                            <a:rPr lang="en-US" sz="2000" dirty="0"/>
                            <a:t>Are there</a:t>
                          </a:r>
                          <a:r>
                            <a:rPr lang="en-US" sz="2000" baseline="0" dirty="0"/>
                            <a:t> more 1s than 0s?</a:t>
                          </a:r>
                          <a:endParaRPr lang="en-US" sz="2000" dirty="0"/>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u="none" smtClean="0">
                                    <a:latin typeface="Cambria Math" panose="02040503050406030204" pitchFamily="18" charset="0"/>
                                  </a:rPr>
                                  <m:t>𝑓</m:t>
                                </m:r>
                                <m:d>
                                  <m:dPr>
                                    <m:ctrlPr>
                                      <a:rPr lang="en-US" sz="2000" i="1" u="none" smtClean="0">
                                        <a:latin typeface="Cambria Math" panose="02040503050406030204" pitchFamily="18" charset="0"/>
                                      </a:rPr>
                                    </m:ctrlPr>
                                  </m:dPr>
                                  <m:e>
                                    <m:r>
                                      <a:rPr lang="en-US" sz="2000" u="none" smtClean="0">
                                        <a:latin typeface="Cambria Math" panose="02040503050406030204" pitchFamily="18" charset="0"/>
                                      </a:rPr>
                                      <m:t>𝑏</m:t>
                                    </m:r>
                                  </m:e>
                                </m:d>
                                <m:r>
                                  <a:rPr lang="en-US" sz="2000" u="none" smtClean="0">
                                    <a:latin typeface="Cambria Math" panose="02040503050406030204" pitchFamily="18" charset="0"/>
                                  </a:rPr>
                                  <m:t>=</m:t>
                                </m:r>
                                <m:d>
                                  <m:dPr>
                                    <m:begChr m:val="{"/>
                                    <m:endChr m:val=""/>
                                    <m:ctrlPr>
                                      <a:rPr lang="en-US" sz="2000" i="1" u="none" smtClean="0">
                                        <a:latin typeface="Cambria Math" panose="02040503050406030204" pitchFamily="18" charset="0"/>
                                      </a:rPr>
                                    </m:ctrlPr>
                                  </m:dPr>
                                  <m:e>
                                    <m:eqArr>
                                      <m:eqArrPr>
                                        <m:ctrlPr>
                                          <a:rPr lang="en-US" sz="2000" i="1" u="none" smtClean="0">
                                            <a:latin typeface="Cambria Math" panose="02040503050406030204" pitchFamily="18" charset="0"/>
                                          </a:rPr>
                                        </m:ctrlPr>
                                      </m:eqArrPr>
                                      <m:e>
                                        <m:r>
                                          <a:rPr lang="en-US" sz="2000" u="none" smtClean="0">
                                            <a:latin typeface="Cambria Math" panose="02040503050406030204" pitchFamily="18" charset="0"/>
                                          </a:rPr>
                                          <m:t>0 </m:t>
                                        </m:r>
                                        <m:r>
                                          <m:rPr>
                                            <m:sty m:val="p"/>
                                          </m:rPr>
                                          <a:rPr lang="en-US" sz="2000" u="none" smtClean="0">
                                            <a:latin typeface="Cambria Math" panose="02040503050406030204" pitchFamily="18" charset="0"/>
                                          </a:rPr>
                                          <m:t>more</m:t>
                                        </m:r>
                                        <m:r>
                                          <a:rPr lang="en-US" sz="2000" u="none" smtClean="0">
                                            <a:latin typeface="Cambria Math" panose="02040503050406030204" pitchFamily="18" charset="0"/>
                                          </a:rPr>
                                          <m:t> 0</m:t>
                                        </m:r>
                                        <m:r>
                                          <m:rPr>
                                            <m:sty m:val="p"/>
                                          </m:rPr>
                                          <a:rPr lang="en-US" sz="2000" u="none" smtClean="0">
                                            <a:latin typeface="Cambria Math" panose="02040503050406030204" pitchFamily="18" charset="0"/>
                                          </a:rPr>
                                          <m:t>s</m:t>
                                        </m:r>
                                        <m:r>
                                          <a:rPr lang="en-US" sz="2000" u="none" smtClean="0">
                                            <a:latin typeface="Cambria Math" panose="02040503050406030204" pitchFamily="18" charset="0"/>
                                          </a:rPr>
                                          <m:t> </m:t>
                                        </m:r>
                                        <m:r>
                                          <m:rPr>
                                            <m:sty m:val="p"/>
                                          </m:rPr>
                                          <a:rPr lang="en-US" sz="2000" u="none" smtClean="0">
                                            <a:latin typeface="Cambria Math" panose="02040503050406030204" pitchFamily="18" charset="0"/>
                                          </a:rPr>
                                          <m:t>than</m:t>
                                        </m:r>
                                        <m:r>
                                          <a:rPr lang="en-US" sz="2000" u="none" smtClean="0">
                                            <a:latin typeface="Cambria Math" panose="02040503050406030204" pitchFamily="18" charset="0"/>
                                          </a:rPr>
                                          <m:t> 1</m:t>
                                        </m:r>
                                        <m:r>
                                          <m:rPr>
                                            <m:sty m:val="p"/>
                                          </m:rPr>
                                          <a:rPr lang="en-US" sz="2000" u="none" smtClean="0">
                                            <a:latin typeface="Cambria Math" panose="02040503050406030204" pitchFamily="18" charset="0"/>
                                          </a:rPr>
                                          <m:t>s</m:t>
                                        </m:r>
                                      </m:e>
                                      <m:e>
                                        <m:r>
                                          <a:rPr lang="en-US" sz="2000" u="none" smtClean="0">
                                            <a:latin typeface="Cambria Math" panose="02040503050406030204" pitchFamily="18" charset="0"/>
                                          </a:rPr>
                                          <m:t>1 </m:t>
                                        </m:r>
                                        <m:r>
                                          <m:rPr>
                                            <m:sty m:val="p"/>
                                          </m:rPr>
                                          <a:rPr lang="en-US" sz="2000" u="none" smtClean="0">
                                            <a:latin typeface="Cambria Math" panose="02040503050406030204" pitchFamily="18" charset="0"/>
                                          </a:rPr>
                                          <m:t>more</m:t>
                                        </m:r>
                                        <m:r>
                                          <a:rPr lang="en-US" sz="2000" u="none" smtClean="0">
                                            <a:latin typeface="Cambria Math" panose="02040503050406030204" pitchFamily="18" charset="0"/>
                                          </a:rPr>
                                          <m:t> 1</m:t>
                                        </m:r>
                                        <m:r>
                                          <m:rPr>
                                            <m:sty m:val="p"/>
                                          </m:rPr>
                                          <a:rPr lang="en-US" sz="2000" u="none" smtClean="0">
                                            <a:latin typeface="Cambria Math" panose="02040503050406030204" pitchFamily="18" charset="0"/>
                                          </a:rPr>
                                          <m:t>s</m:t>
                                        </m:r>
                                        <m:r>
                                          <a:rPr lang="en-US" sz="2000" u="none" smtClean="0">
                                            <a:latin typeface="Cambria Math" panose="02040503050406030204" pitchFamily="18" charset="0"/>
                                          </a:rPr>
                                          <m:t> </m:t>
                                        </m:r>
                                        <m:r>
                                          <m:rPr>
                                            <m:sty m:val="p"/>
                                          </m:rPr>
                                          <a:rPr lang="en-US" sz="2000" u="none" smtClean="0">
                                            <a:latin typeface="Cambria Math" panose="02040503050406030204" pitchFamily="18" charset="0"/>
                                          </a:rPr>
                                          <m:t>than</m:t>
                                        </m:r>
                                        <m:r>
                                          <a:rPr lang="en-US" sz="2000" u="none" smtClean="0">
                                            <a:latin typeface="Cambria Math" panose="02040503050406030204" pitchFamily="18" charset="0"/>
                                          </a:rPr>
                                          <m:t> 0</m:t>
                                        </m:r>
                                        <m:r>
                                          <m:rPr>
                                            <m:sty m:val="p"/>
                                          </m:rPr>
                                          <a:rPr lang="en-US" sz="2000" u="none" smtClean="0">
                                            <a:latin typeface="Cambria Math" panose="02040503050406030204" pitchFamily="18" charset="0"/>
                                          </a:rPr>
                                          <m:t>s</m:t>
                                        </m:r>
                                      </m:e>
                                    </m:eqArr>
                                  </m:e>
                                </m:d>
                              </m:oMath>
                            </m:oMathPara>
                          </a14:m>
                          <a:endParaRPr lang="en-US" sz="2000" u="none" dirty="0"/>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r>
                                      <a:rPr lang="en-US" sz="2000" smtClean="0">
                                        <a:latin typeface="Cambria Math" panose="02040503050406030204" pitchFamily="18" charset="0"/>
                                      </a:rPr>
                                      <m:t>𝑏</m:t>
                                    </m:r>
                                    <m:r>
                                      <a:rPr lang="en-US" sz="2000" smtClean="0">
                                        <a:latin typeface="Cambria Math" panose="02040503050406030204" pitchFamily="18" charset="0"/>
                                      </a:rPr>
                                      <m:t>∈</m:t>
                                    </m:r>
                                    <m:sSup>
                                      <m:sSupPr>
                                        <m:ctrlPr>
                                          <a:rPr lang="en-US" sz="2000" i="1" smtClean="0">
                                            <a:latin typeface="Cambria Math" panose="02040503050406030204" pitchFamily="18" charset="0"/>
                                          </a:rPr>
                                        </m:ctrlPr>
                                      </m:sSupPr>
                                      <m:e>
                                        <m:r>
                                          <m:rPr>
                                            <m:sty m:val="p"/>
                                          </m:rPr>
                                          <a:rPr lang="en-US" sz="2000" smtClean="0">
                                            <a:latin typeface="Cambria Math" panose="02040503050406030204" pitchFamily="18" charset="0"/>
                                          </a:rPr>
                                          <m:t>Σ</m:t>
                                        </m:r>
                                      </m:e>
                                      <m:sup>
                                        <m:r>
                                          <a:rPr lang="en-US" sz="2000" smtClean="0">
                                            <a:latin typeface="Cambria Math" panose="02040503050406030204" pitchFamily="18" charset="0"/>
                                          </a:rPr>
                                          <m:t>∗</m:t>
                                        </m:r>
                                      </m:sup>
                                    </m:sSup>
                                  </m:e>
                                </m:d>
                                <m:r>
                                  <a:rPr lang="en-US" sz="2000" smtClean="0">
                                    <a:latin typeface="Cambria Math" panose="02040503050406030204" pitchFamily="18" charset="0"/>
                                  </a:rPr>
                                  <m:t>𝑏</m:t>
                                </m:r>
                                <m:r>
                                  <a:rPr lang="en-US" sz="2000" smtClean="0">
                                    <a:latin typeface="Cambria Math" panose="02040503050406030204" pitchFamily="18" charset="0"/>
                                  </a:rPr>
                                  <m:t> </m:t>
                                </m:r>
                                <m:r>
                                  <m:rPr>
                                    <m:sty m:val="p"/>
                                  </m:rPr>
                                  <a:rPr lang="en-US" sz="2000" smtClean="0">
                                    <a:latin typeface="Cambria Math" panose="02040503050406030204" pitchFamily="18" charset="0"/>
                                  </a:rPr>
                                  <m:t>has</m:t>
                                </m:r>
                                <m:r>
                                  <a:rPr lang="en-US" sz="2000" smtClean="0">
                                    <a:latin typeface="Cambria Math" panose="02040503050406030204" pitchFamily="18" charset="0"/>
                                  </a:rPr>
                                  <m:t> </m:t>
                                </m:r>
                                <m:r>
                                  <m:rPr>
                                    <m:sty m:val="p"/>
                                  </m:rPr>
                                  <a:rPr lang="en-US" sz="2000" smtClean="0">
                                    <a:latin typeface="Cambria Math" panose="02040503050406030204" pitchFamily="18" charset="0"/>
                                  </a:rPr>
                                  <m:t>more</m:t>
                                </m:r>
                                <m:r>
                                  <a:rPr lang="en-US" sz="2000" smtClean="0">
                                    <a:latin typeface="Cambria Math" panose="02040503050406030204" pitchFamily="18" charset="0"/>
                                  </a:rPr>
                                  <m:t> 1</m:t>
                                </m:r>
                                <m:r>
                                  <m:rPr>
                                    <m:sty m:val="p"/>
                                  </m:rPr>
                                  <a:rPr lang="en-US" sz="2000" smtClean="0">
                                    <a:latin typeface="Cambria Math" panose="02040503050406030204" pitchFamily="18" charset="0"/>
                                  </a:rPr>
                                  <m:t>s</m:t>
                                </m:r>
                                <m:r>
                                  <a:rPr lang="en-US" sz="2000" smtClean="0">
                                    <a:latin typeface="Cambria Math" panose="02040503050406030204" pitchFamily="18" charset="0"/>
                                  </a:rPr>
                                  <m:t> </m:t>
                                </m:r>
                                <m:r>
                                  <m:rPr>
                                    <m:sty m:val="p"/>
                                  </m:rPr>
                                  <a:rPr lang="en-US" sz="2000" smtClean="0">
                                    <a:latin typeface="Cambria Math" panose="02040503050406030204" pitchFamily="18" charset="0"/>
                                  </a:rPr>
                                  <m:t>than</m:t>
                                </m:r>
                                <m:r>
                                  <a:rPr lang="en-US" sz="2000" smtClean="0">
                                    <a:latin typeface="Cambria Math" panose="02040503050406030204" pitchFamily="18" charset="0"/>
                                  </a:rPr>
                                  <m:t> 0</m:t>
                                </m:r>
                                <m:r>
                                  <m:rPr>
                                    <m:sty m:val="p"/>
                                  </m:rPr>
                                  <a:rPr lang="en-US" sz="2000" smtClean="0">
                                    <a:latin typeface="Cambria Math" panose="02040503050406030204" pitchFamily="18" charset="0"/>
                                  </a:rPr>
                                  <m:t>s</m:t>
                                </m:r>
                                <m:r>
                                  <a:rPr lang="en-US" sz="2000" smtClean="0">
                                    <a:latin typeface="Cambria Math" panose="02040503050406030204" pitchFamily="18" charset="0"/>
                                  </a:rPr>
                                  <m:t>}</m:t>
                                </m:r>
                              </m:oMath>
                            </m:oMathPara>
                          </a14:m>
                          <a:endParaRPr lang="en-US" sz="2000" dirty="0"/>
                        </a:p>
                        <a:p>
                          <a:endParaRPr lang="en-US" sz="2000" dirty="0"/>
                        </a:p>
                      </a:txBody>
                      <a:tcPr/>
                    </a:tc>
                    <a:extLst>
                      <a:ext uri="{0D108BD9-81ED-4DB2-BD59-A6C34878D82A}">
                        <a16:rowId xmlns:a16="http://schemas.microsoft.com/office/drawing/2014/main" val="10002"/>
                      </a:ext>
                    </a:extLst>
                  </a:tr>
                  <a:tr h="728090">
                    <a:tc>
                      <a:txBody>
                        <a:bodyPr/>
                        <a:lstStyle/>
                        <a:p>
                          <a:r>
                            <a:rPr lang="en-US" sz="2000" dirty="0"/>
                            <a:t>Thing you want to compute</a:t>
                          </a:r>
                        </a:p>
                      </a:txBody>
                      <a:tcPr/>
                    </a:tc>
                    <a:tc>
                      <a:txBody>
                        <a:bodyPr/>
                        <a:lstStyle/>
                        <a:p>
                          <a:r>
                            <a:rPr lang="en-US" sz="2000" dirty="0"/>
                            <a:t>Does it have </a:t>
                          </a:r>
                          <a:r>
                            <a:rPr lang="en-US" sz="2000" dirty="0" err="1"/>
                            <a:t>have</a:t>
                          </a:r>
                          <a:r>
                            <a:rPr lang="en-US" sz="2000" dirty="0"/>
                            <a:t> a property?</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𝑓</m:t>
                                </m:r>
                                <m:d>
                                  <m:dPr>
                                    <m:ctrlPr>
                                      <a:rPr lang="en-US" sz="2000" i="1" smtClean="0">
                                        <a:latin typeface="Cambria Math" panose="02040503050406030204" pitchFamily="18" charset="0"/>
                                      </a:rPr>
                                    </m:ctrlPr>
                                  </m:dPr>
                                  <m:e>
                                    <m:r>
                                      <a:rPr lang="en-US" sz="2000" smtClean="0">
                                        <a:latin typeface="Cambria Math" panose="02040503050406030204" pitchFamily="18" charset="0"/>
                                      </a:rPr>
                                      <m:t>𝑏</m:t>
                                    </m:r>
                                  </m:e>
                                </m:d>
                                <m:r>
                                  <a:rPr lang="en-US" sz="2000" smtClean="0">
                                    <a:latin typeface="Cambria Math" panose="02040503050406030204" pitchFamily="18" charset="0"/>
                                  </a:rPr>
                                  <m:t>=1 </m:t>
                                </m:r>
                                <m:r>
                                  <a:rPr lang="en-US" sz="2000" smtClean="0">
                                    <a:latin typeface="Cambria Math" panose="02040503050406030204" pitchFamily="18" charset="0"/>
                                  </a:rPr>
                                  <m:t>𝑖𝑓</m:t>
                                </m:r>
                                <m:r>
                                  <a:rPr lang="en-US" sz="2000" smtClean="0">
                                    <a:latin typeface="Cambria Math" panose="02040503050406030204" pitchFamily="18" charset="0"/>
                                  </a:rPr>
                                  <m:t> </m:t>
                                </m:r>
                                <m:r>
                                  <a:rPr lang="en-US" sz="2000" smtClean="0">
                                    <a:latin typeface="Cambria Math" panose="02040503050406030204" pitchFamily="18" charset="0"/>
                                  </a:rPr>
                                  <m:t>𝑖𝑡</m:t>
                                </m:r>
                                <m:r>
                                  <a:rPr lang="en-US" sz="2000" smtClean="0">
                                    <a:latin typeface="Cambria Math" panose="02040503050406030204" pitchFamily="18" charset="0"/>
                                  </a:rPr>
                                  <m:t> </m:t>
                                </m:r>
                                <m:r>
                                  <a:rPr lang="en-US" sz="2000" smtClean="0">
                                    <a:latin typeface="Cambria Math" panose="02040503050406030204" pitchFamily="18" charset="0"/>
                                  </a:rPr>
                                  <m:t>𝑑𝑜𝑒𝑠</m:t>
                                </m:r>
                                <m:r>
                                  <a:rPr lang="en-US" sz="2000" smtClean="0">
                                    <a:latin typeface="Cambria Math" panose="02040503050406030204" pitchFamily="18" charset="0"/>
                                  </a:rPr>
                                  <m:t> </m:t>
                                </m:r>
                                <m:r>
                                  <a:rPr lang="en-US" sz="2000" smtClean="0">
                                    <a:latin typeface="Cambria Math" panose="02040503050406030204" pitchFamily="18" charset="0"/>
                                  </a:rPr>
                                  <m:t>h𝑎𝑣𝑒</m:t>
                                </m:r>
                                <m:r>
                                  <a:rPr lang="en-US" sz="2000" smtClean="0">
                                    <a:latin typeface="Cambria Math" panose="02040503050406030204" pitchFamily="18" charset="0"/>
                                  </a:rPr>
                                  <m:t> </m:t>
                                </m:r>
                                <m:r>
                                  <a:rPr lang="en-US" sz="2000" smtClean="0">
                                    <a:latin typeface="Cambria Math" panose="02040503050406030204" pitchFamily="18" charset="0"/>
                                  </a:rPr>
                                  <m:t>𝑡h𝑒</m:t>
                                </m:r>
                                <m:r>
                                  <a:rPr lang="en-US" sz="2000" smtClean="0">
                                    <a:latin typeface="Cambria Math" panose="02040503050406030204" pitchFamily="18" charset="0"/>
                                  </a:rPr>
                                  <m:t> </m:t>
                                </m:r>
                                <m:r>
                                  <a:rPr lang="en-US" sz="2000" smtClean="0">
                                    <a:latin typeface="Cambria Math" panose="02040503050406030204" pitchFamily="18" charset="0"/>
                                  </a:rPr>
                                  <m:t>𝑝𝑟𝑜𝑝𝑒𝑟𝑡𝑦</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m:t>
                                </m:r>
                                <m:r>
                                  <a:rPr lang="en-US" sz="2000" smtClean="0">
                                    <a:latin typeface="Cambria Math" panose="02040503050406030204" pitchFamily="18" charset="0"/>
                                  </a:rPr>
                                  <m:t>𝑏</m:t>
                                </m:r>
                                <m:r>
                                  <a:rPr lang="en-US" sz="2000" smtClean="0">
                                    <a:latin typeface="Cambria Math" panose="02040503050406030204" pitchFamily="18" charset="0"/>
                                  </a:rPr>
                                  <m:t>∈</m:t>
                                </m:r>
                                <m:sSup>
                                  <m:sSupPr>
                                    <m:ctrlPr>
                                      <a:rPr lang="en-US" sz="2000" i="1" smtClean="0">
                                        <a:latin typeface="Cambria Math" panose="02040503050406030204" pitchFamily="18" charset="0"/>
                                      </a:rPr>
                                    </m:ctrlPr>
                                  </m:sSupPr>
                                  <m:e>
                                    <m:r>
                                      <m:rPr>
                                        <m:sty m:val="p"/>
                                      </m:rPr>
                                      <a:rPr lang="en-US" sz="2000" smtClean="0">
                                        <a:latin typeface="Cambria Math" panose="02040503050406030204" pitchFamily="18" charset="0"/>
                                      </a:rPr>
                                      <m:t>Σ</m:t>
                                    </m:r>
                                  </m:e>
                                  <m:sup>
                                    <m:r>
                                      <a:rPr lang="en-US" sz="2000" smtClean="0">
                                        <a:latin typeface="Cambria Math" panose="02040503050406030204" pitchFamily="18" charset="0"/>
                                      </a:rPr>
                                      <m:t>∗</m:t>
                                    </m:r>
                                  </m:sup>
                                </m:sSup>
                                <m:r>
                                  <a:rPr lang="en-US" sz="2000" smtClean="0">
                                    <a:latin typeface="Cambria Math" panose="02040503050406030204" pitchFamily="18" charset="0"/>
                                  </a:rPr>
                                  <m:t>|</m:t>
                                </m:r>
                                <m:r>
                                  <a:rPr lang="en-US" sz="2000" smtClean="0">
                                    <a:latin typeface="Cambria Math" panose="02040503050406030204" pitchFamily="18" charset="0"/>
                                  </a:rPr>
                                  <m:t>𝑏</m:t>
                                </m:r>
                                <m:r>
                                  <a:rPr lang="en-US" sz="2000" smtClean="0">
                                    <a:latin typeface="Cambria Math" panose="02040503050406030204" pitchFamily="18" charset="0"/>
                                  </a:rPr>
                                  <m:t> </m:t>
                                </m:r>
                                <m:r>
                                  <a:rPr lang="en-US" sz="2000" smtClean="0">
                                    <a:latin typeface="Cambria Math" panose="02040503050406030204" pitchFamily="18" charset="0"/>
                                  </a:rPr>
                                  <m:t>h𝑎𝑠</m:t>
                                </m:r>
                                <m:r>
                                  <a:rPr lang="en-US" sz="2000" smtClean="0">
                                    <a:latin typeface="Cambria Math" panose="02040503050406030204" pitchFamily="18" charset="0"/>
                                  </a:rPr>
                                  <m:t> </m:t>
                                </m:r>
                                <m:r>
                                  <a:rPr lang="en-US" sz="2000" smtClean="0">
                                    <a:latin typeface="Cambria Math" panose="02040503050406030204" pitchFamily="18" charset="0"/>
                                  </a:rPr>
                                  <m:t>𝑡h𝑒</m:t>
                                </m:r>
                                <m:r>
                                  <a:rPr lang="en-US" sz="2000" smtClean="0">
                                    <a:latin typeface="Cambria Math" panose="02040503050406030204" pitchFamily="18" charset="0"/>
                                  </a:rPr>
                                  <m:t> </m:t>
                                </m:r>
                                <m:r>
                                  <a:rPr lang="en-US" sz="2000" smtClean="0">
                                    <a:latin typeface="Cambria Math" panose="02040503050406030204" pitchFamily="18" charset="0"/>
                                  </a:rPr>
                                  <m:t>𝑝𝑟𝑜𝑝𝑒𝑟𝑡𝑦</m:t>
                                </m:r>
                                <m:r>
                                  <a:rPr lang="en-US" sz="2000" smtClean="0">
                                    <a:latin typeface="Cambria Math" panose="02040503050406030204" pitchFamily="18" charset="0"/>
                                  </a:rPr>
                                  <m:t>}</m:t>
                                </m:r>
                              </m:oMath>
                            </m:oMathPara>
                          </a14:m>
                          <a:endParaRPr lang="en-US" sz="2000" dirty="0"/>
                        </a:p>
                      </a:txBody>
                      <a:tcPr/>
                    </a:tc>
                    <a:extLst>
                      <a:ext uri="{0D108BD9-81ED-4DB2-BD59-A6C34878D82A}">
                        <a16:rowId xmlns:a16="http://schemas.microsoft.com/office/drawing/2014/main" val="10003"/>
                      </a:ext>
                    </a:extLst>
                  </a:tr>
                  <a:tr h="838200">
                    <a:tc>
                      <a:txBody>
                        <a:bodyPr/>
                        <a:lstStyle/>
                        <a:p>
                          <a:r>
                            <a:rPr lang="en-US" sz="2000" dirty="0"/>
                            <a:t>Is1</a:t>
                          </a:r>
                        </a:p>
                      </a:txBody>
                      <a:tcPr/>
                    </a:tc>
                    <a:tc>
                      <a:txBody>
                        <a:bodyPr/>
                        <a:lstStyle/>
                        <a:p>
                          <a:r>
                            <a:rPr lang="en-US" sz="2000" dirty="0"/>
                            <a:t>Is the string exactly “1”?</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𝑓</m:t>
                                </m:r>
                                <m:d>
                                  <m:dPr>
                                    <m:ctrlPr>
                                      <a:rPr lang="en-US" sz="2000" i="1" smtClean="0">
                                        <a:latin typeface="Cambria Math" panose="02040503050406030204" pitchFamily="18" charset="0"/>
                                      </a:rPr>
                                    </m:ctrlPr>
                                  </m:dPr>
                                  <m:e>
                                    <m:r>
                                      <a:rPr lang="en-US" sz="2000" smtClean="0">
                                        <a:latin typeface="Cambria Math" panose="02040503050406030204" pitchFamily="18" charset="0"/>
                                      </a:rPr>
                                      <m:t>𝑏</m:t>
                                    </m:r>
                                  </m:e>
                                </m:d>
                                <m:r>
                                  <a:rPr lang="en-US" sz="2000" smtClean="0">
                                    <a:latin typeface="Cambria Math" panose="02040503050406030204" pitchFamily="18" charset="0"/>
                                  </a:rPr>
                                  <m:t>=1 </m:t>
                                </m:r>
                                <m:r>
                                  <a:rPr lang="en-US" sz="2000" smtClean="0">
                                    <a:latin typeface="Cambria Math" panose="02040503050406030204" pitchFamily="18" charset="0"/>
                                  </a:rPr>
                                  <m:t>𝑖𝑓</m:t>
                                </m:r>
                                <m:r>
                                  <a:rPr lang="en-US" sz="2000" smtClean="0">
                                    <a:latin typeface="Cambria Math" panose="02040503050406030204" pitchFamily="18" charset="0"/>
                                  </a:rPr>
                                  <m:t> </m:t>
                                </m:r>
                                <m:r>
                                  <a:rPr lang="en-US" sz="2000" smtClean="0">
                                    <a:latin typeface="Cambria Math" panose="02040503050406030204" pitchFamily="18" charset="0"/>
                                  </a:rPr>
                                  <m:t>𝑏</m:t>
                                </m:r>
                                <m:r>
                                  <a:rPr lang="en-US" sz="2000" smtClean="0">
                                    <a:latin typeface="Cambria Math" panose="02040503050406030204" pitchFamily="18" charset="0"/>
                                  </a:rPr>
                                  <m:t>==1</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{1}</m:t>
                                </m:r>
                              </m:oMath>
                            </m:oMathPara>
                          </a14:m>
                          <a:endParaRPr lang="en-US" sz="2000" dirty="0"/>
                        </a:p>
                      </a:txBody>
                      <a:tcPr/>
                    </a:tc>
                    <a:extLst>
                      <a:ext uri="{0D108BD9-81ED-4DB2-BD59-A6C34878D82A}">
                        <a16:rowId xmlns:a16="http://schemas.microsoft.com/office/drawing/2014/main" val="1705036017"/>
                      </a:ext>
                    </a:extLst>
                  </a:tr>
                  <a:tr h="838200">
                    <a:tc>
                      <a:txBody>
                        <a:bodyPr/>
                        <a:lstStyle/>
                        <a:p>
                          <a:r>
                            <a:rPr lang="en-US" sz="2000" dirty="0" err="1"/>
                            <a:t>Is_infinite</a:t>
                          </a:r>
                          <a:endParaRPr lang="en-US" sz="2000" dirty="0"/>
                        </a:p>
                      </a:txBody>
                      <a:tcPr/>
                    </a:tc>
                    <a:tc>
                      <a:txBody>
                        <a:bodyPr/>
                        <a:lstStyle/>
                        <a:p>
                          <a:r>
                            <a:rPr lang="en-US" sz="2000" dirty="0"/>
                            <a:t>Is the length of the string infinite?</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𝑓</m:t>
                                </m:r>
                                <m:d>
                                  <m:dPr>
                                    <m:ctrlPr>
                                      <a:rPr lang="en-US" sz="2000" i="1" smtClean="0">
                                        <a:latin typeface="Cambria Math" panose="02040503050406030204" pitchFamily="18" charset="0"/>
                                      </a:rPr>
                                    </m:ctrlPr>
                                  </m:dPr>
                                  <m:e>
                                    <m:r>
                                      <a:rPr lang="en-US" sz="2000" smtClean="0">
                                        <a:latin typeface="Cambria Math" panose="02040503050406030204" pitchFamily="18" charset="0"/>
                                      </a:rPr>
                                      <m:t>𝑏</m:t>
                                    </m:r>
                                  </m:e>
                                </m:d>
                                <m:r>
                                  <a:rPr lang="en-US" sz="2000" smtClean="0">
                                    <a:latin typeface="Cambria Math" panose="02040503050406030204" pitchFamily="18" charset="0"/>
                                  </a:rPr>
                                  <m:t>=0</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m:t>
                                </m:r>
                              </m:oMath>
                            </m:oMathPara>
                          </a14:m>
                          <a:endParaRPr lang="en-US" sz="2000" dirty="0"/>
                        </a:p>
                      </a:txBody>
                      <a:tcPr/>
                    </a:tc>
                    <a:extLst>
                      <a:ext uri="{0D108BD9-81ED-4DB2-BD59-A6C34878D82A}">
                        <a16:rowId xmlns:a16="http://schemas.microsoft.com/office/drawing/2014/main" val="2619578809"/>
                      </a:ext>
                    </a:extLst>
                  </a:tr>
                </a:tbl>
              </a:graphicData>
            </a:graphic>
          </p:graphicFrame>
        </mc:Choice>
        <mc:Fallback xmlns="">
          <p:graphicFrame>
            <p:nvGraphicFramePr>
              <p:cNvPr id="4" name="Content Placeholder 4">
                <a:extLst>
                  <a:ext uri="{FF2B5EF4-FFF2-40B4-BE49-F238E27FC236}">
                    <a16:creationId xmlns:a16="http://schemas.microsoft.com/office/drawing/2014/main" id="{744993AE-F321-E34D-A66F-50378FE92264}"/>
                  </a:ext>
                </a:extLst>
              </p:cNvPr>
              <p:cNvGraphicFramePr>
                <a:graphicFrameLocks/>
              </p:cNvGraphicFramePr>
              <p:nvPr>
                <p:extLst>
                  <p:ext uri="{D42A27DB-BD31-4B8C-83A1-F6EECF244321}">
                    <p14:modId xmlns:p14="http://schemas.microsoft.com/office/powerpoint/2010/main" val="3702788926"/>
                  </p:ext>
                </p:extLst>
              </p:nvPr>
            </p:nvGraphicFramePr>
            <p:xfrm>
              <a:off x="152430" y="1517904"/>
              <a:ext cx="11883962" cy="4343400"/>
            </p:xfrm>
            <a:graphic>
              <a:graphicData uri="http://schemas.openxmlformats.org/drawingml/2006/table">
                <a:tbl>
                  <a:tblPr firstRow="1" bandRow="1">
                    <a:tableStyleId>{073A0DAA-6AF3-43AB-8588-CEC1D06C72B9}</a:tableStyleId>
                  </a:tblPr>
                  <a:tblGrid>
                    <a:gridCol w="1715516">
                      <a:extLst>
                        <a:ext uri="{9D8B030D-6E8A-4147-A177-3AD203B41FA5}">
                          <a16:colId xmlns:a16="http://schemas.microsoft.com/office/drawing/2014/main" val="20000"/>
                        </a:ext>
                      </a:extLst>
                    </a:gridCol>
                    <a:gridCol w="2193925">
                      <a:extLst>
                        <a:ext uri="{9D8B030D-6E8A-4147-A177-3AD203B41FA5}">
                          <a16:colId xmlns:a16="http://schemas.microsoft.com/office/drawing/2014/main" val="20001"/>
                        </a:ext>
                      </a:extLst>
                    </a:gridCol>
                    <a:gridCol w="3983828">
                      <a:extLst>
                        <a:ext uri="{9D8B030D-6E8A-4147-A177-3AD203B41FA5}">
                          <a16:colId xmlns:a16="http://schemas.microsoft.com/office/drawing/2014/main" val="20002"/>
                        </a:ext>
                      </a:extLst>
                    </a:gridCol>
                    <a:gridCol w="3990693">
                      <a:extLst>
                        <a:ext uri="{9D8B030D-6E8A-4147-A177-3AD203B41FA5}">
                          <a16:colId xmlns:a16="http://schemas.microsoft.com/office/drawing/2014/main" val="20003"/>
                        </a:ext>
                      </a:extLst>
                    </a:gridCol>
                  </a:tblGrid>
                  <a:tr h="396240">
                    <a:tc>
                      <a:txBody>
                        <a:bodyPr/>
                        <a:lstStyle/>
                        <a:p>
                          <a:r>
                            <a:rPr lang="en-US" sz="2000"/>
                            <a:t>Name</a:t>
                          </a:r>
                        </a:p>
                      </a:txBody>
                      <a:tcPr/>
                    </a:tc>
                    <a:tc>
                      <a:txBody>
                        <a:bodyPr/>
                        <a:lstStyle/>
                        <a:p>
                          <a:r>
                            <a:rPr lang="en-US" sz="2000" dirty="0"/>
                            <a:t>Decision Problem</a:t>
                          </a:r>
                        </a:p>
                      </a:txBody>
                      <a:tcPr/>
                    </a:tc>
                    <a:tc>
                      <a:txBody>
                        <a:bodyPr/>
                        <a:lstStyle/>
                        <a:p>
                          <a:r>
                            <a:rPr lang="en-US" sz="2000"/>
                            <a:t>Function</a:t>
                          </a:r>
                        </a:p>
                      </a:txBody>
                      <a:tcPr/>
                    </a:tc>
                    <a:tc>
                      <a:txBody>
                        <a:bodyPr/>
                        <a:lstStyle/>
                        <a:p>
                          <a:r>
                            <a:rPr lang="en-US" sz="2000" dirty="0"/>
                            <a:t>Language</a:t>
                          </a:r>
                        </a:p>
                      </a:txBody>
                      <a:tcPr/>
                    </a:tc>
                    <a:extLst>
                      <a:ext uri="{0D108BD9-81ED-4DB2-BD59-A6C34878D82A}">
                        <a16:rowId xmlns:a16="http://schemas.microsoft.com/office/drawing/2014/main" val="10000"/>
                      </a:ext>
                    </a:extLst>
                  </a:tr>
                  <a:tr h="771335">
                    <a:tc>
                      <a:txBody>
                        <a:bodyPr/>
                        <a:lstStyle/>
                        <a:p>
                          <a:r>
                            <a:rPr lang="en-US" sz="2000" baseline="0" dirty="0"/>
                            <a:t>XOR</a:t>
                          </a:r>
                          <a:endParaRPr lang="en-US" sz="2000" dirty="0"/>
                        </a:p>
                      </a:txBody>
                      <a:tcPr/>
                    </a:tc>
                    <a:tc>
                      <a:txBody>
                        <a:bodyPr/>
                        <a:lstStyle/>
                        <a:p>
                          <a:r>
                            <a:rPr lang="en-US" sz="2000" dirty="0"/>
                            <a:t>Are there an odd number of 1’s?</a:t>
                          </a:r>
                        </a:p>
                      </a:txBody>
                      <a:tcPr/>
                    </a:tc>
                    <a:tc>
                      <a:txBody>
                        <a:bodyPr/>
                        <a:lstStyle/>
                        <a:p>
                          <a:endParaRPr lang="en-US"/>
                        </a:p>
                      </a:txBody>
                      <a:tcPr>
                        <a:blipFill>
                          <a:blip r:embed="rId2"/>
                          <a:stretch>
                            <a:fillRect l="-98408" t="-196721" r="-100318" b="-411475"/>
                          </a:stretch>
                        </a:blipFill>
                      </a:tcPr>
                    </a:tc>
                    <a:tc>
                      <a:txBody>
                        <a:bodyPr/>
                        <a:lstStyle/>
                        <a:p>
                          <a:endParaRPr lang="en-US"/>
                        </a:p>
                      </a:txBody>
                      <a:tcPr>
                        <a:blipFill>
                          <a:blip r:embed="rId2"/>
                          <a:stretch>
                            <a:fillRect l="-198408" t="-196721" r="-318" b="-411475"/>
                          </a:stretch>
                        </a:blipFill>
                      </a:tcPr>
                    </a:tc>
                    <a:extLst>
                      <a:ext uri="{0D108BD9-81ED-4DB2-BD59-A6C34878D82A}">
                        <a16:rowId xmlns:a16="http://schemas.microsoft.com/office/drawing/2014/main" val="10001"/>
                      </a:ext>
                    </a:extLst>
                  </a:tr>
                  <a:tr h="771335">
                    <a:tc>
                      <a:txBody>
                        <a:bodyPr/>
                        <a:lstStyle/>
                        <a:p>
                          <a:r>
                            <a:rPr lang="en-US" sz="2000"/>
                            <a:t>Majority</a:t>
                          </a:r>
                        </a:p>
                      </a:txBody>
                      <a:tcPr/>
                    </a:tc>
                    <a:tc>
                      <a:txBody>
                        <a:bodyPr/>
                        <a:lstStyle/>
                        <a:p>
                          <a:r>
                            <a:rPr lang="en-US" sz="2000" dirty="0"/>
                            <a:t>Are there</a:t>
                          </a:r>
                          <a:r>
                            <a:rPr lang="en-US" sz="2000" baseline="0" dirty="0"/>
                            <a:t> more 1s than 0s?</a:t>
                          </a:r>
                          <a:endParaRPr lang="en-US" sz="2000" dirty="0"/>
                        </a:p>
                      </a:txBody>
                      <a:tcPr/>
                    </a:tc>
                    <a:tc>
                      <a:txBody>
                        <a:bodyPr/>
                        <a:lstStyle/>
                        <a:p>
                          <a:endParaRPr lang="en-US"/>
                        </a:p>
                      </a:txBody>
                      <a:tcPr>
                        <a:blipFill>
                          <a:blip r:embed="rId2"/>
                          <a:stretch>
                            <a:fillRect l="-98408" t="-296721" r="-100318" b="-311475"/>
                          </a:stretch>
                        </a:blipFill>
                      </a:tcPr>
                    </a:tc>
                    <a:tc>
                      <a:txBody>
                        <a:bodyPr/>
                        <a:lstStyle/>
                        <a:p>
                          <a:endParaRPr lang="en-US"/>
                        </a:p>
                      </a:txBody>
                      <a:tcPr>
                        <a:blipFill>
                          <a:blip r:embed="rId2"/>
                          <a:stretch>
                            <a:fillRect l="-198408" t="-296721" r="-318" b="-311475"/>
                          </a:stretch>
                        </a:blipFill>
                      </a:tcPr>
                    </a:tc>
                    <a:extLst>
                      <a:ext uri="{0D108BD9-81ED-4DB2-BD59-A6C34878D82A}">
                        <a16:rowId xmlns:a16="http://schemas.microsoft.com/office/drawing/2014/main" val="10002"/>
                      </a:ext>
                    </a:extLst>
                  </a:tr>
                  <a:tr h="728090">
                    <a:tc>
                      <a:txBody>
                        <a:bodyPr/>
                        <a:lstStyle/>
                        <a:p>
                          <a:r>
                            <a:rPr lang="en-US" sz="2000" dirty="0"/>
                            <a:t>Thing you want to compute</a:t>
                          </a:r>
                        </a:p>
                      </a:txBody>
                      <a:tcPr/>
                    </a:tc>
                    <a:tc>
                      <a:txBody>
                        <a:bodyPr/>
                        <a:lstStyle/>
                        <a:p>
                          <a:r>
                            <a:rPr lang="en-US" sz="2000" dirty="0"/>
                            <a:t>Does it have </a:t>
                          </a:r>
                          <a:r>
                            <a:rPr lang="en-US" sz="2000" dirty="0" err="1"/>
                            <a:t>have</a:t>
                          </a:r>
                          <a:r>
                            <a:rPr lang="en-US" sz="2000" dirty="0"/>
                            <a:t> a property?</a:t>
                          </a:r>
                        </a:p>
                      </a:txBody>
                      <a:tcPr/>
                    </a:tc>
                    <a:tc>
                      <a:txBody>
                        <a:bodyPr/>
                        <a:lstStyle/>
                        <a:p>
                          <a:endParaRPr lang="en-US"/>
                        </a:p>
                      </a:txBody>
                      <a:tcPr>
                        <a:blipFill>
                          <a:blip r:embed="rId2"/>
                          <a:stretch>
                            <a:fillRect l="-98408" t="-417241" r="-100318" b="-227586"/>
                          </a:stretch>
                        </a:blipFill>
                      </a:tcPr>
                    </a:tc>
                    <a:tc>
                      <a:txBody>
                        <a:bodyPr/>
                        <a:lstStyle/>
                        <a:p>
                          <a:endParaRPr lang="en-US"/>
                        </a:p>
                      </a:txBody>
                      <a:tcPr>
                        <a:blipFill>
                          <a:blip r:embed="rId2"/>
                          <a:stretch>
                            <a:fillRect l="-198408" t="-417241" r="-318" b="-227586"/>
                          </a:stretch>
                        </a:blipFill>
                      </a:tcPr>
                    </a:tc>
                    <a:extLst>
                      <a:ext uri="{0D108BD9-81ED-4DB2-BD59-A6C34878D82A}">
                        <a16:rowId xmlns:a16="http://schemas.microsoft.com/office/drawing/2014/main" val="10003"/>
                      </a:ext>
                    </a:extLst>
                  </a:tr>
                  <a:tr h="838200">
                    <a:tc>
                      <a:txBody>
                        <a:bodyPr/>
                        <a:lstStyle/>
                        <a:p>
                          <a:r>
                            <a:rPr lang="en-US" sz="2000" dirty="0"/>
                            <a:t>Is1</a:t>
                          </a:r>
                        </a:p>
                      </a:txBody>
                      <a:tcPr/>
                    </a:tc>
                    <a:tc>
                      <a:txBody>
                        <a:bodyPr/>
                        <a:lstStyle/>
                        <a:p>
                          <a:r>
                            <a:rPr lang="en-US" sz="2000" dirty="0"/>
                            <a:t>Is the string exactly “1”?</a:t>
                          </a:r>
                        </a:p>
                      </a:txBody>
                      <a:tcPr/>
                    </a:tc>
                    <a:tc>
                      <a:txBody>
                        <a:bodyPr/>
                        <a:lstStyle/>
                        <a:p>
                          <a:endParaRPr lang="en-US"/>
                        </a:p>
                      </a:txBody>
                      <a:tcPr>
                        <a:blipFill>
                          <a:blip r:embed="rId2"/>
                          <a:stretch>
                            <a:fillRect l="-98408" t="-454545" r="-100318" b="-100000"/>
                          </a:stretch>
                        </a:blipFill>
                      </a:tcPr>
                    </a:tc>
                    <a:tc>
                      <a:txBody>
                        <a:bodyPr/>
                        <a:lstStyle/>
                        <a:p>
                          <a:endParaRPr lang="en-US"/>
                        </a:p>
                      </a:txBody>
                      <a:tcPr>
                        <a:blipFill>
                          <a:blip r:embed="rId2"/>
                          <a:stretch>
                            <a:fillRect l="-198408" t="-454545" r="-318" b="-100000"/>
                          </a:stretch>
                        </a:blipFill>
                      </a:tcPr>
                    </a:tc>
                    <a:extLst>
                      <a:ext uri="{0D108BD9-81ED-4DB2-BD59-A6C34878D82A}">
                        <a16:rowId xmlns:a16="http://schemas.microsoft.com/office/drawing/2014/main" val="1705036017"/>
                      </a:ext>
                    </a:extLst>
                  </a:tr>
                  <a:tr h="838200">
                    <a:tc>
                      <a:txBody>
                        <a:bodyPr/>
                        <a:lstStyle/>
                        <a:p>
                          <a:r>
                            <a:rPr lang="en-US" sz="2000" dirty="0" err="1"/>
                            <a:t>Is_infinite</a:t>
                          </a:r>
                          <a:endParaRPr lang="en-US" sz="2000" dirty="0"/>
                        </a:p>
                      </a:txBody>
                      <a:tcPr/>
                    </a:tc>
                    <a:tc>
                      <a:txBody>
                        <a:bodyPr/>
                        <a:lstStyle/>
                        <a:p>
                          <a:r>
                            <a:rPr lang="en-US" sz="2000" dirty="0"/>
                            <a:t>Is the length of the string infinite?</a:t>
                          </a:r>
                        </a:p>
                      </a:txBody>
                      <a:tcPr/>
                    </a:tc>
                    <a:tc>
                      <a:txBody>
                        <a:bodyPr/>
                        <a:lstStyle/>
                        <a:p>
                          <a:endParaRPr lang="en-US"/>
                        </a:p>
                      </a:txBody>
                      <a:tcPr>
                        <a:blipFill>
                          <a:blip r:embed="rId2"/>
                          <a:stretch>
                            <a:fillRect l="-98408" t="-554545" r="-100318"/>
                          </a:stretch>
                        </a:blipFill>
                      </a:tcPr>
                    </a:tc>
                    <a:tc>
                      <a:txBody>
                        <a:bodyPr/>
                        <a:lstStyle/>
                        <a:p>
                          <a:endParaRPr lang="en-US"/>
                        </a:p>
                      </a:txBody>
                      <a:tcPr>
                        <a:blipFill>
                          <a:blip r:embed="rId2"/>
                          <a:stretch>
                            <a:fillRect l="-198408" t="-554545" r="-318"/>
                          </a:stretch>
                        </a:blipFill>
                      </a:tcPr>
                    </a:tc>
                    <a:extLst>
                      <a:ext uri="{0D108BD9-81ED-4DB2-BD59-A6C34878D82A}">
                        <a16:rowId xmlns:a16="http://schemas.microsoft.com/office/drawing/2014/main" val="2619578809"/>
                      </a:ext>
                    </a:extLst>
                  </a:tr>
                </a:tbl>
              </a:graphicData>
            </a:graphic>
          </p:graphicFrame>
        </mc:Fallback>
      </mc:AlternateContent>
    </p:spTree>
    <p:extLst>
      <p:ext uri="{BB962C8B-B14F-4D97-AF65-F5344CB8AC3E}">
        <p14:creationId xmlns:p14="http://schemas.microsoft.com/office/powerpoint/2010/main" val="35344391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1230425" y="5025154"/>
            <a:ext cx="3956570" cy="131900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Last rule, base case! Nothing needs to happen when going from a state p to itself.</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E1A2F469-790B-F04D-921E-5E5B2E7F8DBD}"/>
                  </a:ext>
                </a:extLst>
              </p:cNvPr>
              <p:cNvSpPr txBox="1">
                <a:spLocks/>
              </p:cNvSpPr>
              <p:nvPr/>
            </p:nvSpPr>
            <p:spPr>
              <a:xfrm>
                <a:off x="5340744" y="3091158"/>
                <a:ext cx="5858634" cy="318017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Variables of </a:t>
                </a:r>
                <a14:m>
                  <m:oMath xmlns:m="http://schemas.openxmlformats.org/officeDocument/2006/math">
                    <m:r>
                      <a:rPr lang="en-US" sz="1400" i="1">
                        <a:solidFill>
                          <a:schemeClr val="bg1"/>
                        </a:solidFill>
                        <a:latin typeface="Cambria Math" panose="02040503050406030204" pitchFamily="18" charset="0"/>
                      </a:rPr>
                      <m:t>𝐺</m:t>
                    </m:r>
                  </m:oMath>
                </a14:m>
                <a:r>
                  <a:rPr lang="en-US" sz="1400" b="0" dirty="0">
                    <a:solidFill>
                      <a:schemeClr val="bg1"/>
                    </a:solidFill>
                  </a:rPr>
                  <a:t> are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 </m:t>
                        </m:r>
                      </m:e>
                    </m:d>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m:t>
                    </m:r>
                  </m:oMath>
                </a14:m>
                <a:endParaRPr lang="en-US" sz="1400" dirty="0">
                  <a:solidFill>
                    <a:schemeClr val="bg1"/>
                  </a:solidFill>
                </a:endParaRPr>
              </a:p>
              <a:p>
                <a:pPr marL="0" indent="0">
                  <a:buNone/>
                </a:pPr>
                <a:r>
                  <a:rPr lang="en-US" sz="1400" dirty="0">
                    <a:solidFill>
                      <a:schemeClr val="bg1"/>
                    </a:solidFill>
                  </a:rPr>
                  <a:t>Start variable is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0</m:t>
                            </m:r>
                          </m:sub>
                        </m:sSub>
                        <m:r>
                          <a:rPr lang="en-US" sz="1400" b="0" i="1" smtClean="0">
                            <a:solidFill>
                              <a:schemeClr val="bg1"/>
                            </a:solidFill>
                            <a:latin typeface="Cambria Math" panose="02040503050406030204" pitchFamily="18" charset="0"/>
                          </a:rPr>
                          <m:t> </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𝑎𝑐𝑐𝑒𝑝𝑡</m:t>
                            </m:r>
                          </m:sub>
                        </m:sSub>
                      </m:sub>
                    </m:sSub>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r>
                      <m:rPr>
                        <m:sty m:val="p"/>
                      </m:rPr>
                      <a:rPr lang="en-US" sz="1400" b="0" i="0" smtClean="0">
                        <a:solidFill>
                          <a:schemeClr val="bg1"/>
                        </a:solidFill>
                        <a:latin typeface="Cambria Math" panose="02040503050406030204" pitchFamily="18" charset="0"/>
                      </a:rPr>
                      <m:t>Γ</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m:rPr>
                            <m:sty m:val="p"/>
                          </m:rPr>
                          <a:rPr lang="en-US" sz="1400" b="0" i="0" smtClean="0">
                            <a:solidFill>
                              <a:schemeClr val="bg1"/>
                            </a:solidFill>
                            <a:latin typeface="Cambria Math" panose="02040503050406030204" pitchFamily="18" charset="0"/>
                          </a:rPr>
                          <m:t>Σ</m:t>
                        </m:r>
                      </m:e>
                      <m:sub>
                        <m:r>
                          <a:rPr lang="en-US" sz="1400" b="0" i="1" smtClean="0">
                            <a:solidFill>
                              <a:schemeClr val="bg1"/>
                            </a:solidFill>
                            <a:latin typeface="Cambria Math" panose="02040503050406030204" pitchFamily="18" charset="0"/>
                          </a:rPr>
                          <m:t>𝜖</m:t>
                        </m:r>
                      </m:sub>
                    </m:sSub>
                  </m:oMath>
                </a14:m>
                <a:r>
                  <a:rPr lang="en-US" sz="1400" dirty="0">
                    <a:solidFill>
                      <a:schemeClr val="bg1"/>
                    </a:solidFill>
                  </a:rPr>
                  <a:t>, if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contains </a:t>
                </a:r>
                <a14:m>
                  <m:oMath xmlns:m="http://schemas.openxmlformats.org/officeDocument/2006/math">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e>
                    </m:d>
                  </m:oMath>
                </a14:m>
                <a:r>
                  <a:rPr lang="en-US" sz="1400" dirty="0">
                    <a:solidFill>
                      <a:schemeClr val="bg1"/>
                    </a:solidFill>
                  </a:rPr>
                  <a:t> contains </a:t>
                </a:r>
                <a14:m>
                  <m:oMath xmlns:m="http://schemas.openxmlformats.org/officeDocument/2006/math">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put the rule </a:t>
                </a:r>
                <a14:m>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𝑟𝑠</m:t>
                        </m:r>
                      </m:sub>
                    </m:sSub>
                    <m:r>
                      <a:rPr lang="en-US" sz="1400" b="0" i="1" smtClean="0">
                        <a:solidFill>
                          <a:schemeClr val="bg1"/>
                        </a:solidFill>
                        <a:latin typeface="Cambria Math" panose="02040503050406030204" pitchFamily="18" charset="0"/>
                      </a:rPr>
                      <m:t>𝑏</m:t>
                    </m:r>
                  </m:oMath>
                </a14:m>
                <a:r>
                  <a:rPr lang="en-US" sz="1400" dirty="0">
                    <a:solidFill>
                      <a:schemeClr val="bg1"/>
                    </a:solidFill>
                  </a:rPr>
                  <a:t> into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oMath>
                </a14:m>
                <a:r>
                  <a:rPr lang="en-US" sz="1400" dirty="0">
                    <a:solidFill>
                      <a:schemeClr val="bg1"/>
                    </a:solidFill>
                  </a:rPr>
                  <a:t>, put the rule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𝑝𝑟</m:t>
                        </m:r>
                      </m:sub>
                    </m:s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𝑟𝑞</m:t>
                        </m:r>
                      </m:sub>
                    </m:sSub>
                  </m:oMath>
                </a14:m>
                <a:r>
                  <a:rPr lang="en-US" sz="1400" dirty="0">
                    <a:solidFill>
                      <a:schemeClr val="bg1"/>
                    </a:solidFill>
                  </a:rPr>
                  <a:t> in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r>
                  <a:rPr lang="en-US" sz="1400" dirty="0">
                    <a:solidFill>
                      <a:schemeClr val="bg1"/>
                    </a:solidFill>
                  </a:rPr>
                  <a:t>Finally, 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oMath>
                </a14:m>
                <a:r>
                  <a:rPr lang="en-US" sz="1400" dirty="0">
                    <a:solidFill>
                      <a:schemeClr val="bg1"/>
                    </a:solidFill>
                  </a:rPr>
                  <a:t>, put the rule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𝑝𝑝</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oMath>
                </a14:m>
                <a:r>
                  <a:rPr lang="en-US" sz="1400" dirty="0">
                    <a:solidFill>
                      <a:schemeClr val="bg1"/>
                    </a:solidFill>
                  </a:rPr>
                  <a:t> in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p:txBody>
          </p:sp>
        </mc:Choice>
        <mc:Fallback xmlns="">
          <p:sp>
            <p:nvSpPr>
              <p:cNvPr id="11" name="Content Placeholder 2">
                <a:extLst>
                  <a:ext uri="{FF2B5EF4-FFF2-40B4-BE49-F238E27FC236}">
                    <a16:creationId xmlns:a16="http://schemas.microsoft.com/office/drawing/2014/main" id="{E1A2F469-790B-F04D-921E-5E5B2E7F8DBD}"/>
                  </a:ext>
                </a:extLst>
              </p:cNvPr>
              <p:cNvSpPr txBox="1">
                <a:spLocks noRot="1" noChangeAspect="1" noMove="1" noResize="1" noEditPoints="1" noAdjustHandles="1" noChangeArrowheads="1" noChangeShapeType="1" noTextEdit="1"/>
              </p:cNvSpPr>
              <p:nvPr/>
            </p:nvSpPr>
            <p:spPr>
              <a:xfrm>
                <a:off x="5340744" y="3091158"/>
                <a:ext cx="5858634" cy="3180170"/>
              </a:xfrm>
              <a:prstGeom prst="rect">
                <a:avLst/>
              </a:prstGeom>
              <a:blipFill>
                <a:blip r:embed="rId2"/>
                <a:stretch>
                  <a:fillRect l="-21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2917E37A-28BD-F345-B9DF-B32824767C41}"/>
                  </a:ext>
                </a:extLst>
              </p:cNvPr>
              <p:cNvSpPr txBox="1">
                <a:spLocks/>
              </p:cNvSpPr>
              <p:nvPr/>
            </p:nvSpPr>
            <p:spPr>
              <a:xfrm>
                <a:off x="5340744" y="2678464"/>
                <a:ext cx="5858633"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tx1">
                        <a:lumMod val="95000"/>
                      </a:schemeClr>
                    </a:solidFill>
                  </a:rPr>
                  <a:t>Given a PDA </a:t>
                </a:r>
                <a14:m>
                  <m:oMath xmlns:m="http://schemas.openxmlformats.org/officeDocument/2006/math">
                    <m:r>
                      <a:rPr lang="en-US" sz="1400" b="0" i="1">
                        <a:solidFill>
                          <a:schemeClr val="tx1">
                            <a:lumMod val="95000"/>
                          </a:schemeClr>
                        </a:solidFill>
                        <a:latin typeface="Cambria Math" panose="02040503050406030204" pitchFamily="18" charset="0"/>
                      </a:rPr>
                      <m:t>𝑃</m:t>
                    </m:r>
                    <m:r>
                      <a:rPr lang="en-US" sz="1400" b="0" i="1">
                        <a:solidFill>
                          <a:schemeClr val="tx1">
                            <a:lumMod val="95000"/>
                          </a:schemeClr>
                        </a:solidFill>
                        <a:latin typeface="Cambria Math" panose="02040503050406030204" pitchFamily="18" charset="0"/>
                      </a:rPr>
                      <m:t>=</m:t>
                    </m:r>
                    <m:d>
                      <m:dPr>
                        <m:ctrlPr>
                          <a:rPr lang="en-US" sz="1400" i="1">
                            <a:solidFill>
                              <a:schemeClr val="tx1">
                                <a:lumMod val="95000"/>
                              </a:schemeClr>
                            </a:solidFill>
                            <a:latin typeface="Cambria Math" panose="02040503050406030204" pitchFamily="18" charset="0"/>
                          </a:rPr>
                        </m:ctrlPr>
                      </m:dPr>
                      <m:e>
                        <m:r>
                          <a:rPr lang="en-US" sz="1400" b="0" i="1">
                            <a:solidFill>
                              <a:schemeClr val="tx1">
                                <a:lumMod val="95000"/>
                              </a:schemeClr>
                            </a:solidFill>
                            <a:latin typeface="Cambria Math" panose="02040503050406030204" pitchFamily="18" charset="0"/>
                          </a:rPr>
                          <m:t>𝑄</m:t>
                        </m:r>
                        <m:r>
                          <a:rPr lang="en-US" sz="1400" b="0" i="1">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𝛴</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𝛤</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𝛿</m:t>
                        </m:r>
                        <m:r>
                          <a:rPr lang="en-US" sz="1400" b="0" i="1">
                            <a:solidFill>
                              <a:schemeClr val="tx1">
                                <a:lumMod val="95000"/>
                              </a:schemeClr>
                            </a:solidFill>
                            <a:latin typeface="Cambria Math" panose="02040503050406030204" pitchFamily="18" charset="0"/>
                          </a:rPr>
                          <m:t>,</m:t>
                        </m:r>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0</m:t>
                            </m:r>
                          </m:sub>
                        </m:sSub>
                        <m:r>
                          <a:rPr lang="en-US" sz="1400" b="0" i="1">
                            <a:solidFill>
                              <a:schemeClr val="tx1">
                                <a:lumMod val="95000"/>
                              </a:schemeClr>
                            </a:solidFill>
                            <a:latin typeface="Cambria Math" panose="02040503050406030204" pitchFamily="18" charset="0"/>
                          </a:rPr>
                          <m:t>,</m:t>
                        </m:r>
                        <m:d>
                          <m:dPr>
                            <m:begChr m:val="{"/>
                            <m:endChr m:val="}"/>
                            <m:ctrlPr>
                              <a:rPr lang="en-US" sz="1400" i="1">
                                <a:solidFill>
                                  <a:schemeClr val="tx1">
                                    <a:lumMod val="95000"/>
                                  </a:schemeClr>
                                </a:solidFill>
                                <a:latin typeface="Cambria Math" panose="02040503050406030204" pitchFamily="18" charset="0"/>
                              </a:rPr>
                            </m:ctrlPr>
                          </m:dPr>
                          <m:e>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𝑎𝑐𝑐𝑒𝑝𝑡</m:t>
                                </m:r>
                              </m:sub>
                            </m:sSub>
                          </m:e>
                        </m:d>
                      </m:e>
                    </m:d>
                  </m:oMath>
                </a14:m>
                <a:r>
                  <a:rPr lang="en-US" sz="1400" dirty="0">
                    <a:solidFill>
                      <a:schemeClr val="tx1">
                        <a:lumMod val="95000"/>
                      </a:schemeClr>
                    </a:solidFill>
                  </a:rPr>
                  <a:t>, construct grammar </a:t>
                </a:r>
                <a14:m>
                  <m:oMath xmlns:m="http://schemas.openxmlformats.org/officeDocument/2006/math">
                    <m:r>
                      <a:rPr lang="en-US" sz="1400" b="0" i="1">
                        <a:solidFill>
                          <a:schemeClr val="tx1">
                            <a:lumMod val="95000"/>
                          </a:schemeClr>
                        </a:solidFill>
                        <a:latin typeface="Cambria Math" panose="02040503050406030204" pitchFamily="18" charset="0"/>
                      </a:rPr>
                      <m:t>𝐺</m:t>
                    </m:r>
                  </m:oMath>
                </a14:m>
                <a:r>
                  <a:rPr lang="en-US" sz="1400" dirty="0">
                    <a:solidFill>
                      <a:schemeClr val="tx1">
                        <a:lumMod val="95000"/>
                      </a:schemeClr>
                    </a:solidFill>
                  </a:rPr>
                  <a:t>:</a:t>
                </a:r>
              </a:p>
            </p:txBody>
          </p:sp>
        </mc:Choice>
        <mc:Fallback xmlns="">
          <p:sp>
            <p:nvSpPr>
              <p:cNvPr id="12" name="Content Placeholder 2">
                <a:extLst>
                  <a:ext uri="{FF2B5EF4-FFF2-40B4-BE49-F238E27FC236}">
                    <a16:creationId xmlns:a16="http://schemas.microsoft.com/office/drawing/2014/main" id="{2917E37A-28BD-F345-B9DF-B32824767C41}"/>
                  </a:ext>
                </a:extLst>
              </p:cNvPr>
              <p:cNvSpPr txBox="1">
                <a:spLocks noRot="1" noChangeAspect="1" noMove="1" noResize="1" noEditPoints="1" noAdjustHandles="1" noChangeArrowheads="1" noChangeShapeType="1" noTextEdit="1"/>
              </p:cNvSpPr>
              <p:nvPr/>
            </p:nvSpPr>
            <p:spPr>
              <a:xfrm>
                <a:off x="5340744" y="2678464"/>
                <a:ext cx="5858633" cy="412694"/>
              </a:xfrm>
              <a:prstGeom prst="rect">
                <a:avLst/>
              </a:prstGeom>
              <a:blipFill>
                <a:blip r:embed="rId3"/>
                <a:stretch>
                  <a:fillRect l="-216" b="-30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1592345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1230425" y="3091158"/>
            <a:ext cx="3956570" cy="3180170"/>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So, is it the case that if a string X accepts in the original automata P, then this grammar will definition accept it (and similarly for rejection)?</a:t>
            </a:r>
          </a:p>
          <a:p>
            <a:pPr marL="0" indent="0">
              <a:buFont typeface="Arial" panose="020B0604020202020204" pitchFamily="34" charset="0"/>
              <a:buNone/>
            </a:pPr>
            <a:r>
              <a:rPr lang="en-US" sz="1800" dirty="0"/>
              <a:t>Yes, let’s verbally describe why.</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E1A2F469-790B-F04D-921E-5E5B2E7F8DBD}"/>
                  </a:ext>
                </a:extLst>
              </p:cNvPr>
              <p:cNvSpPr txBox="1">
                <a:spLocks/>
              </p:cNvSpPr>
              <p:nvPr/>
            </p:nvSpPr>
            <p:spPr>
              <a:xfrm>
                <a:off x="5340744" y="3091158"/>
                <a:ext cx="5858634" cy="318017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Variables of </a:t>
                </a:r>
                <a14:m>
                  <m:oMath xmlns:m="http://schemas.openxmlformats.org/officeDocument/2006/math">
                    <m:r>
                      <a:rPr lang="en-US" sz="1400" i="1">
                        <a:solidFill>
                          <a:schemeClr val="bg1"/>
                        </a:solidFill>
                        <a:latin typeface="Cambria Math" panose="02040503050406030204" pitchFamily="18" charset="0"/>
                      </a:rPr>
                      <m:t>𝐺</m:t>
                    </m:r>
                  </m:oMath>
                </a14:m>
                <a:r>
                  <a:rPr lang="en-US" sz="1400" b="0" dirty="0">
                    <a:solidFill>
                      <a:schemeClr val="bg1"/>
                    </a:solidFill>
                  </a:rPr>
                  <a:t> are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 </m:t>
                        </m:r>
                      </m:e>
                    </m:d>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m:t>
                    </m:r>
                  </m:oMath>
                </a14:m>
                <a:endParaRPr lang="en-US" sz="1400" dirty="0">
                  <a:solidFill>
                    <a:schemeClr val="bg1"/>
                  </a:solidFill>
                </a:endParaRPr>
              </a:p>
              <a:p>
                <a:pPr marL="0" indent="0">
                  <a:buNone/>
                </a:pPr>
                <a:r>
                  <a:rPr lang="en-US" sz="1400" dirty="0">
                    <a:solidFill>
                      <a:schemeClr val="bg1"/>
                    </a:solidFill>
                  </a:rPr>
                  <a:t>Start variable is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0</m:t>
                            </m:r>
                          </m:sub>
                        </m:sSub>
                        <m:r>
                          <a:rPr lang="en-US" sz="1400" b="0" i="1" smtClean="0">
                            <a:solidFill>
                              <a:schemeClr val="bg1"/>
                            </a:solidFill>
                            <a:latin typeface="Cambria Math" panose="02040503050406030204" pitchFamily="18" charset="0"/>
                          </a:rPr>
                          <m:t> </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𝑎𝑐𝑐𝑒𝑝𝑡</m:t>
                            </m:r>
                          </m:sub>
                        </m:sSub>
                      </m:sub>
                    </m:sSub>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r>
                      <m:rPr>
                        <m:sty m:val="p"/>
                      </m:rPr>
                      <a:rPr lang="en-US" sz="1400" b="0" i="0" smtClean="0">
                        <a:solidFill>
                          <a:schemeClr val="bg1"/>
                        </a:solidFill>
                        <a:latin typeface="Cambria Math" panose="02040503050406030204" pitchFamily="18" charset="0"/>
                      </a:rPr>
                      <m:t>Γ</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m:rPr>
                            <m:sty m:val="p"/>
                          </m:rPr>
                          <a:rPr lang="en-US" sz="1400" b="0" i="0" smtClean="0">
                            <a:solidFill>
                              <a:schemeClr val="bg1"/>
                            </a:solidFill>
                            <a:latin typeface="Cambria Math" panose="02040503050406030204" pitchFamily="18" charset="0"/>
                          </a:rPr>
                          <m:t>Σ</m:t>
                        </m:r>
                      </m:e>
                      <m:sub>
                        <m:r>
                          <a:rPr lang="en-US" sz="1400" b="0" i="1" smtClean="0">
                            <a:solidFill>
                              <a:schemeClr val="bg1"/>
                            </a:solidFill>
                            <a:latin typeface="Cambria Math" panose="02040503050406030204" pitchFamily="18" charset="0"/>
                          </a:rPr>
                          <m:t>𝜖</m:t>
                        </m:r>
                      </m:sub>
                    </m:sSub>
                  </m:oMath>
                </a14:m>
                <a:r>
                  <a:rPr lang="en-US" sz="1400" dirty="0">
                    <a:solidFill>
                      <a:schemeClr val="bg1"/>
                    </a:solidFill>
                  </a:rPr>
                  <a:t>, if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contains </a:t>
                </a:r>
                <a14:m>
                  <m:oMath xmlns:m="http://schemas.openxmlformats.org/officeDocument/2006/math">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e>
                    </m:d>
                  </m:oMath>
                </a14:m>
                <a:r>
                  <a:rPr lang="en-US" sz="1400" dirty="0">
                    <a:solidFill>
                      <a:schemeClr val="bg1"/>
                    </a:solidFill>
                  </a:rPr>
                  <a:t> contains </a:t>
                </a:r>
                <a14:m>
                  <m:oMath xmlns:m="http://schemas.openxmlformats.org/officeDocument/2006/math">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put the rule </a:t>
                </a:r>
                <a14:m>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𝑟𝑠</m:t>
                        </m:r>
                      </m:sub>
                    </m:sSub>
                    <m:r>
                      <a:rPr lang="en-US" sz="1400" b="0" i="1" smtClean="0">
                        <a:solidFill>
                          <a:schemeClr val="bg1"/>
                        </a:solidFill>
                        <a:latin typeface="Cambria Math" panose="02040503050406030204" pitchFamily="18" charset="0"/>
                      </a:rPr>
                      <m:t>𝑏</m:t>
                    </m:r>
                  </m:oMath>
                </a14:m>
                <a:r>
                  <a:rPr lang="en-US" sz="1400" dirty="0">
                    <a:solidFill>
                      <a:schemeClr val="bg1"/>
                    </a:solidFill>
                  </a:rPr>
                  <a:t> into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oMath>
                </a14:m>
                <a:r>
                  <a:rPr lang="en-US" sz="1400" dirty="0">
                    <a:solidFill>
                      <a:schemeClr val="bg1"/>
                    </a:solidFill>
                  </a:rPr>
                  <a:t>, put the rule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𝑝𝑟</m:t>
                        </m:r>
                      </m:sub>
                    </m:s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𝑟𝑞</m:t>
                        </m:r>
                      </m:sub>
                    </m:sSub>
                  </m:oMath>
                </a14:m>
                <a:r>
                  <a:rPr lang="en-US" sz="1400" dirty="0">
                    <a:solidFill>
                      <a:schemeClr val="bg1"/>
                    </a:solidFill>
                  </a:rPr>
                  <a:t> in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r>
                  <a:rPr lang="en-US" sz="1400" dirty="0">
                    <a:solidFill>
                      <a:schemeClr val="bg1"/>
                    </a:solidFill>
                  </a:rPr>
                  <a:t>Finally, 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oMath>
                </a14:m>
                <a:r>
                  <a:rPr lang="en-US" sz="1400" dirty="0">
                    <a:solidFill>
                      <a:schemeClr val="bg1"/>
                    </a:solidFill>
                  </a:rPr>
                  <a:t>, put the rule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𝑝𝑝</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oMath>
                </a14:m>
                <a:r>
                  <a:rPr lang="en-US" sz="1400" dirty="0">
                    <a:solidFill>
                      <a:schemeClr val="bg1"/>
                    </a:solidFill>
                  </a:rPr>
                  <a:t> in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p:txBody>
          </p:sp>
        </mc:Choice>
        <mc:Fallback xmlns="">
          <p:sp>
            <p:nvSpPr>
              <p:cNvPr id="11" name="Content Placeholder 2">
                <a:extLst>
                  <a:ext uri="{FF2B5EF4-FFF2-40B4-BE49-F238E27FC236}">
                    <a16:creationId xmlns:a16="http://schemas.microsoft.com/office/drawing/2014/main" id="{E1A2F469-790B-F04D-921E-5E5B2E7F8DBD}"/>
                  </a:ext>
                </a:extLst>
              </p:cNvPr>
              <p:cNvSpPr txBox="1">
                <a:spLocks noRot="1" noChangeAspect="1" noMove="1" noResize="1" noEditPoints="1" noAdjustHandles="1" noChangeArrowheads="1" noChangeShapeType="1" noTextEdit="1"/>
              </p:cNvSpPr>
              <p:nvPr/>
            </p:nvSpPr>
            <p:spPr>
              <a:xfrm>
                <a:off x="5340744" y="3091158"/>
                <a:ext cx="5858634" cy="3180170"/>
              </a:xfrm>
              <a:prstGeom prst="rect">
                <a:avLst/>
              </a:prstGeom>
              <a:blipFill>
                <a:blip r:embed="rId2"/>
                <a:stretch>
                  <a:fillRect l="-21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2917E37A-28BD-F345-B9DF-B32824767C41}"/>
                  </a:ext>
                </a:extLst>
              </p:cNvPr>
              <p:cNvSpPr txBox="1">
                <a:spLocks/>
              </p:cNvSpPr>
              <p:nvPr/>
            </p:nvSpPr>
            <p:spPr>
              <a:xfrm>
                <a:off x="5340744" y="2678464"/>
                <a:ext cx="5858633"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tx1">
                        <a:lumMod val="95000"/>
                      </a:schemeClr>
                    </a:solidFill>
                  </a:rPr>
                  <a:t>Given a PDA </a:t>
                </a:r>
                <a14:m>
                  <m:oMath xmlns:m="http://schemas.openxmlformats.org/officeDocument/2006/math">
                    <m:r>
                      <a:rPr lang="en-US" sz="1400" b="0" i="1">
                        <a:solidFill>
                          <a:schemeClr val="tx1">
                            <a:lumMod val="95000"/>
                          </a:schemeClr>
                        </a:solidFill>
                        <a:latin typeface="Cambria Math" panose="02040503050406030204" pitchFamily="18" charset="0"/>
                      </a:rPr>
                      <m:t>𝑃</m:t>
                    </m:r>
                    <m:r>
                      <a:rPr lang="en-US" sz="1400" b="0" i="1">
                        <a:solidFill>
                          <a:schemeClr val="tx1">
                            <a:lumMod val="95000"/>
                          </a:schemeClr>
                        </a:solidFill>
                        <a:latin typeface="Cambria Math" panose="02040503050406030204" pitchFamily="18" charset="0"/>
                      </a:rPr>
                      <m:t>=</m:t>
                    </m:r>
                    <m:d>
                      <m:dPr>
                        <m:ctrlPr>
                          <a:rPr lang="en-US" sz="1400" i="1">
                            <a:solidFill>
                              <a:schemeClr val="tx1">
                                <a:lumMod val="95000"/>
                              </a:schemeClr>
                            </a:solidFill>
                            <a:latin typeface="Cambria Math" panose="02040503050406030204" pitchFamily="18" charset="0"/>
                          </a:rPr>
                        </m:ctrlPr>
                      </m:dPr>
                      <m:e>
                        <m:r>
                          <a:rPr lang="en-US" sz="1400" b="0" i="1">
                            <a:solidFill>
                              <a:schemeClr val="tx1">
                                <a:lumMod val="95000"/>
                              </a:schemeClr>
                            </a:solidFill>
                            <a:latin typeface="Cambria Math" panose="02040503050406030204" pitchFamily="18" charset="0"/>
                          </a:rPr>
                          <m:t>𝑄</m:t>
                        </m:r>
                        <m:r>
                          <a:rPr lang="en-US" sz="1400" b="0" i="1">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𝛴</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𝛤</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𝛿</m:t>
                        </m:r>
                        <m:r>
                          <a:rPr lang="en-US" sz="1400" b="0" i="1">
                            <a:solidFill>
                              <a:schemeClr val="tx1">
                                <a:lumMod val="95000"/>
                              </a:schemeClr>
                            </a:solidFill>
                            <a:latin typeface="Cambria Math" panose="02040503050406030204" pitchFamily="18" charset="0"/>
                          </a:rPr>
                          <m:t>,</m:t>
                        </m:r>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0</m:t>
                            </m:r>
                          </m:sub>
                        </m:sSub>
                        <m:r>
                          <a:rPr lang="en-US" sz="1400" b="0" i="1">
                            <a:solidFill>
                              <a:schemeClr val="tx1">
                                <a:lumMod val="95000"/>
                              </a:schemeClr>
                            </a:solidFill>
                            <a:latin typeface="Cambria Math" panose="02040503050406030204" pitchFamily="18" charset="0"/>
                          </a:rPr>
                          <m:t>,</m:t>
                        </m:r>
                        <m:d>
                          <m:dPr>
                            <m:begChr m:val="{"/>
                            <m:endChr m:val="}"/>
                            <m:ctrlPr>
                              <a:rPr lang="en-US" sz="1400" i="1">
                                <a:solidFill>
                                  <a:schemeClr val="tx1">
                                    <a:lumMod val="95000"/>
                                  </a:schemeClr>
                                </a:solidFill>
                                <a:latin typeface="Cambria Math" panose="02040503050406030204" pitchFamily="18" charset="0"/>
                              </a:rPr>
                            </m:ctrlPr>
                          </m:dPr>
                          <m:e>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𝑎𝑐𝑐𝑒𝑝𝑡</m:t>
                                </m:r>
                              </m:sub>
                            </m:sSub>
                          </m:e>
                        </m:d>
                      </m:e>
                    </m:d>
                  </m:oMath>
                </a14:m>
                <a:r>
                  <a:rPr lang="en-US" sz="1400" dirty="0">
                    <a:solidFill>
                      <a:schemeClr val="tx1">
                        <a:lumMod val="95000"/>
                      </a:schemeClr>
                    </a:solidFill>
                  </a:rPr>
                  <a:t>, construct grammar </a:t>
                </a:r>
                <a14:m>
                  <m:oMath xmlns:m="http://schemas.openxmlformats.org/officeDocument/2006/math">
                    <m:r>
                      <a:rPr lang="en-US" sz="1400" b="0" i="1">
                        <a:solidFill>
                          <a:schemeClr val="tx1">
                            <a:lumMod val="95000"/>
                          </a:schemeClr>
                        </a:solidFill>
                        <a:latin typeface="Cambria Math" panose="02040503050406030204" pitchFamily="18" charset="0"/>
                      </a:rPr>
                      <m:t>𝐺</m:t>
                    </m:r>
                  </m:oMath>
                </a14:m>
                <a:r>
                  <a:rPr lang="en-US" sz="1400" dirty="0">
                    <a:solidFill>
                      <a:schemeClr val="tx1">
                        <a:lumMod val="95000"/>
                      </a:schemeClr>
                    </a:solidFill>
                  </a:rPr>
                  <a:t>:</a:t>
                </a:r>
              </a:p>
            </p:txBody>
          </p:sp>
        </mc:Choice>
        <mc:Fallback xmlns="">
          <p:sp>
            <p:nvSpPr>
              <p:cNvPr id="12" name="Content Placeholder 2">
                <a:extLst>
                  <a:ext uri="{FF2B5EF4-FFF2-40B4-BE49-F238E27FC236}">
                    <a16:creationId xmlns:a16="http://schemas.microsoft.com/office/drawing/2014/main" id="{2917E37A-28BD-F345-B9DF-B32824767C41}"/>
                  </a:ext>
                </a:extLst>
              </p:cNvPr>
              <p:cNvSpPr txBox="1">
                <a:spLocks noRot="1" noChangeAspect="1" noMove="1" noResize="1" noEditPoints="1" noAdjustHandles="1" noChangeArrowheads="1" noChangeShapeType="1" noTextEdit="1"/>
              </p:cNvSpPr>
              <p:nvPr/>
            </p:nvSpPr>
            <p:spPr>
              <a:xfrm>
                <a:off x="5340744" y="2678464"/>
                <a:ext cx="5858633" cy="412694"/>
              </a:xfrm>
              <a:prstGeom prst="rect">
                <a:avLst/>
              </a:prstGeom>
              <a:blipFill>
                <a:blip r:embed="rId3"/>
                <a:stretch>
                  <a:fillRect l="-216" b="-30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110660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We did it!</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2067551"/>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10" name="Content Placeholder 2">
            <a:extLst>
              <a:ext uri="{FF2B5EF4-FFF2-40B4-BE49-F238E27FC236}">
                <a16:creationId xmlns:a16="http://schemas.microsoft.com/office/drawing/2014/main" id="{DFDED13F-3EE9-B846-955C-446F847CAC43}"/>
              </a:ext>
            </a:extLst>
          </p:cNvPr>
          <p:cNvSpPr txBox="1">
            <a:spLocks/>
          </p:cNvSpPr>
          <p:nvPr/>
        </p:nvSpPr>
        <p:spPr>
          <a:xfrm>
            <a:off x="1959817" y="3180170"/>
            <a:ext cx="8276608" cy="110051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Great! So, pushdown automata and context-free grammars are equivalent in their descriptive power, and they are MORE powerful than regular languages / NFAs</a:t>
            </a:r>
          </a:p>
        </p:txBody>
      </p:sp>
    </p:spTree>
    <p:extLst>
      <p:ext uri="{BB962C8B-B14F-4D97-AF65-F5344CB8AC3E}">
        <p14:creationId xmlns:p14="http://schemas.microsoft.com/office/powerpoint/2010/main" val="2152958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3: Non-Context-Free Languages</a:t>
            </a:r>
          </a:p>
        </p:txBody>
      </p:sp>
    </p:spTree>
    <p:extLst>
      <p:ext uri="{BB962C8B-B14F-4D97-AF65-F5344CB8AC3E}">
        <p14:creationId xmlns:p14="http://schemas.microsoft.com/office/powerpoint/2010/main" val="37942845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Pumping Lemma for CFL</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41D26B1A-848A-644D-A721-C841CBE4A26C}"/>
                  </a:ext>
                </a:extLst>
              </p:cNvPr>
              <p:cNvSpPr txBox="1">
                <a:spLocks/>
              </p:cNvSpPr>
              <p:nvPr/>
            </p:nvSpPr>
            <p:spPr>
              <a:xfrm>
                <a:off x="2743200" y="2281954"/>
                <a:ext cx="6619285" cy="2824121"/>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b="0" dirty="0">
                    <a:solidFill>
                      <a:schemeClr val="bg1"/>
                    </a:solidFill>
                  </a:rPr>
                  <a:t>If </a:t>
                </a:r>
                <a14:m>
                  <m:oMath xmlns:m="http://schemas.openxmlformats.org/officeDocument/2006/math">
                    <m:r>
                      <a:rPr lang="en-US" sz="1800" b="0" i="1" smtClean="0">
                        <a:solidFill>
                          <a:schemeClr val="bg1"/>
                        </a:solidFill>
                        <a:latin typeface="Cambria Math" panose="02040503050406030204" pitchFamily="18" charset="0"/>
                      </a:rPr>
                      <m:t>𝐴</m:t>
                    </m:r>
                  </m:oMath>
                </a14:m>
                <a:r>
                  <a:rPr lang="en-US" sz="1800" b="0" dirty="0">
                    <a:solidFill>
                      <a:schemeClr val="bg1"/>
                    </a:solidFill>
                  </a:rPr>
                  <a:t> is a context-free language, then there is a number </a:t>
                </a:r>
                <a14:m>
                  <m:oMath xmlns:m="http://schemas.openxmlformats.org/officeDocument/2006/math">
                    <m:r>
                      <a:rPr lang="en-US" sz="1800" b="0" i="1" smtClean="0">
                        <a:solidFill>
                          <a:schemeClr val="bg1"/>
                        </a:solidFill>
                        <a:latin typeface="Cambria Math" panose="02040503050406030204" pitchFamily="18" charset="0"/>
                      </a:rPr>
                      <m:t>𝑝</m:t>
                    </m:r>
                  </m:oMath>
                </a14:m>
                <a:r>
                  <a:rPr lang="en-US" sz="1800" b="0" dirty="0">
                    <a:solidFill>
                      <a:schemeClr val="bg1"/>
                    </a:solidFill>
                  </a:rPr>
                  <a:t> (the pumping length) where, if </a:t>
                </a:r>
                <a14:m>
                  <m:oMath xmlns:m="http://schemas.openxmlformats.org/officeDocument/2006/math">
                    <m:r>
                      <a:rPr lang="en-US" sz="1800" b="0" i="1" smtClean="0">
                        <a:solidFill>
                          <a:schemeClr val="bg1"/>
                        </a:solidFill>
                        <a:latin typeface="Cambria Math" panose="02040503050406030204" pitchFamily="18" charset="0"/>
                      </a:rPr>
                      <m:t>𝑠</m:t>
                    </m:r>
                  </m:oMath>
                </a14:m>
                <a:r>
                  <a:rPr lang="en-US" sz="1800" b="0" dirty="0">
                    <a:solidFill>
                      <a:schemeClr val="bg1"/>
                    </a:solidFill>
                  </a:rPr>
                  <a:t> is any string such that </a:t>
                </a:r>
                <a14:m>
                  <m:oMath xmlns:m="http://schemas.openxmlformats.org/officeDocument/2006/math">
                    <m:r>
                      <a:rPr lang="en-US" sz="1800" b="0" i="1" smtClean="0">
                        <a:solidFill>
                          <a:schemeClr val="bg1"/>
                        </a:solidFill>
                        <a:latin typeface="Cambria Math" panose="02040503050406030204" pitchFamily="18" charset="0"/>
                      </a:rPr>
                      <m:t>𝑠</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oMath>
                </a14:m>
                <a:r>
                  <a:rPr lang="en-US" sz="1800" b="0" dirty="0">
                    <a:solidFill>
                      <a:schemeClr val="bg1"/>
                    </a:solidFill>
                  </a:rPr>
                  <a:t> and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𝑠</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𝑝</m:t>
                    </m:r>
                  </m:oMath>
                </a14:m>
                <a:r>
                  <a:rPr lang="en-US" sz="1800" b="0" dirty="0">
                    <a:solidFill>
                      <a:schemeClr val="bg1"/>
                    </a:solidFill>
                  </a:rPr>
                  <a:t>, then </a:t>
                </a:r>
                <a14:m>
                  <m:oMath xmlns:m="http://schemas.openxmlformats.org/officeDocument/2006/math">
                    <m:r>
                      <a:rPr lang="en-US" sz="1800" b="0" i="1" smtClean="0">
                        <a:solidFill>
                          <a:schemeClr val="bg1"/>
                        </a:solidFill>
                        <a:latin typeface="Cambria Math" panose="02040503050406030204" pitchFamily="18" charset="0"/>
                      </a:rPr>
                      <m:t>𝑠</m:t>
                    </m:r>
                  </m:oMath>
                </a14:m>
                <a:r>
                  <a:rPr lang="en-US" sz="1800" b="0" dirty="0">
                    <a:solidFill>
                      <a:schemeClr val="bg1"/>
                    </a:solidFill>
                  </a:rPr>
                  <a:t> may be divided into five pieces </a:t>
                </a:r>
                <a14:m>
                  <m:oMath xmlns:m="http://schemas.openxmlformats.org/officeDocument/2006/math">
                    <m:r>
                      <a:rPr lang="en-US" sz="1800" b="0" i="1" smtClean="0">
                        <a:solidFill>
                          <a:schemeClr val="bg1"/>
                        </a:solidFill>
                        <a:latin typeface="Cambria Math" panose="02040503050406030204" pitchFamily="18" charset="0"/>
                      </a:rPr>
                      <m:t>𝑠</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𝑢𝑣𝑥𝑦𝑧</m:t>
                    </m:r>
                  </m:oMath>
                </a14:m>
                <a:r>
                  <a:rPr lang="en-US" sz="1800" b="0" dirty="0">
                    <a:solidFill>
                      <a:schemeClr val="bg1"/>
                    </a:solidFill>
                  </a:rPr>
                  <a:t> satisfying the following:</a:t>
                </a:r>
              </a:p>
              <a:p>
                <a:pPr marL="0" indent="0">
                  <a:buNone/>
                </a:pPr>
                <a:r>
                  <a:rPr lang="en-US" sz="1800" dirty="0">
                    <a:solidFill>
                      <a:schemeClr val="bg1"/>
                    </a:solidFill>
                  </a:rPr>
                  <a:t>1. for each </a:t>
                </a:r>
                <a14:m>
                  <m:oMath xmlns:m="http://schemas.openxmlformats.org/officeDocument/2006/math">
                    <m:r>
                      <a:rPr lang="en-US" sz="1800" b="0" i="1" smtClean="0">
                        <a:solidFill>
                          <a:schemeClr val="bg1"/>
                        </a:solidFill>
                        <a:latin typeface="Cambria Math" panose="02040503050406030204" pitchFamily="18" charset="0"/>
                      </a:rPr>
                      <m:t>𝑖</m:t>
                    </m:r>
                    <m:r>
                      <a:rPr lang="en-US" sz="1800" b="0" i="1" smtClean="0">
                        <a:solidFill>
                          <a:schemeClr val="bg1"/>
                        </a:solidFill>
                        <a:latin typeface="Cambria Math" panose="02040503050406030204" pitchFamily="18" charset="0"/>
                      </a:rPr>
                      <m:t>≥0</m:t>
                    </m:r>
                  </m:oMath>
                </a14:m>
                <a:r>
                  <a:rPr lang="en-US" sz="1800" dirty="0">
                    <a:solidFill>
                      <a:schemeClr val="bg1"/>
                    </a:solidFill>
                  </a:rPr>
                  <a:t>, </a:t>
                </a:r>
                <a14:m>
                  <m:oMath xmlns:m="http://schemas.openxmlformats.org/officeDocument/2006/math">
                    <m:r>
                      <a:rPr lang="en-US" sz="1800" b="0" i="1" smtClean="0">
                        <a:solidFill>
                          <a:schemeClr val="bg1"/>
                        </a:solidFill>
                        <a:latin typeface="Cambria Math" panose="02040503050406030204" pitchFamily="18" charset="0"/>
                      </a:rPr>
                      <m:t>𝑢</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𝑣</m:t>
                        </m:r>
                      </m:e>
                      <m:sup>
                        <m:r>
                          <a:rPr lang="en-US" sz="1800" b="0" i="1" smtClean="0">
                            <a:solidFill>
                              <a:schemeClr val="bg1"/>
                            </a:solidFill>
                            <a:latin typeface="Cambria Math" panose="02040503050406030204" pitchFamily="18" charset="0"/>
                          </a:rPr>
                          <m:t>𝑖</m:t>
                        </m:r>
                      </m:sup>
                    </m:sSup>
                    <m:r>
                      <a:rPr lang="en-US" sz="1800" b="0" i="1" smtClean="0">
                        <a:solidFill>
                          <a:schemeClr val="bg1"/>
                        </a:solidFill>
                        <a:latin typeface="Cambria Math" panose="02040503050406030204" pitchFamily="18" charset="0"/>
                      </a:rPr>
                      <m:t>𝑥</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𝑦</m:t>
                        </m:r>
                      </m:e>
                      <m:sup>
                        <m:r>
                          <a:rPr lang="en-US" sz="1800" b="0" i="1" smtClean="0">
                            <a:solidFill>
                              <a:schemeClr val="bg1"/>
                            </a:solidFill>
                            <a:latin typeface="Cambria Math" panose="02040503050406030204" pitchFamily="18" charset="0"/>
                          </a:rPr>
                          <m:t>𝑖</m:t>
                        </m:r>
                      </m:sup>
                    </m:sSup>
                    <m:r>
                      <a:rPr lang="en-US" sz="1800" b="0" i="1" smtClean="0">
                        <a:solidFill>
                          <a:schemeClr val="bg1"/>
                        </a:solidFill>
                        <a:latin typeface="Cambria Math" panose="02040503050406030204" pitchFamily="18" charset="0"/>
                      </a:rPr>
                      <m:t>𝑧</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 </m:t>
                    </m:r>
                  </m:oMath>
                </a14:m>
                <a:endParaRPr lang="en-US" sz="1800" dirty="0">
                  <a:solidFill>
                    <a:schemeClr val="bg1"/>
                  </a:solidFill>
                </a:endParaRPr>
              </a:p>
              <a:p>
                <a:pPr marL="0" indent="0">
                  <a:buNone/>
                </a:pPr>
                <a:r>
                  <a:rPr lang="en-US" sz="1800" dirty="0">
                    <a:solidFill>
                      <a:schemeClr val="bg1"/>
                    </a:solidFill>
                  </a:rPr>
                  <a:t>2.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𝑣𝑦</m:t>
                        </m:r>
                      </m:e>
                    </m:d>
                    <m:r>
                      <a:rPr lang="en-US" sz="1800" b="0" i="1" smtClean="0">
                        <a:solidFill>
                          <a:schemeClr val="bg1"/>
                        </a:solidFill>
                        <a:latin typeface="Cambria Math" panose="02040503050406030204" pitchFamily="18" charset="0"/>
                      </a:rPr>
                      <m:t>&gt;0</m:t>
                    </m:r>
                  </m:oMath>
                </a14:m>
                <a:endParaRPr lang="en-US" sz="1800" dirty="0">
                  <a:solidFill>
                    <a:schemeClr val="bg1"/>
                  </a:solidFill>
                </a:endParaRPr>
              </a:p>
              <a:p>
                <a:pPr marL="0" indent="0">
                  <a:buNone/>
                </a:pPr>
                <a:r>
                  <a:rPr lang="en-US" sz="1800" dirty="0">
                    <a:solidFill>
                      <a:schemeClr val="bg1"/>
                    </a:solidFill>
                  </a:rPr>
                  <a:t>3.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𝑣𝑥𝑦</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𝑝</m:t>
                    </m:r>
                  </m:oMath>
                </a14:m>
                <a:endParaRPr lang="en-US" sz="1800" dirty="0">
                  <a:solidFill>
                    <a:schemeClr val="bg1"/>
                  </a:solidFill>
                </a:endParaRPr>
              </a:p>
            </p:txBody>
          </p:sp>
        </mc:Choice>
        <mc:Fallback xmlns="">
          <p:sp>
            <p:nvSpPr>
              <p:cNvPr id="6" name="Content Placeholder 2">
                <a:extLst>
                  <a:ext uri="{FF2B5EF4-FFF2-40B4-BE49-F238E27FC236}">
                    <a16:creationId xmlns:a16="http://schemas.microsoft.com/office/drawing/2014/main" id="{41D26B1A-848A-644D-A721-C841CBE4A26C}"/>
                  </a:ext>
                </a:extLst>
              </p:cNvPr>
              <p:cNvSpPr txBox="1">
                <a:spLocks noRot="1" noChangeAspect="1" noMove="1" noResize="1" noEditPoints="1" noAdjustHandles="1" noChangeArrowheads="1" noChangeShapeType="1" noTextEdit="1"/>
              </p:cNvSpPr>
              <p:nvPr/>
            </p:nvSpPr>
            <p:spPr>
              <a:xfrm>
                <a:off x="2743200" y="2281954"/>
                <a:ext cx="6619285" cy="2824121"/>
              </a:xfrm>
              <a:prstGeom prst="rect">
                <a:avLst/>
              </a:prstGeom>
              <a:blipFill>
                <a:blip r:embed="rId2"/>
                <a:stretch>
                  <a:fillRect l="-768" t="-450" r="-768"/>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6F2E419C-1812-6644-A671-8626CE99E5FA}"/>
              </a:ext>
            </a:extLst>
          </p:cNvPr>
          <p:cNvSpPr txBox="1">
            <a:spLocks/>
          </p:cNvSpPr>
          <p:nvPr/>
        </p:nvSpPr>
        <p:spPr>
          <a:xfrm>
            <a:off x="2743200" y="1885443"/>
            <a:ext cx="6619285"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b="1" dirty="0">
                <a:solidFill>
                  <a:schemeClr val="tx1">
                    <a:lumMod val="95000"/>
                  </a:schemeClr>
                </a:solidFill>
              </a:rPr>
              <a:t>The pumping lemma for context-free languages:</a:t>
            </a:r>
          </a:p>
        </p:txBody>
      </p:sp>
    </p:spTree>
    <p:extLst>
      <p:ext uri="{BB962C8B-B14F-4D97-AF65-F5344CB8AC3E}">
        <p14:creationId xmlns:p14="http://schemas.microsoft.com/office/powerpoint/2010/main" val="827682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Pumping Lemma for CFL</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AA1F732D-3998-3F4A-9664-7431E674A903}"/>
                  </a:ext>
                </a:extLst>
              </p:cNvPr>
              <p:cNvSpPr txBox="1">
                <a:spLocks/>
              </p:cNvSpPr>
              <p:nvPr/>
            </p:nvSpPr>
            <p:spPr>
              <a:xfrm>
                <a:off x="2435703" y="1175263"/>
                <a:ext cx="7533685" cy="178834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If </a:t>
                </a:r>
                <a14:m>
                  <m:oMath xmlns:m="http://schemas.openxmlformats.org/officeDocument/2006/math">
                    <m:r>
                      <a:rPr lang="en-US" sz="1400" b="0" i="1" smtClean="0">
                        <a:solidFill>
                          <a:schemeClr val="bg1"/>
                        </a:solidFill>
                        <a:latin typeface="Cambria Math" panose="02040503050406030204" pitchFamily="18" charset="0"/>
                      </a:rPr>
                      <m:t>𝐴</m:t>
                    </m:r>
                  </m:oMath>
                </a14:m>
                <a:r>
                  <a:rPr lang="en-US" sz="1400" b="0" dirty="0">
                    <a:solidFill>
                      <a:schemeClr val="bg1"/>
                    </a:solidFill>
                  </a:rPr>
                  <a:t> is a context-free language, then there is a number </a:t>
                </a:r>
                <a14:m>
                  <m:oMath xmlns:m="http://schemas.openxmlformats.org/officeDocument/2006/math">
                    <m:r>
                      <a:rPr lang="en-US" sz="1400" b="0" i="1" smtClean="0">
                        <a:solidFill>
                          <a:schemeClr val="bg1"/>
                        </a:solidFill>
                        <a:latin typeface="Cambria Math" panose="02040503050406030204" pitchFamily="18" charset="0"/>
                      </a:rPr>
                      <m:t>𝑝</m:t>
                    </m:r>
                  </m:oMath>
                </a14:m>
                <a:r>
                  <a:rPr lang="en-US" sz="1400" b="0" dirty="0">
                    <a:solidFill>
                      <a:schemeClr val="bg1"/>
                    </a:solidFill>
                  </a:rPr>
                  <a:t> (the pumping length) where, if </a:t>
                </a:r>
                <a14:m>
                  <m:oMath xmlns:m="http://schemas.openxmlformats.org/officeDocument/2006/math">
                    <m:r>
                      <a:rPr lang="en-US" sz="1400" b="0" i="1" smtClean="0">
                        <a:solidFill>
                          <a:schemeClr val="bg1"/>
                        </a:solidFill>
                        <a:latin typeface="Cambria Math" panose="02040503050406030204" pitchFamily="18" charset="0"/>
                      </a:rPr>
                      <m:t>𝑠</m:t>
                    </m:r>
                  </m:oMath>
                </a14:m>
                <a:r>
                  <a:rPr lang="en-US" sz="1400" b="0" dirty="0">
                    <a:solidFill>
                      <a:schemeClr val="bg1"/>
                    </a:solidFill>
                  </a:rPr>
                  <a:t> is any string such that </a:t>
                </a:r>
                <a14:m>
                  <m:oMath xmlns:m="http://schemas.openxmlformats.org/officeDocument/2006/math">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𝐴</m:t>
                    </m:r>
                  </m:oMath>
                </a14:m>
                <a:r>
                  <a:rPr lang="en-US" sz="1400" b="0" dirty="0">
                    <a:solidFill>
                      <a:schemeClr val="bg1"/>
                    </a:solidFill>
                  </a:rPr>
                  <a:t> and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𝑠</m:t>
                        </m:r>
                      </m:e>
                    </m:d>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𝑝</m:t>
                    </m:r>
                  </m:oMath>
                </a14:m>
                <a:r>
                  <a:rPr lang="en-US" sz="1400" b="0" dirty="0">
                    <a:solidFill>
                      <a:schemeClr val="bg1"/>
                    </a:solidFill>
                  </a:rPr>
                  <a:t>, then </a:t>
                </a:r>
                <a14:m>
                  <m:oMath xmlns:m="http://schemas.openxmlformats.org/officeDocument/2006/math">
                    <m:r>
                      <a:rPr lang="en-US" sz="1400" b="0" i="1" smtClean="0">
                        <a:solidFill>
                          <a:schemeClr val="bg1"/>
                        </a:solidFill>
                        <a:latin typeface="Cambria Math" panose="02040503050406030204" pitchFamily="18" charset="0"/>
                      </a:rPr>
                      <m:t>𝑠</m:t>
                    </m:r>
                  </m:oMath>
                </a14:m>
                <a:r>
                  <a:rPr lang="en-US" sz="1400" b="0" dirty="0">
                    <a:solidFill>
                      <a:schemeClr val="bg1"/>
                    </a:solidFill>
                  </a:rPr>
                  <a:t> may be divided into five pieces </a:t>
                </a:r>
                <a14:m>
                  <m:oMath xmlns:m="http://schemas.openxmlformats.org/officeDocument/2006/math">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𝑢𝑣𝑥𝑦𝑧</m:t>
                    </m:r>
                  </m:oMath>
                </a14:m>
                <a:r>
                  <a:rPr lang="en-US" sz="1400" b="0" dirty="0">
                    <a:solidFill>
                      <a:schemeClr val="bg1"/>
                    </a:solidFill>
                  </a:rPr>
                  <a:t> satisfying the following:</a:t>
                </a:r>
              </a:p>
              <a:p>
                <a:pPr marL="0" indent="0">
                  <a:buNone/>
                </a:pPr>
                <a:r>
                  <a:rPr lang="en-US" sz="1400" dirty="0">
                    <a:solidFill>
                      <a:schemeClr val="bg1"/>
                    </a:solidFill>
                  </a:rPr>
                  <a:t>1. for each </a:t>
                </a:r>
                <a14:m>
                  <m:oMath xmlns:m="http://schemas.openxmlformats.org/officeDocument/2006/math">
                    <m:r>
                      <a:rPr lang="en-US" sz="1400" b="0" i="1" smtClean="0">
                        <a:solidFill>
                          <a:schemeClr val="bg1"/>
                        </a:solidFill>
                        <a:latin typeface="Cambria Math" panose="02040503050406030204" pitchFamily="18" charset="0"/>
                      </a:rPr>
                      <m:t>𝑖</m:t>
                    </m:r>
                    <m:r>
                      <a:rPr lang="en-US" sz="1400" b="0" i="1" smtClean="0">
                        <a:solidFill>
                          <a:schemeClr val="bg1"/>
                        </a:solidFill>
                        <a:latin typeface="Cambria Math" panose="02040503050406030204" pitchFamily="18" charset="0"/>
                      </a:rPr>
                      <m:t>≥0</m:t>
                    </m:r>
                  </m:oMath>
                </a14:m>
                <a:r>
                  <a:rPr lang="en-US" sz="1400" dirty="0">
                    <a:solidFill>
                      <a:schemeClr val="bg1"/>
                    </a:solidFill>
                  </a:rPr>
                  <a:t>, </a:t>
                </a:r>
                <a14:m>
                  <m:oMath xmlns:m="http://schemas.openxmlformats.org/officeDocument/2006/math">
                    <m:r>
                      <a:rPr lang="en-US" sz="1400" b="0" i="1" smtClean="0">
                        <a:solidFill>
                          <a:schemeClr val="bg1"/>
                        </a:solidFill>
                        <a:latin typeface="Cambria Math" panose="02040503050406030204" pitchFamily="18" charset="0"/>
                      </a:rPr>
                      <m:t>𝑢</m:t>
                    </m:r>
                    <m:sSup>
                      <m:sSupPr>
                        <m:ctrlPr>
                          <a:rPr lang="en-US" sz="1400" b="0" i="1" smtClean="0">
                            <a:solidFill>
                              <a:schemeClr val="bg1"/>
                            </a:solidFill>
                            <a:latin typeface="Cambria Math" panose="02040503050406030204" pitchFamily="18" charset="0"/>
                          </a:rPr>
                        </m:ctrlPr>
                      </m:sSupPr>
                      <m:e>
                        <m:r>
                          <a:rPr lang="en-US" sz="1400" b="0" i="1" smtClean="0">
                            <a:solidFill>
                              <a:schemeClr val="bg1"/>
                            </a:solidFill>
                            <a:latin typeface="Cambria Math" panose="02040503050406030204" pitchFamily="18" charset="0"/>
                          </a:rPr>
                          <m:t>𝑣</m:t>
                        </m:r>
                      </m:e>
                      <m:sup>
                        <m:r>
                          <a:rPr lang="en-US" sz="1400" b="0" i="1" smtClean="0">
                            <a:solidFill>
                              <a:schemeClr val="bg1"/>
                            </a:solidFill>
                            <a:latin typeface="Cambria Math" panose="02040503050406030204" pitchFamily="18" charset="0"/>
                          </a:rPr>
                          <m:t>𝑖</m:t>
                        </m:r>
                      </m:sup>
                    </m:sSup>
                    <m:r>
                      <a:rPr lang="en-US" sz="1400" b="0" i="1" smtClean="0">
                        <a:solidFill>
                          <a:schemeClr val="bg1"/>
                        </a:solidFill>
                        <a:latin typeface="Cambria Math" panose="02040503050406030204" pitchFamily="18" charset="0"/>
                      </a:rPr>
                      <m:t>𝑥</m:t>
                    </m:r>
                    <m:sSup>
                      <m:sSupPr>
                        <m:ctrlPr>
                          <a:rPr lang="en-US" sz="1400" b="0" i="1" smtClean="0">
                            <a:solidFill>
                              <a:schemeClr val="bg1"/>
                            </a:solidFill>
                            <a:latin typeface="Cambria Math" panose="02040503050406030204" pitchFamily="18" charset="0"/>
                          </a:rPr>
                        </m:ctrlPr>
                      </m:sSupPr>
                      <m:e>
                        <m:r>
                          <a:rPr lang="en-US" sz="1400" b="0" i="1" smtClean="0">
                            <a:solidFill>
                              <a:schemeClr val="bg1"/>
                            </a:solidFill>
                            <a:latin typeface="Cambria Math" panose="02040503050406030204" pitchFamily="18" charset="0"/>
                          </a:rPr>
                          <m:t>𝑦</m:t>
                        </m:r>
                      </m:e>
                      <m:sup>
                        <m:r>
                          <a:rPr lang="en-US" sz="1400" b="0" i="1" smtClean="0">
                            <a:solidFill>
                              <a:schemeClr val="bg1"/>
                            </a:solidFill>
                            <a:latin typeface="Cambria Math" panose="02040503050406030204" pitchFamily="18" charset="0"/>
                          </a:rPr>
                          <m:t>𝑖</m:t>
                        </m:r>
                      </m:sup>
                    </m:sSup>
                    <m:r>
                      <a:rPr lang="en-US" sz="1400" b="0" i="1" smtClean="0">
                        <a:solidFill>
                          <a:schemeClr val="bg1"/>
                        </a:solidFill>
                        <a:latin typeface="Cambria Math" panose="02040503050406030204" pitchFamily="18" charset="0"/>
                      </a:rPr>
                      <m:t>𝑧</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𝐴</m:t>
                    </m:r>
                    <m:r>
                      <a:rPr lang="en-US" sz="1400" b="0" i="1" smtClean="0">
                        <a:solidFill>
                          <a:schemeClr val="bg1"/>
                        </a:solidFill>
                        <a:latin typeface="Cambria Math" panose="02040503050406030204" pitchFamily="18" charset="0"/>
                      </a:rPr>
                      <m:t> </m:t>
                    </m:r>
                  </m:oMath>
                </a14:m>
                <a:endParaRPr lang="en-US" sz="1400" dirty="0">
                  <a:solidFill>
                    <a:schemeClr val="bg1"/>
                  </a:solidFill>
                </a:endParaRPr>
              </a:p>
              <a:p>
                <a:pPr marL="0" indent="0">
                  <a:buNone/>
                </a:pPr>
                <a:r>
                  <a:rPr lang="en-US" sz="1400" dirty="0">
                    <a:solidFill>
                      <a:schemeClr val="bg1"/>
                    </a:solidFill>
                  </a:rPr>
                  <a:t>2.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𝑣𝑦</m:t>
                        </m:r>
                      </m:e>
                    </m:d>
                    <m:r>
                      <a:rPr lang="en-US" sz="1400" b="0" i="1" smtClean="0">
                        <a:solidFill>
                          <a:schemeClr val="bg1"/>
                        </a:solidFill>
                        <a:latin typeface="Cambria Math" panose="02040503050406030204" pitchFamily="18" charset="0"/>
                      </a:rPr>
                      <m:t>&gt;0</m:t>
                    </m:r>
                  </m:oMath>
                </a14:m>
                <a:endParaRPr lang="en-US" sz="1400" dirty="0">
                  <a:solidFill>
                    <a:schemeClr val="bg1"/>
                  </a:solidFill>
                </a:endParaRPr>
              </a:p>
              <a:p>
                <a:pPr marL="0" indent="0">
                  <a:buNone/>
                </a:pPr>
                <a:r>
                  <a:rPr lang="en-US" sz="1400" dirty="0">
                    <a:solidFill>
                      <a:schemeClr val="bg1"/>
                    </a:solidFill>
                  </a:rPr>
                  <a:t>3.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𝑣𝑥𝑦</m:t>
                        </m:r>
                      </m:e>
                    </m:d>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𝑝</m:t>
                    </m:r>
                  </m:oMath>
                </a14:m>
                <a:endParaRPr lang="en-US" sz="1400" dirty="0">
                  <a:solidFill>
                    <a:schemeClr val="bg1"/>
                  </a:solidFill>
                </a:endParaRPr>
              </a:p>
            </p:txBody>
          </p:sp>
        </mc:Choice>
        <mc:Fallback xmlns="">
          <p:sp>
            <p:nvSpPr>
              <p:cNvPr id="6" name="Content Placeholder 2">
                <a:extLst>
                  <a:ext uri="{FF2B5EF4-FFF2-40B4-BE49-F238E27FC236}">
                    <a16:creationId xmlns:a16="http://schemas.microsoft.com/office/drawing/2014/main" id="{AA1F732D-3998-3F4A-9664-7431E674A903}"/>
                  </a:ext>
                </a:extLst>
              </p:cNvPr>
              <p:cNvSpPr txBox="1">
                <a:spLocks noRot="1" noChangeAspect="1" noMove="1" noResize="1" noEditPoints="1" noAdjustHandles="1" noChangeArrowheads="1" noChangeShapeType="1" noTextEdit="1"/>
              </p:cNvSpPr>
              <p:nvPr/>
            </p:nvSpPr>
            <p:spPr>
              <a:xfrm>
                <a:off x="2435703" y="1175263"/>
                <a:ext cx="7533685" cy="1788340"/>
              </a:xfrm>
              <a:prstGeom prst="rect">
                <a:avLst/>
              </a:prstGeom>
              <a:blipFill>
                <a:blip r:embed="rId2"/>
                <a:stretch>
                  <a:fillRect l="-337" b="-709"/>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3879B8ED-4BE3-2B45-8703-8D574A354668}"/>
              </a:ext>
            </a:extLst>
          </p:cNvPr>
          <p:cNvSpPr txBox="1">
            <a:spLocks/>
          </p:cNvSpPr>
          <p:nvPr/>
        </p:nvSpPr>
        <p:spPr>
          <a:xfrm>
            <a:off x="2435702" y="850529"/>
            <a:ext cx="7533685" cy="324734"/>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The pumping lemma for context-free languages:</a:t>
            </a:r>
          </a:p>
        </p:txBody>
      </p:sp>
      <p:pic>
        <p:nvPicPr>
          <p:cNvPr id="9" name="Picture 8">
            <a:extLst>
              <a:ext uri="{FF2B5EF4-FFF2-40B4-BE49-F238E27FC236}">
                <a16:creationId xmlns:a16="http://schemas.microsoft.com/office/drawing/2014/main" id="{B429319A-B065-5547-A264-7950FAE001A0}"/>
              </a:ext>
            </a:extLst>
          </p:cNvPr>
          <p:cNvPicPr>
            <a:picLocks noChangeAspect="1"/>
          </p:cNvPicPr>
          <p:nvPr/>
        </p:nvPicPr>
        <p:blipFill>
          <a:blip r:embed="rId3"/>
          <a:stretch>
            <a:fillRect/>
          </a:stretch>
        </p:blipFill>
        <p:spPr>
          <a:xfrm>
            <a:off x="4146942" y="3395130"/>
            <a:ext cx="3606800" cy="2628900"/>
          </a:xfrm>
          <a:prstGeom prst="rect">
            <a:avLst/>
          </a:prstGeom>
        </p:spPr>
      </p:pic>
      <p:pic>
        <p:nvPicPr>
          <p:cNvPr id="11" name="Picture 10">
            <a:extLst>
              <a:ext uri="{FF2B5EF4-FFF2-40B4-BE49-F238E27FC236}">
                <a16:creationId xmlns:a16="http://schemas.microsoft.com/office/drawing/2014/main" id="{D2B729D7-CD4F-E64F-BA8A-0EAE850473C6}"/>
              </a:ext>
            </a:extLst>
          </p:cNvPr>
          <p:cNvPicPr>
            <a:picLocks noChangeAspect="1"/>
          </p:cNvPicPr>
          <p:nvPr/>
        </p:nvPicPr>
        <p:blipFill>
          <a:blip r:embed="rId4"/>
          <a:stretch>
            <a:fillRect/>
          </a:stretch>
        </p:blipFill>
        <p:spPr>
          <a:xfrm>
            <a:off x="8027735" y="3236380"/>
            <a:ext cx="3949700" cy="2946400"/>
          </a:xfrm>
          <a:prstGeom prst="rect">
            <a:avLst/>
          </a:prstGeom>
        </p:spPr>
      </p:pic>
      <p:pic>
        <p:nvPicPr>
          <p:cNvPr id="13" name="Picture 12">
            <a:extLst>
              <a:ext uri="{FF2B5EF4-FFF2-40B4-BE49-F238E27FC236}">
                <a16:creationId xmlns:a16="http://schemas.microsoft.com/office/drawing/2014/main" id="{8C9E28D1-115A-384C-B7ED-94BA7E82C162}"/>
              </a:ext>
            </a:extLst>
          </p:cNvPr>
          <p:cNvPicPr>
            <a:picLocks noChangeAspect="1"/>
          </p:cNvPicPr>
          <p:nvPr/>
        </p:nvPicPr>
        <p:blipFill>
          <a:blip r:embed="rId5"/>
          <a:stretch>
            <a:fillRect/>
          </a:stretch>
        </p:blipFill>
        <p:spPr>
          <a:xfrm>
            <a:off x="169157" y="3395130"/>
            <a:ext cx="3695700" cy="2667000"/>
          </a:xfrm>
          <a:prstGeom prst="rect">
            <a:avLst/>
          </a:prstGeom>
        </p:spPr>
      </p:pic>
      <p:sp>
        <p:nvSpPr>
          <p:cNvPr id="14" name="Content Placeholder 2">
            <a:extLst>
              <a:ext uri="{FF2B5EF4-FFF2-40B4-BE49-F238E27FC236}">
                <a16:creationId xmlns:a16="http://schemas.microsoft.com/office/drawing/2014/main" id="{C5982B92-CC92-FA4E-A96E-AB660C7D04A3}"/>
              </a:ext>
            </a:extLst>
          </p:cNvPr>
          <p:cNvSpPr txBox="1">
            <a:spLocks/>
          </p:cNvSpPr>
          <p:nvPr/>
        </p:nvSpPr>
        <p:spPr>
          <a:xfrm>
            <a:off x="4560417" y="6182780"/>
            <a:ext cx="3067990" cy="324734"/>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Here, R is a variable that is “re-used”</a:t>
            </a:r>
          </a:p>
        </p:txBody>
      </p:sp>
      <p:sp>
        <p:nvSpPr>
          <p:cNvPr id="15" name="Content Placeholder 2">
            <a:extLst>
              <a:ext uri="{FF2B5EF4-FFF2-40B4-BE49-F238E27FC236}">
                <a16:creationId xmlns:a16="http://schemas.microsoft.com/office/drawing/2014/main" id="{0DFAB2D9-4826-824C-80E6-D67D14B5763B}"/>
              </a:ext>
            </a:extLst>
          </p:cNvPr>
          <p:cNvSpPr txBox="1">
            <a:spLocks/>
          </p:cNvSpPr>
          <p:nvPr/>
        </p:nvSpPr>
        <p:spPr>
          <a:xfrm>
            <a:off x="483012" y="6182780"/>
            <a:ext cx="3067990" cy="324734"/>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Pump down to remove v and y</a:t>
            </a:r>
          </a:p>
        </p:txBody>
      </p:sp>
      <p:sp>
        <p:nvSpPr>
          <p:cNvPr id="16" name="Content Placeholder 2">
            <a:extLst>
              <a:ext uri="{FF2B5EF4-FFF2-40B4-BE49-F238E27FC236}">
                <a16:creationId xmlns:a16="http://schemas.microsoft.com/office/drawing/2014/main" id="{0FC3FB60-B319-D042-A416-FCA8E613F02C}"/>
              </a:ext>
            </a:extLst>
          </p:cNvPr>
          <p:cNvSpPr txBox="1">
            <a:spLocks/>
          </p:cNvSpPr>
          <p:nvPr/>
        </p:nvSpPr>
        <p:spPr>
          <a:xfrm>
            <a:off x="8468590" y="6289290"/>
            <a:ext cx="3067990" cy="324734"/>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Pump up to add v and y</a:t>
            </a:r>
          </a:p>
        </p:txBody>
      </p:sp>
    </p:spTree>
    <p:extLst>
      <p:ext uri="{BB962C8B-B14F-4D97-AF65-F5344CB8AC3E}">
        <p14:creationId xmlns:p14="http://schemas.microsoft.com/office/powerpoint/2010/main" val="20161955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Pumping Lemma for CFL</a:t>
            </a:r>
          </a:p>
        </p:txBody>
      </p:sp>
      <p:sp>
        <p:nvSpPr>
          <p:cNvPr id="7" name="Content Placeholder 2">
            <a:extLst>
              <a:ext uri="{FF2B5EF4-FFF2-40B4-BE49-F238E27FC236}">
                <a16:creationId xmlns:a16="http://schemas.microsoft.com/office/drawing/2014/main" id="{3879B8ED-4BE3-2B45-8703-8D574A354668}"/>
              </a:ext>
            </a:extLst>
          </p:cNvPr>
          <p:cNvSpPr txBox="1">
            <a:spLocks/>
          </p:cNvSpPr>
          <p:nvPr/>
        </p:nvSpPr>
        <p:spPr>
          <a:xfrm>
            <a:off x="2327569" y="1311774"/>
            <a:ext cx="7533685" cy="324734"/>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Regarding the pumping length p</a:t>
            </a:r>
          </a:p>
        </p:txBody>
      </p:sp>
      <p:pic>
        <p:nvPicPr>
          <p:cNvPr id="9" name="Picture 8">
            <a:extLst>
              <a:ext uri="{FF2B5EF4-FFF2-40B4-BE49-F238E27FC236}">
                <a16:creationId xmlns:a16="http://schemas.microsoft.com/office/drawing/2014/main" id="{B429319A-B065-5547-A264-7950FAE001A0}"/>
              </a:ext>
            </a:extLst>
          </p:cNvPr>
          <p:cNvPicPr>
            <a:picLocks noChangeAspect="1"/>
          </p:cNvPicPr>
          <p:nvPr/>
        </p:nvPicPr>
        <p:blipFill>
          <a:blip r:embed="rId2"/>
          <a:stretch>
            <a:fillRect/>
          </a:stretch>
        </p:blipFill>
        <p:spPr>
          <a:xfrm>
            <a:off x="3713867" y="1818509"/>
            <a:ext cx="4754723" cy="3465590"/>
          </a:xfrm>
          <a:prstGeom prst="rect">
            <a:avLst/>
          </a:prstGeom>
        </p:spPr>
      </p:pic>
      <p:sp>
        <p:nvSpPr>
          <p:cNvPr id="15" name="Content Placeholder 2">
            <a:extLst>
              <a:ext uri="{FF2B5EF4-FFF2-40B4-BE49-F238E27FC236}">
                <a16:creationId xmlns:a16="http://schemas.microsoft.com/office/drawing/2014/main" id="{0DFAB2D9-4826-824C-80E6-D67D14B5763B}"/>
              </a:ext>
            </a:extLst>
          </p:cNvPr>
          <p:cNvSpPr txBox="1">
            <a:spLocks/>
          </p:cNvSpPr>
          <p:nvPr/>
        </p:nvSpPr>
        <p:spPr>
          <a:xfrm>
            <a:off x="337355" y="2281954"/>
            <a:ext cx="2462489" cy="118143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p needs to be set so that the length of </a:t>
            </a:r>
            <a:r>
              <a:rPr lang="en-US" sz="1400" b="1" dirty="0" err="1">
                <a:solidFill>
                  <a:schemeClr val="tx1">
                    <a:lumMod val="95000"/>
                  </a:schemeClr>
                </a:solidFill>
              </a:rPr>
              <a:t>uvxyz</a:t>
            </a:r>
            <a:r>
              <a:rPr lang="en-US" sz="1400" b="1" dirty="0">
                <a:solidFill>
                  <a:schemeClr val="tx1">
                    <a:lumMod val="95000"/>
                  </a:schemeClr>
                </a:solidFill>
              </a:rPr>
              <a:t> is long enough to guarantee that some variable R is “re-used”.</a:t>
            </a:r>
          </a:p>
        </p:txBody>
      </p:sp>
      <p:sp>
        <p:nvSpPr>
          <p:cNvPr id="16" name="Content Placeholder 2">
            <a:extLst>
              <a:ext uri="{FF2B5EF4-FFF2-40B4-BE49-F238E27FC236}">
                <a16:creationId xmlns:a16="http://schemas.microsoft.com/office/drawing/2014/main" id="{0FC3FB60-B319-D042-A416-FCA8E613F02C}"/>
              </a:ext>
            </a:extLst>
          </p:cNvPr>
          <p:cNvSpPr txBox="1">
            <a:spLocks/>
          </p:cNvSpPr>
          <p:nvPr/>
        </p:nvSpPr>
        <p:spPr>
          <a:xfrm>
            <a:off x="8909331" y="1818509"/>
            <a:ext cx="3074973" cy="169123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How to choose p? Given the number of variables and the number of characters that can be substituted for each, we can calculate a tree height that guarantees some variable occurs twice (pigeonhole principle). </a:t>
            </a:r>
          </a:p>
        </p:txBody>
      </p:sp>
      <p:cxnSp>
        <p:nvCxnSpPr>
          <p:cNvPr id="12" name="Straight Connector 11">
            <a:extLst>
              <a:ext uri="{FF2B5EF4-FFF2-40B4-BE49-F238E27FC236}">
                <a16:creationId xmlns:a16="http://schemas.microsoft.com/office/drawing/2014/main" id="{EE036128-8F44-2F49-821E-70318CF9A10A}"/>
              </a:ext>
            </a:extLst>
          </p:cNvPr>
          <p:cNvCxnSpPr>
            <a:cxnSpLocks/>
          </p:cNvCxnSpPr>
          <p:nvPr/>
        </p:nvCxnSpPr>
        <p:spPr>
          <a:xfrm flipH="1" flipV="1">
            <a:off x="2621820" y="2872672"/>
            <a:ext cx="930584" cy="35605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3B8AEA88-9CC3-D741-9956-83B74E34ABC9}"/>
              </a:ext>
            </a:extLst>
          </p:cNvPr>
          <p:cNvSpPr txBox="1">
            <a:spLocks/>
          </p:cNvSpPr>
          <p:nvPr/>
        </p:nvSpPr>
        <p:spPr>
          <a:xfrm>
            <a:off x="8809860" y="4859767"/>
            <a:ext cx="3074973" cy="1435838"/>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Then, find a length for </a:t>
            </a:r>
            <a:r>
              <a:rPr lang="en-US" sz="1400" b="1" dirty="0" err="1">
                <a:solidFill>
                  <a:schemeClr val="tx1">
                    <a:lumMod val="95000"/>
                  </a:schemeClr>
                </a:solidFill>
              </a:rPr>
              <a:t>uvxyz</a:t>
            </a:r>
            <a:r>
              <a:rPr lang="en-US" sz="1400" b="1" dirty="0">
                <a:solidFill>
                  <a:schemeClr val="tx1">
                    <a:lumMod val="95000"/>
                  </a:schemeClr>
                </a:solidFill>
              </a:rPr>
              <a:t> that guarantees that tree height. Your book shows the exact calculation if you are interested.</a:t>
            </a:r>
          </a:p>
        </p:txBody>
      </p:sp>
      <p:cxnSp>
        <p:nvCxnSpPr>
          <p:cNvPr id="18" name="Straight Connector 17">
            <a:extLst>
              <a:ext uri="{FF2B5EF4-FFF2-40B4-BE49-F238E27FC236}">
                <a16:creationId xmlns:a16="http://schemas.microsoft.com/office/drawing/2014/main" id="{5664C5E8-5E16-DF46-BC25-DAD0E462F31C}"/>
              </a:ext>
            </a:extLst>
          </p:cNvPr>
          <p:cNvCxnSpPr>
            <a:cxnSpLocks/>
          </p:cNvCxnSpPr>
          <p:nvPr/>
        </p:nvCxnSpPr>
        <p:spPr>
          <a:xfrm flipH="1">
            <a:off x="8630053" y="2254590"/>
            <a:ext cx="524200" cy="2768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5C3A5D9-FE08-9F49-9849-D9EE58B38A02}"/>
              </a:ext>
            </a:extLst>
          </p:cNvPr>
          <p:cNvCxnSpPr>
            <a:cxnSpLocks/>
          </p:cNvCxnSpPr>
          <p:nvPr/>
        </p:nvCxnSpPr>
        <p:spPr>
          <a:xfrm>
            <a:off x="8630053" y="4535449"/>
            <a:ext cx="475648" cy="54366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2EC1912D-1222-DC4C-B87F-B1EFAD1DFD71}"/>
              </a:ext>
            </a:extLst>
          </p:cNvPr>
          <p:cNvSpPr txBox="1">
            <a:spLocks/>
          </p:cNvSpPr>
          <p:nvPr/>
        </p:nvSpPr>
        <p:spPr>
          <a:xfrm>
            <a:off x="1098016" y="5874816"/>
            <a:ext cx="5488901" cy="64013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Condition 3 of the lemma says that it is always possible to choose a string such that </a:t>
            </a:r>
            <a:r>
              <a:rPr lang="en-US" sz="1400" b="1" dirty="0" err="1">
                <a:solidFill>
                  <a:schemeClr val="tx1">
                    <a:lumMod val="95000"/>
                  </a:schemeClr>
                </a:solidFill>
              </a:rPr>
              <a:t>vxy</a:t>
            </a:r>
            <a:r>
              <a:rPr lang="en-US" sz="1400" b="1" dirty="0">
                <a:solidFill>
                  <a:schemeClr val="tx1">
                    <a:lumMod val="95000"/>
                  </a:schemeClr>
                </a:solidFill>
              </a:rPr>
              <a:t> is less than or equal to the pumping length p</a:t>
            </a:r>
          </a:p>
        </p:txBody>
      </p:sp>
      <p:cxnSp>
        <p:nvCxnSpPr>
          <p:cNvPr id="21" name="Straight Connector 20">
            <a:extLst>
              <a:ext uri="{FF2B5EF4-FFF2-40B4-BE49-F238E27FC236}">
                <a16:creationId xmlns:a16="http://schemas.microsoft.com/office/drawing/2014/main" id="{B6B9A481-090F-4644-AE29-D030374B33F5}"/>
              </a:ext>
            </a:extLst>
          </p:cNvPr>
          <p:cNvCxnSpPr>
            <a:cxnSpLocks/>
          </p:cNvCxnSpPr>
          <p:nvPr/>
        </p:nvCxnSpPr>
        <p:spPr>
          <a:xfrm flipH="1">
            <a:off x="4782393" y="5466100"/>
            <a:ext cx="809203" cy="40871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7928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2067551"/>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a:t>
                </a:r>
                <a14:m>
                  <m:oMath xmlns:m="http://schemas.openxmlformats.org/officeDocument/2006/math">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a14:m>
                <a:r>
                  <a:rPr lang="en-US" dirty="0">
                    <a:solidFill>
                      <a:schemeClr val="bg1"/>
                    </a:solidFill>
                  </a:rPr>
                  <a:t> is NOT context-free</a:t>
                </a:r>
              </a:p>
            </p:txBody>
          </p:sp>
        </mc:Choice>
        <mc:Fallback xmlns="">
          <p:sp>
            <p:nvSpPr>
              <p:cNvPr id="4" name="Content Placeholder 2">
                <a:extLst>
                  <a:ext uri="{FF2B5EF4-FFF2-40B4-BE49-F238E27FC236}">
                    <a16:creationId xmlns:a16="http://schemas.microsoft.com/office/drawing/2014/main" id="{55E7B198-6142-044A-830B-49BD3A4E22B1}"/>
                  </a:ext>
                </a:extLst>
              </p:cNvPr>
              <p:cNvSpPr txBox="1">
                <a:spLocks noRot="1" noChangeAspect="1" noMove="1" noResize="1" noEditPoints="1" noAdjustHandles="1" noChangeArrowheads="1" noChangeShapeType="1" noTextEdit="1"/>
              </p:cNvSpPr>
              <p:nvPr/>
            </p:nvSpPr>
            <p:spPr>
              <a:xfrm>
                <a:off x="1141413" y="2067551"/>
                <a:ext cx="10057964" cy="942688"/>
              </a:xfrm>
              <a:prstGeom prst="rect">
                <a:avLst/>
              </a:prstGeom>
              <a:blipFill>
                <a:blip r:embed="rId2"/>
                <a:stretch>
                  <a:fillRect l="-883" t="-1333" b="-13333"/>
                </a:stretch>
              </a:blipFill>
            </p:spPr>
            <p:txBody>
              <a:bodyPr/>
              <a:lstStyle/>
              <a:p>
                <a:r>
                  <a:rPr lang="en-US">
                    <a:noFill/>
                  </a:rPr>
                  <a:t> </a:t>
                </a:r>
              </a:p>
            </p:txBody>
          </p:sp>
        </mc:Fallback>
      </mc:AlternateContent>
    </p:spTree>
    <p:extLst>
      <p:ext uri="{BB962C8B-B14F-4D97-AF65-F5344CB8AC3E}">
        <p14:creationId xmlns:p14="http://schemas.microsoft.com/office/powerpoint/2010/main" val="19228673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1112695"/>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a:t>
                </a:r>
                <a14:m>
                  <m:oMath xmlns:m="http://schemas.openxmlformats.org/officeDocument/2006/math">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a14:m>
                <a:r>
                  <a:rPr lang="en-US" dirty="0">
                    <a:solidFill>
                      <a:schemeClr val="bg1"/>
                    </a:solidFill>
                  </a:rPr>
                  <a:t> is NOT context-free</a:t>
                </a:r>
              </a:p>
            </p:txBody>
          </p:sp>
        </mc:Choice>
        <mc:Fallback xmlns="">
          <p:sp>
            <p:nvSpPr>
              <p:cNvPr id="4" name="Content Placeholder 2">
                <a:extLst>
                  <a:ext uri="{FF2B5EF4-FFF2-40B4-BE49-F238E27FC236}">
                    <a16:creationId xmlns:a16="http://schemas.microsoft.com/office/drawing/2014/main" id="{55E7B198-6142-044A-830B-49BD3A4E22B1}"/>
                  </a:ext>
                </a:extLst>
              </p:cNvPr>
              <p:cNvSpPr txBox="1">
                <a:spLocks noRot="1" noChangeAspect="1" noMove="1" noResize="1" noEditPoints="1" noAdjustHandles="1" noChangeArrowheads="1" noChangeShapeType="1" noTextEdit="1"/>
              </p:cNvSpPr>
              <p:nvPr/>
            </p:nvSpPr>
            <p:spPr>
              <a:xfrm>
                <a:off x="1141413" y="1112695"/>
                <a:ext cx="10057964" cy="942688"/>
              </a:xfrm>
              <a:prstGeom prst="rect">
                <a:avLst/>
              </a:prstGeom>
              <a:blipFill>
                <a:blip r:embed="rId2"/>
                <a:stretch>
                  <a:fillRect l="-883" t="-1333"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53870E13-F0CC-3B4B-8552-88C36ED34DFD}"/>
                  </a:ext>
                </a:extLst>
              </p:cNvPr>
              <p:cNvSpPr txBox="1">
                <a:spLocks/>
              </p:cNvSpPr>
              <p:nvPr/>
            </p:nvSpPr>
            <p:spPr>
              <a:xfrm>
                <a:off x="1141413" y="2443795"/>
                <a:ext cx="10057964" cy="3503851"/>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dirty="0">
                    <a:solidFill>
                      <a:schemeClr val="tx1">
                        <a:lumMod val="95000"/>
                      </a:schemeClr>
                    </a:solidFill>
                  </a:rPr>
                  <a:t>Step 1: Pumping lemma states that there is some length string p, such that any string of that length can be pumped.</a:t>
                </a:r>
              </a:p>
              <a:p>
                <a:pPr marL="0" indent="0">
                  <a:buNone/>
                </a:pPr>
                <a:endParaRPr lang="en-US" sz="2000" b="1" dirty="0">
                  <a:solidFill>
                    <a:schemeClr val="tx1">
                      <a:lumMod val="95000"/>
                    </a:schemeClr>
                  </a:solidFill>
                </a:endParaRPr>
              </a:p>
              <a:p>
                <a:pPr marL="0" indent="0">
                  <a:buNone/>
                </a:pPr>
                <a:r>
                  <a:rPr lang="en-US" sz="2000" b="1" dirty="0">
                    <a:solidFill>
                      <a:schemeClr val="tx1">
                        <a:lumMod val="95000"/>
                      </a:schemeClr>
                    </a:solidFill>
                  </a:rPr>
                  <a:t>Step 2: Given p, we choose the string </a:t>
                </a:r>
                <a14:m>
                  <m:oMath xmlns:m="http://schemas.openxmlformats.org/officeDocument/2006/math">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𝒂</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𝒃</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𝒄</m:t>
                        </m:r>
                      </m:e>
                      <m:sup>
                        <m:r>
                          <a:rPr lang="en-US" sz="2000" b="1" i="1" smtClean="0">
                            <a:solidFill>
                              <a:schemeClr val="tx1">
                                <a:lumMod val="95000"/>
                              </a:schemeClr>
                            </a:solidFill>
                            <a:latin typeface="Cambria Math" panose="02040503050406030204" pitchFamily="18" charset="0"/>
                          </a:rPr>
                          <m:t>𝒑</m:t>
                        </m:r>
                      </m:sup>
                    </m:sSup>
                  </m:oMath>
                </a14:m>
                <a:r>
                  <a:rPr lang="en-US" sz="2000" b="1" dirty="0">
                    <a:solidFill>
                      <a:schemeClr val="tx1">
                        <a:lumMod val="95000"/>
                      </a:schemeClr>
                    </a:solidFill>
                  </a:rPr>
                  <a:t>, we then show that this string cannot be pumped.</a:t>
                </a:r>
              </a:p>
            </p:txBody>
          </p:sp>
        </mc:Choice>
        <mc:Fallback xmlns="">
          <p:sp>
            <p:nvSpPr>
              <p:cNvPr id="5" name="Content Placeholder 2">
                <a:extLst>
                  <a:ext uri="{FF2B5EF4-FFF2-40B4-BE49-F238E27FC236}">
                    <a16:creationId xmlns:a16="http://schemas.microsoft.com/office/drawing/2014/main" id="{53870E13-F0CC-3B4B-8552-88C36ED34DFD}"/>
                  </a:ext>
                </a:extLst>
              </p:cNvPr>
              <p:cNvSpPr txBox="1">
                <a:spLocks noRot="1" noChangeAspect="1" noMove="1" noResize="1" noEditPoints="1" noAdjustHandles="1" noChangeArrowheads="1" noChangeShapeType="1" noTextEdit="1"/>
              </p:cNvSpPr>
              <p:nvPr/>
            </p:nvSpPr>
            <p:spPr>
              <a:xfrm>
                <a:off x="1141413" y="2443795"/>
                <a:ext cx="10057964" cy="3503851"/>
              </a:xfrm>
              <a:prstGeom prst="rect">
                <a:avLst/>
              </a:prstGeom>
              <a:blipFill>
                <a:blip r:embed="rId3"/>
                <a:stretch>
                  <a:fillRect l="-63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2432561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1112695"/>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a:t>
                </a:r>
                <a14:m>
                  <m:oMath xmlns:m="http://schemas.openxmlformats.org/officeDocument/2006/math">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a14:m>
                <a:r>
                  <a:rPr lang="en-US" dirty="0">
                    <a:solidFill>
                      <a:schemeClr val="bg1"/>
                    </a:solidFill>
                  </a:rPr>
                  <a:t> is NOT context-free</a:t>
                </a:r>
              </a:p>
            </p:txBody>
          </p:sp>
        </mc:Choice>
        <mc:Fallback xmlns="">
          <p:sp>
            <p:nvSpPr>
              <p:cNvPr id="4" name="Content Placeholder 2">
                <a:extLst>
                  <a:ext uri="{FF2B5EF4-FFF2-40B4-BE49-F238E27FC236}">
                    <a16:creationId xmlns:a16="http://schemas.microsoft.com/office/drawing/2014/main" id="{55E7B198-6142-044A-830B-49BD3A4E22B1}"/>
                  </a:ext>
                </a:extLst>
              </p:cNvPr>
              <p:cNvSpPr txBox="1">
                <a:spLocks noRot="1" noChangeAspect="1" noMove="1" noResize="1" noEditPoints="1" noAdjustHandles="1" noChangeArrowheads="1" noChangeShapeType="1" noTextEdit="1"/>
              </p:cNvSpPr>
              <p:nvPr/>
            </p:nvSpPr>
            <p:spPr>
              <a:xfrm>
                <a:off x="1141413" y="1112695"/>
                <a:ext cx="10057964" cy="942688"/>
              </a:xfrm>
              <a:prstGeom prst="rect">
                <a:avLst/>
              </a:prstGeom>
              <a:blipFill>
                <a:blip r:embed="rId2"/>
                <a:stretch>
                  <a:fillRect l="-883" t="-1333"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53870E13-F0CC-3B4B-8552-88C36ED34DFD}"/>
                  </a:ext>
                </a:extLst>
              </p:cNvPr>
              <p:cNvSpPr txBox="1">
                <a:spLocks/>
              </p:cNvSpPr>
              <p:nvPr/>
            </p:nvSpPr>
            <p:spPr>
              <a:xfrm>
                <a:off x="1141413" y="2443795"/>
                <a:ext cx="10057964" cy="222530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dirty="0">
                    <a:solidFill>
                      <a:schemeClr val="tx1">
                        <a:lumMod val="95000"/>
                      </a:schemeClr>
                    </a:solidFill>
                  </a:rPr>
                  <a:t>Step 1: Pumping lemma states that there is some length string p, such that any string of that length can be pumped.</a:t>
                </a:r>
              </a:p>
              <a:p>
                <a:pPr marL="0" indent="0">
                  <a:buNone/>
                </a:pPr>
                <a:endParaRPr lang="en-US" sz="2000" b="1" dirty="0">
                  <a:solidFill>
                    <a:schemeClr val="tx1">
                      <a:lumMod val="95000"/>
                    </a:schemeClr>
                  </a:solidFill>
                </a:endParaRPr>
              </a:p>
              <a:p>
                <a:pPr marL="0" indent="0">
                  <a:buNone/>
                </a:pPr>
                <a:r>
                  <a:rPr lang="en-US" sz="2000" b="1" dirty="0">
                    <a:solidFill>
                      <a:schemeClr val="tx1">
                        <a:lumMod val="95000"/>
                      </a:schemeClr>
                    </a:solidFill>
                  </a:rPr>
                  <a:t>Step 2: Given p, we choose the string </a:t>
                </a:r>
                <a14:m>
                  <m:oMath xmlns:m="http://schemas.openxmlformats.org/officeDocument/2006/math">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𝒂</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𝒃</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𝒄</m:t>
                        </m:r>
                      </m:e>
                      <m:sup>
                        <m:r>
                          <a:rPr lang="en-US" sz="2000" b="1" i="1" smtClean="0">
                            <a:solidFill>
                              <a:schemeClr val="tx1">
                                <a:lumMod val="95000"/>
                              </a:schemeClr>
                            </a:solidFill>
                            <a:latin typeface="Cambria Math" panose="02040503050406030204" pitchFamily="18" charset="0"/>
                          </a:rPr>
                          <m:t>𝒑</m:t>
                        </m:r>
                      </m:sup>
                    </m:sSup>
                  </m:oMath>
                </a14:m>
                <a:r>
                  <a:rPr lang="en-US" sz="2000" b="1" dirty="0">
                    <a:solidFill>
                      <a:schemeClr val="tx1">
                        <a:lumMod val="95000"/>
                      </a:schemeClr>
                    </a:solidFill>
                  </a:rPr>
                  <a:t>, we then show that this string cannot be pumped.</a:t>
                </a:r>
              </a:p>
            </p:txBody>
          </p:sp>
        </mc:Choice>
        <mc:Fallback xmlns="">
          <p:sp>
            <p:nvSpPr>
              <p:cNvPr id="5" name="Content Placeholder 2">
                <a:extLst>
                  <a:ext uri="{FF2B5EF4-FFF2-40B4-BE49-F238E27FC236}">
                    <a16:creationId xmlns:a16="http://schemas.microsoft.com/office/drawing/2014/main" id="{53870E13-F0CC-3B4B-8552-88C36ED34DFD}"/>
                  </a:ext>
                </a:extLst>
              </p:cNvPr>
              <p:cNvSpPr txBox="1">
                <a:spLocks noRot="1" noChangeAspect="1" noMove="1" noResize="1" noEditPoints="1" noAdjustHandles="1" noChangeArrowheads="1" noChangeShapeType="1" noTextEdit="1"/>
              </p:cNvSpPr>
              <p:nvPr/>
            </p:nvSpPr>
            <p:spPr>
              <a:xfrm>
                <a:off x="1141413" y="2443795"/>
                <a:ext cx="10057964" cy="2225309"/>
              </a:xfrm>
              <a:prstGeom prst="rect">
                <a:avLst/>
              </a:prstGeom>
              <a:blipFill>
                <a:blip r:embed="rId3"/>
                <a:stretch>
                  <a:fillRect l="-631" b="-1136"/>
                </a:stretch>
              </a:blipFill>
              <a:ln>
                <a:no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C629E5C0-5A67-D049-AE65-E7A2FFF1C815}"/>
              </a:ext>
            </a:extLst>
          </p:cNvPr>
          <p:cNvSpPr txBox="1">
            <a:spLocks/>
          </p:cNvSpPr>
          <p:nvPr/>
        </p:nvSpPr>
        <p:spPr>
          <a:xfrm>
            <a:off x="1400357" y="5102028"/>
            <a:ext cx="3074973" cy="169123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i="1" u="sng" dirty="0">
                <a:solidFill>
                  <a:schemeClr val="tx1">
                    <a:lumMod val="95000"/>
                  </a:schemeClr>
                </a:solidFill>
              </a:rPr>
              <a:t>Case 1</a:t>
            </a:r>
            <a:r>
              <a:rPr lang="en-US" sz="1400" b="1" dirty="0">
                <a:solidFill>
                  <a:schemeClr val="tx1">
                    <a:lumMod val="95000"/>
                  </a:schemeClr>
                </a:solidFill>
              </a:rPr>
              <a:t>: divide string such that v and y both contain only one character each.</a:t>
            </a:r>
          </a:p>
          <a:p>
            <a:pPr marL="0" indent="0" algn="ctr">
              <a:buNone/>
            </a:pPr>
            <a:r>
              <a:rPr lang="en-US" sz="1400" b="1" i="1" u="sng" dirty="0">
                <a:solidFill>
                  <a:schemeClr val="tx1">
                    <a:lumMod val="95000"/>
                  </a:schemeClr>
                </a:solidFill>
              </a:rPr>
              <a:t>Contradiction</a:t>
            </a:r>
            <a:r>
              <a:rPr lang="en-US" sz="1400" b="1" dirty="0">
                <a:solidFill>
                  <a:schemeClr val="tx1">
                    <a:lumMod val="95000"/>
                  </a:schemeClr>
                </a:solidFill>
              </a:rPr>
              <a:t>: There are 3 different letters so when pumped, there won’t be equal numbers of a, b, and c</a:t>
            </a:r>
          </a:p>
        </p:txBody>
      </p:sp>
      <p:sp>
        <p:nvSpPr>
          <p:cNvPr id="7" name="Content Placeholder 2">
            <a:extLst>
              <a:ext uri="{FF2B5EF4-FFF2-40B4-BE49-F238E27FC236}">
                <a16:creationId xmlns:a16="http://schemas.microsoft.com/office/drawing/2014/main" id="{A2BC5D01-2691-7C4D-A0BB-55DD084943DD}"/>
              </a:ext>
            </a:extLst>
          </p:cNvPr>
          <p:cNvSpPr txBox="1">
            <a:spLocks/>
          </p:cNvSpPr>
          <p:nvPr/>
        </p:nvSpPr>
        <p:spPr>
          <a:xfrm>
            <a:off x="6796397" y="5041326"/>
            <a:ext cx="3074973" cy="169123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i="1" u="sng" dirty="0">
                <a:solidFill>
                  <a:schemeClr val="tx1">
                    <a:lumMod val="95000"/>
                  </a:schemeClr>
                </a:solidFill>
              </a:rPr>
              <a:t>Case 2</a:t>
            </a:r>
            <a:r>
              <a:rPr lang="en-US" sz="1400" b="1" dirty="0">
                <a:solidFill>
                  <a:schemeClr val="tx1">
                    <a:lumMod val="95000"/>
                  </a:schemeClr>
                </a:solidFill>
              </a:rPr>
              <a:t>: divide string such that at least one of v and y contain two characters.</a:t>
            </a:r>
          </a:p>
          <a:p>
            <a:pPr marL="0" indent="0" algn="ctr">
              <a:buNone/>
            </a:pPr>
            <a:r>
              <a:rPr lang="en-US" sz="1400" b="1" i="1" u="sng" dirty="0">
                <a:solidFill>
                  <a:schemeClr val="tx1">
                    <a:lumMod val="95000"/>
                  </a:schemeClr>
                </a:solidFill>
              </a:rPr>
              <a:t>Contradiction</a:t>
            </a:r>
            <a:r>
              <a:rPr lang="en-US" sz="1400" b="1" dirty="0">
                <a:solidFill>
                  <a:schemeClr val="tx1">
                    <a:lumMod val="95000"/>
                  </a:schemeClr>
                </a:solidFill>
              </a:rPr>
              <a:t>: When pumped, the letters will be out of order (e.g., </a:t>
            </a:r>
            <a:r>
              <a:rPr lang="en-US" sz="1400" b="1" dirty="0" err="1">
                <a:solidFill>
                  <a:schemeClr val="tx1">
                    <a:lumMod val="95000"/>
                  </a:schemeClr>
                </a:solidFill>
              </a:rPr>
              <a:t>aabb</a:t>
            </a:r>
            <a:r>
              <a:rPr lang="en-US" sz="1400" b="1" dirty="0">
                <a:solidFill>
                  <a:schemeClr val="tx1">
                    <a:lumMod val="95000"/>
                  </a:schemeClr>
                </a:solidFill>
              </a:rPr>
              <a:t> becomes </a:t>
            </a:r>
            <a:r>
              <a:rPr lang="en-US" sz="1400" b="1" dirty="0" err="1">
                <a:solidFill>
                  <a:schemeClr val="tx1">
                    <a:lumMod val="95000"/>
                  </a:schemeClr>
                </a:solidFill>
              </a:rPr>
              <a:t>aabbaabb</a:t>
            </a:r>
            <a:r>
              <a:rPr lang="en-US" sz="1400" b="1" dirty="0">
                <a:solidFill>
                  <a:schemeClr val="tx1">
                    <a:lumMod val="95000"/>
                  </a:schemeClr>
                </a:solidFill>
              </a:rPr>
              <a:t>)</a:t>
            </a:r>
          </a:p>
        </p:txBody>
      </p:sp>
      <p:cxnSp>
        <p:nvCxnSpPr>
          <p:cNvPr id="8" name="Straight Connector 7">
            <a:extLst>
              <a:ext uri="{FF2B5EF4-FFF2-40B4-BE49-F238E27FC236}">
                <a16:creationId xmlns:a16="http://schemas.microsoft.com/office/drawing/2014/main" id="{CA636469-7C33-B545-96C1-B8A8A1F570DC}"/>
              </a:ext>
            </a:extLst>
          </p:cNvPr>
          <p:cNvCxnSpPr>
            <a:cxnSpLocks/>
          </p:cNvCxnSpPr>
          <p:nvPr/>
        </p:nvCxnSpPr>
        <p:spPr>
          <a:xfrm flipH="1">
            <a:off x="4475331" y="4264503"/>
            <a:ext cx="897781" cy="103578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95CF873-D4FA-5341-ACBF-BA3DA7C1C2B4}"/>
              </a:ext>
            </a:extLst>
          </p:cNvPr>
          <p:cNvCxnSpPr>
            <a:cxnSpLocks/>
          </p:cNvCxnSpPr>
          <p:nvPr/>
        </p:nvCxnSpPr>
        <p:spPr>
          <a:xfrm>
            <a:off x="5858634" y="4264503"/>
            <a:ext cx="937763" cy="9386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360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A12C-3A0D-9343-9CC3-FB950DB38391}"/>
              </a:ext>
            </a:extLst>
          </p:cNvPr>
          <p:cNvSpPr>
            <a:spLocks noGrp="1"/>
          </p:cNvSpPr>
          <p:nvPr>
            <p:ph type="title"/>
          </p:nvPr>
        </p:nvSpPr>
        <p:spPr>
          <a:xfrm>
            <a:off x="1141412" y="234470"/>
            <a:ext cx="9905998" cy="670786"/>
          </a:xfrm>
        </p:spPr>
        <p:txBody>
          <a:bodyPr/>
          <a:lstStyle/>
          <a:p>
            <a:pPr algn="ctr"/>
            <a:r>
              <a:rPr lang="en-US" dirty="0"/>
              <a:t>Chomsky Hierarchy</a:t>
            </a:r>
          </a:p>
        </p:txBody>
      </p:sp>
      <p:pic>
        <p:nvPicPr>
          <p:cNvPr id="5" name="Picture 4">
            <a:extLst>
              <a:ext uri="{FF2B5EF4-FFF2-40B4-BE49-F238E27FC236}">
                <a16:creationId xmlns:a16="http://schemas.microsoft.com/office/drawing/2014/main" id="{3ECABE5A-1263-244F-9BE2-45D8644ED12D}"/>
              </a:ext>
            </a:extLst>
          </p:cNvPr>
          <p:cNvPicPr>
            <a:picLocks noChangeAspect="1"/>
          </p:cNvPicPr>
          <p:nvPr/>
        </p:nvPicPr>
        <p:blipFill>
          <a:blip r:embed="rId2"/>
          <a:stretch>
            <a:fillRect/>
          </a:stretch>
        </p:blipFill>
        <p:spPr>
          <a:xfrm>
            <a:off x="3449868" y="1734014"/>
            <a:ext cx="5289086" cy="3808142"/>
          </a:xfrm>
          <a:prstGeom prst="rect">
            <a:avLst/>
          </a:prstGeom>
          <a:solidFill>
            <a:schemeClr val="tx1">
              <a:lumMod val="95000"/>
            </a:schemeClr>
          </a:solidFill>
        </p:spPr>
      </p:pic>
      <p:sp>
        <p:nvSpPr>
          <p:cNvPr id="6" name="Content Placeholder 2">
            <a:extLst>
              <a:ext uri="{FF2B5EF4-FFF2-40B4-BE49-F238E27FC236}">
                <a16:creationId xmlns:a16="http://schemas.microsoft.com/office/drawing/2014/main" id="{BE27FD66-C215-234B-A0F2-933544AD35EE}"/>
              </a:ext>
            </a:extLst>
          </p:cNvPr>
          <p:cNvSpPr txBox="1">
            <a:spLocks/>
          </p:cNvSpPr>
          <p:nvPr/>
        </p:nvSpPr>
        <p:spPr>
          <a:xfrm>
            <a:off x="698396" y="2170734"/>
            <a:ext cx="1960766" cy="124112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A description of languages and their relationship to one another</a:t>
            </a:r>
            <a:endParaRPr lang="en-US" sz="1800" b="1" u="sng" dirty="0"/>
          </a:p>
        </p:txBody>
      </p:sp>
      <p:cxnSp>
        <p:nvCxnSpPr>
          <p:cNvPr id="7" name="Straight Connector 6">
            <a:extLst>
              <a:ext uri="{FF2B5EF4-FFF2-40B4-BE49-F238E27FC236}">
                <a16:creationId xmlns:a16="http://schemas.microsoft.com/office/drawing/2014/main" id="{F4577BB2-C375-184B-A710-698BC15E513C}"/>
              </a:ext>
            </a:extLst>
          </p:cNvPr>
          <p:cNvCxnSpPr>
            <a:cxnSpLocks/>
          </p:cNvCxnSpPr>
          <p:nvPr/>
        </p:nvCxnSpPr>
        <p:spPr>
          <a:xfrm flipH="1" flipV="1">
            <a:off x="2213688" y="3138319"/>
            <a:ext cx="921398" cy="27354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15FF3CF6-B257-1444-B03E-9AA4F49B19FD}"/>
              </a:ext>
            </a:extLst>
          </p:cNvPr>
          <p:cNvSpPr txBox="1">
            <a:spLocks/>
          </p:cNvSpPr>
          <p:nvPr/>
        </p:nvSpPr>
        <p:spPr>
          <a:xfrm>
            <a:off x="9771654" y="2033963"/>
            <a:ext cx="1960766" cy="124112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Each language has a computational model that recognizes it</a:t>
            </a:r>
            <a:endParaRPr lang="en-US" sz="1800" b="1" u="sng" dirty="0"/>
          </a:p>
        </p:txBody>
      </p:sp>
      <p:cxnSp>
        <p:nvCxnSpPr>
          <p:cNvPr id="10" name="Straight Connector 9">
            <a:extLst>
              <a:ext uri="{FF2B5EF4-FFF2-40B4-BE49-F238E27FC236}">
                <a16:creationId xmlns:a16="http://schemas.microsoft.com/office/drawing/2014/main" id="{59A7B9B8-57C5-7341-9DB8-57E3D4EA8317}"/>
              </a:ext>
            </a:extLst>
          </p:cNvPr>
          <p:cNvCxnSpPr>
            <a:cxnSpLocks/>
          </p:cNvCxnSpPr>
          <p:nvPr/>
        </p:nvCxnSpPr>
        <p:spPr>
          <a:xfrm flipH="1" flipV="1">
            <a:off x="8850256" y="1897193"/>
            <a:ext cx="921398" cy="27354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333480E5-C3B1-2D48-BB27-DE195260E0E7}"/>
              </a:ext>
            </a:extLst>
          </p:cNvPr>
          <p:cNvSpPr txBox="1">
            <a:spLocks/>
          </p:cNvSpPr>
          <p:nvPr/>
        </p:nvSpPr>
        <p:spPr>
          <a:xfrm>
            <a:off x="7006676" y="5808617"/>
            <a:ext cx="3896455" cy="88757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In this deck, we will see the context-free languages and the machines that recognize them</a:t>
            </a:r>
            <a:endParaRPr lang="en-US" sz="1800" b="1" u="sng" dirty="0"/>
          </a:p>
        </p:txBody>
      </p:sp>
      <p:cxnSp>
        <p:nvCxnSpPr>
          <p:cNvPr id="12" name="Straight Connector 11">
            <a:extLst>
              <a:ext uri="{FF2B5EF4-FFF2-40B4-BE49-F238E27FC236}">
                <a16:creationId xmlns:a16="http://schemas.microsoft.com/office/drawing/2014/main" id="{E7862FF3-8295-6A4E-8AE0-66E063B03D1E}"/>
              </a:ext>
            </a:extLst>
          </p:cNvPr>
          <p:cNvCxnSpPr>
            <a:cxnSpLocks/>
          </p:cNvCxnSpPr>
          <p:nvPr/>
        </p:nvCxnSpPr>
        <p:spPr>
          <a:xfrm flipH="1" flipV="1">
            <a:off x="6085284" y="5681067"/>
            <a:ext cx="921398" cy="27354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8969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2067551"/>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D</a:t>
                </a:r>
                <a14:m>
                  <m:oMath xmlns:m="http://schemas.openxmlformats.org/officeDocument/2006/math">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𝑤𝑤</m:t>
                        </m:r>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oMath>
                </a14:m>
                <a:r>
                  <a:rPr lang="en-US" dirty="0">
                    <a:solidFill>
                      <a:schemeClr val="bg1"/>
                    </a:solidFill>
                  </a:rPr>
                  <a:t> is NOT context-free</a:t>
                </a:r>
              </a:p>
            </p:txBody>
          </p:sp>
        </mc:Choice>
        <mc:Fallback xmlns="">
          <p:sp>
            <p:nvSpPr>
              <p:cNvPr id="4" name="Content Placeholder 2">
                <a:extLst>
                  <a:ext uri="{FF2B5EF4-FFF2-40B4-BE49-F238E27FC236}">
                    <a16:creationId xmlns:a16="http://schemas.microsoft.com/office/drawing/2014/main" id="{55E7B198-6142-044A-830B-49BD3A4E22B1}"/>
                  </a:ext>
                </a:extLst>
              </p:cNvPr>
              <p:cNvSpPr txBox="1">
                <a:spLocks noRot="1" noChangeAspect="1" noMove="1" noResize="1" noEditPoints="1" noAdjustHandles="1" noChangeArrowheads="1" noChangeShapeType="1" noTextEdit="1"/>
              </p:cNvSpPr>
              <p:nvPr/>
            </p:nvSpPr>
            <p:spPr>
              <a:xfrm>
                <a:off x="1141413" y="2067551"/>
                <a:ext cx="10057964" cy="942688"/>
              </a:xfrm>
              <a:prstGeom prst="rect">
                <a:avLst/>
              </a:prstGeom>
              <a:blipFill>
                <a:blip r:embed="rId2"/>
                <a:stretch>
                  <a:fillRect l="-883" t="-1333" b="-13333"/>
                </a:stretch>
              </a:blipFill>
            </p:spPr>
            <p:txBody>
              <a:bodyPr/>
              <a:lstStyle/>
              <a:p>
                <a:r>
                  <a:rPr lang="en-US">
                    <a:noFill/>
                  </a:rPr>
                  <a:t> </a:t>
                </a:r>
              </a:p>
            </p:txBody>
          </p:sp>
        </mc:Fallback>
      </mc:AlternateContent>
    </p:spTree>
    <p:extLst>
      <p:ext uri="{BB962C8B-B14F-4D97-AF65-F5344CB8AC3E}">
        <p14:creationId xmlns:p14="http://schemas.microsoft.com/office/powerpoint/2010/main" val="10193231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53870E13-F0CC-3B4B-8552-88C36ED34DFD}"/>
                  </a:ext>
                </a:extLst>
              </p:cNvPr>
              <p:cNvSpPr txBox="1">
                <a:spLocks/>
              </p:cNvSpPr>
              <p:nvPr/>
            </p:nvSpPr>
            <p:spPr>
              <a:xfrm>
                <a:off x="1141413" y="2443795"/>
                <a:ext cx="10057964" cy="3503851"/>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dirty="0">
                    <a:solidFill>
                      <a:schemeClr val="tx1">
                        <a:lumMod val="95000"/>
                      </a:schemeClr>
                    </a:solidFill>
                  </a:rPr>
                  <a:t>Step 1: Pumping lemma states that there is some length string p, such that any string of that length can be pumped.</a:t>
                </a:r>
              </a:p>
              <a:p>
                <a:pPr marL="0" indent="0">
                  <a:buNone/>
                </a:pPr>
                <a:endParaRPr lang="en-US" sz="2000" b="1" dirty="0">
                  <a:solidFill>
                    <a:schemeClr val="tx1">
                      <a:lumMod val="95000"/>
                    </a:schemeClr>
                  </a:solidFill>
                </a:endParaRPr>
              </a:p>
              <a:p>
                <a:pPr marL="0" indent="0">
                  <a:buNone/>
                </a:pPr>
                <a:r>
                  <a:rPr lang="en-US" sz="2000" b="1" dirty="0">
                    <a:solidFill>
                      <a:schemeClr val="tx1">
                        <a:lumMod val="95000"/>
                      </a:schemeClr>
                    </a:solidFill>
                  </a:rPr>
                  <a:t>Step 2: Given p, we choose the string </a:t>
                </a:r>
                <a14:m>
                  <m:oMath xmlns:m="http://schemas.openxmlformats.org/officeDocument/2006/math">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𝟎</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𝟏</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𝟎</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𝟏</m:t>
                        </m:r>
                      </m:e>
                      <m:sup>
                        <m:r>
                          <a:rPr lang="en-US" sz="2000" b="1" i="1" smtClean="0">
                            <a:solidFill>
                              <a:schemeClr val="tx1">
                                <a:lumMod val="95000"/>
                              </a:schemeClr>
                            </a:solidFill>
                            <a:latin typeface="Cambria Math" panose="02040503050406030204" pitchFamily="18" charset="0"/>
                          </a:rPr>
                          <m:t>𝒑</m:t>
                        </m:r>
                      </m:sup>
                    </m:sSup>
                  </m:oMath>
                </a14:m>
                <a:r>
                  <a:rPr lang="en-US" sz="2000" b="1" dirty="0">
                    <a:solidFill>
                      <a:schemeClr val="tx1">
                        <a:lumMod val="95000"/>
                      </a:schemeClr>
                    </a:solidFill>
                  </a:rPr>
                  <a:t>, we then show that this string cannot be pumped.</a:t>
                </a:r>
              </a:p>
            </p:txBody>
          </p:sp>
        </mc:Choice>
        <mc:Fallback xmlns="">
          <p:sp>
            <p:nvSpPr>
              <p:cNvPr id="5" name="Content Placeholder 2">
                <a:extLst>
                  <a:ext uri="{FF2B5EF4-FFF2-40B4-BE49-F238E27FC236}">
                    <a16:creationId xmlns:a16="http://schemas.microsoft.com/office/drawing/2014/main" id="{53870E13-F0CC-3B4B-8552-88C36ED34DFD}"/>
                  </a:ext>
                </a:extLst>
              </p:cNvPr>
              <p:cNvSpPr txBox="1">
                <a:spLocks noRot="1" noChangeAspect="1" noMove="1" noResize="1" noEditPoints="1" noAdjustHandles="1" noChangeArrowheads="1" noChangeShapeType="1" noTextEdit="1"/>
              </p:cNvSpPr>
              <p:nvPr/>
            </p:nvSpPr>
            <p:spPr>
              <a:xfrm>
                <a:off x="1141413" y="2443795"/>
                <a:ext cx="10057964" cy="3503851"/>
              </a:xfrm>
              <a:prstGeom prst="rect">
                <a:avLst/>
              </a:prstGeom>
              <a:blipFill>
                <a:blip r:embed="rId2"/>
                <a:stretch>
                  <a:fillRect l="-63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279A7E9-D4E0-0F4E-8621-DECAC8285F25}"/>
                  </a:ext>
                </a:extLst>
              </p:cNvPr>
              <p:cNvSpPr txBox="1">
                <a:spLocks/>
              </p:cNvSpPr>
              <p:nvPr/>
            </p:nvSpPr>
            <p:spPr>
              <a:xfrm>
                <a:off x="1141413" y="991315"/>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D</a:t>
                </a:r>
                <a14:m>
                  <m:oMath xmlns:m="http://schemas.openxmlformats.org/officeDocument/2006/math">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𝑤𝑤</m:t>
                        </m:r>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oMath>
                </a14:m>
                <a:r>
                  <a:rPr lang="en-US" dirty="0">
                    <a:solidFill>
                      <a:schemeClr val="bg1"/>
                    </a:solidFill>
                  </a:rPr>
                  <a:t> is NOT context-free</a:t>
                </a:r>
              </a:p>
            </p:txBody>
          </p:sp>
        </mc:Choice>
        <mc:Fallback xmlns="">
          <p:sp>
            <p:nvSpPr>
              <p:cNvPr id="6" name="Content Placeholder 2">
                <a:extLst>
                  <a:ext uri="{FF2B5EF4-FFF2-40B4-BE49-F238E27FC236}">
                    <a16:creationId xmlns:a16="http://schemas.microsoft.com/office/drawing/2014/main" id="{3279A7E9-D4E0-0F4E-8621-DECAC8285F25}"/>
                  </a:ext>
                </a:extLst>
              </p:cNvPr>
              <p:cNvSpPr txBox="1">
                <a:spLocks noRot="1" noChangeAspect="1" noMove="1" noResize="1" noEditPoints="1" noAdjustHandles="1" noChangeArrowheads="1" noChangeShapeType="1" noTextEdit="1"/>
              </p:cNvSpPr>
              <p:nvPr/>
            </p:nvSpPr>
            <p:spPr>
              <a:xfrm>
                <a:off x="1141413" y="991315"/>
                <a:ext cx="10057964" cy="942688"/>
              </a:xfrm>
              <a:prstGeom prst="rect">
                <a:avLst/>
              </a:prstGeom>
              <a:blipFill>
                <a:blip r:embed="rId3"/>
                <a:stretch>
                  <a:fillRect l="-883" b="-13333"/>
                </a:stretch>
              </a:blipFill>
            </p:spPr>
            <p:txBody>
              <a:bodyPr/>
              <a:lstStyle/>
              <a:p>
                <a:r>
                  <a:rPr lang="en-US">
                    <a:noFill/>
                  </a:rPr>
                  <a:t> </a:t>
                </a:r>
              </a:p>
            </p:txBody>
          </p:sp>
        </mc:Fallback>
      </mc:AlternateContent>
    </p:spTree>
    <p:extLst>
      <p:ext uri="{BB962C8B-B14F-4D97-AF65-F5344CB8AC3E}">
        <p14:creationId xmlns:p14="http://schemas.microsoft.com/office/powerpoint/2010/main" val="32788427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D5D8E5E3-C483-D348-9486-6B995F899131}"/>
                  </a:ext>
                </a:extLst>
              </p:cNvPr>
              <p:cNvSpPr txBox="1">
                <a:spLocks/>
              </p:cNvSpPr>
              <p:nvPr/>
            </p:nvSpPr>
            <p:spPr>
              <a:xfrm>
                <a:off x="1141413" y="991315"/>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D</a:t>
                </a:r>
                <a14:m>
                  <m:oMath xmlns:m="http://schemas.openxmlformats.org/officeDocument/2006/math">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𝑤𝑤</m:t>
                        </m:r>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oMath>
                </a14:m>
                <a:r>
                  <a:rPr lang="en-US" dirty="0">
                    <a:solidFill>
                      <a:schemeClr val="bg1"/>
                    </a:solidFill>
                  </a:rPr>
                  <a:t> is NOT context-free</a:t>
                </a:r>
              </a:p>
            </p:txBody>
          </p:sp>
        </mc:Choice>
        <mc:Fallback xmlns="">
          <p:sp>
            <p:nvSpPr>
              <p:cNvPr id="9" name="Content Placeholder 2">
                <a:extLst>
                  <a:ext uri="{FF2B5EF4-FFF2-40B4-BE49-F238E27FC236}">
                    <a16:creationId xmlns:a16="http://schemas.microsoft.com/office/drawing/2014/main" id="{D5D8E5E3-C483-D348-9486-6B995F899131}"/>
                  </a:ext>
                </a:extLst>
              </p:cNvPr>
              <p:cNvSpPr txBox="1">
                <a:spLocks noRot="1" noChangeAspect="1" noMove="1" noResize="1" noEditPoints="1" noAdjustHandles="1" noChangeArrowheads="1" noChangeShapeType="1" noTextEdit="1"/>
              </p:cNvSpPr>
              <p:nvPr/>
            </p:nvSpPr>
            <p:spPr>
              <a:xfrm>
                <a:off x="1141413" y="991315"/>
                <a:ext cx="10057964" cy="942688"/>
              </a:xfrm>
              <a:prstGeom prst="rect">
                <a:avLst/>
              </a:prstGeom>
              <a:blipFill>
                <a:blip r:embed="rId2"/>
                <a:stretch>
                  <a:fillRect l="-883"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EAFC1C43-01A4-F84C-9029-E6B013BE33BB}"/>
                  </a:ext>
                </a:extLst>
              </p:cNvPr>
              <p:cNvSpPr txBox="1">
                <a:spLocks/>
              </p:cNvSpPr>
              <p:nvPr/>
            </p:nvSpPr>
            <p:spPr>
              <a:xfrm>
                <a:off x="1141413" y="2184852"/>
                <a:ext cx="10057964" cy="2184848"/>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dirty="0">
                    <a:solidFill>
                      <a:schemeClr val="tx1">
                        <a:lumMod val="95000"/>
                      </a:schemeClr>
                    </a:solidFill>
                  </a:rPr>
                  <a:t>Step 1: Pumping lemma states that there is some length string p, such that any string of that length can be pumped.</a:t>
                </a:r>
              </a:p>
              <a:p>
                <a:pPr marL="0" indent="0">
                  <a:buNone/>
                </a:pPr>
                <a:endParaRPr lang="en-US" sz="2000" b="1" dirty="0">
                  <a:solidFill>
                    <a:schemeClr val="tx1">
                      <a:lumMod val="95000"/>
                    </a:schemeClr>
                  </a:solidFill>
                </a:endParaRPr>
              </a:p>
              <a:p>
                <a:pPr marL="0" indent="0">
                  <a:buNone/>
                </a:pPr>
                <a:r>
                  <a:rPr lang="en-US" sz="2000" b="1" dirty="0">
                    <a:solidFill>
                      <a:schemeClr val="tx1">
                        <a:lumMod val="95000"/>
                      </a:schemeClr>
                    </a:solidFill>
                  </a:rPr>
                  <a:t>Step 2: Given p, we choose the string </a:t>
                </a:r>
                <a14:m>
                  <m:oMath xmlns:m="http://schemas.openxmlformats.org/officeDocument/2006/math">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𝟎</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𝟏</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𝟎</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𝟏</m:t>
                        </m:r>
                      </m:e>
                      <m:sup>
                        <m:r>
                          <a:rPr lang="en-US" sz="2000" b="1" i="1" smtClean="0">
                            <a:solidFill>
                              <a:schemeClr val="tx1">
                                <a:lumMod val="95000"/>
                              </a:schemeClr>
                            </a:solidFill>
                            <a:latin typeface="Cambria Math" panose="02040503050406030204" pitchFamily="18" charset="0"/>
                          </a:rPr>
                          <m:t>𝒑</m:t>
                        </m:r>
                      </m:sup>
                    </m:sSup>
                  </m:oMath>
                </a14:m>
                <a:r>
                  <a:rPr lang="en-US" sz="2000" b="1" dirty="0">
                    <a:solidFill>
                      <a:schemeClr val="tx1">
                        <a:lumMod val="95000"/>
                      </a:schemeClr>
                    </a:solidFill>
                  </a:rPr>
                  <a:t>, we then show that this string cannot be pumped.</a:t>
                </a:r>
              </a:p>
            </p:txBody>
          </p:sp>
        </mc:Choice>
        <mc:Fallback xmlns="">
          <p:sp>
            <p:nvSpPr>
              <p:cNvPr id="11" name="Content Placeholder 2">
                <a:extLst>
                  <a:ext uri="{FF2B5EF4-FFF2-40B4-BE49-F238E27FC236}">
                    <a16:creationId xmlns:a16="http://schemas.microsoft.com/office/drawing/2014/main" id="{EAFC1C43-01A4-F84C-9029-E6B013BE33BB}"/>
                  </a:ext>
                </a:extLst>
              </p:cNvPr>
              <p:cNvSpPr txBox="1">
                <a:spLocks noRot="1" noChangeAspect="1" noMove="1" noResize="1" noEditPoints="1" noAdjustHandles="1" noChangeArrowheads="1" noChangeShapeType="1" noTextEdit="1"/>
              </p:cNvSpPr>
              <p:nvPr/>
            </p:nvSpPr>
            <p:spPr>
              <a:xfrm>
                <a:off x="1141413" y="2184852"/>
                <a:ext cx="10057964" cy="2184848"/>
              </a:xfrm>
              <a:prstGeom prst="rect">
                <a:avLst/>
              </a:prstGeom>
              <a:blipFill>
                <a:blip r:embed="rId3"/>
                <a:stretch>
                  <a:fillRect l="-631" b="-289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602196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About Determinism versus Non-Determinism with Pushdown Automata</a:t>
            </a:r>
          </a:p>
        </p:txBody>
      </p:sp>
    </p:spTree>
    <p:extLst>
      <p:ext uri="{BB962C8B-B14F-4D97-AF65-F5344CB8AC3E}">
        <p14:creationId xmlns:p14="http://schemas.microsoft.com/office/powerpoint/2010/main" val="17790958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What we know about Computation so far</a:t>
            </a:r>
          </a:p>
        </p:txBody>
      </p:sp>
      <p:sp>
        <p:nvSpPr>
          <p:cNvPr id="6" name="Oval 5">
            <a:extLst>
              <a:ext uri="{FF2B5EF4-FFF2-40B4-BE49-F238E27FC236}">
                <a16:creationId xmlns:a16="http://schemas.microsoft.com/office/drawing/2014/main" id="{2FEC7FFB-0DF4-6047-BCD4-D475ACD6274F}"/>
              </a:ext>
            </a:extLst>
          </p:cNvPr>
          <p:cNvSpPr/>
          <p:nvPr/>
        </p:nvSpPr>
        <p:spPr>
          <a:xfrm>
            <a:off x="4466803" y="3503852"/>
            <a:ext cx="2557084" cy="22576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Regular Languages = Regular Expressions = DFA = NFA</a:t>
            </a:r>
          </a:p>
        </p:txBody>
      </p:sp>
      <p:sp>
        <p:nvSpPr>
          <p:cNvPr id="8" name="Oval 7">
            <a:extLst>
              <a:ext uri="{FF2B5EF4-FFF2-40B4-BE49-F238E27FC236}">
                <a16:creationId xmlns:a16="http://schemas.microsoft.com/office/drawing/2014/main" id="{4EF54C78-B7AD-B04E-9E03-59787FBCA7AF}"/>
              </a:ext>
            </a:extLst>
          </p:cNvPr>
          <p:cNvSpPr/>
          <p:nvPr/>
        </p:nvSpPr>
        <p:spPr>
          <a:xfrm>
            <a:off x="4093220" y="1594131"/>
            <a:ext cx="3343359" cy="43521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36B5FB0-A903-9441-BED7-95808CA766C3}"/>
              </a:ext>
            </a:extLst>
          </p:cNvPr>
          <p:cNvSpPr txBox="1"/>
          <p:nvPr/>
        </p:nvSpPr>
        <p:spPr>
          <a:xfrm>
            <a:off x="4612461" y="2350420"/>
            <a:ext cx="2411426" cy="646331"/>
          </a:xfrm>
          <a:prstGeom prst="rect">
            <a:avLst/>
          </a:prstGeom>
          <a:noFill/>
        </p:spPr>
        <p:txBody>
          <a:bodyPr wrap="square" rtlCol="0">
            <a:spAutoFit/>
          </a:bodyPr>
          <a:lstStyle/>
          <a:p>
            <a:r>
              <a:rPr lang="en-US" dirty="0"/>
              <a:t>Context-Free Languages = NPDAs</a:t>
            </a:r>
          </a:p>
        </p:txBody>
      </p:sp>
      <p:sp>
        <p:nvSpPr>
          <p:cNvPr id="10" name="Content Placeholder 2">
            <a:extLst>
              <a:ext uri="{FF2B5EF4-FFF2-40B4-BE49-F238E27FC236}">
                <a16:creationId xmlns:a16="http://schemas.microsoft.com/office/drawing/2014/main" id="{DCC1C7E5-3080-EB4A-8E29-E379E9770BD8}"/>
              </a:ext>
            </a:extLst>
          </p:cNvPr>
          <p:cNvSpPr txBox="1">
            <a:spLocks/>
          </p:cNvSpPr>
          <p:nvPr/>
        </p:nvSpPr>
        <p:spPr>
          <a:xfrm>
            <a:off x="8787950" y="1594131"/>
            <a:ext cx="3002146" cy="118143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NPDA is non-deterministic pushdown automata. Remember that everything we’ve done so far is allowing non-determinism.</a:t>
            </a:r>
          </a:p>
        </p:txBody>
      </p:sp>
      <p:cxnSp>
        <p:nvCxnSpPr>
          <p:cNvPr id="11" name="Straight Connector 10">
            <a:extLst>
              <a:ext uri="{FF2B5EF4-FFF2-40B4-BE49-F238E27FC236}">
                <a16:creationId xmlns:a16="http://schemas.microsoft.com/office/drawing/2014/main" id="{E3911E9D-885D-9347-9329-1BEB2E14A22C}"/>
              </a:ext>
            </a:extLst>
          </p:cNvPr>
          <p:cNvCxnSpPr>
            <a:cxnSpLocks/>
          </p:cNvCxnSpPr>
          <p:nvPr/>
        </p:nvCxnSpPr>
        <p:spPr>
          <a:xfrm flipH="1">
            <a:off x="7436579" y="2150091"/>
            <a:ext cx="1286637" cy="52349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F3312D7-1FF0-6A46-B991-DB70E0B1738F}"/>
              </a:ext>
            </a:extLst>
          </p:cNvPr>
          <p:cNvSpPr txBox="1">
            <a:spLocks/>
          </p:cNvSpPr>
          <p:nvPr/>
        </p:nvSpPr>
        <p:spPr>
          <a:xfrm>
            <a:off x="8079897" y="5080450"/>
            <a:ext cx="3002146" cy="118143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With regular languages, determinism and non-determinism models were equivalently descriptive. </a:t>
            </a:r>
          </a:p>
        </p:txBody>
      </p:sp>
      <p:cxnSp>
        <p:nvCxnSpPr>
          <p:cNvPr id="14" name="Straight Connector 13">
            <a:extLst>
              <a:ext uri="{FF2B5EF4-FFF2-40B4-BE49-F238E27FC236}">
                <a16:creationId xmlns:a16="http://schemas.microsoft.com/office/drawing/2014/main" id="{5003B872-DC96-8B47-8865-CB7DC486FE4B}"/>
              </a:ext>
            </a:extLst>
          </p:cNvPr>
          <p:cNvCxnSpPr>
            <a:cxnSpLocks/>
          </p:cNvCxnSpPr>
          <p:nvPr/>
        </p:nvCxnSpPr>
        <p:spPr>
          <a:xfrm flipH="1" flipV="1">
            <a:off x="6756850" y="4906472"/>
            <a:ext cx="1283939" cy="59331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6911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What we know about Computation so far</a:t>
            </a:r>
          </a:p>
        </p:txBody>
      </p:sp>
      <p:sp>
        <p:nvSpPr>
          <p:cNvPr id="6" name="Oval 5">
            <a:extLst>
              <a:ext uri="{FF2B5EF4-FFF2-40B4-BE49-F238E27FC236}">
                <a16:creationId xmlns:a16="http://schemas.microsoft.com/office/drawing/2014/main" id="{2FEC7FFB-0DF4-6047-BCD4-D475ACD6274F}"/>
              </a:ext>
            </a:extLst>
          </p:cNvPr>
          <p:cNvSpPr/>
          <p:nvPr/>
        </p:nvSpPr>
        <p:spPr>
          <a:xfrm>
            <a:off x="4337331" y="3811348"/>
            <a:ext cx="2557084" cy="22576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Regular Languages = Regular Expressions = DFA = NFA</a:t>
            </a:r>
          </a:p>
        </p:txBody>
      </p:sp>
      <p:sp>
        <p:nvSpPr>
          <p:cNvPr id="8" name="Oval 7">
            <a:extLst>
              <a:ext uri="{FF2B5EF4-FFF2-40B4-BE49-F238E27FC236}">
                <a16:creationId xmlns:a16="http://schemas.microsoft.com/office/drawing/2014/main" id="{4EF54C78-B7AD-B04E-9E03-59787FBCA7AF}"/>
              </a:ext>
            </a:extLst>
          </p:cNvPr>
          <p:cNvSpPr/>
          <p:nvPr/>
        </p:nvSpPr>
        <p:spPr>
          <a:xfrm>
            <a:off x="3963748" y="2457587"/>
            <a:ext cx="3343359" cy="37962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36B5FB0-A903-9441-BED7-95808CA766C3}"/>
              </a:ext>
            </a:extLst>
          </p:cNvPr>
          <p:cNvSpPr txBox="1"/>
          <p:nvPr/>
        </p:nvSpPr>
        <p:spPr>
          <a:xfrm>
            <a:off x="4337331" y="3078185"/>
            <a:ext cx="2694647" cy="646331"/>
          </a:xfrm>
          <a:prstGeom prst="rect">
            <a:avLst/>
          </a:prstGeom>
          <a:noFill/>
        </p:spPr>
        <p:txBody>
          <a:bodyPr wrap="square" rtlCol="0">
            <a:spAutoFit/>
          </a:bodyPr>
          <a:lstStyle/>
          <a:p>
            <a:r>
              <a:rPr lang="en-US" dirty="0"/>
              <a:t>Deterministic Context-Free Languages = DPDAs</a:t>
            </a:r>
          </a:p>
        </p:txBody>
      </p:sp>
      <p:sp>
        <p:nvSpPr>
          <p:cNvPr id="10" name="Content Placeholder 2">
            <a:extLst>
              <a:ext uri="{FF2B5EF4-FFF2-40B4-BE49-F238E27FC236}">
                <a16:creationId xmlns:a16="http://schemas.microsoft.com/office/drawing/2014/main" id="{DCC1C7E5-3080-EB4A-8E29-E379E9770BD8}"/>
              </a:ext>
            </a:extLst>
          </p:cNvPr>
          <p:cNvSpPr txBox="1">
            <a:spLocks/>
          </p:cNvSpPr>
          <p:nvPr/>
        </p:nvSpPr>
        <p:spPr>
          <a:xfrm>
            <a:off x="8787950" y="1594131"/>
            <a:ext cx="3002146" cy="148405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Non-determinism is a MORE powerful descriptor within context-free languages. There are some languages that determinism cannot recognize (see book for details)</a:t>
            </a:r>
          </a:p>
        </p:txBody>
      </p:sp>
      <p:cxnSp>
        <p:nvCxnSpPr>
          <p:cNvPr id="11" name="Straight Connector 10">
            <a:extLst>
              <a:ext uri="{FF2B5EF4-FFF2-40B4-BE49-F238E27FC236}">
                <a16:creationId xmlns:a16="http://schemas.microsoft.com/office/drawing/2014/main" id="{E3911E9D-885D-9347-9329-1BEB2E14A22C}"/>
              </a:ext>
            </a:extLst>
          </p:cNvPr>
          <p:cNvCxnSpPr>
            <a:cxnSpLocks/>
          </p:cNvCxnSpPr>
          <p:nvPr/>
        </p:nvCxnSpPr>
        <p:spPr>
          <a:xfrm flipH="1">
            <a:off x="7436579" y="2150091"/>
            <a:ext cx="1286637" cy="52349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F3312D7-1FF0-6A46-B991-DB70E0B1738F}"/>
              </a:ext>
            </a:extLst>
          </p:cNvPr>
          <p:cNvSpPr txBox="1">
            <a:spLocks/>
          </p:cNvSpPr>
          <p:nvPr/>
        </p:nvSpPr>
        <p:spPr>
          <a:xfrm>
            <a:off x="8292994" y="5007622"/>
            <a:ext cx="3002146" cy="1466006"/>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This means that programming language designers need to be careful because non-deterministic machines cannot currently be built. Need to stay in this middle section here</a:t>
            </a:r>
          </a:p>
        </p:txBody>
      </p:sp>
      <p:cxnSp>
        <p:nvCxnSpPr>
          <p:cNvPr id="14" name="Straight Connector 13">
            <a:extLst>
              <a:ext uri="{FF2B5EF4-FFF2-40B4-BE49-F238E27FC236}">
                <a16:creationId xmlns:a16="http://schemas.microsoft.com/office/drawing/2014/main" id="{5003B872-DC96-8B47-8865-CB7DC486FE4B}"/>
              </a:ext>
            </a:extLst>
          </p:cNvPr>
          <p:cNvCxnSpPr>
            <a:cxnSpLocks/>
          </p:cNvCxnSpPr>
          <p:nvPr/>
        </p:nvCxnSpPr>
        <p:spPr>
          <a:xfrm flipH="1" flipV="1">
            <a:off x="7031978" y="3562655"/>
            <a:ext cx="1765413" cy="137753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136B23B9-72F4-2D47-A264-2A67AAFDB670}"/>
              </a:ext>
            </a:extLst>
          </p:cNvPr>
          <p:cNvSpPr/>
          <p:nvPr/>
        </p:nvSpPr>
        <p:spPr>
          <a:xfrm>
            <a:off x="3422933" y="1408014"/>
            <a:ext cx="4488384" cy="48457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28404F40-A3E3-BB4E-9F90-6E5C64089587}"/>
              </a:ext>
            </a:extLst>
          </p:cNvPr>
          <p:cNvSpPr txBox="1"/>
          <p:nvPr/>
        </p:nvSpPr>
        <p:spPr>
          <a:xfrm>
            <a:off x="4449271" y="1811256"/>
            <a:ext cx="2694647" cy="646331"/>
          </a:xfrm>
          <a:prstGeom prst="rect">
            <a:avLst/>
          </a:prstGeom>
          <a:noFill/>
        </p:spPr>
        <p:txBody>
          <a:bodyPr wrap="square" rtlCol="0">
            <a:spAutoFit/>
          </a:bodyPr>
          <a:lstStyle/>
          <a:p>
            <a:r>
              <a:rPr lang="en-US" dirty="0"/>
              <a:t>Non-Deterministic CFGs = NPDAs</a:t>
            </a:r>
          </a:p>
        </p:txBody>
      </p:sp>
    </p:spTree>
    <p:extLst>
      <p:ext uri="{BB962C8B-B14F-4D97-AF65-F5344CB8AC3E}">
        <p14:creationId xmlns:p14="http://schemas.microsoft.com/office/powerpoint/2010/main" val="30648423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Conclusions</a:t>
            </a:r>
          </a:p>
        </p:txBody>
      </p:sp>
    </p:spTree>
    <p:extLst>
      <p:ext uri="{BB962C8B-B14F-4D97-AF65-F5344CB8AC3E}">
        <p14:creationId xmlns:p14="http://schemas.microsoft.com/office/powerpoint/2010/main" val="31189677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What you Learned in this Deck!</a:t>
            </a:r>
          </a:p>
        </p:txBody>
      </p:sp>
      <p:sp>
        <p:nvSpPr>
          <p:cNvPr id="12" name="Content Placeholder 2">
            <a:extLst>
              <a:ext uri="{FF2B5EF4-FFF2-40B4-BE49-F238E27FC236}">
                <a16:creationId xmlns:a16="http://schemas.microsoft.com/office/drawing/2014/main" id="{F15DFB8A-215C-B04E-9280-9076E6FB3AD5}"/>
              </a:ext>
            </a:extLst>
          </p:cNvPr>
          <p:cNvSpPr txBox="1">
            <a:spLocks/>
          </p:cNvSpPr>
          <p:nvPr/>
        </p:nvSpPr>
        <p:spPr>
          <a:xfrm>
            <a:off x="2942706" y="4051069"/>
            <a:ext cx="6616932" cy="148520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Using another pumping lemma, we can find languages that are non-context free. Next we will see the most general computational model: The Turing Machine!</a:t>
            </a:r>
          </a:p>
        </p:txBody>
      </p:sp>
      <p:sp>
        <p:nvSpPr>
          <p:cNvPr id="11" name="Content Placeholder 2">
            <a:extLst>
              <a:ext uri="{FF2B5EF4-FFF2-40B4-BE49-F238E27FC236}">
                <a16:creationId xmlns:a16="http://schemas.microsoft.com/office/drawing/2014/main" id="{7C0CB66C-44F2-8948-9686-2D6143B97BAB}"/>
              </a:ext>
            </a:extLst>
          </p:cNvPr>
          <p:cNvSpPr txBox="1">
            <a:spLocks/>
          </p:cNvSpPr>
          <p:nvPr/>
        </p:nvSpPr>
        <p:spPr>
          <a:xfrm>
            <a:off x="864651" y="1725823"/>
            <a:ext cx="10557162" cy="2053243"/>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These are all equivalent in their expressive power.</a:t>
            </a:r>
          </a:p>
        </p:txBody>
      </p:sp>
      <p:sp>
        <p:nvSpPr>
          <p:cNvPr id="13" name="Content Placeholder 2">
            <a:extLst>
              <a:ext uri="{FF2B5EF4-FFF2-40B4-BE49-F238E27FC236}">
                <a16:creationId xmlns:a16="http://schemas.microsoft.com/office/drawing/2014/main" id="{BD169E62-BA34-C940-B2DC-5DE660ED9EF3}"/>
              </a:ext>
            </a:extLst>
          </p:cNvPr>
          <p:cNvSpPr txBox="1">
            <a:spLocks/>
          </p:cNvSpPr>
          <p:nvPr/>
        </p:nvSpPr>
        <p:spPr>
          <a:xfrm>
            <a:off x="1050099" y="2291089"/>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Pushdown Automata</a:t>
            </a:r>
          </a:p>
          <a:p>
            <a:pPr marL="0" indent="0" algn="ctr">
              <a:buFont typeface="Arial" panose="020B0604020202020204" pitchFamily="34" charset="0"/>
              <a:buNone/>
            </a:pPr>
            <a:r>
              <a:rPr lang="en-US" sz="1400" i="1" dirty="0">
                <a:solidFill>
                  <a:schemeClr val="bg1"/>
                </a:solidFill>
              </a:rPr>
              <a:t>NFA w/ a stack. Can recognize exactly the context-free languages</a:t>
            </a:r>
          </a:p>
        </p:txBody>
      </p:sp>
      <p:sp>
        <p:nvSpPr>
          <p:cNvPr id="14" name="Content Placeholder 2">
            <a:extLst>
              <a:ext uri="{FF2B5EF4-FFF2-40B4-BE49-F238E27FC236}">
                <a16:creationId xmlns:a16="http://schemas.microsoft.com/office/drawing/2014/main" id="{9D76717E-B071-2C46-BF27-330ADEB69119}"/>
              </a:ext>
            </a:extLst>
          </p:cNvPr>
          <p:cNvSpPr txBox="1">
            <a:spLocks/>
          </p:cNvSpPr>
          <p:nvPr/>
        </p:nvSpPr>
        <p:spPr>
          <a:xfrm>
            <a:off x="4610717" y="2291088"/>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Context-Free Languages:</a:t>
            </a:r>
          </a:p>
          <a:p>
            <a:pPr marL="0" indent="0" algn="ctr">
              <a:buFont typeface="Arial" panose="020B0604020202020204" pitchFamily="34" charset="0"/>
              <a:buNone/>
            </a:pPr>
            <a:r>
              <a:rPr lang="en-US" sz="1400" i="1" dirty="0">
                <a:solidFill>
                  <a:schemeClr val="bg1"/>
                </a:solidFill>
              </a:rPr>
              <a:t>A Class of languages that are more expressive than regular languages</a:t>
            </a:r>
          </a:p>
        </p:txBody>
      </p:sp>
      <p:sp>
        <p:nvSpPr>
          <p:cNvPr id="15" name="Content Placeholder 2">
            <a:extLst>
              <a:ext uri="{FF2B5EF4-FFF2-40B4-BE49-F238E27FC236}">
                <a16:creationId xmlns:a16="http://schemas.microsoft.com/office/drawing/2014/main" id="{EFA2F6EA-050E-CF4C-864B-49472E3ED9DF}"/>
              </a:ext>
            </a:extLst>
          </p:cNvPr>
          <p:cNvSpPr txBox="1">
            <a:spLocks/>
          </p:cNvSpPr>
          <p:nvPr/>
        </p:nvSpPr>
        <p:spPr>
          <a:xfrm>
            <a:off x="8171335" y="2291087"/>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Context-Free Grammar:</a:t>
            </a:r>
          </a:p>
          <a:p>
            <a:pPr marL="0" indent="0" algn="ctr">
              <a:buFont typeface="Arial" panose="020B0604020202020204" pitchFamily="34" charset="0"/>
              <a:buNone/>
            </a:pPr>
            <a:r>
              <a:rPr lang="en-US" sz="1400" i="1" dirty="0">
                <a:solidFill>
                  <a:schemeClr val="bg1"/>
                </a:solidFill>
              </a:rPr>
              <a:t>A “string” description of a context-free language (by definition)</a:t>
            </a:r>
          </a:p>
        </p:txBody>
      </p:sp>
    </p:spTree>
    <p:extLst>
      <p:ext uri="{BB962C8B-B14F-4D97-AF65-F5344CB8AC3E}">
        <p14:creationId xmlns:p14="http://schemas.microsoft.com/office/powerpoint/2010/main" val="2780150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98DD0AD1-A14F-AA46-A554-55EAF2F729AE}"/>
              </a:ext>
            </a:extLst>
          </p:cNvPr>
          <p:cNvSpPr txBox="1">
            <a:spLocks/>
          </p:cNvSpPr>
          <p:nvPr/>
        </p:nvSpPr>
        <p:spPr>
          <a:xfrm>
            <a:off x="864651" y="1572075"/>
            <a:ext cx="10557162" cy="2053243"/>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These are all equivalent in their expressive power.</a:t>
            </a:r>
          </a:p>
        </p:txBody>
      </p:sp>
      <p:sp>
        <p:nvSpPr>
          <p:cNvPr id="2" name="Title 1">
            <a:extLst>
              <a:ext uri="{FF2B5EF4-FFF2-40B4-BE49-F238E27FC236}">
                <a16:creationId xmlns:a16="http://schemas.microsoft.com/office/drawing/2014/main" id="{9A0AA12C-3A0D-9343-9CC3-FB950DB38391}"/>
              </a:ext>
            </a:extLst>
          </p:cNvPr>
          <p:cNvSpPr>
            <a:spLocks noGrp="1"/>
          </p:cNvSpPr>
          <p:nvPr>
            <p:ph type="title"/>
          </p:nvPr>
        </p:nvSpPr>
        <p:spPr>
          <a:xfrm>
            <a:off x="1141412" y="234470"/>
            <a:ext cx="9905998" cy="670786"/>
          </a:xfrm>
        </p:spPr>
        <p:txBody>
          <a:bodyPr/>
          <a:lstStyle/>
          <a:p>
            <a:pPr algn="ctr"/>
            <a:r>
              <a:rPr lang="en-US" dirty="0"/>
              <a:t>Overview of This Deck</a:t>
            </a:r>
          </a:p>
        </p:txBody>
      </p:sp>
      <p:sp>
        <p:nvSpPr>
          <p:cNvPr id="13" name="Content Placeholder 2">
            <a:extLst>
              <a:ext uri="{FF2B5EF4-FFF2-40B4-BE49-F238E27FC236}">
                <a16:creationId xmlns:a16="http://schemas.microsoft.com/office/drawing/2014/main" id="{9F48F065-BC3C-1D49-8572-EA31859B114B}"/>
              </a:ext>
            </a:extLst>
          </p:cNvPr>
          <p:cNvSpPr txBox="1">
            <a:spLocks/>
          </p:cNvSpPr>
          <p:nvPr/>
        </p:nvSpPr>
        <p:spPr>
          <a:xfrm>
            <a:off x="1050099" y="2137341"/>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Pushdown Automata</a:t>
            </a:r>
          </a:p>
          <a:p>
            <a:pPr marL="0" indent="0" algn="ctr">
              <a:buFont typeface="Arial" panose="020B0604020202020204" pitchFamily="34" charset="0"/>
              <a:buNone/>
            </a:pPr>
            <a:r>
              <a:rPr lang="en-US" sz="1400" i="1" dirty="0">
                <a:solidFill>
                  <a:schemeClr val="bg1"/>
                </a:solidFill>
              </a:rPr>
              <a:t>NFA w/ a stack. Can recognize exactly the context-free languages</a:t>
            </a:r>
          </a:p>
        </p:txBody>
      </p:sp>
      <p:sp>
        <p:nvSpPr>
          <p:cNvPr id="14" name="Content Placeholder 2">
            <a:extLst>
              <a:ext uri="{FF2B5EF4-FFF2-40B4-BE49-F238E27FC236}">
                <a16:creationId xmlns:a16="http://schemas.microsoft.com/office/drawing/2014/main" id="{0D0E6560-AB05-1548-BAFE-E31A3406DEFA}"/>
              </a:ext>
            </a:extLst>
          </p:cNvPr>
          <p:cNvSpPr txBox="1">
            <a:spLocks/>
          </p:cNvSpPr>
          <p:nvPr/>
        </p:nvSpPr>
        <p:spPr>
          <a:xfrm>
            <a:off x="4610717" y="2137340"/>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Context-Free Languages:</a:t>
            </a:r>
          </a:p>
          <a:p>
            <a:pPr marL="0" indent="0" algn="ctr">
              <a:buFont typeface="Arial" panose="020B0604020202020204" pitchFamily="34" charset="0"/>
              <a:buNone/>
            </a:pPr>
            <a:r>
              <a:rPr lang="en-US" sz="1400" i="1" dirty="0">
                <a:solidFill>
                  <a:schemeClr val="bg1"/>
                </a:solidFill>
              </a:rPr>
              <a:t>A Class of languages that are more expressive than regular languages</a:t>
            </a:r>
          </a:p>
        </p:txBody>
      </p:sp>
      <p:sp>
        <p:nvSpPr>
          <p:cNvPr id="15" name="Content Placeholder 2">
            <a:extLst>
              <a:ext uri="{FF2B5EF4-FFF2-40B4-BE49-F238E27FC236}">
                <a16:creationId xmlns:a16="http://schemas.microsoft.com/office/drawing/2014/main" id="{841C81D4-7389-DE4E-8B85-DA62B52E68FA}"/>
              </a:ext>
            </a:extLst>
          </p:cNvPr>
          <p:cNvSpPr txBox="1">
            <a:spLocks/>
          </p:cNvSpPr>
          <p:nvPr/>
        </p:nvSpPr>
        <p:spPr>
          <a:xfrm>
            <a:off x="8171335" y="2137339"/>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Context-Free Grammar:</a:t>
            </a:r>
          </a:p>
          <a:p>
            <a:pPr marL="0" indent="0" algn="ctr">
              <a:buFont typeface="Arial" panose="020B0604020202020204" pitchFamily="34" charset="0"/>
              <a:buNone/>
            </a:pPr>
            <a:r>
              <a:rPr lang="en-US" sz="1400" i="1" dirty="0">
                <a:solidFill>
                  <a:schemeClr val="bg1"/>
                </a:solidFill>
              </a:rPr>
              <a:t>A “string” description of a context-free language (by definition)</a:t>
            </a:r>
          </a:p>
        </p:txBody>
      </p:sp>
      <p:sp>
        <p:nvSpPr>
          <p:cNvPr id="17" name="Content Placeholder 2">
            <a:extLst>
              <a:ext uri="{FF2B5EF4-FFF2-40B4-BE49-F238E27FC236}">
                <a16:creationId xmlns:a16="http://schemas.microsoft.com/office/drawing/2014/main" id="{F0AB5AA2-1FE2-E248-BF78-3908AD023239}"/>
              </a:ext>
            </a:extLst>
          </p:cNvPr>
          <p:cNvSpPr txBox="1">
            <a:spLocks/>
          </p:cNvSpPr>
          <p:nvPr/>
        </p:nvSpPr>
        <p:spPr>
          <a:xfrm>
            <a:off x="2843079" y="3835908"/>
            <a:ext cx="6616932" cy="111641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the end of this deck, we will also see that context-free languages have a pumping lemma that can be used to prove some languages are NOT context-free.</a:t>
            </a:r>
          </a:p>
        </p:txBody>
      </p:sp>
      <p:sp>
        <p:nvSpPr>
          <p:cNvPr id="18" name="Content Placeholder 2">
            <a:extLst>
              <a:ext uri="{FF2B5EF4-FFF2-40B4-BE49-F238E27FC236}">
                <a16:creationId xmlns:a16="http://schemas.microsoft.com/office/drawing/2014/main" id="{7B55C61F-4B5B-D14C-A8E6-7A660C7E2E2C}"/>
              </a:ext>
            </a:extLst>
          </p:cNvPr>
          <p:cNvSpPr txBox="1">
            <a:spLocks/>
          </p:cNvSpPr>
          <p:nvPr/>
        </p:nvSpPr>
        <p:spPr>
          <a:xfrm>
            <a:off x="1455901" y="5582826"/>
            <a:ext cx="6441926" cy="10445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For now, we allow non-determinism freely with this computational model. We will discuss (briefly) the ramifications for this later in the deck.</a:t>
            </a:r>
            <a:endParaRPr lang="en-US" sz="1600" b="1" u="sng" dirty="0"/>
          </a:p>
        </p:txBody>
      </p:sp>
      <p:cxnSp>
        <p:nvCxnSpPr>
          <p:cNvPr id="19" name="Straight Connector 18">
            <a:extLst>
              <a:ext uri="{FF2B5EF4-FFF2-40B4-BE49-F238E27FC236}">
                <a16:creationId xmlns:a16="http://schemas.microsoft.com/office/drawing/2014/main" id="{78FEF147-58D5-2B4A-B438-6E4677D08B7A}"/>
              </a:ext>
            </a:extLst>
          </p:cNvPr>
          <p:cNvCxnSpPr>
            <a:cxnSpLocks/>
          </p:cNvCxnSpPr>
          <p:nvPr/>
        </p:nvCxnSpPr>
        <p:spPr>
          <a:xfrm flipH="1" flipV="1">
            <a:off x="1670551" y="3488549"/>
            <a:ext cx="311998" cy="209427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512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2: Context-Free Grammars</a:t>
            </a:r>
          </a:p>
        </p:txBody>
      </p:sp>
    </p:spTree>
    <p:extLst>
      <p:ext uri="{BB962C8B-B14F-4D97-AF65-F5344CB8AC3E}">
        <p14:creationId xmlns:p14="http://schemas.microsoft.com/office/powerpoint/2010/main" val="1632347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Introduction: What is a Context-Free Grammar</a:t>
            </a:r>
          </a:p>
        </p:txBody>
      </p:sp>
    </p:spTree>
    <p:extLst>
      <p:ext uri="{BB962C8B-B14F-4D97-AF65-F5344CB8AC3E}">
        <p14:creationId xmlns:p14="http://schemas.microsoft.com/office/powerpoint/2010/main" val="3777636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Motivating Context-Free Grammars</a:t>
            </a:r>
          </a:p>
        </p:txBody>
      </p:sp>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673223" y="1476340"/>
            <a:ext cx="9374188" cy="4279392"/>
          </a:xfrm>
        </p:spPr>
        <p:txBody>
          <a:bodyPr/>
          <a:lstStyle/>
          <a:p>
            <a:r>
              <a:rPr lang="en-US" dirty="0"/>
              <a:t>Finite automata cannot recognize everything. Need:</a:t>
            </a:r>
          </a:p>
          <a:p>
            <a:pPr lvl="1"/>
            <a:r>
              <a:rPr lang="en-US" dirty="0"/>
              <a:t>Memory</a:t>
            </a:r>
          </a:p>
          <a:p>
            <a:pPr lvl="1"/>
            <a:r>
              <a:rPr lang="en-US" dirty="0"/>
              <a:t>Ability to handle “recursive” structure of some things</a:t>
            </a:r>
          </a:p>
          <a:p>
            <a:pPr lvl="1"/>
            <a:endParaRPr lang="en-US" dirty="0"/>
          </a:p>
          <a:p>
            <a:r>
              <a:rPr lang="en-US" dirty="0"/>
              <a:t>Why?</a:t>
            </a:r>
          </a:p>
          <a:p>
            <a:pPr lvl="1"/>
            <a:r>
              <a:rPr lang="en-US" dirty="0"/>
              <a:t>Programming languages!! Recursive structures are a natural way to list out the possible valid syntax for a language. CFG will allow us to do this.</a:t>
            </a:r>
          </a:p>
        </p:txBody>
      </p:sp>
    </p:spTree>
    <p:extLst>
      <p:ext uri="{BB962C8B-B14F-4D97-AF65-F5344CB8AC3E}">
        <p14:creationId xmlns:p14="http://schemas.microsoft.com/office/powerpoint/2010/main" val="29283923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44735</TotalTime>
  <Words>4280</Words>
  <Application>Microsoft Macintosh PowerPoint</Application>
  <PresentationFormat>Widescreen</PresentationFormat>
  <Paragraphs>373</Paragraphs>
  <Slides>57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Cambria Math</vt:lpstr>
      <vt:lpstr>Trebuchet MS</vt:lpstr>
      <vt:lpstr>Tw Cen MT</vt:lpstr>
      <vt:lpstr>Wingdings</vt:lpstr>
      <vt:lpstr>Circuit</vt:lpstr>
      <vt:lpstr>Context-Free Languages</vt:lpstr>
      <vt:lpstr>Goals!</vt:lpstr>
      <vt:lpstr>Part 1: Reminder of where we are / Chomsky Hierarchy</vt:lpstr>
      <vt:lpstr>Types of Problems</vt:lpstr>
      <vt:lpstr>Chomsky Hierarchy</vt:lpstr>
      <vt:lpstr>Overview of This Deck</vt:lpstr>
      <vt:lpstr>Part 2: Context-Free Grammars</vt:lpstr>
      <vt:lpstr>Introduction: What is a Context-Free Grammar</vt:lpstr>
      <vt:lpstr>Motivating Context-Free Grammars</vt:lpstr>
      <vt:lpstr>Example Context-Free Grammar</vt:lpstr>
      <vt:lpstr>Example Context-Free Grammar</vt:lpstr>
      <vt:lpstr>Another Example CFG</vt:lpstr>
      <vt:lpstr>Another Example CFG</vt:lpstr>
      <vt:lpstr>Formal Definition of a CFG</vt:lpstr>
      <vt:lpstr>Challenge</vt:lpstr>
      <vt:lpstr>Chomsky Normal Form</vt:lpstr>
      <vt:lpstr>Chomsky Normal Form</vt:lpstr>
      <vt:lpstr>Part 2: Pushdown Automata</vt:lpstr>
      <vt:lpstr>Pushdown Automata</vt:lpstr>
      <vt:lpstr>Pushdown Automata</vt:lpstr>
      <vt:lpstr>Pushdown Automata</vt:lpstr>
      <vt:lpstr>Pushdown Automata</vt:lpstr>
      <vt:lpstr>Pushdown Automata</vt:lpstr>
      <vt:lpstr>Formal Definition Pushdown Automata</vt:lpstr>
      <vt:lpstr>Try it on your own!</vt:lpstr>
      <vt:lpstr>Equivalence with Context-Free Grammars</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We did it!</vt:lpstr>
      <vt:lpstr>Part 3: Non-Context-Free Languages</vt:lpstr>
      <vt:lpstr>Pumping Lemma for CFL</vt:lpstr>
      <vt:lpstr>Pumping Lemma for CFL</vt:lpstr>
      <vt:lpstr>Pumping Lemma for CFL</vt:lpstr>
      <vt:lpstr>Example!</vt:lpstr>
      <vt:lpstr>Example!</vt:lpstr>
      <vt:lpstr>Example!</vt:lpstr>
      <vt:lpstr>Example!</vt:lpstr>
      <vt:lpstr>Example!</vt:lpstr>
      <vt:lpstr>Example!</vt:lpstr>
      <vt:lpstr>About Determinism versus Non-Determinism with Pushdown Automata</vt:lpstr>
      <vt:lpstr>What we know about Computation so far</vt:lpstr>
      <vt:lpstr>What we know about Computation so far</vt:lpstr>
      <vt:lpstr>Conclusions</vt:lpstr>
      <vt:lpstr>What you Learned in this Deck!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240</cp:revision>
  <dcterms:created xsi:type="dcterms:W3CDTF">2023-02-24T14:15:53Z</dcterms:created>
  <dcterms:modified xsi:type="dcterms:W3CDTF">2023-09-28T15:03:15Z</dcterms:modified>
</cp:coreProperties>
</file>