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8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61" r:id="rId18"/>
    <p:sldId id="302" r:id="rId19"/>
    <p:sldId id="300" r:id="rId20"/>
    <p:sldId id="301" r:id="rId21"/>
    <p:sldId id="362" r:id="rId22"/>
    <p:sldId id="347" r:id="rId23"/>
    <p:sldId id="359" r:id="rId24"/>
    <p:sldId id="349" r:id="rId25"/>
    <p:sldId id="374" r:id="rId26"/>
    <p:sldId id="315" r:id="rId27"/>
    <p:sldId id="351" r:id="rId28"/>
    <p:sldId id="316" r:id="rId29"/>
    <p:sldId id="368" r:id="rId30"/>
    <p:sldId id="318" r:id="rId31"/>
    <p:sldId id="354" r:id="rId32"/>
    <p:sldId id="352" r:id="rId33"/>
    <p:sldId id="353" r:id="rId34"/>
    <p:sldId id="369" r:id="rId35"/>
    <p:sldId id="356" r:id="rId36"/>
    <p:sldId id="355" r:id="rId37"/>
    <p:sldId id="370" r:id="rId38"/>
    <p:sldId id="357" r:id="rId39"/>
    <p:sldId id="371" r:id="rId40"/>
    <p:sldId id="314" r:id="rId41"/>
    <p:sldId id="375" r:id="rId42"/>
    <p:sldId id="37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26" r:id="rId51"/>
    <p:sldId id="377" r:id="rId52"/>
    <p:sldId id="327" r:id="rId53"/>
    <p:sldId id="328" r:id="rId54"/>
    <p:sldId id="329" r:id="rId55"/>
    <p:sldId id="378" r:id="rId56"/>
    <p:sldId id="36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1"/>
    <p:restoredTop sz="94669"/>
  </p:normalViewPr>
  <p:slideViewPr>
    <p:cSldViewPr snapToGrid="0" snapToObjects="1">
      <p:cViewPr varScale="1">
        <p:scale>
          <a:sx n="142" d="100"/>
          <a:sy n="142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25B20A-22A8-4153-96DB-052C432BC1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8661"/>
                <a:ext cx="9905998" cy="81271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bijection?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25B20A-22A8-4153-96DB-052C432BC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8661"/>
                <a:ext cx="9905998" cy="812717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A6224-07F4-4F3E-990E-7C2674118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6080" y="1693627"/>
                <a:ext cx="6710902" cy="40975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Show that it is injective: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know different inputs have different outputs?</a:t>
                </a:r>
              </a:p>
              <a:p>
                <a:r>
                  <a:rPr lang="en-US" dirty="0"/>
                  <a:t>Show that is in surjective: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know everything is mapped to?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A6224-07F4-4F3E-990E-7C2674118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6080" y="1693627"/>
                <a:ext cx="6710902" cy="4097573"/>
              </a:xfrm>
              <a:blipFill>
                <a:blip r:embed="rId3"/>
                <a:stretch>
                  <a:fillRect l="-1698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5E106-38BC-439E-A510-3F78C2CD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6368"/>
            <a:ext cx="9905998" cy="8286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665" y="1725433"/>
                <a:ext cx="7437705" cy="41611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665" y="1725433"/>
                <a:ext cx="7437705" cy="4161184"/>
              </a:xfrm>
              <a:blipFill>
                <a:blip r:embed="rId2"/>
                <a:stretch>
                  <a:fillRect l="-1704" t="-1824" r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7514" y="1954718"/>
                <a:ext cx="10637782" cy="45414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times: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even,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the next bit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, otherwise make 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514" y="1954718"/>
                <a:ext cx="10637782" cy="4541498"/>
              </a:xfrm>
              <a:blipFill>
                <a:blip r:embed="rId3"/>
                <a:stretch>
                  <a:fillRect l="-1073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15934"/>
                  </p:ext>
                </p:extLst>
              </p:nvPr>
            </p:nvGraphicFramePr>
            <p:xfrm>
              <a:off x="7038228" y="1120133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15934"/>
                  </p:ext>
                </p:extLst>
              </p:nvPr>
            </p:nvGraphicFramePr>
            <p:xfrm>
              <a:off x="7038228" y="1120133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3333" r="-5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639" t="-3333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333" r="-3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3333" r="-205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333" r="-1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3333" r="-163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833927"/>
                  </p:ext>
                </p:extLst>
              </p:nvPr>
            </p:nvGraphicFramePr>
            <p:xfrm>
              <a:off x="7038228" y="2200586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833927"/>
                  </p:ext>
                </p:extLst>
              </p:nvPr>
            </p:nvGraphicFramePr>
            <p:xfrm>
              <a:off x="7038228" y="2200586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3333" r="-5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39" t="-3333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639" t="-3333" r="-3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6667" t="-3333" r="-205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333" r="-1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3333" r="-163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292" y="1724701"/>
                <a:ext cx="9905999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292" y="1724701"/>
                <a:ext cx="9905999" cy="3541714"/>
              </a:xfrm>
              <a:blipFill>
                <a:blip r:embed="rId3"/>
                <a:stretch>
                  <a:fillRect l="-1024" t="-1429" r="-256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Show that it’s injective</a:t>
                </a:r>
              </a:p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Show that it’s surjective</a:t>
                </a:r>
              </a:p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  <a:blipFill>
                <a:blip r:embed="rId2"/>
                <a:stretch>
                  <a:fillRect l="-1024" t="-2500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CD71-1792-432D-96ED-9F14C1F3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997" y="2209730"/>
                <a:ext cx="9905999" cy="1773873"/>
              </a:xfrm>
            </p:spPr>
            <p:txBody>
              <a:bodyPr/>
              <a:lstStyle/>
              <a:p>
                <a:r>
                  <a:rPr lang="en-US" dirty="0"/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sets have the same cardinality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997" y="2209730"/>
                <a:ext cx="9905999" cy="1773873"/>
              </a:xfrm>
              <a:blipFill>
                <a:blip r:embed="rId2"/>
                <a:stretch>
                  <a:fillRect l="-1152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5676" y="1836752"/>
                <a:ext cx="9115244" cy="3763618"/>
              </a:xfrm>
            </p:spPr>
            <p:txBody>
              <a:bodyPr/>
              <a:lstStyle/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“countably infinite”</a:t>
                </a:r>
              </a:p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Otherwise a set is uncountable.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676" y="1836752"/>
                <a:ext cx="9115244" cy="3763618"/>
              </a:xfrm>
              <a:blipFill>
                <a:blip r:embed="rId2"/>
                <a:stretch>
                  <a:fillRect l="-1393"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2019-CBD1-4F68-86F2-5B220D94B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55" y="2154072"/>
                <a:ext cx="7405714" cy="1447870"/>
              </a:xfrm>
            </p:spPr>
            <p:txBody>
              <a:bodyPr/>
              <a:lstStyle/>
              <a:p>
                <a:r>
                  <a:rPr lang="en-US" dirty="0"/>
                  <a:t>How?</a:t>
                </a:r>
              </a:p>
              <a:p>
                <a:r>
                  <a:rPr lang="en-US" dirty="0"/>
                  <a:t>What doesn’t this already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2019-CBD1-4F68-86F2-5B220D94B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55" y="2154072"/>
                <a:ext cx="7405714" cy="1447870"/>
              </a:xfrm>
              <a:blipFill>
                <a:blip r:embed="rId3"/>
                <a:stretch>
                  <a:fillRect l="-1541" t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4636" y="1939386"/>
                <a:ext cx="9905999" cy="354171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We showed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≥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|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|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Need to “represent” strings with naturals</a:t>
                </a: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Idea: build a “list” of all strings, represent each string by its index in that list</a:t>
                </a: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636" y="1939386"/>
                <a:ext cx="9905999" cy="3541714"/>
              </a:xfrm>
              <a:blipFill>
                <a:blip r:embed="rId3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5089" y="1600202"/>
                <a:ext cx="10432112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5089" y="1600202"/>
                <a:ext cx="10432112" cy="4525963"/>
              </a:xfrm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4512" y="201988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0533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44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533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4944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8810" y="577993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32171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1693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3627" y="572358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4227" y="572357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4998" y="572357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3198" y="572357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61398" y="574387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14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15FEB4A6-A47F-41AF-B010-D8226368C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20602"/>
          <a:stretch/>
        </p:blipFill>
        <p:spPr>
          <a:xfrm>
            <a:off x="5867400" y="1502872"/>
            <a:ext cx="5551427" cy="23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2795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Injective: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dirty="0"/>
              <a:t>Surjective: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EC487F-7EB5-4E2F-9329-7BFFDAC7CF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20602"/>
          <a:stretch/>
        </p:blipFill>
        <p:spPr>
          <a:xfrm>
            <a:off x="5715001" y="4581834"/>
            <a:ext cx="5094227" cy="21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4565"/>
            <a:ext cx="9905998" cy="645739"/>
          </a:xfrm>
        </p:spPr>
        <p:txBody>
          <a:bodyPr/>
          <a:lstStyle/>
          <a:p>
            <a:pPr algn="ctr"/>
            <a:r>
              <a:rPr lang="en-US" dirty="0"/>
              <a:t>Listing all strings (Different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1866" y="1224502"/>
                <a:ext cx="10440063" cy="54943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value you get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4000" dirty="0"/>
                  <a:t> means the length of the string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4000" dirty="0"/>
                  <a:t> is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 (using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we defined last class with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4000" dirty="0"/>
                  <a:t>).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001010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−1+10=73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Idea: all strings of length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4000" dirty="0"/>
                  <a:t> map to numbers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≥2^5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4000" dirty="0"/>
                  <a:t>. </a:t>
                </a:r>
              </a:p>
              <a:p>
                <a:pPr marL="0" indent="0">
                  <a:buNone/>
                </a:pPr>
                <a:r>
                  <a:rPr lang="en-US" sz="4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sz="4000" dirty="0"/>
                  <a:t> strings of length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=64−32=32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866" y="1224502"/>
                <a:ext cx="10440063" cy="5494350"/>
              </a:xfrm>
              <a:blipFill>
                <a:blip r:embed="rId2"/>
                <a:stretch>
                  <a:fillRect l="-1337" t="-1386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8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92514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bijection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92514"/>
                <a:ext cx="9905998" cy="892230"/>
              </a:xfr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9952" y="1836019"/>
                <a:ext cx="9905999" cy="354171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injective: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however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a bijection.</a:t>
                </a:r>
              </a:p>
              <a:p>
                <a:pPr marL="0" indent="0">
                  <a:buNone/>
                </a:pPr>
                <a:r>
                  <a:rPr lang="en-US" b="1" dirty="0"/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Assume without loss of generality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To show this, note that the smallest possible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(i.e. the 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contains only 0s). The largest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which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then it must be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952" y="1836019"/>
                <a:ext cx="9905999" cy="3541714"/>
              </a:xfrm>
              <a:blipFill>
                <a:blip r:embed="rId3"/>
                <a:stretch>
                  <a:fillRect l="-384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5C45-0C38-426E-B950-543A52D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7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32272"/>
                <a:ext cx="9905998" cy="78091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bijection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32272"/>
                <a:ext cx="9905998" cy="780912"/>
              </a:xfrm>
              <a:blipFill>
                <a:blip r:embed="rId2"/>
                <a:stretch>
                  <a:fillRect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416" y="1867824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surjective: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 we know each member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maps to a different number in the range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since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strings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numbers, all must be mapped to.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416" y="1867824"/>
                <a:ext cx="9905999" cy="3541714"/>
              </a:xfrm>
              <a:blipFill>
                <a:blip r:embed="rId3"/>
                <a:stretch>
                  <a:fillRect l="-896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5C45-0C38-426E-B950-543A52D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9137" y="2607296"/>
                <a:ext cx="6960967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on your homework assignment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9137" y="2607296"/>
                <a:ext cx="6960967" cy="1633010"/>
              </a:xfrm>
              <a:blipFill>
                <a:blip r:embed="rId3"/>
                <a:stretch>
                  <a:fillRect l="-1639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4614" y="1733384"/>
                <a:ext cx="7954844" cy="386467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→{0,1}}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right-hand column is an infinite binary string that represents that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614" y="1733384"/>
                <a:ext cx="7954844" cy="3864679"/>
              </a:xfrm>
              <a:blipFill>
                <a:blip r:embed="rId2"/>
                <a:stretch>
                  <a:fillRect l="-95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339" y="1658477"/>
                <a:ext cx="9120146" cy="43838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simpler subset of our 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1276257" lvl="1" indent="-742950"/>
                <a:r>
                  <a:rPr lang="en-US" dirty="0"/>
                  <a:t>If the subset is uncountable, so is the superset</a:t>
                </a:r>
              </a:p>
              <a:p>
                <a:r>
                  <a:rPr lang="en-US" dirty="0"/>
                  <a:t>Consider a simpler set that’s the same size as set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  <a:p>
                <a:pPr marL="1276257" lvl="1" indent="-742950"/>
                <a:r>
                  <a:rPr lang="en-US" dirty="0"/>
                  <a:t>If the same-size set is uncountable, so was the set from step 1.</a:t>
                </a:r>
              </a:p>
              <a:p>
                <a:r>
                  <a:rPr lang="en-US" dirty="0"/>
                  <a:t>Give a bijection to between the set from step 1 and the set from step 2, therefore they are the same size</a:t>
                </a:r>
              </a:p>
              <a:p>
                <a:r>
                  <a:rPr lang="en-US" dirty="0"/>
                  <a:t>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339" y="1658477"/>
                <a:ext cx="9120146" cy="4383820"/>
              </a:xfrm>
              <a:blipFill>
                <a:blip r:embed="rId3"/>
                <a:stretch>
                  <a:fillRect l="-1391" t="-867" r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888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&gt;|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r>
                  <a:rPr lang="en-US" dirty="0"/>
                  <a:t> proof summary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88863"/>
              </a:xfrm>
              <a:blipFill>
                <a:blip r:embed="rId2"/>
                <a:stretch>
                  <a:fillRect t="-4762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1111" y="1859874"/>
                <a:ext cx="9306602" cy="35417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towards reaching a contradiction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  <a:p>
                <a:r>
                  <a:rPr lang="en-US" dirty="0"/>
                  <a:t>This means we can find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,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which is not in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let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be the opposite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missing from the range because it must be different from every output (at the position indexed by the input)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1111" y="1859874"/>
                <a:ext cx="9306602" cy="3541714"/>
              </a:xfrm>
              <a:blipFill>
                <a:blip r:embed="rId3"/>
                <a:stretch>
                  <a:fillRect l="-1226" t="-1786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4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9679-8595-40D4-A0AF-327DE8CC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8417"/>
            <a:ext cx="9905998" cy="7729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do a proof by diagonalization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915CF-880D-44DB-BF7B-8268AFF2B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1" y="1741336"/>
                <a:ext cx="9905999" cy="389083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Goal: to show that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uncountable</a:t>
                </a:r>
              </a:p>
              <a:p>
                <a:r>
                  <a:rPr lang="en-US" dirty="0"/>
                  <a:t>Assume toward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countable</a:t>
                </a:r>
              </a:p>
              <a:p>
                <a:r>
                  <a:rPr lang="en-US" dirty="0"/>
                  <a:t>This means that there must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so consider such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could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list all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 order of the natural number they map to in order make some table</a:t>
                </a:r>
              </a:p>
              <a:p>
                <a:r>
                  <a:rPr lang="en-US" dirty="0"/>
                  <a:t>Follow a diagonal on that table to construct something that is:</a:t>
                </a:r>
              </a:p>
              <a:p>
                <a:pPr lvl="1"/>
                <a:r>
                  <a:rPr lang="en-US" dirty="0"/>
                  <a:t>A member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Missing from the table</a:t>
                </a:r>
              </a:p>
              <a:p>
                <a:r>
                  <a:rPr lang="en-US" dirty="0"/>
                  <a:t>This contradicts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was onto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915CF-880D-44DB-BF7B-8268AFF2B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1" y="1741336"/>
                <a:ext cx="9905999" cy="3890839"/>
              </a:xfrm>
              <a:blipFill>
                <a:blip r:embed="rId2"/>
                <a:stretch>
                  <a:fillRect l="-768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83AB-311B-431F-9C14-FFD27FDC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41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32271"/>
                <a:ext cx="9905998" cy="80476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≠|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32271"/>
                <a:ext cx="9905998" cy="804765"/>
              </a:xfr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6956" y="1852654"/>
                <a:ext cx="9134909" cy="37477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Consider, towards reaching a contradiction, that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Consider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are the “types” of: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6956" y="1852654"/>
                <a:ext cx="9134909" cy="3747716"/>
              </a:xfrm>
              <a:blipFill>
                <a:blip r:embed="rId3"/>
                <a:stretch>
                  <a:fillRect l="-1250" t="-2365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3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221" y="1653872"/>
            <a:ext cx="8646644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We can’t write down (or compute) all things from an uncountable set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15679</TotalTime>
  <Words>2906</Words>
  <Application>Microsoft Macintosh PowerPoint</Application>
  <PresentationFormat>Widescreen</PresentationFormat>
  <Paragraphs>529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How to show f:D→C is a bijection?</vt:lpstr>
      <vt:lpstr>Comparing Cardinalities with Functions</vt:lpstr>
      <vt:lpstr>|{0,1}^n |=2^n via bijection</vt:lpstr>
      <vt:lpstr>Calculating binary of 13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We know |{0,1}^∗ |≥|N|</vt:lpstr>
      <vt:lpstr>{0,1}^∗ is countable</vt:lpstr>
      <vt:lpstr>Listing all strings (bad way)</vt:lpstr>
      <vt:lpstr>Listing all strings</vt:lpstr>
      <vt:lpstr>Why is this a bijection?</vt:lpstr>
      <vt:lpstr>Listing all strings (Different Way)</vt:lpstr>
      <vt:lpstr>f(s)=2^|s| -1+f_n (s) is a bijection</vt:lpstr>
      <vt:lpstr>f(s)=2^|s| -1+f_n (s) is a bijection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{f:{0,1}^∗→{0,1}^∗ } is uncountable</vt:lpstr>
      <vt:lpstr>|{0,1}^∞ |&gt;|"N|"</vt:lpstr>
      <vt:lpstr>|{0,1}^∞ |&gt;|"N|"</vt:lpstr>
      <vt:lpstr>|{0,1}^∞ |&gt;|"N|" proof summary</vt:lpstr>
      <vt:lpstr>How to do a proof by diagonalization</vt:lpstr>
      <vt:lpstr>Other countable/uncountable sets</vt:lpstr>
      <vt:lpstr>Cantor’s Theorem</vt:lpstr>
      <vt:lpstr>|S|≠|2^S |</vt:lpstr>
      <vt:lpstr>Conclusion</vt:lpstr>
      <vt:lpstr>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113</cp:revision>
  <dcterms:created xsi:type="dcterms:W3CDTF">2023-02-24T14:15:53Z</dcterms:created>
  <dcterms:modified xsi:type="dcterms:W3CDTF">2023-08-03T13:40:38Z</dcterms:modified>
</cp:coreProperties>
</file>