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9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337" r:id="rId63"/>
    <p:sldId id="336" r:id="rId64"/>
    <p:sldId id="339" r:id="rId65"/>
    <p:sldId id="341" r:id="rId66"/>
    <p:sldId id="342" r:id="rId67"/>
    <p:sldId id="343" r:id="rId68"/>
    <p:sldId id="344" r:id="rId69"/>
    <p:sldId id="345" r:id="rId70"/>
    <p:sldId id="347" r:id="rId71"/>
    <p:sldId id="348" r:id="rId72"/>
    <p:sldId id="382" r:id="rId73"/>
    <p:sldId id="349" r:id="rId74"/>
    <p:sldId id="350" r:id="rId75"/>
    <p:sldId id="351" r:id="rId76"/>
    <p:sldId id="352" r:id="rId77"/>
    <p:sldId id="353" r:id="rId78"/>
    <p:sldId id="354" r:id="rId79"/>
    <p:sldId id="380" r:id="rId80"/>
    <p:sldId id="383" r:id="rId81"/>
    <p:sldId id="355" r:id="rId82"/>
    <p:sldId id="356" r:id="rId83"/>
    <p:sldId id="357" r:id="rId84"/>
    <p:sldId id="358" r:id="rId85"/>
    <p:sldId id="359" r:id="rId86"/>
    <p:sldId id="361" r:id="rId87"/>
    <p:sldId id="360" r:id="rId88"/>
    <p:sldId id="363" r:id="rId89"/>
    <p:sldId id="370" r:id="rId90"/>
    <p:sldId id="385" r:id="rId91"/>
    <p:sldId id="379" r:id="rId92"/>
    <p:sldId id="384" r:id="rId93"/>
    <p:sldId id="386" r:id="rId94"/>
    <p:sldId id="371" r:id="rId95"/>
    <p:sldId id="373" r:id="rId96"/>
    <p:sldId id="372" r:id="rId97"/>
    <p:sldId id="364" r:id="rId98"/>
    <p:sldId id="365" r:id="rId99"/>
    <p:sldId id="366" r:id="rId100"/>
    <p:sldId id="374" r:id="rId101"/>
    <p:sldId id="369" r:id="rId102"/>
    <p:sldId id="376" r:id="rId103"/>
    <p:sldId id="367" r:id="rId104"/>
    <p:sldId id="368" r:id="rId105"/>
    <p:sldId id="375" r:id="rId106"/>
    <p:sldId id="387" r:id="rId107"/>
    <p:sldId id="388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2"/>
    <p:restoredTop sz="94805"/>
  </p:normalViewPr>
  <p:slideViewPr>
    <p:cSldViewPr snapToGrid="0" snapToObjects="1">
      <p:cViewPr varScale="1">
        <p:scale>
          <a:sx n="141" d="100"/>
          <a:sy n="141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Pages 502-505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2ACC-9D54-4314-B17B-8C8D32204F0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some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blipFill>
                <a:blip r:embed="rId3"/>
                <a:stretch>
                  <a:fillRect t="-2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412377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1600201"/>
            <a:ext cx="5381625" cy="485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379893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Maybe?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Something!!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099219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conjunction (AND) of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disjunction (OR)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3-SAT is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First, we must show it’s in NP</a:t>
            </a:r>
          </a:p>
          <a:p>
            <a:pPr lvl="1"/>
            <a:r>
              <a:rPr lang="en-US" dirty="0"/>
              <a:t>A NTM can decide it in polynomial time</a:t>
            </a:r>
          </a:p>
          <a:p>
            <a:pPr lvl="1"/>
            <a:r>
              <a:rPr lang="en-US" dirty="0"/>
              <a:t>Rephrased: it can be verified by a DTM in polynomial time</a:t>
            </a:r>
          </a:p>
          <a:p>
            <a:pPr lvl="2"/>
            <a:r>
              <a:rPr lang="en-US" dirty="0"/>
              <a:t>The equivalence of those two statements is on slide 30</a:t>
            </a:r>
          </a:p>
          <a:p>
            <a:pPr lvl="2"/>
            <a:r>
              <a:rPr lang="en-US" dirty="0"/>
              <a:t>This second one is easy to show</a:t>
            </a:r>
          </a:p>
          <a:p>
            <a:pPr lvl="2"/>
            <a:r>
              <a:rPr lang="en-US" dirty="0"/>
              <a:t>A formal proof would require showing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r>
              <a:rPr lang="en-US" dirty="0"/>
              <a:t>Next we must show that 3-SAT is NP-hard: that we can reduce an NP-complete problem </a:t>
            </a:r>
            <a:r>
              <a:rPr lang="en-US" i="1" dirty="0"/>
              <a:t>to</a:t>
            </a:r>
            <a:r>
              <a:rPr lang="en-US" dirty="0"/>
              <a:t> 3-SAT</a:t>
            </a:r>
          </a:p>
          <a:p>
            <a:pPr lvl="1"/>
            <a:r>
              <a:rPr lang="en-US" dirty="0"/>
              <a:t>Not surprisingly, we choose SAT</a:t>
            </a:r>
          </a:p>
          <a:p>
            <a:pPr lvl="1"/>
            <a:endParaRPr lang="en-US" dirty="0"/>
          </a:p>
          <a:p>
            <a:r>
              <a:rPr lang="en-US" dirty="0"/>
              <a:t>We’ll consider the following formula:</a:t>
            </a:r>
          </a:p>
          <a:p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02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</a:t>
            </a:r>
            <a:r>
              <a:rPr lang="en-US" i="1" dirty="0"/>
              <a:t>parse</a:t>
            </a:r>
            <a:r>
              <a:rPr lang="en-US" dirty="0"/>
              <a:t> the expression into an expression tree</a:t>
            </a:r>
          </a:p>
          <a:p>
            <a:pPr lvl="1" algn="just"/>
            <a:r>
              <a:rPr lang="en-US" dirty="0"/>
              <a:t>You did this in 2150 lab 5 with arithmetic operators; same principle applies</a:t>
            </a:r>
          </a:p>
          <a:p>
            <a:pPr algn="just"/>
            <a:r>
              <a:rPr lang="en-US" dirty="0"/>
              <a:t>Since each operator (other than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) is binary, it will be a binary tree</a:t>
            </a:r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6156326" y="1797726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ym typeface="Symbol"/>
              </a:rPr>
              <a:t>We introduce a variable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for each internal node</a:t>
            </a:r>
          </a:p>
          <a:p>
            <a:pPr algn="just"/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6156326" y="1797726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0386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  <a:p>
            <a:r>
              <a:rPr lang="en-US" dirty="0"/>
              <a:t>We have an equation with at most 3 literals each</a:t>
            </a:r>
          </a:p>
          <a:p>
            <a:r>
              <a:rPr lang="en-US" dirty="0"/>
              <a:t>But it’s not in CNF!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6705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505200" y="1600200"/>
            <a:ext cx="2438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5"/>
          </p:cNvCxnSpPr>
          <p:nvPr/>
        </p:nvCxnSpPr>
        <p:spPr>
          <a:xfrm rot="16200000" flipH="1">
            <a:off x="6373695" y="1268295"/>
            <a:ext cx="840117" cy="241449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038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For each clause 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, we create new DNF (disjunctive normal form) clauses for when it’s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:</a:t>
            </a:r>
          </a:p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We then negate that to get when it’s </a:t>
            </a:r>
            <a:r>
              <a:rPr lang="en-US" i="1" dirty="0">
                <a:sym typeface="Symbol"/>
              </a:rPr>
              <a:t>true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6705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038600" cy="495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r>
              <a:rPr lang="en-US" dirty="0">
                <a:sym typeface="Symbol"/>
              </a:rPr>
              <a:t>Then the negation (</a:t>
            </a:r>
            <a:r>
              <a:rPr lang="en-US" dirty="0" err="1">
                <a:sym typeface="Symbol"/>
              </a:rPr>
              <a:t>DeMorgan’s</a:t>
            </a:r>
            <a:r>
              <a:rPr lang="en-US" dirty="0">
                <a:sym typeface="Symbol"/>
              </a:rPr>
              <a:t> law!) is:</a:t>
            </a:r>
          </a:p>
          <a:p>
            <a:pPr algn="l"/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6705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1449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can occur for all the CNF clauses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3 literals: then we include it in the final formula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2 literals (l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): we include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p) 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p)</a:t>
            </a:r>
          </a:p>
          <a:p>
            <a:pPr lvl="2"/>
            <a:r>
              <a:rPr lang="en-US" dirty="0">
                <a:sym typeface="Symbol"/>
              </a:rPr>
              <a:t>It doesn’t matter whether p is true or false; one clause will evaluate to true, the other to </a:t>
            </a:r>
            <a:r>
              <a:rPr lang="en-US" dirty="0"/>
              <a:t>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has just one literal (l): we include the following:</a:t>
            </a:r>
          </a:p>
          <a:p>
            <a:pPr lvl="2"/>
            <a:r>
              <a:rPr lang="en-US" dirty="0"/>
              <a:t>(l </a:t>
            </a:r>
            <a:r>
              <a:rPr lang="en-US" dirty="0">
                <a:sym typeface="Symbol"/>
              </a:rPr>
              <a:t> 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p  q)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q)</a:t>
            </a:r>
          </a:p>
          <a:p>
            <a:pPr lvl="2"/>
            <a:r>
              <a:rPr lang="en-US" dirty="0">
                <a:sym typeface="Symbol"/>
              </a:rPr>
              <a:t>Regardless of what p and q are, 3 clauses will evaluate to true, and the other one to 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  <a:p>
            <a:r>
              <a:rPr lang="en-US" dirty="0"/>
              <a:t>Note that each step of converting SAT to 3-SAT was in polynomial time</a:t>
            </a:r>
          </a:p>
          <a:p>
            <a:pPr lvl="1"/>
            <a:r>
              <a:rPr lang="en-US" dirty="0"/>
              <a:t>And thus the entire thing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7363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Clique in a graph G is a set of nodes such that each one is connected to each other in the set</a:t>
            </a:r>
          </a:p>
          <a:p>
            <a:pPr lvl="1"/>
            <a:r>
              <a:rPr lang="en-US" dirty="0"/>
              <a:t>In other words, it’s a maximal sub-graph of G</a:t>
            </a:r>
          </a:p>
          <a:p>
            <a:r>
              <a:rPr lang="en-US" dirty="0"/>
              <a:t>The problem is to find the maximal clique in a graph</a:t>
            </a:r>
          </a:p>
        </p:txBody>
      </p: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/lecture28/VertexCl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5638800" cy="33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Clique in a graph G is a set of nodes such that each one is connected to each other in the set</a:t>
            </a:r>
          </a:p>
          <a:p>
            <a:pPr lvl="1"/>
            <a:r>
              <a:rPr lang="en-US" dirty="0"/>
              <a:t>In other words, it’s a maximal sub-graph of G</a:t>
            </a:r>
          </a:p>
          <a:p>
            <a:r>
              <a:rPr lang="en-US" dirty="0"/>
              <a:t>The problem is to find the maximal clique in a graph</a:t>
            </a:r>
          </a:p>
        </p:txBody>
      </p:sp>
    </p:spTree>
    <p:extLst>
      <p:ext uri="{BB962C8B-B14F-4D97-AF65-F5344CB8AC3E}">
        <p14:creationId xmlns:p14="http://schemas.microsoft.com/office/powerpoint/2010/main" val="3402201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Clique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show it’s in NP</a:t>
            </a:r>
          </a:p>
          <a:p>
            <a:pPr lvl="1"/>
            <a:r>
              <a:rPr lang="en-US" dirty="0"/>
              <a:t>Can we verify it with a DTM in polynomial time?</a:t>
            </a:r>
          </a:p>
          <a:p>
            <a:pPr lvl="1"/>
            <a:r>
              <a:rPr lang="en-US" dirty="0"/>
              <a:t>Given a set of nodes, we can quickly determine if they are all connected to each other</a:t>
            </a:r>
          </a:p>
          <a:p>
            <a:pPr lvl="2"/>
            <a:r>
              <a:rPr lang="en-US" dirty="0"/>
              <a:t>A formal proof will require explaining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pPr lvl="1"/>
            <a:r>
              <a:rPr lang="en-US" dirty="0"/>
              <a:t>Done!</a:t>
            </a:r>
          </a:p>
          <a:p>
            <a:r>
              <a:rPr lang="en-US" dirty="0"/>
              <a:t>Next, show it’s NP-hard</a:t>
            </a:r>
          </a:p>
          <a:p>
            <a:pPr lvl="1"/>
            <a:r>
              <a:rPr lang="en-US" dirty="0"/>
              <a:t>We reduce another NP-complete problem </a:t>
            </a:r>
            <a:r>
              <a:rPr lang="en-US" i="1" dirty="0"/>
              <a:t>to</a:t>
            </a:r>
            <a:r>
              <a:rPr lang="en-US" dirty="0"/>
              <a:t> Clique</a:t>
            </a:r>
          </a:p>
          <a:p>
            <a:pPr lvl="1"/>
            <a:r>
              <a:rPr lang="en-US" dirty="0"/>
              <a:t>Our choices so far are SAT and 3-SAT</a:t>
            </a:r>
          </a:p>
          <a:p>
            <a:pPr lvl="1"/>
            <a:r>
              <a:rPr lang="en-US" dirty="0"/>
              <a:t>We’ll use 3-SAT</a:t>
            </a:r>
          </a:p>
          <a:p>
            <a:pPr lvl="1"/>
            <a:r>
              <a:rPr lang="en-US" dirty="0"/>
              <a:t>In other words, that we can use a Clique solution to solve a 3-SAT problem</a:t>
            </a:r>
          </a:p>
          <a:p>
            <a:pPr lvl="2"/>
            <a:r>
              <a:rPr lang="en-US" dirty="0"/>
              <a:t>3-SAT ≤</a:t>
            </a:r>
            <a:r>
              <a:rPr lang="en-US" baseline="-25000" dirty="0"/>
              <a:t>p</a:t>
            </a:r>
            <a:r>
              <a:rPr lang="en-US" dirty="0"/>
              <a:t> Clique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428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3-SAT problem with k clauses, C</a:t>
            </a:r>
            <a:r>
              <a:rPr lang="en-US" baseline="-25000" dirty="0"/>
              <a:t>1</a:t>
            </a:r>
            <a:r>
              <a:rPr lang="en-US" dirty="0"/>
              <a:t> to C</a:t>
            </a:r>
            <a:r>
              <a:rPr lang="en-US" baseline="-25000" dirty="0"/>
              <a:t>k</a:t>
            </a:r>
            <a:r>
              <a:rPr lang="en-US" dirty="0"/>
              <a:t>; each clause C</a:t>
            </a:r>
            <a:r>
              <a:rPr lang="en-US" baseline="-25000" dirty="0"/>
              <a:t>r</a:t>
            </a:r>
            <a:r>
              <a:rPr lang="en-US" dirty="0"/>
              <a:t> (where 1 </a:t>
            </a:r>
            <a:r>
              <a:rPr lang="en-US" dirty="0">
                <a:sym typeface="Symbol"/>
              </a:rPr>
              <a:t> r  k) has literals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r>
              <a:rPr lang="en-US" dirty="0"/>
              <a:t>We create a graph G as follows:</a:t>
            </a:r>
          </a:p>
          <a:p>
            <a:pPr lvl="1"/>
            <a:r>
              <a:rPr lang="en-US" dirty="0"/>
              <a:t>For each literal, create a vertex</a:t>
            </a:r>
          </a:p>
          <a:p>
            <a:pPr lvl="1"/>
            <a:r>
              <a:rPr lang="en-US" dirty="0"/>
              <a:t>Draw an edge between each vertex and every other vertex that:</a:t>
            </a:r>
          </a:p>
          <a:p>
            <a:pPr lvl="2"/>
            <a:r>
              <a:rPr lang="en-US" dirty="0"/>
              <a:t>Is not in the same clause</a:t>
            </a:r>
          </a:p>
          <a:p>
            <a:pPr lvl="2"/>
            <a:r>
              <a:rPr lang="en-US" dirty="0"/>
              <a:t>Is </a:t>
            </a:r>
            <a:r>
              <a:rPr lang="en-US" i="1" dirty="0"/>
              <a:t>consistent</a:t>
            </a:r>
            <a:r>
              <a:rPr lang="en-US" dirty="0"/>
              <a:t>: i.e., is not the negation of that literal</a:t>
            </a:r>
          </a:p>
          <a:p>
            <a:r>
              <a:rPr lang="en-US" dirty="0"/>
              <a:t>Claim: if the there is a clique of size k in G, then the equation is </a:t>
            </a:r>
            <a:r>
              <a:rPr lang="en-US" dirty="0" err="1"/>
              <a:t>satisfiable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 =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4000" y="2438401"/>
            <a:ext cx="9144000" cy="4286977"/>
            <a:chOff x="0" y="2438400"/>
            <a:chExt cx="9144000" cy="4286977"/>
          </a:xfrm>
        </p:grpSpPr>
        <p:pic>
          <p:nvPicPr>
            <p:cNvPr id="5" name="Picture 4" descr="cormen-fig-34-14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2438400"/>
              <a:ext cx="9144000" cy="42869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200" y="296733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2207" y="29718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938" y="42672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52386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5257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1800" y="4267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621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Satisfiable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) </a:t>
            </a:r>
            <a:r>
              <a:rPr lang="en-US" dirty="0">
                <a:sym typeface="Wingdings" panose="05000000000000000000" pitchFamily="2" charset="2"/>
              </a:rPr>
              <a:t> Clique(G, 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equation is </a:t>
            </a:r>
            <a:r>
              <a:rPr lang="en-US" dirty="0" err="1"/>
              <a:t>satisfiable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Then there is at least one true literal in each clause</a:t>
            </a:r>
          </a:p>
          <a:p>
            <a:pPr lvl="1"/>
            <a:r>
              <a:rPr lang="en-US" dirty="0"/>
              <a:t>We pick one such true literal from each clause</a:t>
            </a:r>
          </a:p>
          <a:p>
            <a:pPr lvl="2"/>
            <a:r>
              <a:rPr lang="en-US" dirty="0"/>
              <a:t>They are all connected to each other, since inconsistent nodes are not connected to each other</a:t>
            </a:r>
          </a:p>
          <a:p>
            <a:pPr lvl="2"/>
            <a:r>
              <a:rPr lang="en-US" dirty="0"/>
              <a:t>They form a click of size k</a:t>
            </a:r>
          </a:p>
          <a:p>
            <a:pPr lvl="1"/>
            <a:r>
              <a:rPr lang="en-US" dirty="0"/>
              <a:t>You cannot have a clique of size k+1</a:t>
            </a:r>
          </a:p>
          <a:p>
            <a:pPr lvl="2"/>
            <a:r>
              <a:rPr lang="en-US" dirty="0"/>
              <a:t>Since nodes within a clause are not connected to each other</a:t>
            </a:r>
          </a:p>
          <a:p>
            <a:r>
              <a:rPr lang="en-US" dirty="0"/>
              <a:t>Thus, if the equation of k clauses is </a:t>
            </a:r>
            <a:r>
              <a:rPr lang="en-US" dirty="0" err="1"/>
              <a:t>satisfiable</a:t>
            </a:r>
            <a:r>
              <a:rPr lang="en-US" dirty="0"/>
              <a:t>, there is a clique of size k in graph G</a:t>
            </a:r>
          </a:p>
          <a:p>
            <a:pPr lvl="1"/>
            <a:r>
              <a:rPr lang="en-US" dirty="0"/>
              <a:t>And if there is a clique of size k in the graph G, then the equation is </a:t>
            </a:r>
            <a:r>
              <a:rPr lang="en-US" dirty="0" err="1"/>
              <a:t>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21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Clique(G, k)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Satisfiable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Symbol"/>
              </a:rPr>
              <a:t>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equation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Then there is at least one clause where all literals are false</a:t>
            </a:r>
          </a:p>
          <a:p>
            <a:pPr lvl="1"/>
            <a:r>
              <a:rPr lang="en-US" dirty="0"/>
              <a:t>Thus, you cannot have a clique of size k</a:t>
            </a:r>
          </a:p>
          <a:p>
            <a:pPr lvl="2"/>
            <a:r>
              <a:rPr lang="en-US" dirty="0"/>
              <a:t>Since there are only k-1 clauses left to form a clique</a:t>
            </a:r>
          </a:p>
          <a:p>
            <a:pPr lvl="2"/>
            <a:r>
              <a:rPr lang="en-US" dirty="0"/>
              <a:t>Recall that no nodes in the same clause are connected to each other, so we can get at most one node in the clique from each clause</a:t>
            </a:r>
          </a:p>
          <a:p>
            <a:r>
              <a:rPr lang="en-US" dirty="0"/>
              <a:t>Thus, if the equation of k clauses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r>
              <a:rPr lang="en-US" dirty="0"/>
              <a:t>, there is </a:t>
            </a:r>
            <a:r>
              <a:rPr lang="en-US" i="1" dirty="0"/>
              <a:t>not </a:t>
            </a:r>
            <a:r>
              <a:rPr lang="en-US" dirty="0"/>
              <a:t>a clique of size k in graph G</a:t>
            </a:r>
          </a:p>
          <a:p>
            <a:pPr lvl="1"/>
            <a:r>
              <a:rPr lang="en-US" dirty="0"/>
              <a:t>And if there is </a:t>
            </a:r>
            <a:r>
              <a:rPr lang="en-US" i="1" dirty="0"/>
              <a:t>not </a:t>
            </a:r>
            <a:r>
              <a:rPr lang="en-US" dirty="0"/>
              <a:t>a clique of size k in the graph G, then the equation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this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notable because it shows a reduction from a formulaic problem to a graph problem</a:t>
            </a:r>
          </a:p>
          <a:p>
            <a:r>
              <a:rPr lang="en-US" dirty="0"/>
              <a:t>And the Cook-Levin theorem translates the graph problem (Clique) back to a formulaic  problem (SAT)</a:t>
            </a:r>
          </a:p>
        </p:txBody>
      </p:sp>
    </p:spTree>
    <p:extLst>
      <p:ext uri="{BB962C8B-B14F-4D97-AF65-F5344CB8AC3E}">
        <p14:creationId xmlns:p14="http://schemas.microsoft.com/office/powerpoint/2010/main" val="17943026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vertex cover</a:t>
            </a:r>
            <a:r>
              <a:rPr lang="en-US" dirty="0"/>
              <a:t> (VC) on a graph G = (V,E) is a subset of vertices S </a:t>
            </a:r>
            <a:r>
              <a:rPr lang="en-US" dirty="0">
                <a:sym typeface="Symbol"/>
              </a:rPr>
              <a:t> V such that every edge in the graph is connected to at least one vertex in S</a:t>
            </a:r>
          </a:p>
          <a:p>
            <a:r>
              <a:rPr lang="en-US" dirty="0">
                <a:sym typeface="Symbol"/>
              </a:rPr>
              <a:t>We typically look for the smallest vertex cover</a:t>
            </a:r>
          </a:p>
          <a:p>
            <a:r>
              <a:rPr lang="en-US" dirty="0">
                <a:sym typeface="Symbol"/>
              </a:rPr>
              <a:t>The smallest vertex cover in the graph to the right is of size 3</a:t>
            </a:r>
          </a:p>
          <a:p>
            <a:pPr lvl="1"/>
            <a:r>
              <a:rPr lang="en-US" dirty="0">
                <a:sym typeface="Symbol"/>
              </a:rPr>
              <a:t>2, 3, 7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6156326" y="1915896"/>
            <a:ext cx="4041775" cy="3537385"/>
          </a:xfrm>
        </p:spPr>
      </p:pic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reduce Clique to VC</a:t>
            </a:r>
          </a:p>
          <a:p>
            <a:r>
              <a:rPr lang="en-US" dirty="0"/>
              <a:t>Decision problem we will prove: given a graph G, is there a vertex cover of size k?</a:t>
            </a:r>
          </a:p>
          <a:p>
            <a:r>
              <a:rPr lang="en-US" dirty="0"/>
              <a:t>VC </a:t>
            </a:r>
            <a:r>
              <a:rPr lang="en-US" dirty="0">
                <a:sym typeface="Symbol"/>
              </a:rPr>
              <a:t>NP: given a set of vertices, we can tell in polynomial time on a DTM if they form a proper VC</a:t>
            </a:r>
          </a:p>
          <a:p>
            <a:pPr lvl="1"/>
            <a:r>
              <a:rPr lang="en-US" dirty="0">
                <a:sym typeface="Symbol"/>
              </a:rPr>
              <a:t>A formal proof will require explaining </a:t>
            </a:r>
            <a:r>
              <a:rPr lang="en-US" i="1" dirty="0">
                <a:sym typeface="Symbol"/>
              </a:rPr>
              <a:t>how</a:t>
            </a:r>
            <a:r>
              <a:rPr lang="en-US" dirty="0">
                <a:sym typeface="Symbol"/>
              </a:rPr>
              <a:t>, which I’ll do verbally</a:t>
            </a:r>
          </a:p>
          <a:p>
            <a:r>
              <a:rPr lang="en-US" dirty="0"/>
              <a:t>VC is NP-hard: done by a reduction</a:t>
            </a:r>
          </a:p>
          <a:p>
            <a:pPr lvl="1"/>
            <a:r>
              <a:rPr lang="en-US" dirty="0"/>
              <a:t>Clique ≤</a:t>
            </a:r>
            <a:r>
              <a:rPr lang="en-US" baseline="-25000" dirty="0"/>
              <a:t>p</a:t>
            </a:r>
            <a:r>
              <a:rPr lang="en-US" dirty="0"/>
              <a:t> VC</a:t>
            </a:r>
          </a:p>
        </p:txBody>
      </p:sp>
    </p:spTree>
    <p:extLst>
      <p:ext uri="{BB962C8B-B14F-4D97-AF65-F5344CB8AC3E}">
        <p14:creationId xmlns:p14="http://schemas.microsoft.com/office/powerpoint/2010/main" val="28537693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 graph G, we want to find a clique</a:t>
            </a:r>
          </a:p>
          <a:p>
            <a:r>
              <a:rPr lang="en-US" dirty="0"/>
              <a:t>To do so, we take the </a:t>
            </a:r>
            <a:r>
              <a:rPr lang="en-US" i="1" dirty="0"/>
              <a:t>complement</a:t>
            </a:r>
            <a:r>
              <a:rPr lang="en-US" dirty="0"/>
              <a:t> graph G’</a:t>
            </a:r>
          </a:p>
          <a:p>
            <a:pPr lvl="1"/>
            <a:r>
              <a:rPr lang="en-US" dirty="0"/>
              <a:t>G’ has edges between every pair of nodes that do </a:t>
            </a:r>
            <a:r>
              <a:rPr lang="en-US" i="1" dirty="0"/>
              <a:t>not</a:t>
            </a:r>
            <a:r>
              <a:rPr lang="en-US" dirty="0"/>
              <a:t> have edges between them in G</a:t>
            </a:r>
          </a:p>
          <a:p>
            <a:r>
              <a:rPr lang="en-US" dirty="0"/>
              <a:t>… and we find the vertex cover on G’</a:t>
            </a:r>
          </a:p>
          <a:p>
            <a:endParaRPr lang="en-US" dirty="0"/>
          </a:p>
          <a:p>
            <a:r>
              <a:rPr lang="en-US" dirty="0"/>
              <a:t>Claim: if there is a VC in G’ of size k, then there is a clique in G of size |V|-k</a:t>
            </a:r>
          </a:p>
          <a:p>
            <a:pPr lvl="1"/>
            <a:r>
              <a:rPr lang="en-US" dirty="0"/>
              <a:t>Or if a VC in G’ is of size |V|-k, then there is a clique of size k in G</a:t>
            </a:r>
          </a:p>
        </p:txBody>
      </p:sp>
    </p:spTree>
    <p:extLst>
      <p:ext uri="{BB962C8B-B14F-4D97-AF65-F5344CB8AC3E}">
        <p14:creationId xmlns:p14="http://schemas.microsoft.com/office/powerpoint/2010/main" val="1271651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 is on the left, and the white nodes form a Clique</a:t>
            </a:r>
          </a:p>
          <a:p>
            <a:r>
              <a:rPr lang="en-US" sz="2800" dirty="0"/>
              <a:t>G’ is on the right, and the white nodes form a VC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4000" y="3476760"/>
            <a:ext cx="9144000" cy="2695441"/>
            <a:chOff x="0" y="3476759"/>
            <a:chExt cx="9144000" cy="2695441"/>
          </a:xfrm>
        </p:grpSpPr>
        <p:pic>
          <p:nvPicPr>
            <p:cNvPr id="5" name="Picture 4" descr="cormen-fig-34-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91945"/>
              <a:ext cx="9144000" cy="26802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527" y="461975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47662" y="46295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4600" y="3486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48600" y="347675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3262" y="5744097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67262" y="5734766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5848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G has a clique C </a:t>
            </a:r>
            <a:r>
              <a:rPr lang="en-US" dirty="0">
                <a:sym typeface="Symbol"/>
              </a:rPr>
              <a:t> V with |C| = k</a:t>
            </a:r>
          </a:p>
          <a:p>
            <a:r>
              <a:rPr lang="en-US" dirty="0">
                <a:sym typeface="Symbol"/>
              </a:rPr>
              <a:t>The claim is that V-C is a VC in G’</a:t>
            </a:r>
          </a:p>
          <a:p>
            <a:pPr lvl="1"/>
            <a:r>
              <a:rPr lang="en-US" dirty="0">
                <a:sym typeface="Symbol"/>
              </a:rPr>
              <a:t>Let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be any edge in E’</a:t>
            </a:r>
          </a:p>
          <a:p>
            <a:pPr lvl="1"/>
            <a:r>
              <a:rPr lang="en-US" dirty="0">
                <a:sym typeface="Symbol"/>
              </a:rPr>
              <a:t>Thus,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E, since E’ is the complement of E</a:t>
            </a:r>
          </a:p>
          <a:p>
            <a:pPr lvl="1"/>
            <a:r>
              <a:rPr lang="en-US" dirty="0">
                <a:sym typeface="Symbol"/>
              </a:rPr>
              <a:t>Then at least one of u or v does not belong to C (since C is a clique)</a:t>
            </a:r>
          </a:p>
          <a:p>
            <a:pPr lvl="1"/>
            <a:r>
              <a:rPr lang="en-US" dirty="0">
                <a:sym typeface="Symbol"/>
              </a:rPr>
              <a:t>And thus at least one of u or v is in V-C (the VC)</a:t>
            </a:r>
          </a:p>
          <a:p>
            <a:pPr lvl="2"/>
            <a:r>
              <a:rPr lang="en-US" dirty="0">
                <a:sym typeface="Symbol"/>
              </a:rPr>
              <a:t>So the edge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is covered by the VC</a:t>
            </a:r>
          </a:p>
          <a:p>
            <a:pPr lvl="1"/>
            <a:r>
              <a:rPr lang="en-US" dirty="0">
                <a:sym typeface="Symbol"/>
              </a:rPr>
              <a:t>This is true for all edges in E’</a:t>
            </a:r>
          </a:p>
          <a:p>
            <a:pPr lvl="1"/>
            <a:r>
              <a:rPr lang="en-US" dirty="0">
                <a:sym typeface="Symbol"/>
              </a:rPr>
              <a:t>Thus, V-C has size |V|-k, and forms a VC of 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5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Conversely, suppose that G’ has a VC Cover </a:t>
            </a:r>
            <a:r>
              <a:rPr lang="en-US" dirty="0">
                <a:sym typeface="Symbol"/>
              </a:rPr>
              <a:t> V with |Cover| = 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Then G has a clique of V-Cover, of size </a:t>
            </a:r>
            <a:r>
              <a:rPr lang="en-US" dirty="0">
                <a:sym typeface="Symbol"/>
              </a:rPr>
              <a:t>|V|-k</a:t>
            </a:r>
          </a:p>
          <a:p>
            <a:pPr lvl="1"/>
            <a:r>
              <a:rPr lang="en-US" dirty="0">
                <a:sym typeface="Symbol"/>
              </a:rPr>
              <a:t>Same basic argument.</a:t>
            </a:r>
          </a:p>
          <a:p>
            <a:pPr lvl="1"/>
            <a:r>
              <a:rPr lang="en-US" dirty="0">
                <a:sym typeface="Symbol"/>
              </a:rPr>
              <a:t>Examine the complement of Cover (call it Cover’)</a:t>
            </a:r>
          </a:p>
          <a:p>
            <a:pPr lvl="1"/>
            <a:r>
              <a:rPr lang="en-US" dirty="0">
                <a:sym typeface="Symbol"/>
              </a:rPr>
              <a:t>No hypothetical edge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 between two nodes in Cover’ exists in G’ because then the original Cover wouldn’t be a valid VC</a:t>
            </a:r>
          </a:p>
          <a:p>
            <a:pPr lvl="1"/>
            <a:r>
              <a:rPr lang="en-US" dirty="0">
                <a:sym typeface="Symbol"/>
              </a:rPr>
              <a:t>Thus, the complement of E’ (which is just E) contains ALL of the edges between all pairs of nodes in Cover’</a:t>
            </a:r>
          </a:p>
          <a:p>
            <a:pPr lvl="1"/>
            <a:r>
              <a:rPr lang="en-US" dirty="0">
                <a:sym typeface="Symbol"/>
              </a:rPr>
              <a:t>Thus Cover’ is a clique</a:t>
            </a:r>
          </a:p>
          <a:p>
            <a:pPr lvl="1"/>
            <a:r>
              <a:rPr lang="en-US" dirty="0">
                <a:sym typeface="Symbol"/>
              </a:rPr>
              <a:t>|Cover’| = |V| - |Cover| = |V| -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515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7" name="Content Placeholder 6" descr="cormen-fig-34-1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1" y="1710160"/>
            <a:ext cx="4041775" cy="395520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just"/>
            <a:r>
              <a:rPr lang="en-US" dirty="0"/>
              <a:t>In 1972, Richard Karp showed a number of problems were NP-complete</a:t>
            </a:r>
          </a:p>
          <a:p>
            <a:pPr algn="just"/>
            <a:r>
              <a:rPr lang="en-US" dirty="0"/>
              <a:t>The problems were known to be “hard”, but how “hard” was not really quantified until then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Trying to prove X </a:t>
            </a:r>
            <a:r>
              <a:rPr lang="en-US">
                <a:sym typeface="Symbol"/>
              </a:rPr>
              <a:t>P is NP-complete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know that X is in NP</a:t>
            </a:r>
          </a:p>
          <a:p>
            <a:pPr lvl="1"/>
            <a:r>
              <a:rPr lang="en-US" dirty="0"/>
              <a:t>Since P </a:t>
            </a:r>
            <a:r>
              <a:rPr lang="en-US" dirty="0">
                <a:sym typeface="Symbol"/>
              </a:rPr>
              <a:t> NP, then the same reasoning that applies for NP problems applies for P problems</a:t>
            </a:r>
          </a:p>
          <a:p>
            <a:pPr lvl="1"/>
            <a:r>
              <a:rPr lang="en-US" dirty="0">
                <a:sym typeface="Symbol"/>
              </a:rPr>
              <a:t>In other words, X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SAT</a:t>
            </a:r>
          </a:p>
          <a:p>
            <a:r>
              <a:rPr lang="en-US" dirty="0">
                <a:sym typeface="Symbol"/>
              </a:rPr>
              <a:t>Next, we show a known NP-complete problem Y reduces to X</a:t>
            </a:r>
          </a:p>
          <a:p>
            <a:pPr lvl="1"/>
            <a:r>
              <a:rPr lang="en-US" dirty="0">
                <a:sym typeface="Symbol"/>
              </a:rPr>
              <a:t>In other words, Y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X</a:t>
            </a:r>
          </a:p>
          <a:p>
            <a:pPr lvl="1"/>
            <a:r>
              <a:rPr lang="en-US" dirty="0">
                <a:sym typeface="Symbol"/>
              </a:rPr>
              <a:t>This would imply that we could use a polynomial-time solution to X to solve the NP-complete problem Y</a:t>
            </a:r>
          </a:p>
          <a:p>
            <a:pPr lvl="1"/>
            <a:r>
              <a:rPr lang="en-US" dirty="0">
                <a:sym typeface="Symbol"/>
              </a:rPr>
              <a:t>This is where the proof would most likely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792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proofs we won’t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Hamiltonian cycle (reduces from 3-SAT)</a:t>
            </a:r>
          </a:p>
          <a:p>
            <a:r>
              <a:rPr lang="en-US" dirty="0"/>
              <a:t>3-D matching (reduces from 3-SAT)</a:t>
            </a:r>
          </a:p>
          <a:p>
            <a:r>
              <a:rPr lang="en-US" dirty="0"/>
              <a:t>Subset Sum (reduces from 3-D matching)</a:t>
            </a:r>
          </a:p>
          <a:p>
            <a:endParaRPr lang="en-US" dirty="0"/>
          </a:p>
          <a:p>
            <a:r>
              <a:rPr lang="en-US" dirty="0"/>
              <a:t>These are all in the textbook or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graph G, and three colors c1,c2,c3 (not really given as input)</a:t>
            </a:r>
          </a:p>
          <a:p>
            <a:endParaRPr lang="en-US" dirty="0"/>
          </a:p>
          <a:p>
            <a:r>
              <a:rPr lang="en-US" dirty="0"/>
              <a:t>Can we color the graph with these colors such that no adjacent nodes have the same color.</a:t>
            </a:r>
          </a:p>
          <a:p>
            <a:endParaRPr lang="en-US" dirty="0"/>
          </a:p>
          <a:p>
            <a:r>
              <a:rPr lang="en-US" dirty="0"/>
              <a:t>Turns out that 3-Coloring is NP-Complete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5967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195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6" name="Content Placeholder 5" descr="Picture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524001"/>
            <a:ext cx="6248400" cy="4752839"/>
          </a:xfrm>
        </p:spPr>
      </p:pic>
    </p:spTree>
    <p:extLst>
      <p:ext uri="{BB962C8B-B14F-4D97-AF65-F5344CB8AC3E}">
        <p14:creationId xmlns:p14="http://schemas.microsoft.com/office/powerpoint/2010/main" val="42585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7800"/>
            <a:ext cx="7010400" cy="47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13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(VERY informal) proof of 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Sat(</a:t>
            </a:r>
            <a:r>
              <a:rPr lang="en-US" dirty="0">
                <a:sym typeface="Symbol" panose="05050102010706020507" pitchFamily="18" charset="2"/>
              </a:rPr>
              <a:t>) </a:t>
            </a:r>
            <a:r>
              <a:rPr lang="en-US" dirty="0">
                <a:sym typeface="Wingdings" panose="05000000000000000000" pitchFamily="2" charset="2"/>
              </a:rPr>
              <a:t> G is 3-Colorable</a:t>
            </a: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Assume </a:t>
            </a:r>
            <a:r>
              <a:rPr lang="en-US" dirty="0">
                <a:sym typeface="Symbol" panose="05050102010706020507" pitchFamily="18" charset="2"/>
              </a:rPr>
              <a:t> is </a:t>
            </a:r>
            <a:r>
              <a:rPr lang="en-US" dirty="0" err="1">
                <a:sym typeface="Symbol" panose="05050102010706020507" pitchFamily="18" charset="2"/>
              </a:rPr>
              <a:t>satisfiable</a:t>
            </a:r>
            <a:endParaRPr lang="en-US" sz="2100" dirty="0">
              <a:sym typeface="Wingdings" panose="05000000000000000000" pitchFamily="2" charset="2"/>
            </a:endParaRP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3 colors (true, false, base)</a:t>
            </a:r>
          </a:p>
          <a:p>
            <a:pPr lvl="1" algn="l"/>
            <a:r>
              <a:rPr lang="en-US" sz="2100" dirty="0"/>
              <a:t>Color B,T,F with these colors</a:t>
            </a:r>
          </a:p>
          <a:p>
            <a:pPr lvl="1" algn="l"/>
            <a:r>
              <a:rPr lang="en-US" sz="2100" dirty="0"/>
              <a:t>Color variable nodes with T and F depending on their satisfying values for </a:t>
            </a:r>
            <a:r>
              <a:rPr lang="en-US" dirty="0">
                <a:sym typeface="Symbol" panose="05050102010706020507" pitchFamily="18" charset="2"/>
              </a:rPr>
              <a:t></a:t>
            </a:r>
          </a:p>
          <a:p>
            <a:pPr lvl="1" algn="l"/>
            <a:r>
              <a:rPr lang="en-US" sz="2100" dirty="0"/>
              <a:t>Or gates always colorable so that they represent correct OR (output is true </a:t>
            </a:r>
            <a:r>
              <a:rPr lang="en-US" sz="2100" dirty="0" err="1"/>
              <a:t>iff</a:t>
            </a:r>
            <a:r>
              <a:rPr lang="en-US" sz="2100" dirty="0"/>
              <a:t> one or more inputs true)</a:t>
            </a:r>
          </a:p>
          <a:p>
            <a:pPr lvl="1" algn="l"/>
            <a:r>
              <a:rPr lang="en-US" sz="2100" dirty="0"/>
              <a:t>Thus G is 3-Colorable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G is 3-Colorable </a:t>
            </a:r>
            <a:r>
              <a:rPr lang="en-US" dirty="0">
                <a:sym typeface="Wingdings" panose="05000000000000000000" pitchFamily="2" charset="2"/>
              </a:rPr>
              <a:t> Sat(</a:t>
            </a:r>
            <a:r>
              <a:rPr lang="en-US" dirty="0">
                <a:sym typeface="Symbol" panose="05050102010706020507" pitchFamily="18" charset="2"/>
              </a:rPr>
              <a:t>)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Assume G is 3-Colorable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Color the graph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Let the colors of the B,T,F nodes represent base, true, and false respectively.</a:t>
            </a:r>
          </a:p>
          <a:p>
            <a:pPr lvl="1" algn="l"/>
            <a:r>
              <a:rPr lang="en-US" sz="2100" dirty="0"/>
              <a:t>Re-arrange OR gate colors slightly if necessary so output is always T or F</a:t>
            </a:r>
          </a:p>
          <a:p>
            <a:pPr lvl="1" algn="l"/>
            <a:r>
              <a:rPr lang="en-US" sz="2100" dirty="0"/>
              <a:t>Let variable assignments be the color they were given</a:t>
            </a:r>
          </a:p>
          <a:p>
            <a:pPr lvl="1" algn="l"/>
            <a:r>
              <a:rPr lang="en-US" sz="2100" dirty="0"/>
              <a:t>These assignments satisfy </a:t>
            </a:r>
            <a:r>
              <a:rPr lang="en-US" dirty="0">
                <a:sym typeface="Symbol" panose="05050102010706020507" pitchFamily="18" charset="2"/>
              </a:rPr>
              <a:t>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60540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 2150 lecture planning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n</a:t>
            </a:r>
            <a:r>
              <a:rPr lang="en-US" dirty="0"/>
              <a:t> total guest lectures that can be given</a:t>
            </a:r>
          </a:p>
          <a:p>
            <a:r>
              <a:rPr lang="en-US" dirty="0"/>
              <a:t>There are </a:t>
            </a:r>
            <a:r>
              <a:rPr lang="en-US" i="1" dirty="0"/>
              <a:t>l</a:t>
            </a:r>
            <a:r>
              <a:rPr lang="en-US" dirty="0"/>
              <a:t> guest lectures to be given (one per week) during the first “half” of the course</a:t>
            </a:r>
          </a:p>
          <a:p>
            <a:pPr lvl="1"/>
            <a:r>
              <a:rPr lang="en-US" dirty="0"/>
              <a:t>For each week, a different set of lectures are available</a:t>
            </a:r>
          </a:p>
          <a:p>
            <a:pPr lvl="1"/>
            <a:r>
              <a:rPr lang="en-US" dirty="0"/>
              <a:t>There may be more guest lectures than </a:t>
            </a:r>
            <a:r>
              <a:rPr lang="en-US" i="1" dirty="0"/>
              <a:t>l</a:t>
            </a:r>
            <a:endParaRPr lang="en-US" dirty="0"/>
          </a:p>
          <a:p>
            <a:r>
              <a:rPr lang="en-US" dirty="0"/>
              <a:t>During the second “half” of the course, there are </a:t>
            </a:r>
            <a:r>
              <a:rPr lang="en-US" i="1" dirty="0"/>
              <a:t>p</a:t>
            </a:r>
            <a:r>
              <a:rPr lang="en-US" dirty="0"/>
              <a:t> projects to be completed, one each week</a:t>
            </a:r>
          </a:p>
          <a:p>
            <a:pPr lvl="1"/>
            <a:r>
              <a:rPr lang="en-US" dirty="0"/>
              <a:t>Each project requires one of a set of guest lectures</a:t>
            </a:r>
          </a:p>
          <a:p>
            <a:r>
              <a:rPr lang="en-US" dirty="0"/>
              <a:t>Can you schedule </a:t>
            </a:r>
            <a:r>
              <a:rPr lang="en-US" i="1" dirty="0"/>
              <a:t>l</a:t>
            </a:r>
            <a:r>
              <a:rPr lang="en-US" dirty="0"/>
              <a:t> guest lecturers (one per week) such that all </a:t>
            </a:r>
            <a:r>
              <a:rPr lang="en-US" i="1" dirty="0"/>
              <a:t>p</a:t>
            </a:r>
            <a:r>
              <a:rPr lang="en-US" dirty="0"/>
              <a:t> the projects can be completed?</a:t>
            </a:r>
          </a:p>
        </p:txBody>
      </p:sp>
    </p:spTree>
    <p:extLst>
      <p:ext uri="{BB962C8B-B14F-4D97-AF65-F5344CB8AC3E}">
        <p14:creationId xmlns:p14="http://schemas.microsoft.com/office/powerpoint/2010/main" val="8224907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planning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l</a:t>
            </a:r>
            <a:r>
              <a:rPr lang="en-US" dirty="0"/>
              <a:t> (the number of weeks of lectures) = 2</a:t>
            </a:r>
          </a:p>
          <a:p>
            <a:r>
              <a:rPr lang="en-US" i="1" dirty="0"/>
              <a:t>p</a:t>
            </a:r>
            <a:r>
              <a:rPr lang="en-US" dirty="0"/>
              <a:t> (the number of projects) = 3</a:t>
            </a:r>
          </a:p>
          <a:p>
            <a:r>
              <a:rPr lang="en-US" i="1" dirty="0"/>
              <a:t>n</a:t>
            </a:r>
            <a:r>
              <a:rPr lang="en-US" dirty="0"/>
              <a:t> (the number of possible guest lecturers) = 4</a:t>
            </a:r>
          </a:p>
          <a:p>
            <a:r>
              <a:rPr lang="en-US" dirty="0"/>
              <a:t>Availability for the two weeks: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{A, B, C}, L</a:t>
            </a:r>
            <a:r>
              <a:rPr lang="en-US" baseline="-25000" dirty="0"/>
              <a:t>2</a:t>
            </a:r>
            <a:r>
              <a:rPr lang="en-US" dirty="0"/>
              <a:t> = {A, D}</a:t>
            </a:r>
          </a:p>
          <a:p>
            <a:r>
              <a:rPr lang="en-US" dirty="0"/>
              <a:t>Which lectures/lecturers are needed for each of the 3 projects: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{B, C}, P</a:t>
            </a:r>
            <a:r>
              <a:rPr lang="en-US" baseline="-25000" dirty="0"/>
              <a:t>2</a:t>
            </a:r>
            <a:r>
              <a:rPr lang="en-US" dirty="0"/>
              <a:t> = {A, B, D}, P</a:t>
            </a:r>
            <a:r>
              <a:rPr lang="en-US" baseline="-25000" dirty="0"/>
              <a:t>3</a:t>
            </a:r>
            <a:r>
              <a:rPr lang="en-US" dirty="0"/>
              <a:t> = {C, D}</a:t>
            </a:r>
          </a:p>
          <a:p>
            <a:r>
              <a:rPr lang="en-US" dirty="0"/>
              <a:t>Of the 4 lecturers, can we schedule 2 of them such that all 3 of the projects can be completed?</a:t>
            </a:r>
          </a:p>
          <a:p>
            <a:pPr lvl="1"/>
            <a:r>
              <a:rPr lang="en-US" dirty="0"/>
              <a:t>Yes, we can schedule B in the first week and D in the second week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500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Prove that Lecture Planning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reduce from 3-SAT</a:t>
            </a:r>
          </a:p>
          <a:p>
            <a:pPr lvl="1"/>
            <a:r>
              <a:rPr lang="en-US" dirty="0"/>
              <a:t>Can you do it?</a:t>
            </a:r>
          </a:p>
        </p:txBody>
      </p:sp>
    </p:spTree>
    <p:extLst>
      <p:ext uri="{BB962C8B-B14F-4D97-AF65-F5344CB8AC3E}">
        <p14:creationId xmlns:p14="http://schemas.microsoft.com/office/powerpoint/2010/main" val="21514704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59590</TotalTime>
  <Words>7808</Words>
  <Application>Microsoft Macintosh PowerPoint</Application>
  <PresentationFormat>Widescreen</PresentationFormat>
  <Paragraphs>974</Paragraphs>
  <Slides>107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7" baseType="lpstr">
      <vt:lpstr>Arial</vt:lpstr>
      <vt:lpstr>Calibri</vt:lpstr>
      <vt:lpstr>Cambria Math</vt:lpstr>
      <vt:lpstr>Courier New</vt:lpstr>
      <vt:lpstr>Symbol</vt:lpstr>
      <vt:lpstr>Times</vt:lpstr>
      <vt:lpstr>Trebuchet MS</vt:lpstr>
      <vt:lpstr>Tw Cen MT</vt:lpstr>
      <vt:lpstr>Wingdings</vt:lpstr>
      <vt:lpstr>Circuit</vt:lpstr>
      <vt:lpstr>Complexity Theory</vt:lpstr>
      <vt:lpstr>Goals!</vt:lpstr>
      <vt:lpstr>Part 1: Something!!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3-SAT is NP-complete</vt:lpstr>
      <vt:lpstr>Converting SAT to 3-SAT, step 1</vt:lpstr>
      <vt:lpstr>Converting SAT to 3-SAT, step 2</vt:lpstr>
      <vt:lpstr>Converting SAT to 3-SAT, step 3</vt:lpstr>
      <vt:lpstr>Converting SAT to 3-SAT, step 4</vt:lpstr>
      <vt:lpstr>Converting SAT to 3-SAT, step 5</vt:lpstr>
      <vt:lpstr>Converting SAT to 3-SAT, step 6</vt:lpstr>
      <vt:lpstr>We’re done!</vt:lpstr>
      <vt:lpstr>Cliques</vt:lpstr>
      <vt:lpstr>Clique</vt:lpstr>
      <vt:lpstr>Clique</vt:lpstr>
      <vt:lpstr>Proving Clique is NP-complete</vt:lpstr>
      <vt:lpstr>The reduction</vt:lpstr>
      <vt:lpstr>Reduction example</vt:lpstr>
      <vt:lpstr>Satisfiable()  Clique(G, k)</vt:lpstr>
      <vt:lpstr>Clique(G, k)  Satisfiable()</vt:lpstr>
      <vt:lpstr>Notes about this proof</vt:lpstr>
      <vt:lpstr>Vertex Cover</vt:lpstr>
      <vt:lpstr>Vertex Cover</vt:lpstr>
      <vt:lpstr>Vertex Cover</vt:lpstr>
      <vt:lpstr>Reduction</vt:lpstr>
      <vt:lpstr>Reduction example</vt:lpstr>
      <vt:lpstr>How does this work?</vt:lpstr>
      <vt:lpstr>How does this work?</vt:lpstr>
      <vt:lpstr>More Reductions</vt:lpstr>
      <vt:lpstr>More reductions!</vt:lpstr>
      <vt:lpstr>Trying to prove X P is NP-complete</vt:lpstr>
      <vt:lpstr>NP-complete proofs we won’t see</vt:lpstr>
      <vt:lpstr>3-Coloring</vt:lpstr>
      <vt:lpstr>Reducing 3-SAT to 3-coloring</vt:lpstr>
      <vt:lpstr>Reducing 3-SAT to 3-coloring</vt:lpstr>
      <vt:lpstr>(VERY informal) proof of reduction</vt:lpstr>
      <vt:lpstr>CS 2150 lecture planning</vt:lpstr>
      <vt:lpstr>Lecture planning example</vt:lpstr>
      <vt:lpstr>Prove that Lecture Planning is NP-complete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  <vt:lpstr>A couple complexity classes we won’t see:</vt:lpstr>
      <vt:lpstr>A couple complexity classes we won’t see: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382</cp:revision>
  <dcterms:created xsi:type="dcterms:W3CDTF">2023-02-24T14:15:53Z</dcterms:created>
  <dcterms:modified xsi:type="dcterms:W3CDTF">2023-10-25T17:41:06Z</dcterms:modified>
</cp:coreProperties>
</file>