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12"/>
  </p:notesMasterIdLst>
  <p:sldIdLst>
    <p:sldId id="256" r:id="rId2"/>
    <p:sldId id="505" r:id="rId3"/>
    <p:sldId id="506" r:id="rId4"/>
    <p:sldId id="507" r:id="rId5"/>
    <p:sldId id="508" r:id="rId6"/>
    <p:sldId id="509" r:id="rId7"/>
    <p:sldId id="510" r:id="rId8"/>
    <p:sldId id="511" r:id="rId9"/>
    <p:sldId id="512" r:id="rId10"/>
    <p:sldId id="51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14"/>
    <p:restoredTop sz="94687"/>
  </p:normalViewPr>
  <p:slideViewPr>
    <p:cSldViewPr snapToGrid="0" snapToObjects="1">
      <p:cViewPr varScale="1">
        <p:scale>
          <a:sx n="99" d="100"/>
          <a:sy n="99" d="100"/>
        </p:scale>
        <p:origin x="176" y="10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9/21/23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9/21/23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9/21/23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9/21/23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9/21/23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9/21/23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9/21/23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9/21/23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9/21/23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9/21/23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9/21/23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9/21/23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9/21/23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9/21/23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9/21/23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9/21/23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9/21/23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9/21/23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9/21/23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CS3120 (DMT2)</a:t>
            </a:r>
            <a:br>
              <a:rPr lang="en-US" dirty="0"/>
            </a:br>
            <a:r>
              <a:rPr lang="en-US" dirty="0"/>
              <a:t>Daily Announcements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10: </a:t>
            </a:r>
            <a:r>
              <a:rPr lang="en-US" dirty="0" err="1"/>
              <a:t>THu</a:t>
            </a:r>
            <a:r>
              <a:rPr lang="en-US" dirty="0"/>
              <a:t>. Sep. 21</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HW 2 (set cardinality) is due tonight. Good luck!</a:t>
            </a:r>
          </a:p>
          <a:p>
            <a:r>
              <a:rPr lang="en-US" dirty="0"/>
              <a:t>Today we are going to finish module 2, we will start module 3 next week.</a:t>
            </a:r>
          </a:p>
          <a:p>
            <a:r>
              <a:rPr lang="en-US" dirty="0"/>
              <a:t>Office hours going ok so far? Any issues</a:t>
            </a:r>
          </a:p>
          <a:p>
            <a:r>
              <a:rPr lang="en-US" dirty="0"/>
              <a:t>Today we continue with (and finish) Regular languages! </a:t>
            </a:r>
          </a:p>
        </p:txBody>
      </p:sp>
      <p:sp>
        <p:nvSpPr>
          <p:cNvPr id="4" name="Slide Number Placeholder 3"/>
          <p:cNvSpPr>
            <a:spLocks noGrp="1"/>
          </p:cNvSpPr>
          <p:nvPr>
            <p:ph type="sldNum" sz="quarter" idx="12"/>
          </p:nvPr>
        </p:nvSpPr>
        <p:spPr/>
        <p:txBody>
          <a:bodyPr/>
          <a:lstStyle/>
          <a:p>
            <a:fld id="{F26D9103-0C5C-48AC-B68E-3ED2C1647047}" type="slidenum">
              <a:rPr lang="en-US" smtClean="0"/>
              <a:pPr/>
              <a:t>10</a:t>
            </a:fld>
            <a:endParaRPr lang="en-US" dirty="0"/>
          </a:p>
        </p:txBody>
      </p:sp>
    </p:spTree>
    <p:extLst>
      <p:ext uri="{BB962C8B-B14F-4D97-AF65-F5344CB8AC3E}">
        <p14:creationId xmlns:p14="http://schemas.microsoft.com/office/powerpoint/2010/main" val="2415733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2: Thu. Aug. 24</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b="1" i="1" u="sng" dirty="0"/>
              <a:t>Homework deadlines </a:t>
            </a:r>
            <a:r>
              <a:rPr lang="en-US" dirty="0"/>
              <a:t>are now set. Let’s glance at the schedule together</a:t>
            </a:r>
          </a:p>
          <a:p>
            <a:r>
              <a:rPr lang="en-US" dirty="0"/>
              <a:t>Homework deadlines forced me to </a:t>
            </a:r>
            <a:r>
              <a:rPr lang="en-US" b="1" i="1" u="sng" dirty="0"/>
              <a:t>move the second quiz day</a:t>
            </a:r>
            <a:r>
              <a:rPr lang="en-US" dirty="0"/>
              <a:t>, it is now on Nov. 21 (Tuesday before Thanksgiving break…I’m sorry!!)</a:t>
            </a:r>
          </a:p>
          <a:p>
            <a:r>
              <a:rPr lang="en-US" dirty="0"/>
              <a:t>Don’t start the programming assignment yet (who would actually do this though…). I’m probably going to give you starter code that I haven’t produced quite yet. Coming soon.</a:t>
            </a:r>
          </a:p>
          <a:p>
            <a:r>
              <a:rPr lang="en-US" dirty="0"/>
              <a:t>Today we will keep looking at the overview of the class and start defining what a computational model really is!</a:t>
            </a:r>
          </a:p>
          <a:p>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2</a:t>
            </a:fld>
            <a:endParaRPr lang="en-US" dirty="0"/>
          </a:p>
        </p:txBody>
      </p:sp>
    </p:spTree>
    <p:extLst>
      <p:ext uri="{BB962C8B-B14F-4D97-AF65-F5344CB8AC3E}">
        <p14:creationId xmlns:p14="http://schemas.microsoft.com/office/powerpoint/2010/main" val="2431754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3: TUE. Aug. 29</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b="1" i="1" u="sng" dirty="0"/>
              <a:t>Homework deadlines </a:t>
            </a:r>
            <a:r>
              <a:rPr lang="en-US" dirty="0"/>
              <a:t>are now set. Let’s glance at the schedule together</a:t>
            </a:r>
          </a:p>
          <a:p>
            <a:r>
              <a:rPr lang="en-US" dirty="0"/>
              <a:t>I solved the programming assignment (I did it)! Definitely don’t start yet. I’m going to change a good number of things about it and give you starter code.</a:t>
            </a:r>
          </a:p>
          <a:p>
            <a:r>
              <a:rPr lang="en-US" dirty="0"/>
              <a:t>You should be able to start the </a:t>
            </a:r>
            <a:r>
              <a:rPr lang="en-US" b="1" i="1" u="sng" dirty="0"/>
              <a:t>first homework</a:t>
            </a:r>
            <a:r>
              <a:rPr lang="en-US" dirty="0"/>
              <a:t> after today. </a:t>
            </a:r>
            <a:r>
              <a:rPr lang="en-US" dirty="0" err="1"/>
              <a:t>Gradescope</a:t>
            </a:r>
            <a:r>
              <a:rPr lang="en-US" dirty="0"/>
              <a:t> submissions are open. </a:t>
            </a:r>
            <a:r>
              <a:rPr lang="en-US" b="1" i="1" u="sng" dirty="0"/>
              <a:t>Due date is next Thursday</a:t>
            </a:r>
            <a:r>
              <a:rPr lang="en-US" dirty="0"/>
              <a:t>!!</a:t>
            </a:r>
          </a:p>
          <a:p>
            <a:r>
              <a:rPr lang="en-US" dirty="0"/>
              <a:t>Office hours info will be posted by tomorrow! Sorry for the delay on this.</a:t>
            </a:r>
          </a:p>
          <a:p>
            <a:r>
              <a:rPr lang="en-US" dirty="0"/>
              <a:t>Today we will quickly review proof techniques and maybe start reviewing cardinality.</a:t>
            </a:r>
          </a:p>
        </p:txBody>
      </p:sp>
      <p:sp>
        <p:nvSpPr>
          <p:cNvPr id="4" name="Slide Number Placeholder 3"/>
          <p:cNvSpPr>
            <a:spLocks noGrp="1"/>
          </p:cNvSpPr>
          <p:nvPr>
            <p:ph type="sldNum" sz="quarter" idx="12"/>
          </p:nvPr>
        </p:nvSpPr>
        <p:spPr/>
        <p:txBody>
          <a:bodyPr/>
          <a:lstStyle/>
          <a:p>
            <a:fld id="{F26D9103-0C5C-48AC-B68E-3ED2C1647047}" type="slidenum">
              <a:rPr lang="en-US" smtClean="0"/>
              <a:pPr/>
              <a:t>3</a:t>
            </a:fld>
            <a:endParaRPr lang="en-US" dirty="0"/>
          </a:p>
        </p:txBody>
      </p:sp>
    </p:spTree>
    <p:extLst>
      <p:ext uri="{BB962C8B-B14F-4D97-AF65-F5344CB8AC3E}">
        <p14:creationId xmlns:p14="http://schemas.microsoft.com/office/powerpoint/2010/main" val="3010318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4: Thu. Aug. 31</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Programming challenge has been updated and posted (if you want to take a glance at what to expect).</a:t>
            </a:r>
          </a:p>
          <a:p>
            <a:r>
              <a:rPr lang="en-US" dirty="0"/>
              <a:t>You should be able to start the </a:t>
            </a:r>
            <a:r>
              <a:rPr lang="en-US" b="1" i="1" u="sng" dirty="0"/>
              <a:t>first homework</a:t>
            </a:r>
            <a:r>
              <a:rPr lang="en-US" dirty="0"/>
              <a:t> now. </a:t>
            </a:r>
            <a:r>
              <a:rPr lang="en-US" dirty="0" err="1"/>
              <a:t>Gradescope</a:t>
            </a:r>
            <a:r>
              <a:rPr lang="en-US" dirty="0"/>
              <a:t> submissions are open. </a:t>
            </a:r>
            <a:r>
              <a:rPr lang="en-US" b="1" i="1" u="sng" dirty="0"/>
              <a:t>Due date is next Thursday</a:t>
            </a:r>
            <a:r>
              <a:rPr lang="en-US" dirty="0"/>
              <a:t>!!</a:t>
            </a:r>
          </a:p>
          <a:p>
            <a:r>
              <a:rPr lang="en-US" dirty="0"/>
              <a:t>Homework 2 (set cardinality) is due two weeks after that.</a:t>
            </a:r>
          </a:p>
          <a:p>
            <a:r>
              <a:rPr lang="en-US" dirty="0"/>
              <a:t>Office hours info has been posted and begins Friday!!</a:t>
            </a:r>
          </a:p>
          <a:p>
            <a:r>
              <a:rPr lang="en-US" dirty="0"/>
              <a:t>Today we will finish set cardinality, be done with “review” and start module 2 (the regular languages).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4</a:t>
            </a:fld>
            <a:endParaRPr lang="en-US" dirty="0"/>
          </a:p>
        </p:txBody>
      </p:sp>
    </p:spTree>
    <p:extLst>
      <p:ext uri="{BB962C8B-B14F-4D97-AF65-F5344CB8AC3E}">
        <p14:creationId xmlns:p14="http://schemas.microsoft.com/office/powerpoint/2010/main" val="3796903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5: TUE. Sep. 5</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You should be able to finish the </a:t>
            </a:r>
            <a:r>
              <a:rPr lang="en-US" b="1" i="1" u="sng" dirty="0"/>
              <a:t>first homework</a:t>
            </a:r>
            <a:r>
              <a:rPr lang="en-US" dirty="0"/>
              <a:t> now. </a:t>
            </a:r>
            <a:r>
              <a:rPr lang="en-US" dirty="0" err="1"/>
              <a:t>Gradescope</a:t>
            </a:r>
            <a:r>
              <a:rPr lang="en-US" dirty="0"/>
              <a:t> submissions are open. </a:t>
            </a:r>
            <a:r>
              <a:rPr lang="en-US" b="1" i="1" u="sng" dirty="0"/>
              <a:t>Due date is this Thursday</a:t>
            </a:r>
            <a:r>
              <a:rPr lang="en-US" dirty="0"/>
              <a:t>!!</a:t>
            </a:r>
          </a:p>
          <a:p>
            <a:r>
              <a:rPr lang="en-US" dirty="0"/>
              <a:t>Extension form is available on </a:t>
            </a:r>
            <a:r>
              <a:rPr lang="en-US" dirty="0" err="1"/>
              <a:t>homeworks</a:t>
            </a:r>
            <a:r>
              <a:rPr lang="en-US" dirty="0"/>
              <a:t> page if you need it.</a:t>
            </a:r>
          </a:p>
          <a:p>
            <a:r>
              <a:rPr lang="en-US" dirty="0"/>
              <a:t>Check Piazza for a couple key clarifications on the homework problems!!</a:t>
            </a:r>
          </a:p>
          <a:p>
            <a:r>
              <a:rPr lang="en-US" dirty="0"/>
              <a:t>HW 2 (set cardinality) is due two Thursdays from now (FYI). </a:t>
            </a:r>
          </a:p>
          <a:p>
            <a:r>
              <a:rPr lang="en-US" dirty="0"/>
              <a:t>Office hours info has been posted and has begun. Any issues so far?</a:t>
            </a:r>
          </a:p>
          <a:p>
            <a:r>
              <a:rPr lang="en-US" dirty="0"/>
              <a:t>Today we start DMT2 properly with module 2: Regular languages!!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5</a:t>
            </a:fld>
            <a:endParaRPr lang="en-US" dirty="0"/>
          </a:p>
        </p:txBody>
      </p:sp>
    </p:spTree>
    <p:extLst>
      <p:ext uri="{BB962C8B-B14F-4D97-AF65-F5344CB8AC3E}">
        <p14:creationId xmlns:p14="http://schemas.microsoft.com/office/powerpoint/2010/main" val="2216701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6: Thu. Sep. 7</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First homework assignment is </a:t>
            </a:r>
            <a:r>
              <a:rPr lang="en-US" b="1" i="1" u="sng" dirty="0"/>
              <a:t>Due tonight</a:t>
            </a:r>
            <a:r>
              <a:rPr lang="en-US" dirty="0"/>
              <a:t>!!</a:t>
            </a:r>
          </a:p>
          <a:p>
            <a:r>
              <a:rPr lang="en-US" dirty="0"/>
              <a:t>HW 2 (set cardinality) is due two Thursdays from today (FYI). </a:t>
            </a:r>
          </a:p>
          <a:p>
            <a:r>
              <a:rPr lang="en-US" dirty="0"/>
              <a:t>If you submit the homework, we will try to get you some feedback within 1 week.</a:t>
            </a:r>
          </a:p>
          <a:p>
            <a:r>
              <a:rPr lang="en-US" dirty="0"/>
              <a:t>Office hours info has been posted and has begun. Any issues so far?</a:t>
            </a:r>
          </a:p>
          <a:p>
            <a:r>
              <a:rPr lang="en-US" dirty="0"/>
              <a:t>Today we continue with Regular languages!!</a:t>
            </a:r>
          </a:p>
        </p:txBody>
      </p:sp>
      <p:sp>
        <p:nvSpPr>
          <p:cNvPr id="4" name="Slide Number Placeholder 3"/>
          <p:cNvSpPr>
            <a:spLocks noGrp="1"/>
          </p:cNvSpPr>
          <p:nvPr>
            <p:ph type="sldNum" sz="quarter" idx="12"/>
          </p:nvPr>
        </p:nvSpPr>
        <p:spPr/>
        <p:txBody>
          <a:bodyPr/>
          <a:lstStyle/>
          <a:p>
            <a:fld id="{F26D9103-0C5C-48AC-B68E-3ED2C1647047}" type="slidenum">
              <a:rPr lang="en-US" smtClean="0"/>
              <a:pPr/>
              <a:t>6</a:t>
            </a:fld>
            <a:endParaRPr lang="en-US" dirty="0"/>
          </a:p>
        </p:txBody>
      </p:sp>
    </p:spTree>
    <p:extLst>
      <p:ext uri="{BB962C8B-B14F-4D97-AF65-F5344CB8AC3E}">
        <p14:creationId xmlns:p14="http://schemas.microsoft.com/office/powerpoint/2010/main" val="2203427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7: TUE. Sep. 12</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lnSpcReduction="10000"/>
          </a:bodyPr>
          <a:lstStyle/>
          <a:p>
            <a:r>
              <a:rPr lang="en-US" dirty="0"/>
              <a:t>DMT2 is </a:t>
            </a:r>
            <a:r>
              <a:rPr lang="en-US" b="1" i="1" u="sng" dirty="0"/>
              <a:t>going to be great</a:t>
            </a:r>
            <a:r>
              <a:rPr lang="en-US" dirty="0"/>
              <a:t>! Let’s learn a lot of stuff together!</a:t>
            </a:r>
          </a:p>
          <a:p>
            <a:r>
              <a:rPr lang="en-US" dirty="0"/>
              <a:t>First homework assignment is in! It is almost graded. Should have it back to you by Thursday.</a:t>
            </a:r>
          </a:p>
          <a:p>
            <a:r>
              <a:rPr lang="en-US" dirty="0"/>
              <a:t>HW 2 (set cardinality) is due next Thursday. You should be working on it right now.</a:t>
            </a:r>
          </a:p>
          <a:p>
            <a:r>
              <a:rPr lang="en-US" dirty="0"/>
              <a:t>Please submit extensions before the due date. You shouldn’t be requesting the extra time after the deadline has passed. This is supposed to be proactive. We *might* reject your extension request if you don’t submit it before the deadline.</a:t>
            </a:r>
          </a:p>
          <a:p>
            <a:r>
              <a:rPr lang="en-US" dirty="0"/>
              <a:t>Office hours going ok so far? Any issues</a:t>
            </a:r>
          </a:p>
          <a:p>
            <a:r>
              <a:rPr lang="en-US" dirty="0"/>
              <a:t>Today we continue with Regular languages and </a:t>
            </a:r>
            <a:r>
              <a:rPr lang="en-US"/>
              <a:t>introduce the NFA!</a:t>
            </a:r>
            <a:endParaRPr lang="en-US" dirty="0"/>
          </a:p>
        </p:txBody>
      </p:sp>
      <p:sp>
        <p:nvSpPr>
          <p:cNvPr id="4" name="Slide Number Placeholder 3"/>
          <p:cNvSpPr>
            <a:spLocks noGrp="1"/>
          </p:cNvSpPr>
          <p:nvPr>
            <p:ph type="sldNum" sz="quarter" idx="12"/>
          </p:nvPr>
        </p:nvSpPr>
        <p:spPr/>
        <p:txBody>
          <a:bodyPr/>
          <a:lstStyle/>
          <a:p>
            <a:fld id="{F26D9103-0C5C-48AC-B68E-3ED2C1647047}" type="slidenum">
              <a:rPr lang="en-US" smtClean="0"/>
              <a:pPr/>
              <a:t>7</a:t>
            </a:fld>
            <a:endParaRPr lang="en-US" dirty="0"/>
          </a:p>
        </p:txBody>
      </p:sp>
    </p:spTree>
    <p:extLst>
      <p:ext uri="{BB962C8B-B14F-4D97-AF65-F5344CB8AC3E}">
        <p14:creationId xmlns:p14="http://schemas.microsoft.com/office/powerpoint/2010/main" val="656948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8: Thu. Sep. 14</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fontScale="92500"/>
          </a:bodyPr>
          <a:lstStyle/>
          <a:p>
            <a:r>
              <a:rPr lang="en-US" dirty="0"/>
              <a:t>DMT2 is </a:t>
            </a:r>
            <a:r>
              <a:rPr lang="en-US" b="1" i="1" u="sng" dirty="0"/>
              <a:t>going to be great</a:t>
            </a:r>
            <a:r>
              <a:rPr lang="en-US" dirty="0"/>
              <a:t>! Let’s learn a lot of stuff together!</a:t>
            </a:r>
          </a:p>
          <a:p>
            <a:r>
              <a:rPr lang="en-US" dirty="0"/>
              <a:t>First </a:t>
            </a:r>
            <a:r>
              <a:rPr lang="en-US" dirty="0" err="1"/>
              <a:t>hw</a:t>
            </a:r>
            <a:r>
              <a:rPr lang="en-US" dirty="0"/>
              <a:t> is graded and returned. Some important points:</a:t>
            </a:r>
          </a:p>
          <a:p>
            <a:pPr lvl="1"/>
            <a:r>
              <a:rPr lang="en-US" dirty="0"/>
              <a:t>We were very lenient on grading. 10/10 does not = your answers were perfect.</a:t>
            </a:r>
          </a:p>
          <a:p>
            <a:pPr lvl="1"/>
            <a:r>
              <a:rPr lang="en-US" dirty="0"/>
              <a:t>Cannot release solutions because of extensions, but TAs will liberally walk you through model solutions if you want it. You are also welcome to discuss with anyone else at this point.</a:t>
            </a:r>
          </a:p>
          <a:p>
            <a:r>
              <a:rPr lang="en-US" dirty="0"/>
              <a:t>HW 2 (set cardinality) is due next Thursday. You should be working on it right now.</a:t>
            </a:r>
          </a:p>
          <a:p>
            <a:r>
              <a:rPr lang="en-US" dirty="0"/>
              <a:t>Please submit extensions before the due date! Late extension requests might be rejected!</a:t>
            </a:r>
          </a:p>
          <a:p>
            <a:r>
              <a:rPr lang="en-US" dirty="0"/>
              <a:t>Office hours going ok so far? Any issues</a:t>
            </a:r>
          </a:p>
          <a:p>
            <a:r>
              <a:rPr lang="en-US" dirty="0"/>
              <a:t>Today we continue with Regular languages and continue with the NFA!</a:t>
            </a:r>
          </a:p>
        </p:txBody>
      </p:sp>
      <p:sp>
        <p:nvSpPr>
          <p:cNvPr id="4" name="Slide Number Placeholder 3"/>
          <p:cNvSpPr>
            <a:spLocks noGrp="1"/>
          </p:cNvSpPr>
          <p:nvPr>
            <p:ph type="sldNum" sz="quarter" idx="12"/>
          </p:nvPr>
        </p:nvSpPr>
        <p:spPr/>
        <p:txBody>
          <a:bodyPr/>
          <a:lstStyle/>
          <a:p>
            <a:fld id="{F26D9103-0C5C-48AC-B68E-3ED2C1647047}" type="slidenum">
              <a:rPr lang="en-US" smtClean="0"/>
              <a:pPr/>
              <a:t>8</a:t>
            </a:fld>
            <a:endParaRPr lang="en-US" dirty="0"/>
          </a:p>
        </p:txBody>
      </p:sp>
    </p:spTree>
    <p:extLst>
      <p:ext uri="{BB962C8B-B14F-4D97-AF65-F5344CB8AC3E}">
        <p14:creationId xmlns:p14="http://schemas.microsoft.com/office/powerpoint/2010/main" val="291119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9: Tue. Sep. 19</a:t>
            </a:r>
          </a:p>
        </p:txBody>
      </p:sp>
      <p:sp>
        <p:nvSpPr>
          <p:cNvPr id="6147" name="Rectangle 3"/>
          <p:cNvSpPr>
            <a:spLocks noGrp="1" noChangeArrowheads="1"/>
          </p:cNvSpPr>
          <p:nvPr>
            <p:ph idx="1"/>
            <p:custDataLst>
              <p:tags r:id="rId2"/>
            </p:custDataLst>
          </p:nvPr>
        </p:nvSpPr>
        <p:spPr>
          <a:xfrm>
            <a:off x="1141413" y="1123950"/>
            <a:ext cx="9970724" cy="5149850"/>
          </a:xfrm>
        </p:spPr>
        <p:txBody>
          <a:bodyPr>
            <a:normAutofit/>
          </a:bodyPr>
          <a:lstStyle/>
          <a:p>
            <a:r>
              <a:rPr lang="en-US" dirty="0"/>
              <a:t>DMT2 is </a:t>
            </a:r>
            <a:r>
              <a:rPr lang="en-US" b="1" i="1" u="sng" dirty="0"/>
              <a:t>going to be great</a:t>
            </a:r>
            <a:r>
              <a:rPr lang="en-US" dirty="0"/>
              <a:t>! Let’s learn a lot of stuff together!</a:t>
            </a:r>
          </a:p>
          <a:p>
            <a:r>
              <a:rPr lang="en-US" dirty="0"/>
              <a:t>First </a:t>
            </a:r>
            <a:r>
              <a:rPr lang="en-US" dirty="0" err="1"/>
              <a:t>hw</a:t>
            </a:r>
            <a:r>
              <a:rPr lang="en-US" dirty="0"/>
              <a:t> is graded and returned. Some important points:</a:t>
            </a:r>
          </a:p>
          <a:p>
            <a:pPr lvl="1"/>
            <a:r>
              <a:rPr lang="en-US" dirty="0"/>
              <a:t>Regrades available for a bit if you need them (check </a:t>
            </a:r>
            <a:r>
              <a:rPr lang="en-US" dirty="0" err="1"/>
              <a:t>Gradescope</a:t>
            </a:r>
            <a:r>
              <a:rPr lang="en-US" dirty="0"/>
              <a:t> for dates)</a:t>
            </a:r>
          </a:p>
          <a:p>
            <a:r>
              <a:rPr lang="en-US" dirty="0"/>
              <a:t>HW 2 (set cardinality) is due this Thursday!!</a:t>
            </a:r>
          </a:p>
          <a:p>
            <a:r>
              <a:rPr lang="en-US" dirty="0"/>
              <a:t>Please submit extensions before the due date! Late extension requests might be rejected!</a:t>
            </a:r>
          </a:p>
          <a:p>
            <a:r>
              <a:rPr lang="en-US" dirty="0"/>
              <a:t>Office hours going ok so far? Any issues</a:t>
            </a:r>
          </a:p>
          <a:p>
            <a:r>
              <a:rPr lang="en-US" dirty="0"/>
              <a:t>Today we continue with Regular languages! Will likely finish module 2 this week…</a:t>
            </a:r>
          </a:p>
        </p:txBody>
      </p:sp>
      <p:sp>
        <p:nvSpPr>
          <p:cNvPr id="4" name="Slide Number Placeholder 3"/>
          <p:cNvSpPr>
            <a:spLocks noGrp="1"/>
          </p:cNvSpPr>
          <p:nvPr>
            <p:ph type="sldNum" sz="quarter" idx="12"/>
          </p:nvPr>
        </p:nvSpPr>
        <p:spPr/>
        <p:txBody>
          <a:bodyPr/>
          <a:lstStyle/>
          <a:p>
            <a:fld id="{F26D9103-0C5C-48AC-B68E-3ED2C1647047}" type="slidenum">
              <a:rPr lang="en-US" smtClean="0"/>
              <a:pPr/>
              <a:t>9</a:t>
            </a:fld>
            <a:endParaRPr lang="en-US" dirty="0"/>
          </a:p>
        </p:txBody>
      </p:sp>
    </p:spTree>
    <p:extLst>
      <p:ext uri="{BB962C8B-B14F-4D97-AF65-F5344CB8AC3E}">
        <p14:creationId xmlns:p14="http://schemas.microsoft.com/office/powerpoint/2010/main" val="22333025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11673</TotalTime>
  <Words>1007</Words>
  <Application>Microsoft Macintosh PowerPoint</Application>
  <PresentationFormat>Widescreen</PresentationFormat>
  <Paragraphs>77</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Tw Cen MT</vt:lpstr>
      <vt:lpstr>Circuit</vt:lpstr>
      <vt:lpstr>CS3120 (DMT2) Daily Announcements</vt:lpstr>
      <vt:lpstr>Lecture 2: Thu. Aug. 24</vt:lpstr>
      <vt:lpstr>Lecture 3: TUE. Aug. 29</vt:lpstr>
      <vt:lpstr>Lecture 4: Thu. Aug. 31</vt:lpstr>
      <vt:lpstr>Lecture 5: TUE. Sep. 5</vt:lpstr>
      <vt:lpstr>Lecture 6: Thu. Sep. 7</vt:lpstr>
      <vt:lpstr>Lecture 7: TUE. Sep. 12</vt:lpstr>
      <vt:lpstr>Lecture 8: Thu. Sep. 14</vt:lpstr>
      <vt:lpstr>Lecture 9: Tue. Sep. 19</vt:lpstr>
      <vt:lpstr>Lecture 10: THu. Sep. 21</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113</cp:revision>
  <dcterms:created xsi:type="dcterms:W3CDTF">2023-02-24T14:15:53Z</dcterms:created>
  <dcterms:modified xsi:type="dcterms:W3CDTF">2023-09-21T12:36:29Z</dcterms:modified>
</cp:coreProperties>
</file>