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20"/>
  </p:notesMasterIdLst>
  <p:sldIdLst>
    <p:sldId id="256" r:id="rId2"/>
    <p:sldId id="505" r:id="rId3"/>
    <p:sldId id="506" r:id="rId4"/>
    <p:sldId id="507" r:id="rId5"/>
    <p:sldId id="508" r:id="rId6"/>
    <p:sldId id="509" r:id="rId7"/>
    <p:sldId id="510" r:id="rId8"/>
    <p:sldId id="511" r:id="rId9"/>
    <p:sldId id="512" r:id="rId10"/>
    <p:sldId id="513" r:id="rId11"/>
    <p:sldId id="514" r:id="rId12"/>
    <p:sldId id="515" r:id="rId13"/>
    <p:sldId id="516" r:id="rId14"/>
    <p:sldId id="517" r:id="rId15"/>
    <p:sldId id="518" r:id="rId16"/>
    <p:sldId id="519" r:id="rId17"/>
    <p:sldId id="520" r:id="rId18"/>
    <p:sldId id="52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88"/>
    <p:restoredTop sz="94687"/>
  </p:normalViewPr>
  <p:slideViewPr>
    <p:cSldViewPr snapToGrid="0" snapToObjects="1">
      <p:cViewPr varScale="1">
        <p:scale>
          <a:sx n="117" d="100"/>
          <a:sy n="117" d="100"/>
        </p:scale>
        <p:origin x="208"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10/31/23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10/31/23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10/31/23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10/31/23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10/31/23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10/31/23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10/31/23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10/31/23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10/31/23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10/31/23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a:t>
            </a:r>
            <a:r>
              <a:rPr lang="en-US" dirty="0" err="1"/>
              <a:t>THu</a:t>
            </a:r>
            <a:r>
              <a:rPr lang="en-US" dirty="0"/>
              <a:t>. Sep. 21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HW 2 (set cardinality) is due tonight. Good luck!</a:t>
            </a:r>
          </a:p>
          <a:p>
            <a:r>
              <a:rPr lang="en-US" dirty="0"/>
              <a:t>Today we are going to finish module 2, we will start module 3 next week.</a:t>
            </a:r>
          </a:p>
          <a:p>
            <a:r>
              <a:rPr lang="en-US" dirty="0"/>
              <a:t>Office hours going ok so far? Any issues</a:t>
            </a:r>
          </a:p>
          <a:p>
            <a:r>
              <a:rPr lang="en-US" dirty="0"/>
              <a:t>Today we continue with (and finish) Regular languages!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241573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a:t>
            </a:r>
            <a:r>
              <a:rPr lang="en-US" dirty="0" err="1"/>
              <a:t>THu</a:t>
            </a:r>
            <a:r>
              <a:rPr lang="en-US" dirty="0"/>
              <a:t>. Sep. 28</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Cardinality grading is almost done…I’ll let you know when grades are released.</a:t>
            </a:r>
          </a:p>
          <a:p>
            <a:r>
              <a:rPr lang="en-US" dirty="0"/>
              <a:t>Reg. languages written homework is due next Thursday</a:t>
            </a:r>
          </a:p>
          <a:p>
            <a:r>
              <a:rPr lang="en-US" dirty="0"/>
              <a:t>First quiz is week after that. I’m working on a study guide for you.</a:t>
            </a:r>
          </a:p>
          <a:p>
            <a:r>
              <a:rPr lang="en-US" dirty="0"/>
              <a:t>Office hours going ok so far? Any issues</a:t>
            </a:r>
          </a:p>
          <a:p>
            <a:r>
              <a:rPr lang="en-US" dirty="0"/>
              <a:t>Today we begin module 3. Context-Free Grammars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dirty="0"/>
          </a:p>
        </p:txBody>
      </p:sp>
    </p:spTree>
    <p:extLst>
      <p:ext uri="{BB962C8B-B14F-4D97-AF65-F5344CB8AC3E}">
        <p14:creationId xmlns:p14="http://schemas.microsoft.com/office/powerpoint/2010/main" val="300723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12: </a:t>
            </a:r>
            <a:r>
              <a:rPr lang="en-US" dirty="0" err="1"/>
              <a:t>THu</a:t>
            </a:r>
            <a:r>
              <a:rPr lang="en-US" dirty="0"/>
              <a:t>. Oct.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Cardinality grading done. Regrades open until next Wednesday at 11:59.</a:t>
            </a:r>
          </a:p>
          <a:p>
            <a:r>
              <a:rPr lang="en-US" dirty="0"/>
              <a:t>If you turned in the first </a:t>
            </a:r>
            <a:r>
              <a:rPr lang="en-US" dirty="0" err="1"/>
              <a:t>hw</a:t>
            </a:r>
            <a:r>
              <a:rPr lang="en-US" dirty="0"/>
              <a:t> late, we will get to it soon.</a:t>
            </a:r>
          </a:p>
          <a:p>
            <a:r>
              <a:rPr lang="en-US" dirty="0"/>
              <a:t>Regular languages written homework is due tonight! Don’t forget!!</a:t>
            </a:r>
          </a:p>
          <a:p>
            <a:r>
              <a:rPr lang="en-US" dirty="0"/>
              <a:t>Office hours going ok so far? Any issues</a:t>
            </a:r>
          </a:p>
          <a:p>
            <a:r>
              <a:rPr lang="en-US" dirty="0"/>
              <a:t>Today we continue </a:t>
            </a:r>
            <a:r>
              <a:rPr lang="en-US"/>
              <a:t>with module 3</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dirty="0"/>
          </a:p>
        </p:txBody>
      </p:sp>
    </p:spTree>
    <p:extLst>
      <p:ext uri="{BB962C8B-B14F-4D97-AF65-F5344CB8AC3E}">
        <p14:creationId xmlns:p14="http://schemas.microsoft.com/office/powerpoint/2010/main" val="432411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TUE Oct. 10</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All </a:t>
            </a:r>
            <a:r>
              <a:rPr lang="en-US" dirty="0" err="1"/>
              <a:t>homeworks</a:t>
            </a:r>
            <a:r>
              <a:rPr lang="en-US" dirty="0"/>
              <a:t> have been graded. Come to OH if you want any information about the model solutions for the homework problems.</a:t>
            </a:r>
          </a:p>
          <a:p>
            <a:r>
              <a:rPr lang="en-US" dirty="0"/>
              <a:t>If you turned in </a:t>
            </a:r>
            <a:r>
              <a:rPr lang="en-US" dirty="0" err="1"/>
              <a:t>hw</a:t>
            </a:r>
            <a:r>
              <a:rPr lang="en-US" dirty="0"/>
              <a:t> late, it is likely graded (short of a couple that just came in)</a:t>
            </a:r>
          </a:p>
          <a:p>
            <a:r>
              <a:rPr lang="en-US" dirty="0"/>
              <a:t>The quiz is on Thursday! Any questions about how that will go?</a:t>
            </a:r>
          </a:p>
          <a:p>
            <a:r>
              <a:rPr lang="en-US" dirty="0"/>
              <a:t>Today we continue with, and maybe finish,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dirty="0"/>
          </a:p>
        </p:txBody>
      </p:sp>
    </p:spTree>
    <p:extLst>
      <p:ext uri="{BB962C8B-B14F-4D97-AF65-F5344CB8AC3E}">
        <p14:creationId xmlns:p14="http://schemas.microsoft.com/office/powerpoint/2010/main" val="383140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TUE Oct. 17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due on Thursday.</a:t>
            </a:r>
          </a:p>
          <a:p>
            <a:pPr lvl="1"/>
            <a:r>
              <a:rPr lang="en-US" dirty="0"/>
              <a:t>Don’t forget that this one is an individual assignment!!!!</a:t>
            </a:r>
          </a:p>
          <a:p>
            <a:pPr lvl="1"/>
            <a:r>
              <a:rPr lang="en-US" dirty="0"/>
              <a:t>Don’t hesitate to come to office hours if you need help on this one.</a:t>
            </a:r>
          </a:p>
          <a:p>
            <a:r>
              <a:rPr lang="en-US" dirty="0"/>
              <a:t>The quiz went well on Thursday. How did we feel about it?</a:t>
            </a:r>
          </a:p>
          <a:p>
            <a:pPr lvl="1"/>
            <a:r>
              <a:rPr lang="en-US" dirty="0"/>
              <a:t>Should be graded by tomorrow night</a:t>
            </a:r>
          </a:p>
          <a:p>
            <a:r>
              <a:rPr lang="en-US" dirty="0"/>
              <a:t>Today we finish module 3 and maybe start module 4…if I’m feeling up for it.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dirty="0"/>
          </a:p>
        </p:txBody>
      </p:sp>
    </p:spTree>
    <p:extLst>
      <p:ext uri="{BB962C8B-B14F-4D97-AF65-F5344CB8AC3E}">
        <p14:creationId xmlns:p14="http://schemas.microsoft.com/office/powerpoint/2010/main" val="489854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15: TUE Oct. 19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due on Thursday.</a:t>
            </a:r>
          </a:p>
          <a:p>
            <a:pPr lvl="1"/>
            <a:r>
              <a:rPr lang="en-US" dirty="0"/>
              <a:t>Don’t forget that this one is an individual assignment!!!!</a:t>
            </a:r>
          </a:p>
          <a:p>
            <a:pPr lvl="1"/>
            <a:r>
              <a:rPr lang="en-US" dirty="0"/>
              <a:t>Don’t hesitate to come to office hours if you need help on this one.</a:t>
            </a:r>
          </a:p>
          <a:p>
            <a:r>
              <a:rPr lang="en-US" dirty="0"/>
              <a:t>Quiz went well last Thursday!</a:t>
            </a:r>
          </a:p>
          <a:p>
            <a:pPr lvl="1"/>
            <a:r>
              <a:rPr lang="en-US" dirty="0"/>
              <a:t>We did not finish grading last night but we made great progress.</a:t>
            </a:r>
          </a:p>
          <a:p>
            <a:pPr lvl="1"/>
            <a:r>
              <a:rPr lang="en-US" dirty="0"/>
              <a:t>We will finish by the end of the weekend, but I’m hoping for earlier.</a:t>
            </a:r>
          </a:p>
          <a:p>
            <a:r>
              <a:rPr lang="en-US" dirty="0"/>
              <a:t>Don’t forget you have a written homework due next Thursday as well.</a:t>
            </a:r>
          </a:p>
          <a:p>
            <a:pPr lvl="1"/>
            <a:r>
              <a:rPr lang="en-US" dirty="0"/>
              <a:t>For module 3. You can go back to group work for that one.</a:t>
            </a:r>
          </a:p>
          <a:p>
            <a:r>
              <a:rPr lang="en-US" dirty="0"/>
              <a:t>Today we begin module 4.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15</a:t>
            </a:fld>
            <a:endParaRPr lang="en-US" dirty="0"/>
          </a:p>
        </p:txBody>
      </p:sp>
    </p:spTree>
    <p:extLst>
      <p:ext uri="{BB962C8B-B14F-4D97-AF65-F5344CB8AC3E}">
        <p14:creationId xmlns:p14="http://schemas.microsoft.com/office/powerpoint/2010/main" val="512631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16: TUE Oct. 24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done (officially).</a:t>
            </a:r>
          </a:p>
          <a:p>
            <a:pPr lvl="1"/>
            <a:r>
              <a:rPr lang="en-US" dirty="0"/>
              <a:t>Was extended for everyone due to an increase in extension requests.</a:t>
            </a:r>
          </a:p>
          <a:p>
            <a:pPr lvl="1"/>
            <a:r>
              <a:rPr lang="en-US" dirty="0"/>
              <a:t>How is it going / did it go?</a:t>
            </a:r>
          </a:p>
          <a:p>
            <a:r>
              <a:rPr lang="en-US" dirty="0"/>
              <a:t>Quiz grades have been released!</a:t>
            </a:r>
          </a:p>
          <a:p>
            <a:pPr lvl="1"/>
            <a:r>
              <a:rPr lang="en-US" dirty="0"/>
              <a:t>See email for quiz averages, etc.</a:t>
            </a:r>
          </a:p>
          <a:p>
            <a:pPr lvl="1"/>
            <a:r>
              <a:rPr lang="en-US" dirty="0"/>
              <a:t>We will go over it today.</a:t>
            </a:r>
          </a:p>
          <a:p>
            <a:r>
              <a:rPr lang="en-US" dirty="0"/>
              <a:t>Mod. 3 homework is due this Thursday. Don’t put it off!</a:t>
            </a:r>
          </a:p>
          <a:p>
            <a:r>
              <a:rPr lang="en-US" dirty="0"/>
              <a:t>Today we begin module 4.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16</a:t>
            </a:fld>
            <a:endParaRPr lang="en-US" dirty="0"/>
          </a:p>
        </p:txBody>
      </p:sp>
    </p:spTree>
    <p:extLst>
      <p:ext uri="{BB962C8B-B14F-4D97-AF65-F5344CB8AC3E}">
        <p14:creationId xmlns:p14="http://schemas.microsoft.com/office/powerpoint/2010/main" val="2475828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17: Thu Oct. 26</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Quiz grades have been released!</a:t>
            </a:r>
          </a:p>
          <a:p>
            <a:pPr lvl="1"/>
            <a:r>
              <a:rPr lang="en-US" dirty="0"/>
              <a:t>See email for quiz averages, etc.</a:t>
            </a:r>
          </a:p>
          <a:p>
            <a:pPr lvl="1"/>
            <a:r>
              <a:rPr lang="en-US" dirty="0"/>
              <a:t>Regrades available until next Tuesday.</a:t>
            </a:r>
          </a:p>
          <a:p>
            <a:r>
              <a:rPr lang="en-US" dirty="0"/>
              <a:t>Mod. 3 homework is due this tonight. Don’t put it off!</a:t>
            </a:r>
          </a:p>
          <a:p>
            <a:r>
              <a:rPr lang="en-US" dirty="0"/>
              <a:t>I officially moved the next Quiz to the previous Tuesday (11/14). Hooray!</a:t>
            </a:r>
          </a:p>
          <a:p>
            <a:r>
              <a:rPr lang="en-US" dirty="0"/>
              <a:t>Still unsure about the extra mod. 5 attempt. I know you want it but it increases our grading load so much. I’m trying to brainstorm something here.</a:t>
            </a:r>
          </a:p>
          <a:p>
            <a:r>
              <a:rPr lang="en-US" dirty="0"/>
              <a:t>Today we continue with module 4.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17</a:t>
            </a:fld>
            <a:endParaRPr lang="en-US" dirty="0"/>
          </a:p>
        </p:txBody>
      </p:sp>
    </p:spTree>
    <p:extLst>
      <p:ext uri="{BB962C8B-B14F-4D97-AF65-F5344CB8AC3E}">
        <p14:creationId xmlns:p14="http://schemas.microsoft.com/office/powerpoint/2010/main" val="4216076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18: TUE Oct. 31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Quiz grades have been released!</a:t>
            </a:r>
          </a:p>
          <a:p>
            <a:pPr lvl="1"/>
            <a:r>
              <a:rPr lang="en-US" dirty="0"/>
              <a:t>Regrades close tonight at midnight.</a:t>
            </a:r>
          </a:p>
          <a:p>
            <a:r>
              <a:rPr lang="en-US" dirty="0"/>
              <a:t>Mod. 3 homework is done. How did it go?</a:t>
            </a:r>
          </a:p>
          <a:p>
            <a:r>
              <a:rPr lang="en-US" dirty="0"/>
              <a:t>I officially moved the next Quiz to the previous Tuesday (11/14). Hooray!</a:t>
            </a:r>
          </a:p>
          <a:p>
            <a:r>
              <a:rPr lang="en-US" dirty="0"/>
              <a:t>I think we are not going to have the space for a first mod 5 attempt. Still could change but unlikely.</a:t>
            </a:r>
          </a:p>
          <a:p>
            <a:r>
              <a:rPr lang="en-US" dirty="0"/>
              <a:t>Today we continue with </a:t>
            </a:r>
            <a:r>
              <a:rPr lang="en-US"/>
              <a:t>module 4!</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18</a:t>
            </a:fld>
            <a:endParaRPr lang="en-US" dirty="0"/>
          </a:p>
        </p:txBody>
      </p:sp>
    </p:spTree>
    <p:extLst>
      <p:ext uri="{BB962C8B-B14F-4D97-AF65-F5344CB8AC3E}">
        <p14:creationId xmlns:p14="http://schemas.microsoft.com/office/powerpoint/2010/main" val="2431910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Homework deadlines forced me to </a:t>
            </a:r>
            <a:r>
              <a:rPr lang="en-US" b="1" i="1" u="sng" dirty="0"/>
              <a:t>move the second quiz day</a:t>
            </a:r>
            <a:r>
              <a:rPr lang="en-US" dirty="0"/>
              <a:t>, it is now on Nov. 21 (Tuesday before Thanksgiving break…I’m sorry!!)</a:t>
            </a:r>
          </a:p>
          <a:p>
            <a:r>
              <a:rPr lang="en-US" dirty="0"/>
              <a:t>Don’t start the programming assignment yet (who would actually do this though…). I’m probably going to give you starter code that I haven’t produced quite yet. Coming soon.</a:t>
            </a:r>
          </a:p>
          <a:p>
            <a:r>
              <a:rPr lang="en-US" dirty="0"/>
              <a:t>Today we will keep looking at the overview of the class and start defining what a computational model really is!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Aug. 29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I solved the programming assignment (I did it)! Definitely don’t start yet. I’m going to change a good number of things about it and give you starter code.</a:t>
            </a:r>
          </a:p>
          <a:p>
            <a:r>
              <a:rPr lang="en-US" dirty="0"/>
              <a:t>You should be able to start the </a:t>
            </a:r>
            <a:r>
              <a:rPr lang="en-US" b="1" i="1" u="sng" dirty="0"/>
              <a:t>first homework</a:t>
            </a:r>
            <a:r>
              <a:rPr lang="en-US" dirty="0"/>
              <a:t> after today. </a:t>
            </a:r>
            <a:r>
              <a:rPr lang="en-US" dirty="0" err="1"/>
              <a:t>Gradescope</a:t>
            </a:r>
            <a:r>
              <a:rPr lang="en-US" dirty="0"/>
              <a:t> submissions are open. </a:t>
            </a:r>
            <a:r>
              <a:rPr lang="en-US" b="1" i="1" u="sng" dirty="0"/>
              <a:t>Due date is next Thursday</a:t>
            </a:r>
            <a:r>
              <a:rPr lang="en-US" dirty="0"/>
              <a:t>!!</a:t>
            </a:r>
          </a:p>
          <a:p>
            <a:r>
              <a:rPr lang="en-US" dirty="0"/>
              <a:t>Office hours info will be posted by tomorrow! Sorry for the delay on this.</a:t>
            </a:r>
          </a:p>
          <a:p>
            <a:r>
              <a:rPr lang="en-US" dirty="0"/>
              <a:t>Today we will quickly review proof techniques and maybe start reviewing cardinality.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301031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Aug. 31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challenge has been updated and posted (if you want to take a glance at what to expect).</a:t>
            </a:r>
          </a:p>
          <a:p>
            <a:r>
              <a:rPr lang="en-US" dirty="0"/>
              <a:t>You should be able to start the </a:t>
            </a:r>
            <a:r>
              <a:rPr lang="en-US" b="1" i="1" u="sng" dirty="0"/>
              <a:t>first homework</a:t>
            </a:r>
            <a:r>
              <a:rPr lang="en-US" dirty="0"/>
              <a:t> now. </a:t>
            </a:r>
            <a:r>
              <a:rPr lang="en-US" dirty="0" err="1"/>
              <a:t>Gradescope</a:t>
            </a:r>
            <a:r>
              <a:rPr lang="en-US" dirty="0"/>
              <a:t> submissions are open. </a:t>
            </a:r>
            <a:r>
              <a:rPr lang="en-US" b="1" i="1" u="sng" dirty="0"/>
              <a:t>Due date is next Thursday</a:t>
            </a:r>
            <a:r>
              <a:rPr lang="en-US" dirty="0"/>
              <a:t>!!</a:t>
            </a:r>
          </a:p>
          <a:p>
            <a:r>
              <a:rPr lang="en-US" dirty="0"/>
              <a:t>Homework 2 (set cardinality) is due two weeks after that.</a:t>
            </a:r>
          </a:p>
          <a:p>
            <a:r>
              <a:rPr lang="en-US" dirty="0"/>
              <a:t>Office hours info has been posted and begins Friday!!</a:t>
            </a:r>
          </a:p>
          <a:p>
            <a:r>
              <a:rPr lang="en-US" dirty="0"/>
              <a:t>Today we will finish set cardinality, be done with “review” and start module 2 (the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37969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You should be able to finish the </a:t>
            </a:r>
            <a:r>
              <a:rPr lang="en-US" b="1" i="1" u="sng" dirty="0"/>
              <a:t>first homework</a:t>
            </a:r>
            <a:r>
              <a:rPr lang="en-US" dirty="0"/>
              <a:t> now. </a:t>
            </a:r>
            <a:r>
              <a:rPr lang="en-US" dirty="0" err="1"/>
              <a:t>Gradescope</a:t>
            </a:r>
            <a:r>
              <a:rPr lang="en-US" dirty="0"/>
              <a:t> submissions are open. </a:t>
            </a:r>
            <a:r>
              <a:rPr lang="en-US" b="1" i="1" u="sng" dirty="0"/>
              <a:t>Due date is this Thursday</a:t>
            </a:r>
            <a:r>
              <a:rPr lang="en-US" dirty="0"/>
              <a:t>!!</a:t>
            </a:r>
          </a:p>
          <a:p>
            <a:r>
              <a:rPr lang="en-US" dirty="0"/>
              <a:t>Extension form is available on </a:t>
            </a:r>
            <a:r>
              <a:rPr lang="en-US" dirty="0" err="1"/>
              <a:t>homeworks</a:t>
            </a:r>
            <a:r>
              <a:rPr lang="en-US" dirty="0"/>
              <a:t> page if you need it.</a:t>
            </a:r>
          </a:p>
          <a:p>
            <a:r>
              <a:rPr lang="en-US" dirty="0"/>
              <a:t>Check Piazza for a couple key clarifications on the homework problems!!</a:t>
            </a:r>
          </a:p>
          <a:p>
            <a:r>
              <a:rPr lang="en-US" dirty="0"/>
              <a:t>HW 2 (set cardinality) is due two Thursdays from now (FYI). </a:t>
            </a:r>
          </a:p>
          <a:p>
            <a:r>
              <a:rPr lang="en-US" dirty="0"/>
              <a:t>Office hours info has been posted and has begun. Any issues so far?</a:t>
            </a:r>
          </a:p>
          <a:p>
            <a:r>
              <a:rPr lang="en-US" dirty="0"/>
              <a:t>Today we start DMT2 properly with module 2: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221670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homework assignment is </a:t>
            </a:r>
            <a:r>
              <a:rPr lang="en-US" b="1" i="1" u="sng" dirty="0"/>
              <a:t>Due tonight</a:t>
            </a:r>
            <a:r>
              <a:rPr lang="en-US" dirty="0"/>
              <a:t>!!</a:t>
            </a:r>
          </a:p>
          <a:p>
            <a:r>
              <a:rPr lang="en-US" dirty="0"/>
              <a:t>HW 2 (set cardinality) is due two Thursdays from today (FYI). </a:t>
            </a:r>
          </a:p>
          <a:p>
            <a:r>
              <a:rPr lang="en-US" dirty="0"/>
              <a:t>If you submit the homework, we will try to get you some feedback within 1 week.</a:t>
            </a:r>
          </a:p>
          <a:p>
            <a:r>
              <a:rPr lang="en-US" dirty="0"/>
              <a:t>Office hours info has been posted and has begun. Any issues so far?</a:t>
            </a:r>
          </a:p>
          <a:p>
            <a:r>
              <a:rPr lang="en-US" dirty="0"/>
              <a:t>Today we continue with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20342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12</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lnSpcReduction="10000"/>
          </a:bodyPr>
          <a:lstStyle/>
          <a:p>
            <a:r>
              <a:rPr lang="en-US" dirty="0"/>
              <a:t>DMT2 is </a:t>
            </a:r>
            <a:r>
              <a:rPr lang="en-US" b="1" i="1" u="sng" dirty="0"/>
              <a:t>going to be great</a:t>
            </a:r>
            <a:r>
              <a:rPr lang="en-US" dirty="0"/>
              <a:t>! Let’s learn a lot of stuff together!</a:t>
            </a:r>
          </a:p>
          <a:p>
            <a:r>
              <a:rPr lang="en-US" dirty="0"/>
              <a:t>First homework assignment is in! It is almost graded. Should have it back to you by Thursday.</a:t>
            </a:r>
          </a:p>
          <a:p>
            <a:r>
              <a:rPr lang="en-US" dirty="0"/>
              <a:t>HW 2 (set cardinality) is due next Thursday. You should be working on it right now.</a:t>
            </a:r>
          </a:p>
          <a:p>
            <a:r>
              <a:rPr lang="en-US" dirty="0"/>
              <a:t>Please submit extensions before the due date. You shouldn’t be requesting the extra time after the deadline has passed. This is supposed to be proactive. We *might* reject your extension request if you don’t submit it before the deadline.</a:t>
            </a:r>
          </a:p>
          <a:p>
            <a:r>
              <a:rPr lang="en-US" dirty="0"/>
              <a:t>Office hours going ok so far? Any issues</a:t>
            </a:r>
          </a:p>
          <a:p>
            <a:r>
              <a:rPr lang="en-US" dirty="0"/>
              <a:t>Today we continue with Regular languages and </a:t>
            </a:r>
            <a:r>
              <a:rPr lang="en-US"/>
              <a:t>introduce the NFA!</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65694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Thu. Sep. 14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fontScale="92500"/>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We were very lenient on grading. 10/10 does not = your answers were perfect.</a:t>
            </a:r>
          </a:p>
          <a:p>
            <a:pPr lvl="1"/>
            <a:r>
              <a:rPr lang="en-US" dirty="0"/>
              <a:t>Cannot release solutions because of extensions, but TAs will liberally walk you through model solutions if you want it. You are also welcome to discuss with anyone else at this point.</a:t>
            </a:r>
          </a:p>
          <a:p>
            <a:r>
              <a:rPr lang="en-US" dirty="0"/>
              <a:t>HW 2 (set cardinality) is due next Thursday. You should be working on it right now.</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and continue with the NFA!</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29111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Tue. Sep. 19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Regrades available for a bit if you need them (check </a:t>
            </a:r>
            <a:r>
              <a:rPr lang="en-US" dirty="0" err="1"/>
              <a:t>Gradescope</a:t>
            </a:r>
            <a:r>
              <a:rPr lang="en-US" dirty="0"/>
              <a:t> for dates)</a:t>
            </a:r>
          </a:p>
          <a:p>
            <a:r>
              <a:rPr lang="en-US" dirty="0"/>
              <a:t>HW 2 (set cardinality) is due this Thursday!!</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Will likely finish module 2 this week…</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233302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11766</TotalTime>
  <Words>1769</Words>
  <Application>Microsoft Macintosh PowerPoint</Application>
  <PresentationFormat>Widescreen</PresentationFormat>
  <Paragraphs>151</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Tw Cen MT</vt:lpstr>
      <vt:lpstr>Circuit</vt:lpstr>
      <vt:lpstr>CS3120 (DMT2) Daily Announcements</vt:lpstr>
      <vt:lpstr>Lecture 2: Thu. Aug. 24</vt:lpstr>
      <vt:lpstr>Lecture 3: TUE. Aug. 29</vt:lpstr>
      <vt:lpstr>Lecture 4: Thu. Aug. 31</vt:lpstr>
      <vt:lpstr>Lecture 5: TUE. Sep. 5</vt:lpstr>
      <vt:lpstr>Lecture 6: Thu. Sep. 7</vt:lpstr>
      <vt:lpstr>Lecture 7: TUE. Sep. 12</vt:lpstr>
      <vt:lpstr>Lecture 8: Thu. Sep. 14</vt:lpstr>
      <vt:lpstr>Lecture 9: Tue. Sep. 19</vt:lpstr>
      <vt:lpstr>Lecture 10: THu. Sep. 21</vt:lpstr>
      <vt:lpstr>Lecture 11: THu. Sep. 28</vt:lpstr>
      <vt:lpstr>Lecture 12: THu. Oct. 5</vt:lpstr>
      <vt:lpstr>Lecture 13: TUE Oct. 10</vt:lpstr>
      <vt:lpstr>Lecture 14: TUE Oct. 17</vt:lpstr>
      <vt:lpstr>Lecture 15: TUE Oct. 19</vt:lpstr>
      <vt:lpstr>Lecture 16: TUE Oct. 24</vt:lpstr>
      <vt:lpstr>Lecture 17: Thu Oct. 26</vt:lpstr>
      <vt:lpstr>Lecture 18: TUE Oct. 31</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123</cp:revision>
  <dcterms:created xsi:type="dcterms:W3CDTF">2023-02-24T14:15:53Z</dcterms:created>
  <dcterms:modified xsi:type="dcterms:W3CDTF">2023-10-31T13:29:07Z</dcterms:modified>
</cp:coreProperties>
</file>